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94" r:id="rId3"/>
    <p:sldId id="293" r:id="rId4"/>
    <p:sldId id="296" r:id="rId5"/>
    <p:sldId id="295" r:id="rId6"/>
    <p:sldId id="297" r:id="rId7"/>
    <p:sldId id="298" r:id="rId8"/>
    <p:sldId id="300" r:id="rId9"/>
    <p:sldId id="299" r:id="rId10"/>
    <p:sldId id="303" r:id="rId11"/>
    <p:sldId id="304" r:id="rId12"/>
    <p:sldId id="305" r:id="rId13"/>
    <p:sldId id="306" r:id="rId14"/>
    <p:sldId id="301" r:id="rId15"/>
    <p:sldId id="302" r:id="rId16"/>
    <p:sldId id="307" r:id="rId17"/>
    <p:sldId id="308"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62AAFDF-58C4-4675-8820-9C115A5D04DB}"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600374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2AAFDF-58C4-4675-8820-9C115A5D04DB}"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3966857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2AAFDF-58C4-4675-8820-9C115A5D04DB}"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2341233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2AAFDF-58C4-4675-8820-9C115A5D04DB}"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1821831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2AAFDF-58C4-4675-8820-9C115A5D04DB}"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2043913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2AAFDF-58C4-4675-8820-9C115A5D04DB}" type="datetimeFigureOut">
              <a:rPr lang="en-US" smtClean="0"/>
              <a:t>8/26/2022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310296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2AAFDF-58C4-4675-8820-9C115A5D04DB}" type="datetimeFigureOut">
              <a:rPr lang="en-US" smtClean="0"/>
              <a:t>8/26/2022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183066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2AAFDF-58C4-4675-8820-9C115A5D04DB}" type="datetimeFigureOut">
              <a:rPr lang="en-US" smtClean="0"/>
              <a:t>8/26/2022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2322252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2AAFDF-58C4-4675-8820-9C115A5D04DB}" type="datetimeFigureOut">
              <a:rPr lang="en-US" smtClean="0"/>
              <a:t>8/26/2022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244109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2AAFDF-58C4-4675-8820-9C115A5D04DB}" type="datetimeFigureOut">
              <a:rPr lang="en-US" smtClean="0"/>
              <a:t>8/26/2022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3788765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2AAFDF-58C4-4675-8820-9C115A5D04DB}" type="datetimeFigureOut">
              <a:rPr lang="en-US" smtClean="0"/>
              <a:t>8/26/2022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3324489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2AAFDF-58C4-4675-8820-9C115A5D04DB}" type="datetimeFigureOut">
              <a:rPr lang="en-US" smtClean="0"/>
              <a:t>8/26/2022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E3044D-3C56-4095-ADFE-16A8F4895D38}" type="slidenum">
              <a:rPr lang="en-US" smtClean="0"/>
              <a:t>‹#›</a:t>
            </a:fld>
            <a:endParaRPr lang="en-US"/>
          </a:p>
        </p:txBody>
      </p:sp>
    </p:spTree>
    <p:extLst>
      <p:ext uri="{BB962C8B-B14F-4D97-AF65-F5344CB8AC3E}">
        <p14:creationId xmlns:p14="http://schemas.microsoft.com/office/powerpoint/2010/main" val="3262630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lamgir.cse14.just@gmail.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890"/>
            <a:ext cx="12192000" cy="5571849"/>
          </a:xfrm>
        </p:spPr>
        <p:txBody>
          <a:bodyPr>
            <a:normAutofit/>
          </a:bodyPr>
          <a:lstStyle/>
          <a:p>
            <a:pPr marL="895981" marR="0" algn="ctr">
              <a:lnSpc>
                <a:spcPts val="5643"/>
              </a:lnSpc>
              <a:spcBef>
                <a:spcPts val="0"/>
              </a:spcBef>
              <a:spcAft>
                <a:spcPts val="0"/>
              </a:spcAft>
            </a:pPr>
            <a:r>
              <a:rPr lang="en-US" sz="4000" b="1" dirty="0">
                <a:latin typeface="Bookman Old Style" panose="02050604050505020204" pitchFamily="18" charset="0"/>
                <a:cs typeface="Bookman Old Style"/>
              </a:rPr>
              <a:t>Diffie Hellman Key Exchange Algorithm</a:t>
            </a:r>
            <a:br>
              <a:rPr lang="en-AU" altLang="en-US" b="1" dirty="0">
                <a:solidFill>
                  <a:srgbClr val="002060"/>
                </a:solidFill>
                <a:latin typeface="Bookman Old Style" panose="02050604050505020204" pitchFamily="18" charset="0"/>
                <a:cs typeface="Times New Roman" panose="02020603050405020304" pitchFamily="18" charset="0"/>
              </a:rPr>
            </a:br>
            <a:br>
              <a:rPr lang="en-US" dirty="0">
                <a:latin typeface="Bookman Old Style" panose="02050604050505020204" pitchFamily="18" charset="0"/>
                <a:cs typeface="Times New Roman" panose="02020603050405020304" pitchFamily="18" charset="0"/>
              </a:rPr>
            </a:br>
            <a:r>
              <a:rPr lang="en-US" b="1" dirty="0">
                <a:solidFill>
                  <a:srgbClr val="C00000"/>
                </a:solidFill>
                <a:latin typeface="Bookman Old Style" panose="02050604050505020204" pitchFamily="18" charset="0"/>
                <a:cs typeface="Times New Roman" panose="02020603050405020304" pitchFamily="18" charset="0"/>
              </a:rPr>
              <a:t>Md. Alamgir Hossain</a:t>
            </a:r>
            <a:br>
              <a:rPr lang="en-US" dirty="0">
                <a:latin typeface="Bookman Old Style" panose="02050604050505020204" pitchFamily="18" charset="0"/>
                <a:cs typeface="Times New Roman" panose="02020603050405020304" pitchFamily="18" charset="0"/>
              </a:rPr>
            </a:br>
            <a:r>
              <a:rPr lang="en-US" dirty="0">
                <a:latin typeface="Bookman Old Style" panose="02050604050505020204" pitchFamily="18" charset="0"/>
                <a:cs typeface="Times New Roman" panose="02020603050405020304" pitchFamily="18" charset="0"/>
              </a:rPr>
              <a:t>Senior Lecturer,</a:t>
            </a:r>
            <a:br>
              <a:rPr lang="en-US" dirty="0">
                <a:latin typeface="Bookman Old Style" panose="02050604050505020204" pitchFamily="18" charset="0"/>
                <a:cs typeface="Times New Roman" panose="02020603050405020304" pitchFamily="18" charset="0"/>
              </a:rPr>
            </a:br>
            <a:r>
              <a:rPr lang="en-US" b="1" dirty="0">
                <a:solidFill>
                  <a:schemeClr val="accent5">
                    <a:lumMod val="50000"/>
                  </a:schemeClr>
                </a:solidFill>
                <a:latin typeface="Bookman Old Style" panose="02050604050505020204" pitchFamily="18" charset="0"/>
                <a:cs typeface="Times New Roman" panose="02020603050405020304" pitchFamily="18" charset="0"/>
              </a:rPr>
              <a:t>Dept. of CSE, Prime University</a:t>
            </a:r>
            <a:br>
              <a:rPr lang="en-US" b="1" dirty="0">
                <a:solidFill>
                  <a:srgbClr val="7030A0"/>
                </a:solidFill>
                <a:latin typeface="Bookman Old Style" panose="02050604050505020204" pitchFamily="18" charset="0"/>
                <a:cs typeface="Times New Roman" panose="02020603050405020304" pitchFamily="18" charset="0"/>
              </a:rPr>
            </a:br>
            <a:r>
              <a:rPr lang="en-US" sz="4000" b="1" dirty="0">
                <a:solidFill>
                  <a:srgbClr val="002060"/>
                </a:solidFill>
                <a:latin typeface="Bookman Old Style" panose="02050604050505020204" pitchFamily="18" charset="0"/>
                <a:cs typeface="Times New Roman" panose="02020603050405020304" pitchFamily="18" charset="0"/>
              </a:rPr>
              <a:t>Mail:</a:t>
            </a:r>
            <a:r>
              <a:rPr lang="en-US" sz="4000" b="1" dirty="0">
                <a:solidFill>
                  <a:srgbClr val="7030A0"/>
                </a:solidFill>
                <a:latin typeface="Bookman Old Style" panose="02050604050505020204" pitchFamily="18" charset="0"/>
                <a:cs typeface="Times New Roman" panose="02020603050405020304" pitchFamily="18" charset="0"/>
              </a:rPr>
              <a:t> </a:t>
            </a:r>
            <a:r>
              <a:rPr lang="en-US" sz="4000" dirty="0">
                <a:latin typeface="Bookman Old Style" panose="02050604050505020204" pitchFamily="18" charset="0"/>
                <a:cs typeface="Times New Roman" panose="02020603050405020304" pitchFamily="18" charset="0"/>
                <a:hlinkClick r:id="rId2"/>
              </a:rPr>
              <a:t>alamgir.cse14.just@gmail.com</a:t>
            </a:r>
            <a:r>
              <a:rPr lang="en-US" sz="4000" dirty="0">
                <a:latin typeface="Bookman Old Style" panose="02050604050505020204" pitchFamily="18" charset="0"/>
                <a:cs typeface="Times New Roman" panose="02020603050405020304" pitchFamily="18" charset="0"/>
              </a:rPr>
              <a:t> </a:t>
            </a:r>
            <a:endParaRPr lang="en-US" dirty="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2958033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4455" y="2836310"/>
            <a:ext cx="10515600" cy="1185379"/>
          </a:xfrm>
        </p:spPr>
        <p:txBody>
          <a:bodyPr>
            <a:normAutofit/>
          </a:bodyPr>
          <a:lstStyle/>
          <a:p>
            <a:pPr algn="ctr"/>
            <a:r>
              <a:rPr lang="en-US" sz="3600" b="1" dirty="0">
                <a:latin typeface="Bookman Old Style" panose="02050604050505020204" pitchFamily="18" charset="0"/>
                <a:cs typeface="Bookman Old Style"/>
              </a:rPr>
              <a:t>How does Man-in-the Middle Attack</a:t>
            </a:r>
            <a:endParaRPr lang="en-US" sz="3600" b="1" dirty="0">
              <a:solidFill>
                <a:srgbClr val="002060"/>
              </a:solidFill>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3944415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85379"/>
          </a:xfrm>
        </p:spPr>
        <p:txBody>
          <a:bodyPr>
            <a:normAutofit/>
          </a:bodyPr>
          <a:lstStyle/>
          <a:p>
            <a:pPr algn="ctr"/>
            <a:r>
              <a:rPr lang="en-US" sz="3600" b="1" dirty="0">
                <a:latin typeface="Bookman Old Style" panose="02050604050505020204" pitchFamily="18" charset="0"/>
                <a:cs typeface="Bookman Old Style"/>
              </a:rPr>
              <a:t>Man-in-the Middle Attack</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rmAutofit/>
          </a:bodyPr>
          <a:lstStyle/>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A MITM attack is a form of cyber-attack where a user is introduced with some kind of meeting between the two parties by a malicious individual, manipulates both parties and achieves access to the data that the two people were trying to deliver to each other. </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A man-in-the-middle attack also helps a malicious attacker, without any kind of participant recognizing till it's too late, to hack the transmission of data intended for someone else and not supposed to be sent at all.</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If an attacker puts himself between a client and a webpage, a Man-in-the-Middle (MITM) attack occurs. This form of assault comes in many different ways.</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For example, In order to intercept financial login credentials, a fraudulent banking website can be used. Between the user and the real bank webpage, the fake site lies "in the middle."</a:t>
            </a:r>
            <a:endParaRPr lang="en-US" sz="2400" b="1" dirty="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2959332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85379"/>
          </a:xfrm>
        </p:spPr>
        <p:txBody>
          <a:bodyPr>
            <a:normAutofit/>
          </a:bodyPr>
          <a:lstStyle/>
          <a:p>
            <a:pPr algn="ctr"/>
            <a:r>
              <a:rPr lang="en-US" sz="3600" b="1" dirty="0">
                <a:latin typeface="Bookman Old Style" panose="02050604050505020204" pitchFamily="18" charset="0"/>
                <a:cs typeface="Bookman Old Style"/>
              </a:rPr>
              <a:t>How does Man-in-the Middle Attack Works</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rmAutofit/>
          </a:bodyPr>
          <a:lstStyle/>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There are several reasons and strategies for hackers to use a MITM attack. </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Usually, like credit card numbers or user login details, they try to access anything. They also spy on private meetings, which may include corporate secrets or other useful information.</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The feature that almost every attack has, in general, is that the attacker pretends to be somebody you trust (or a webpage).</a:t>
            </a:r>
            <a:endParaRPr lang="en-US" sz="2400" b="1" dirty="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3595750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85379"/>
          </a:xfrm>
        </p:spPr>
        <p:txBody>
          <a:bodyPr>
            <a:normAutofit/>
          </a:bodyPr>
          <a:lstStyle/>
          <a:p>
            <a:pPr algn="ctr"/>
            <a:r>
              <a:rPr lang="en-US" sz="3600" b="1" dirty="0">
                <a:latin typeface="Bookman Old Style" panose="02050604050505020204" pitchFamily="18" charset="0"/>
                <a:cs typeface="Bookman Old Style"/>
              </a:rPr>
              <a:t>How does Man-in-the Middle Attack Works</a:t>
            </a:r>
            <a:endParaRPr lang="en-US" sz="3600" b="1" dirty="0">
              <a:solidFill>
                <a:srgbClr val="002060"/>
              </a:solidFill>
              <a:latin typeface="Bookman Old Style" panose="020506040505050202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B194A4F9-81CA-25D3-7B2C-BA7F635B6CBD}"/>
              </a:ext>
            </a:extLst>
          </p:cNvPr>
          <p:cNvPicPr>
            <a:picLocks noGrp="1" noChangeAspect="1"/>
          </p:cNvPicPr>
          <p:nvPr>
            <p:ph idx="1"/>
          </p:nvPr>
        </p:nvPicPr>
        <p:blipFill>
          <a:blip r:embed="rId2"/>
          <a:stretch>
            <a:fillRect/>
          </a:stretch>
        </p:blipFill>
        <p:spPr>
          <a:xfrm>
            <a:off x="2494377" y="1977927"/>
            <a:ext cx="7566726" cy="2902145"/>
          </a:xfrm>
        </p:spPr>
      </p:pic>
    </p:spTree>
    <p:extLst>
      <p:ext uri="{BB962C8B-B14F-4D97-AF65-F5344CB8AC3E}">
        <p14:creationId xmlns:p14="http://schemas.microsoft.com/office/powerpoint/2010/main" val="2529989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85379"/>
          </a:xfrm>
        </p:spPr>
        <p:txBody>
          <a:bodyPr>
            <a:normAutofit/>
          </a:bodyPr>
          <a:lstStyle/>
          <a:p>
            <a:pPr algn="ctr"/>
            <a:r>
              <a:rPr lang="en-US" sz="3600" b="1" dirty="0">
                <a:latin typeface="Bookman Old Style" panose="02050604050505020204" pitchFamily="18" charset="0"/>
                <a:cs typeface="Bookman Old Style"/>
              </a:rPr>
              <a:t>Man-in-the Middle Attack</a:t>
            </a:r>
            <a:endParaRPr lang="en-US" sz="3600" b="1" dirty="0">
              <a:solidFill>
                <a:srgbClr val="002060"/>
              </a:solidFill>
              <a:latin typeface="Bookman Old Style" panose="02050604050505020204" pitchFamily="18" charset="0"/>
              <a:cs typeface="Times New Roman" panose="02020603050405020304" pitchFamily="18" charset="0"/>
            </a:endParaRPr>
          </a:p>
        </p:txBody>
      </p:sp>
      <p:pic>
        <p:nvPicPr>
          <p:cNvPr id="4" name="Man in the Middle Attack">
            <a:hlinkClick r:id="" action="ppaction://media"/>
            <a:extLst>
              <a:ext uri="{FF2B5EF4-FFF2-40B4-BE49-F238E27FC236}">
                <a16:creationId xmlns:a16="http://schemas.microsoft.com/office/drawing/2014/main" id="{10445AF2-5EF0-5370-2370-F6150EB4023A}"/>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1468438" y="1550988"/>
            <a:ext cx="9256712" cy="5207000"/>
          </a:xfrm>
        </p:spPr>
      </p:pic>
    </p:spTree>
    <p:extLst>
      <p:ext uri="{BB962C8B-B14F-4D97-AF65-F5344CB8AC3E}">
        <p14:creationId xmlns:p14="http://schemas.microsoft.com/office/powerpoint/2010/main" val="1259999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042"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85379"/>
          </a:xfrm>
        </p:spPr>
        <p:txBody>
          <a:bodyPr>
            <a:normAutofit/>
          </a:bodyPr>
          <a:lstStyle/>
          <a:p>
            <a:pPr algn="ctr"/>
            <a:r>
              <a:rPr lang="en-US" sz="3600" b="1" dirty="0">
                <a:latin typeface="Bookman Old Style" panose="02050604050505020204" pitchFamily="18" charset="0"/>
                <a:cs typeface="Bookman Old Style"/>
              </a:rPr>
              <a:t>Man-in-the Middle Attack in DH</a:t>
            </a:r>
            <a:endParaRPr lang="en-US" sz="3600" b="1" dirty="0">
              <a:solidFill>
                <a:srgbClr val="002060"/>
              </a:solidFill>
              <a:latin typeface="Bookman Old Style" panose="020506040505050202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8B09A8F-A4FE-A515-8EDF-9AE26EA05B6F}"/>
              </a:ext>
            </a:extLst>
          </p:cNvPr>
          <p:cNvPicPr>
            <a:picLocks noGrp="1" noChangeAspect="1"/>
          </p:cNvPicPr>
          <p:nvPr>
            <p:ph idx="1"/>
          </p:nvPr>
        </p:nvPicPr>
        <p:blipFill>
          <a:blip r:embed="rId2"/>
          <a:stretch>
            <a:fillRect/>
          </a:stretch>
        </p:blipFill>
        <p:spPr>
          <a:xfrm>
            <a:off x="373966" y="1616410"/>
            <a:ext cx="10515600" cy="4876465"/>
          </a:xfrm>
        </p:spPr>
      </p:pic>
    </p:spTree>
    <p:extLst>
      <p:ext uri="{BB962C8B-B14F-4D97-AF65-F5344CB8AC3E}">
        <p14:creationId xmlns:p14="http://schemas.microsoft.com/office/powerpoint/2010/main" val="2601627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85379"/>
          </a:xfrm>
        </p:spPr>
        <p:txBody>
          <a:bodyPr>
            <a:normAutofit/>
          </a:bodyPr>
          <a:lstStyle/>
          <a:p>
            <a:pPr algn="ctr"/>
            <a:r>
              <a:rPr lang="en-US" sz="3600" b="1" dirty="0">
                <a:latin typeface="Bookman Old Style" panose="02050604050505020204" pitchFamily="18" charset="0"/>
                <a:cs typeface="Bookman Old Style"/>
              </a:rPr>
              <a:t>Types of Man-in-the Middle Attack</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rmAutofit/>
          </a:bodyPr>
          <a:lstStyle/>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Wi-fi Eavesdropping</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DNS Spoofing</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IP Spoofing</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HTTPS Spoofing</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ARP Spoofing</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E-mail Hacking</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Session Hacking</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SSL Stripping</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MITB attack</a:t>
            </a:r>
          </a:p>
        </p:txBody>
      </p:sp>
    </p:spTree>
    <p:extLst>
      <p:ext uri="{BB962C8B-B14F-4D97-AF65-F5344CB8AC3E}">
        <p14:creationId xmlns:p14="http://schemas.microsoft.com/office/powerpoint/2010/main" val="2094648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85379"/>
          </a:xfrm>
        </p:spPr>
        <p:txBody>
          <a:bodyPr>
            <a:normAutofit/>
          </a:bodyPr>
          <a:lstStyle/>
          <a:p>
            <a:pPr algn="ctr"/>
            <a:r>
              <a:rPr lang="en-US" sz="3600" b="1" dirty="0">
                <a:latin typeface="Bookman Old Style" panose="02050604050505020204" pitchFamily="18" charset="0"/>
                <a:cs typeface="Bookman Old Style"/>
              </a:rPr>
              <a:t>Preventions of Man-in-the-middle attack</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rmAutofit/>
          </a:bodyPr>
          <a:lstStyle/>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Wireless access point (WAP) Encryption</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Use a Virtual Private Network (VPN)</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Network Security</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Public Key Pair Authentication</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Strong Network User Credentials</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Communication security</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Using proper hygiene for network protection on all platforms, such as smartphone apps</a:t>
            </a:r>
          </a:p>
          <a:p>
            <a:pPr algn="just">
              <a:buClr>
                <a:srgbClr val="002060"/>
              </a:buClr>
              <a:buSzPct val="150000"/>
              <a:buBlip>
                <a:blip r:embed="rId2"/>
              </a:buBlip>
            </a:pPr>
            <a:r>
              <a:rPr lang="en-US" sz="2400">
                <a:latin typeface="Bookman Old Style" panose="02050604050505020204" pitchFamily="18" charset="0"/>
                <a:cs typeface="Times New Roman" panose="02020603050405020304" pitchFamily="18" charset="0"/>
              </a:rPr>
              <a:t>Avoid using public wi-fi</a:t>
            </a:r>
            <a:endParaRPr lang="en-US" sz="2400" dirty="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3456318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37183" y="2557669"/>
            <a:ext cx="7275443" cy="1862048"/>
          </a:xfrm>
          <a:prstGeom prst="rect">
            <a:avLst/>
          </a:prstGeom>
          <a:noFill/>
        </p:spPr>
        <p:txBody>
          <a:bodyPr wrap="square" rtlCol="0">
            <a:spAutoFit/>
          </a:bodyPr>
          <a:lstStyle/>
          <a:p>
            <a:pPr algn="ctr"/>
            <a:r>
              <a:rPr lang="en-US" sz="115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903871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85379"/>
          </a:xfrm>
        </p:spPr>
        <p:txBody>
          <a:bodyPr>
            <a:normAutofit/>
          </a:bodyPr>
          <a:lstStyle/>
          <a:p>
            <a:pPr algn="ctr"/>
            <a:r>
              <a:rPr lang="en-US" sz="3600" b="1" dirty="0">
                <a:latin typeface="Bookman Old Style" panose="02050604050505020204" pitchFamily="18" charset="0"/>
                <a:cs typeface="Bookman Old Style"/>
              </a:rPr>
              <a:t>Diffie Hellman Key Exchange Algorithm</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rmAutofit lnSpcReduction="10000"/>
          </a:bodyPr>
          <a:lstStyle/>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Whitefield Diffie and Martin Hellman develop Diffie Hellman key exchange Algorithms in 1976 to overcome the problem of key agreement and exchange. </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It enables the two parties who want to communicate with each other to agree on a symmetric key, a key that can be used for encrypting and decryption.</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 Note that: Diffie Hellman key exchange algorithm can be used for only key exchange, not for encryption and decryption process. </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The algorithm is based on mathematical principles.</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The algorithm is based on Elliptic Curve Cryptography, a method of doing public-key cryptography based on the algebra structure of elliptic curves over finite fields. </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The DH also uses the trapdoor function, just like many other ways to do public-key cryptography.</a:t>
            </a:r>
          </a:p>
        </p:txBody>
      </p:sp>
    </p:spTree>
    <p:extLst>
      <p:ext uri="{BB962C8B-B14F-4D97-AF65-F5344CB8AC3E}">
        <p14:creationId xmlns:p14="http://schemas.microsoft.com/office/powerpoint/2010/main" val="3399710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85379"/>
          </a:xfrm>
        </p:spPr>
        <p:txBody>
          <a:bodyPr>
            <a:normAutofit/>
          </a:bodyPr>
          <a:lstStyle/>
          <a:p>
            <a:pPr algn="ctr"/>
            <a:r>
              <a:rPr lang="en-US" sz="3600" b="1" dirty="0">
                <a:latin typeface="Bookman Old Style" panose="02050604050505020204" pitchFamily="18" charset="0"/>
                <a:cs typeface="Bookman Old Style"/>
              </a:rPr>
              <a:t>Algorithm</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rmAutofit/>
          </a:bodyPr>
          <a:lstStyle/>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The first party picks </a:t>
            </a:r>
            <a:r>
              <a:rPr lang="en-US" sz="2400" b="1" i="1" dirty="0">
                <a:latin typeface="Bookman Old Style" panose="02050604050505020204" pitchFamily="18" charset="0"/>
                <a:cs typeface="Times New Roman" panose="02020603050405020304" pitchFamily="18" charset="0"/>
              </a:rPr>
              <a:t>two prime numbers/not primes, g and p </a:t>
            </a:r>
            <a:r>
              <a:rPr lang="en-US" sz="2400" dirty="0">
                <a:latin typeface="Bookman Old Style" panose="02050604050505020204" pitchFamily="18" charset="0"/>
                <a:cs typeface="Times New Roman" panose="02020603050405020304" pitchFamily="18" charset="0"/>
              </a:rPr>
              <a:t>and tells them to the second party.</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The second party then picks a secret number (let’s call it a), and then it computes </a:t>
            </a:r>
            <a:r>
              <a:rPr lang="en-US" sz="2400" b="1" i="1" dirty="0">
                <a:latin typeface="Bookman Old Style" panose="02050604050505020204" pitchFamily="18" charset="0"/>
                <a:cs typeface="Times New Roman" panose="02020603050405020304" pitchFamily="18" charset="0"/>
              </a:rPr>
              <a:t>g</a:t>
            </a:r>
            <a:r>
              <a:rPr lang="en-US" sz="3600" b="1" i="1" baseline="30000" dirty="0">
                <a:latin typeface="Bookman Old Style" panose="02050604050505020204" pitchFamily="18" charset="0"/>
                <a:cs typeface="Times New Roman" panose="02020603050405020304" pitchFamily="18" charset="0"/>
              </a:rPr>
              <a:t>a</a:t>
            </a:r>
            <a:r>
              <a:rPr lang="en-US" sz="2400" b="1" i="1" dirty="0">
                <a:latin typeface="Bookman Old Style" panose="02050604050505020204" pitchFamily="18" charset="0"/>
                <a:cs typeface="Times New Roman" panose="02020603050405020304" pitchFamily="18" charset="0"/>
              </a:rPr>
              <a:t> mod p </a:t>
            </a:r>
            <a:r>
              <a:rPr lang="en-US" sz="2400" dirty="0">
                <a:latin typeface="Bookman Old Style" panose="02050604050505020204" pitchFamily="18" charset="0"/>
                <a:cs typeface="Times New Roman" panose="02020603050405020304" pitchFamily="18" charset="0"/>
              </a:rPr>
              <a:t>and sends the result back to the first party; let’s call the result A. Keep in mind that the secret number is not sent to anyone, only the result is.</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Then the first party does the same; it selects a secret number b and calculates the result B similar to the step 2. Then, this result is sent to the second party.</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The second party takes the received number B and calculates </a:t>
            </a:r>
            <a:r>
              <a:rPr lang="en-US" sz="2400" b="1" i="1" dirty="0">
                <a:latin typeface="Bookman Old Style" panose="02050604050505020204" pitchFamily="18" charset="0"/>
                <a:cs typeface="Times New Roman" panose="02020603050405020304" pitchFamily="18" charset="0"/>
              </a:rPr>
              <a:t>B</a:t>
            </a:r>
            <a:r>
              <a:rPr lang="en-US" sz="3600" b="1" i="1" baseline="30000" dirty="0">
                <a:latin typeface="Bookman Old Style" panose="02050604050505020204" pitchFamily="18" charset="0"/>
                <a:cs typeface="Times New Roman" panose="02020603050405020304" pitchFamily="18" charset="0"/>
              </a:rPr>
              <a:t>a</a:t>
            </a:r>
            <a:r>
              <a:rPr lang="en-US" sz="2400" b="1" i="1" dirty="0">
                <a:latin typeface="Bookman Old Style" panose="02050604050505020204" pitchFamily="18" charset="0"/>
                <a:cs typeface="Times New Roman" panose="02020603050405020304" pitchFamily="18" charset="0"/>
              </a:rPr>
              <a:t> mod p.</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The first party takes the received number A and calculates </a:t>
            </a:r>
            <a:r>
              <a:rPr lang="en-US" sz="2400" b="1" i="1" dirty="0">
                <a:latin typeface="Bookman Old Style" panose="02050604050505020204" pitchFamily="18" charset="0"/>
                <a:cs typeface="Times New Roman" panose="02020603050405020304" pitchFamily="18" charset="0"/>
              </a:rPr>
              <a:t>A</a:t>
            </a:r>
            <a:r>
              <a:rPr lang="en-US" sz="3600" b="1" i="1" baseline="30000" dirty="0">
                <a:latin typeface="Bookman Old Style" panose="02050604050505020204" pitchFamily="18" charset="0"/>
                <a:cs typeface="Times New Roman" panose="02020603050405020304" pitchFamily="18" charset="0"/>
              </a:rPr>
              <a:t>b</a:t>
            </a:r>
            <a:r>
              <a:rPr lang="en-US" sz="2400" b="1" i="1" dirty="0">
                <a:latin typeface="Bookman Old Style" panose="02050604050505020204" pitchFamily="18" charset="0"/>
                <a:cs typeface="Times New Roman" panose="02020603050405020304" pitchFamily="18" charset="0"/>
              </a:rPr>
              <a:t> mod p.</a:t>
            </a:r>
          </a:p>
        </p:txBody>
      </p:sp>
    </p:spTree>
    <p:extLst>
      <p:ext uri="{BB962C8B-B14F-4D97-AF65-F5344CB8AC3E}">
        <p14:creationId xmlns:p14="http://schemas.microsoft.com/office/powerpoint/2010/main" val="1878956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85379"/>
          </a:xfrm>
        </p:spPr>
        <p:txBody>
          <a:bodyPr>
            <a:normAutofit/>
          </a:bodyPr>
          <a:lstStyle/>
          <a:p>
            <a:pPr algn="ctr"/>
            <a:r>
              <a:rPr lang="en-US" sz="3600" b="1" dirty="0">
                <a:latin typeface="Bookman Old Style" panose="02050604050505020204" pitchFamily="18" charset="0"/>
                <a:cs typeface="Bookman Old Style"/>
              </a:rPr>
              <a:t>Algorithm</a:t>
            </a:r>
            <a:endParaRPr lang="en-US" sz="3600" b="1" dirty="0">
              <a:solidFill>
                <a:srgbClr val="002060"/>
              </a:solidFill>
              <a:latin typeface="Bookman Old Style" panose="02050604050505020204" pitchFamily="18" charset="0"/>
              <a:cs typeface="Times New Roman" panose="02020603050405020304" pitchFamily="18" charset="0"/>
            </a:endParaRPr>
          </a:p>
        </p:txBody>
      </p:sp>
      <p:pic>
        <p:nvPicPr>
          <p:cNvPr id="7" name="Picture 6" descr="Diagram&#10;&#10;Description automatically generated">
            <a:extLst>
              <a:ext uri="{FF2B5EF4-FFF2-40B4-BE49-F238E27FC236}">
                <a16:creationId xmlns:a16="http://schemas.microsoft.com/office/drawing/2014/main" id="{9EEBAB62-3D5C-0537-0747-8028C7E279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875" y="1469170"/>
            <a:ext cx="7816561" cy="5388829"/>
          </a:xfrm>
          <a:prstGeom prst="rect">
            <a:avLst/>
          </a:prstGeom>
        </p:spPr>
      </p:pic>
    </p:spTree>
    <p:extLst>
      <p:ext uri="{BB962C8B-B14F-4D97-AF65-F5344CB8AC3E}">
        <p14:creationId xmlns:p14="http://schemas.microsoft.com/office/powerpoint/2010/main" val="2369028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85379"/>
          </a:xfrm>
        </p:spPr>
        <p:txBody>
          <a:bodyPr>
            <a:normAutofit/>
          </a:bodyPr>
          <a:lstStyle/>
          <a:p>
            <a:pPr algn="ctr"/>
            <a:r>
              <a:rPr lang="en-US" sz="3600" b="1" dirty="0">
                <a:latin typeface="Bookman Old Style" panose="02050604050505020204" pitchFamily="18" charset="0"/>
                <a:cs typeface="Bookman Old Style"/>
              </a:rPr>
              <a:t>Exampe-01</a:t>
            </a:r>
            <a:endParaRPr lang="en-US" sz="3600" b="1" dirty="0">
              <a:solidFill>
                <a:srgbClr val="002060"/>
              </a:solidFill>
              <a:latin typeface="Bookman Old Style" panose="020506040505050202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4C2949AA-5119-B1BF-59BE-F4C3AE97EB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557243" y="1434985"/>
            <a:ext cx="7077514" cy="5190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6577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85379"/>
          </a:xfrm>
        </p:spPr>
        <p:txBody>
          <a:bodyPr>
            <a:normAutofit/>
          </a:bodyPr>
          <a:lstStyle/>
          <a:p>
            <a:pPr algn="ctr"/>
            <a:r>
              <a:rPr lang="en-US" sz="3600" b="1" dirty="0">
                <a:latin typeface="Bookman Old Style" panose="02050604050505020204" pitchFamily="18" charset="0"/>
                <a:cs typeface="Bookman Old Style"/>
              </a:rPr>
              <a:t>Example-02</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rmAutofit/>
          </a:bodyPr>
          <a:lstStyle/>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Lets, P = 23, G = 9; a = 4, b = 3.</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Sender: A = </a:t>
            </a:r>
            <a:r>
              <a:rPr lang="en-US" sz="2400" b="1" i="1" dirty="0">
                <a:latin typeface="Bookman Old Style" panose="02050604050505020204" pitchFamily="18" charset="0"/>
                <a:cs typeface="Times New Roman" panose="02020603050405020304" pitchFamily="18" charset="0"/>
              </a:rPr>
              <a:t>G</a:t>
            </a:r>
            <a:r>
              <a:rPr lang="en-US" sz="3600" b="1" i="1" baseline="30000" dirty="0">
                <a:latin typeface="Bookman Old Style" panose="02050604050505020204" pitchFamily="18" charset="0"/>
                <a:cs typeface="Times New Roman" panose="02020603050405020304" pitchFamily="18" charset="0"/>
              </a:rPr>
              <a:t>a</a:t>
            </a:r>
            <a:r>
              <a:rPr lang="en-US" sz="2400" b="1" i="1" dirty="0">
                <a:latin typeface="Bookman Old Style" panose="02050604050505020204" pitchFamily="18" charset="0"/>
                <a:cs typeface="Times New Roman" panose="02020603050405020304" pitchFamily="18" charset="0"/>
              </a:rPr>
              <a:t> mod P </a:t>
            </a:r>
            <a:r>
              <a:rPr lang="en-US" sz="2400" dirty="0">
                <a:latin typeface="Bookman Old Style" panose="02050604050505020204" pitchFamily="18" charset="0"/>
                <a:cs typeface="Times New Roman" panose="02020603050405020304" pitchFamily="18" charset="0"/>
              </a:rPr>
              <a:t>= 9</a:t>
            </a:r>
            <a:r>
              <a:rPr lang="en-US" sz="3600" baseline="30000" dirty="0">
                <a:latin typeface="Bookman Old Style" panose="02050604050505020204" pitchFamily="18" charset="0"/>
                <a:cs typeface="Times New Roman" panose="02020603050405020304" pitchFamily="18" charset="0"/>
              </a:rPr>
              <a:t>4</a:t>
            </a:r>
            <a:r>
              <a:rPr lang="en-US" sz="2400" dirty="0">
                <a:latin typeface="Bookman Old Style" panose="02050604050505020204" pitchFamily="18" charset="0"/>
                <a:cs typeface="Times New Roman" panose="02020603050405020304" pitchFamily="18" charset="0"/>
              </a:rPr>
              <a:t> mod 23 = 6, Receiver: B = </a:t>
            </a:r>
            <a:r>
              <a:rPr lang="en-US" sz="2400" b="1" i="1" dirty="0">
                <a:latin typeface="Bookman Old Style" panose="02050604050505020204" pitchFamily="18" charset="0"/>
                <a:cs typeface="Times New Roman" panose="02020603050405020304" pitchFamily="18" charset="0"/>
              </a:rPr>
              <a:t>G</a:t>
            </a:r>
            <a:r>
              <a:rPr lang="en-US" sz="3600" b="1" i="1" baseline="30000" dirty="0">
                <a:latin typeface="Bookman Old Style" panose="02050604050505020204" pitchFamily="18" charset="0"/>
                <a:cs typeface="Times New Roman" panose="02020603050405020304" pitchFamily="18" charset="0"/>
              </a:rPr>
              <a:t>b</a:t>
            </a:r>
            <a:r>
              <a:rPr lang="en-US" sz="2400" b="1" i="1" dirty="0">
                <a:latin typeface="Bookman Old Style" panose="02050604050505020204" pitchFamily="18" charset="0"/>
                <a:cs typeface="Times New Roman" panose="02020603050405020304" pitchFamily="18" charset="0"/>
              </a:rPr>
              <a:t> mod P</a:t>
            </a:r>
            <a:r>
              <a:rPr lang="en-US" sz="2400" dirty="0">
                <a:latin typeface="Bookman Old Style" panose="02050604050505020204" pitchFamily="18" charset="0"/>
                <a:cs typeface="Times New Roman" panose="02020603050405020304" pitchFamily="18" charset="0"/>
              </a:rPr>
              <a:t> = 9</a:t>
            </a:r>
            <a:r>
              <a:rPr lang="en-US" sz="3600" baseline="30000" dirty="0">
                <a:latin typeface="Bookman Old Style" panose="02050604050505020204" pitchFamily="18" charset="0"/>
                <a:cs typeface="Times New Roman" panose="02020603050405020304" pitchFamily="18" charset="0"/>
              </a:rPr>
              <a:t>3</a:t>
            </a:r>
            <a:r>
              <a:rPr lang="en-US" sz="2400" dirty="0">
                <a:latin typeface="Bookman Old Style" panose="02050604050505020204" pitchFamily="18" charset="0"/>
                <a:cs typeface="Times New Roman" panose="02020603050405020304" pitchFamily="18" charset="0"/>
              </a:rPr>
              <a:t> mod 23 = 16.</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Sender Receive: B = 16, Receiver Receive: A = 6.</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Sender Calculate: </a:t>
            </a:r>
            <a:r>
              <a:rPr lang="en-US" sz="2400" b="1" i="1" dirty="0">
                <a:latin typeface="Bookman Old Style" panose="02050604050505020204" pitchFamily="18" charset="0"/>
                <a:cs typeface="Times New Roman" panose="02020603050405020304" pitchFamily="18" charset="0"/>
              </a:rPr>
              <a:t>B</a:t>
            </a:r>
            <a:r>
              <a:rPr lang="en-US" sz="3600" b="1" i="1" baseline="30000" dirty="0">
                <a:latin typeface="Bookman Old Style" panose="02050604050505020204" pitchFamily="18" charset="0"/>
                <a:cs typeface="Times New Roman" panose="02020603050405020304" pitchFamily="18" charset="0"/>
              </a:rPr>
              <a:t>a</a:t>
            </a:r>
            <a:r>
              <a:rPr lang="en-US" sz="2400" b="1" i="1" dirty="0">
                <a:latin typeface="Bookman Old Style" panose="02050604050505020204" pitchFamily="18" charset="0"/>
                <a:cs typeface="Times New Roman" panose="02020603050405020304" pitchFamily="18" charset="0"/>
              </a:rPr>
              <a:t> mod p = 16</a:t>
            </a:r>
            <a:r>
              <a:rPr lang="en-US" sz="3600" b="1" i="1" baseline="30000" dirty="0">
                <a:latin typeface="Bookman Old Style" panose="02050604050505020204" pitchFamily="18" charset="0"/>
                <a:cs typeface="Times New Roman" panose="02020603050405020304" pitchFamily="18" charset="0"/>
              </a:rPr>
              <a:t>4</a:t>
            </a:r>
            <a:r>
              <a:rPr lang="en-US" sz="2400" b="1" i="1" dirty="0">
                <a:latin typeface="Bookman Old Style" panose="02050604050505020204" pitchFamily="18" charset="0"/>
                <a:cs typeface="Times New Roman" panose="02020603050405020304" pitchFamily="18" charset="0"/>
              </a:rPr>
              <a:t> mod 23 = 9.</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Receiver Calculate: </a:t>
            </a:r>
            <a:r>
              <a:rPr lang="en-US" sz="2400" b="1" i="1" dirty="0">
                <a:latin typeface="Bookman Old Style" panose="02050604050505020204" pitchFamily="18" charset="0"/>
                <a:cs typeface="Times New Roman" panose="02020603050405020304" pitchFamily="18" charset="0"/>
              </a:rPr>
              <a:t>A</a:t>
            </a:r>
            <a:r>
              <a:rPr lang="en-US" sz="3600" b="1" i="1" baseline="30000" dirty="0">
                <a:latin typeface="Bookman Old Style" panose="02050604050505020204" pitchFamily="18" charset="0"/>
                <a:cs typeface="Times New Roman" panose="02020603050405020304" pitchFamily="18" charset="0"/>
              </a:rPr>
              <a:t>b</a:t>
            </a:r>
            <a:r>
              <a:rPr lang="en-US" sz="2400" b="1" i="1" dirty="0">
                <a:latin typeface="Bookman Old Style" panose="02050604050505020204" pitchFamily="18" charset="0"/>
                <a:cs typeface="Times New Roman" panose="02020603050405020304" pitchFamily="18" charset="0"/>
              </a:rPr>
              <a:t> mod p = 6</a:t>
            </a:r>
            <a:r>
              <a:rPr lang="en-US" sz="3600" b="1" i="1" baseline="30000" dirty="0">
                <a:latin typeface="Bookman Old Style" panose="02050604050505020204" pitchFamily="18" charset="0"/>
                <a:cs typeface="Times New Roman" panose="02020603050405020304" pitchFamily="18" charset="0"/>
              </a:rPr>
              <a:t>3</a:t>
            </a:r>
            <a:r>
              <a:rPr lang="en-US" sz="2400" b="1" i="1" dirty="0">
                <a:latin typeface="Bookman Old Style" panose="02050604050505020204" pitchFamily="18" charset="0"/>
                <a:cs typeface="Times New Roman" panose="02020603050405020304" pitchFamily="18" charset="0"/>
              </a:rPr>
              <a:t> mod 23 = 9.</a:t>
            </a:r>
            <a:endParaRPr lang="en-US" sz="2400" dirty="0">
              <a:latin typeface="Bookman Old Style" panose="02050604050505020204" pitchFamily="18" charset="0"/>
              <a:cs typeface="Times New Roman" panose="02020603050405020304" pitchFamily="18" charset="0"/>
            </a:endParaRPr>
          </a:p>
          <a:p>
            <a:pPr algn="just">
              <a:buClr>
                <a:srgbClr val="002060"/>
              </a:buClr>
              <a:buSzPct val="150000"/>
              <a:buBlip>
                <a:blip r:embed="rId2"/>
              </a:buBlip>
            </a:pPr>
            <a:r>
              <a:rPr lang="en-US" sz="2400" b="1" dirty="0">
                <a:latin typeface="Bookman Old Style" panose="02050604050505020204" pitchFamily="18" charset="0"/>
                <a:cs typeface="Times New Roman" panose="02020603050405020304" pitchFamily="18" charset="0"/>
              </a:rPr>
              <a:t>9 is the shared secret.</a:t>
            </a:r>
          </a:p>
        </p:txBody>
      </p:sp>
    </p:spTree>
    <p:extLst>
      <p:ext uri="{BB962C8B-B14F-4D97-AF65-F5344CB8AC3E}">
        <p14:creationId xmlns:p14="http://schemas.microsoft.com/office/powerpoint/2010/main" val="2829105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85379"/>
          </a:xfrm>
        </p:spPr>
        <p:txBody>
          <a:bodyPr>
            <a:normAutofit/>
          </a:bodyPr>
          <a:lstStyle/>
          <a:p>
            <a:pPr algn="ctr"/>
            <a:r>
              <a:rPr lang="en-US" sz="3600" b="1" dirty="0">
                <a:latin typeface="Bookman Old Style" panose="02050604050505020204" pitchFamily="18" charset="0"/>
                <a:cs typeface="Bookman Old Style"/>
              </a:rPr>
              <a:t>Advantages of DH Algorithm</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rmAutofit fontScale="92500" lnSpcReduction="10000"/>
          </a:bodyPr>
          <a:lstStyle/>
          <a:p>
            <a:pPr algn="just">
              <a:buClr>
                <a:srgbClr val="002060"/>
              </a:buClr>
              <a:buSzPct val="150000"/>
              <a:buBlip>
                <a:blip r:embed="rId2"/>
              </a:buBlip>
            </a:pPr>
            <a:r>
              <a:rPr lang="en-US" sz="2400" b="1" dirty="0">
                <a:latin typeface="Bookman Old Style" panose="02050604050505020204" pitchFamily="18" charset="0"/>
                <a:cs typeface="Times New Roman" panose="02020603050405020304" pitchFamily="18" charset="0"/>
              </a:rPr>
              <a:t>Public Key Infrastructure: </a:t>
            </a:r>
            <a:r>
              <a:rPr lang="en-US" sz="2400" dirty="0">
                <a:latin typeface="Bookman Old Style" panose="02050604050505020204" pitchFamily="18" charset="0"/>
                <a:cs typeface="Times New Roman" panose="02020603050405020304" pitchFamily="18" charset="0"/>
              </a:rPr>
              <a:t>The public-key infrastructure (PKI) is a set of tools and rules to enforce public key cryptography with multiple entities. It also governs the issuance of digital certificates over the internet to maintain data confidentiality. With the Diffie-Hellman algorithm as the base, the PKI system was created to enable the exchange of public keys with anyone who requests for it and has the appropriate permissions.</a:t>
            </a:r>
          </a:p>
          <a:p>
            <a:pPr algn="just">
              <a:buClr>
                <a:srgbClr val="002060"/>
              </a:buClr>
              <a:buSzPct val="150000"/>
              <a:buBlip>
                <a:blip r:embed="rId2"/>
              </a:buBlip>
            </a:pPr>
            <a:r>
              <a:rPr lang="en-US" sz="2400" b="1" dirty="0">
                <a:latin typeface="Bookman Old Style" panose="02050604050505020204" pitchFamily="18" charset="0"/>
                <a:cs typeface="Times New Roman" panose="02020603050405020304" pitchFamily="18" charset="0"/>
              </a:rPr>
              <a:t>SSL/TLS Handshake: </a:t>
            </a:r>
            <a:r>
              <a:rPr lang="en-US" sz="2400" dirty="0">
                <a:latin typeface="Bookman Old Style" panose="02050604050505020204" pitchFamily="18" charset="0"/>
                <a:cs typeface="Times New Roman" panose="02020603050405020304" pitchFamily="18" charset="0"/>
              </a:rPr>
              <a:t>Internet browsers are authenticated with website servers using an </a:t>
            </a:r>
            <a:r>
              <a:rPr lang="en-US" sz="2400" b="1" i="1" dirty="0">
                <a:latin typeface="Bookman Old Style" panose="02050604050505020204" pitchFamily="18" charset="0"/>
                <a:cs typeface="Times New Roman" panose="02020603050405020304" pitchFamily="18" charset="0"/>
              </a:rPr>
              <a:t>SSL/TLS (Secure Sockets Layer/Transport Layer Security)</a:t>
            </a:r>
            <a:r>
              <a:rPr lang="en-US" sz="2400" dirty="0">
                <a:latin typeface="Bookman Old Style" panose="02050604050505020204" pitchFamily="18" charset="0"/>
                <a:cs typeface="Times New Roman" panose="02020603050405020304" pitchFamily="18" charset="0"/>
              </a:rPr>
              <a:t> certificate and many keys. This is possible only because of the key exchange algorithm, which enables the secure exchange of cryptographic entities over all channels.</a:t>
            </a:r>
          </a:p>
          <a:p>
            <a:pPr algn="just">
              <a:buClr>
                <a:srgbClr val="002060"/>
              </a:buClr>
              <a:buSzPct val="150000"/>
              <a:buBlip>
                <a:blip r:embed="rId2"/>
              </a:buBlip>
            </a:pPr>
            <a:r>
              <a:rPr lang="en-US" sz="2400" b="1" dirty="0">
                <a:latin typeface="Bookman Old Style" panose="02050604050505020204" pitchFamily="18" charset="0"/>
                <a:cs typeface="Times New Roman" panose="02020603050405020304" pitchFamily="18" charset="0"/>
              </a:rPr>
              <a:t>Secure Shell Access (SSH): </a:t>
            </a:r>
            <a:r>
              <a:rPr lang="en-US" sz="2400" dirty="0">
                <a:latin typeface="Bookman Old Style" panose="02050604050505020204" pitchFamily="18" charset="0"/>
                <a:cs typeface="Times New Roman" panose="02020603050405020304" pitchFamily="18" charset="0"/>
              </a:rPr>
              <a:t>SSH is a cryptographic protocol used to access system terminals from a third-party appliance or application. The Diffie-Hellman algorithm assists in exchanging the keys between both systems before enabling remote access.</a:t>
            </a:r>
          </a:p>
          <a:p>
            <a:pPr algn="just">
              <a:buClr>
                <a:srgbClr val="002060"/>
              </a:buClr>
              <a:buSzPct val="150000"/>
              <a:buBlip>
                <a:blip r:embed="rId2"/>
              </a:buBlip>
            </a:pPr>
            <a:r>
              <a:rPr lang="en-US" sz="2400" b="1" dirty="0">
                <a:latin typeface="Bookman Old Style" panose="02050604050505020204" pitchFamily="18" charset="0"/>
                <a:cs typeface="Times New Roman" panose="02020603050405020304" pitchFamily="18" charset="0"/>
              </a:rPr>
              <a:t>Password Authenticated Agreement</a:t>
            </a:r>
          </a:p>
        </p:txBody>
      </p:sp>
    </p:spTree>
    <p:extLst>
      <p:ext uri="{BB962C8B-B14F-4D97-AF65-F5344CB8AC3E}">
        <p14:creationId xmlns:p14="http://schemas.microsoft.com/office/powerpoint/2010/main" val="483807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85379"/>
          </a:xfrm>
        </p:spPr>
        <p:txBody>
          <a:bodyPr>
            <a:normAutofit/>
          </a:bodyPr>
          <a:lstStyle/>
          <a:p>
            <a:pPr algn="ctr"/>
            <a:r>
              <a:rPr lang="en-US" sz="3600" b="1" dirty="0">
                <a:latin typeface="Bookman Old Style" panose="02050604050505020204" pitchFamily="18" charset="0"/>
                <a:cs typeface="Bookman Old Style"/>
              </a:rPr>
              <a:t>Advantages of DH Algorithm</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rmAutofit/>
          </a:bodyPr>
          <a:lstStyle/>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The sender and receiver don’t need any prior knowledge of each other.</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Once the keys are exchanged, the communication of data can be done through an insecure channel.</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The sharing of the secret key is safe.</a:t>
            </a:r>
            <a:endParaRPr lang="en-US" sz="2400" b="1" dirty="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1920056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85379"/>
          </a:xfrm>
        </p:spPr>
        <p:txBody>
          <a:bodyPr>
            <a:normAutofit/>
          </a:bodyPr>
          <a:lstStyle/>
          <a:p>
            <a:pPr algn="ctr"/>
            <a:r>
              <a:rPr lang="en-US" sz="3600" b="1" dirty="0">
                <a:latin typeface="Bookman Old Style" panose="02050604050505020204" pitchFamily="18" charset="0"/>
                <a:cs typeface="Bookman Old Style"/>
              </a:rPr>
              <a:t>Disadvantages of DH Algorithm</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rmAutofit/>
          </a:bodyPr>
          <a:lstStyle/>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It can not be used for signing digital signatures.</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Since it doesn’t authenticate any party in the transmission, the Diffie Hellman key exchange is susceptible to a </a:t>
            </a:r>
            <a:r>
              <a:rPr lang="en-US" sz="2400" b="1" i="1" dirty="0">
                <a:latin typeface="Bookman Old Style" panose="02050604050505020204" pitchFamily="18" charset="0"/>
                <a:cs typeface="Times New Roman" panose="02020603050405020304" pitchFamily="18" charset="0"/>
              </a:rPr>
              <a:t>man-in-the-middle </a:t>
            </a:r>
            <a:r>
              <a:rPr lang="en-US" sz="2400" dirty="0">
                <a:latin typeface="Bookman Old Style" panose="02050604050505020204" pitchFamily="18" charset="0"/>
                <a:cs typeface="Times New Roman" panose="02020603050405020304" pitchFamily="18" charset="0"/>
              </a:rPr>
              <a:t>attack.</a:t>
            </a:r>
            <a:endParaRPr lang="en-US" sz="2400" b="1" dirty="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305591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1845</TotalTime>
  <Words>991</Words>
  <Application>Microsoft Office PowerPoint</Application>
  <PresentationFormat>Widescreen</PresentationFormat>
  <Paragraphs>68</Paragraphs>
  <Slides>18</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Bookman Old Style</vt:lpstr>
      <vt:lpstr>Calibri</vt:lpstr>
      <vt:lpstr>Calibri Light</vt:lpstr>
      <vt:lpstr>Times New Roman</vt:lpstr>
      <vt:lpstr>Office Theme</vt:lpstr>
      <vt:lpstr>Diffie Hellman Key Exchange Algorithm  Md. Alamgir Hossain Senior Lecturer, Dept. of CSE, Prime University Mail: alamgir.cse14.just@gmail.com </vt:lpstr>
      <vt:lpstr>Diffie Hellman Key Exchange Algorithm</vt:lpstr>
      <vt:lpstr>Algorithm</vt:lpstr>
      <vt:lpstr>Algorithm</vt:lpstr>
      <vt:lpstr>Exampe-01</vt:lpstr>
      <vt:lpstr>Example-02</vt:lpstr>
      <vt:lpstr>Advantages of DH Algorithm</vt:lpstr>
      <vt:lpstr>Advantages of DH Algorithm</vt:lpstr>
      <vt:lpstr>Disadvantages of DH Algorithm</vt:lpstr>
      <vt:lpstr>How does Man-in-the Middle Attack</vt:lpstr>
      <vt:lpstr>Man-in-the Middle Attack</vt:lpstr>
      <vt:lpstr>How does Man-in-the Middle Attack Works</vt:lpstr>
      <vt:lpstr>How does Man-in-the Middle Attack Works</vt:lpstr>
      <vt:lpstr>Man-in-the Middle Attack</vt:lpstr>
      <vt:lpstr>Man-in-the Middle Attack in DH</vt:lpstr>
      <vt:lpstr>Types of Man-in-the Middle Attack</vt:lpstr>
      <vt:lpstr>Preventions of Man-in-the-middle attack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Alamgir Hossain</dc:creator>
  <cp:lastModifiedBy>Alamgir Hossain</cp:lastModifiedBy>
  <cp:revision>75</cp:revision>
  <dcterms:created xsi:type="dcterms:W3CDTF">2020-02-09T08:42:24Z</dcterms:created>
  <dcterms:modified xsi:type="dcterms:W3CDTF">2022-08-26T04:21:10Z</dcterms:modified>
</cp:coreProperties>
</file>