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15" r:id="rId4"/>
    <p:sldId id="314" r:id="rId5"/>
    <p:sldId id="304" r:id="rId6"/>
    <p:sldId id="316" r:id="rId7"/>
    <p:sldId id="317" r:id="rId8"/>
    <p:sldId id="288" r:id="rId9"/>
    <p:sldId id="309" r:id="rId10"/>
    <p:sldId id="308" r:id="rId11"/>
    <p:sldId id="306" r:id="rId12"/>
    <p:sldId id="311" r:id="rId13"/>
    <p:sldId id="310" r:id="rId14"/>
    <p:sldId id="312" r:id="rId15"/>
    <p:sldId id="313"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1711" autoAdjust="0"/>
  </p:normalViewPr>
  <p:slideViewPr>
    <p:cSldViewPr snapToGrid="0">
      <p:cViewPr varScale="1">
        <p:scale>
          <a:sx n="67" d="100"/>
          <a:sy n="67" d="100"/>
        </p:scale>
        <p:origin x="7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E2597E-5B9C-4223-A3DC-E2371CBFDE86}"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346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6504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2073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258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2597E-5B9C-4223-A3DC-E2371CBFDE86}"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6058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2597E-5B9C-4223-A3DC-E2371CBFDE86}"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97801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E2597E-5B9C-4223-A3DC-E2371CBFDE86}" type="datetimeFigureOut">
              <a:rPr lang="en-US" smtClean="0"/>
              <a:t>8/14/2022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396467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2597E-5B9C-4223-A3DC-E2371CBFDE86}" type="datetimeFigureOut">
              <a:rPr lang="en-US" smtClean="0"/>
              <a:t>8/14/2022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950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2597E-5B9C-4223-A3DC-E2371CBFDE86}" type="datetimeFigureOut">
              <a:rPr lang="en-US" smtClean="0"/>
              <a:t>8/14/2022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454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5180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490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2597E-5B9C-4223-A3DC-E2371CBFDE86}" type="datetimeFigureOut">
              <a:rPr lang="en-US" smtClean="0"/>
              <a:t>8/14/2022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E7349-6B5D-4302-9559-F56B92BBB5F1}" type="slidenum">
              <a:rPr lang="en-US" smtClean="0"/>
              <a:t>‹#›</a:t>
            </a:fld>
            <a:endParaRPr lang="en-US"/>
          </a:p>
        </p:txBody>
      </p:sp>
    </p:spTree>
    <p:extLst>
      <p:ext uri="{BB962C8B-B14F-4D97-AF65-F5344CB8AC3E}">
        <p14:creationId xmlns:p14="http://schemas.microsoft.com/office/powerpoint/2010/main" val="371028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1126435"/>
            <a:ext cx="10515600" cy="4823791"/>
          </a:xfrm>
        </p:spPr>
        <p:txBody>
          <a:bodyPr>
            <a:normAutofit/>
          </a:bodyPr>
          <a:lstStyle/>
          <a:p>
            <a:pPr algn="ctr"/>
            <a:r>
              <a:rPr lang="en-US" sz="6600" b="1" dirty="0">
                <a:solidFill>
                  <a:srgbClr val="002060"/>
                </a:solidFill>
                <a:latin typeface="Bookman Old Style" panose="02050604050505020204" pitchFamily="18" charset="0"/>
                <a:cs typeface="Times New Roman" panose="02020603050405020304" pitchFamily="18" charset="0"/>
              </a:rPr>
              <a:t>Polymorphism in OOP </a:t>
            </a:r>
            <a:br>
              <a:rPr lang="en-US" sz="6600" b="1" dirty="0">
                <a:solidFill>
                  <a:srgbClr val="002060"/>
                </a:solidFill>
                <a:latin typeface="Bookman Old Style" panose="02050604050505020204" pitchFamily="18" charset="0"/>
                <a:cs typeface="Times New Roman" panose="02020603050405020304" pitchFamily="18" charset="0"/>
              </a:rPr>
            </a:br>
            <a:r>
              <a:rPr lang="en-US" sz="6600" b="1" dirty="0">
                <a:solidFill>
                  <a:srgbClr val="002060"/>
                </a:solidFill>
                <a:latin typeface="Bookman Old Style" panose="02050604050505020204" pitchFamily="18" charset="0"/>
                <a:cs typeface="Times New Roman" panose="02020603050405020304" pitchFamily="18" charset="0"/>
              </a:rPr>
              <a:t>with C++</a:t>
            </a:r>
            <a:endParaRPr lang="en-US" sz="5400" b="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704191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Rules of Operator Overloading</a:t>
            </a:r>
          </a:p>
        </p:txBody>
      </p:sp>
      <p:sp>
        <p:nvSpPr>
          <p:cNvPr id="3" name="Content Placeholder 2"/>
          <p:cNvSpPr>
            <a:spLocks noGrp="1"/>
          </p:cNvSpPr>
          <p:nvPr>
            <p:ph idx="1"/>
          </p:nvPr>
        </p:nvSpPr>
        <p:spPr>
          <a:xfrm>
            <a:off x="838200" y="1825625"/>
            <a:ext cx="10515600" cy="4932984"/>
          </a:xfrm>
        </p:spPr>
        <p:txBody>
          <a:bodyPr>
            <a:normAutofit lnSpcReduction="10000"/>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Existing operators can only be overloaded, but the new operators cannot be overloaded.</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overloaded operator contains at least one operand of the user-defined data type.</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We cannot use friend function to overload certain operators. However, the member function can be used to overload those operators.</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When unary operators are overloaded through a member function take no explicit arguments, but, if they are overloaded by a friend function, takes one argument.</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When binary operators are overloaded through a member function takes one explicit argument, and if they are overloaded through a friend function takes two explicit arguments.</a:t>
            </a:r>
          </a:p>
          <a:p>
            <a:pPr algn="just">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39248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454" y="341473"/>
            <a:ext cx="10674928" cy="1325563"/>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Compile Time Polymorphism(Operator Overloading)</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538845" y="1667036"/>
            <a:ext cx="7114309" cy="5190964"/>
          </a:xfrm>
          <a:prstGeom prst="rect">
            <a:avLst/>
          </a:prstGeom>
        </p:spPr>
      </p:pic>
    </p:spTree>
    <p:extLst>
      <p:ext uri="{BB962C8B-B14F-4D97-AF65-F5344CB8AC3E}">
        <p14:creationId xmlns:p14="http://schemas.microsoft.com/office/powerpoint/2010/main" val="371337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Run Time Polymorphism</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This type of polymorphism is achieved by Function Overriding.</a:t>
            </a:r>
          </a:p>
          <a:p>
            <a:pPr algn="just">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Function overriding</a:t>
            </a:r>
            <a:r>
              <a:rPr lang="en-US" sz="2400" dirty="0">
                <a:latin typeface="Bookman Old Style" panose="02050604050505020204" pitchFamily="18" charset="0"/>
                <a:cs typeface="Times New Roman" panose="02020603050405020304" pitchFamily="18" charset="0"/>
              </a:rPr>
              <a:t> on the other hand occurs when a derived class has a definition for one of the member functions of the base class. That base function is said to be </a:t>
            </a:r>
            <a:r>
              <a:rPr lang="en-US" sz="2400" b="1" dirty="0">
                <a:latin typeface="Bookman Old Style" panose="02050604050505020204" pitchFamily="18" charset="0"/>
                <a:cs typeface="Times New Roman" panose="02020603050405020304" pitchFamily="18" charset="0"/>
              </a:rPr>
              <a:t>overridden</a:t>
            </a:r>
            <a:r>
              <a:rPr lang="en-US" sz="2400" dirty="0">
                <a:latin typeface="Bookman Old Style" panose="02050604050505020204" pitchFamily="18" charset="0"/>
                <a:cs typeface="Times New Roman" panose="02020603050405020304" pitchFamily="18" charset="0"/>
              </a:rPr>
              <a:t>.</a:t>
            </a:r>
          </a:p>
          <a:p>
            <a:pPr algn="just">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44062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05655" cy="1325563"/>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Run Time Polymorphism(Overriding)</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131127" y="1690688"/>
            <a:ext cx="6608619" cy="4945639"/>
          </a:xfrm>
          <a:prstGeom prst="rect">
            <a:avLst/>
          </a:prstGeom>
        </p:spPr>
      </p:pic>
    </p:spTree>
    <p:extLst>
      <p:ext uri="{BB962C8B-B14F-4D97-AF65-F5344CB8AC3E}">
        <p14:creationId xmlns:p14="http://schemas.microsoft.com/office/powerpoint/2010/main" val="344214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605655" cy="1001136"/>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Overloading main() function in C++</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3643746" y="1366262"/>
            <a:ext cx="5846618" cy="4991100"/>
          </a:xfrm>
          <a:prstGeom prst="rect">
            <a:avLst/>
          </a:prstGeom>
        </p:spPr>
      </p:pic>
    </p:spTree>
    <p:extLst>
      <p:ext uri="{BB962C8B-B14F-4D97-AF65-F5344CB8AC3E}">
        <p14:creationId xmlns:p14="http://schemas.microsoft.com/office/powerpoint/2010/main" val="3731341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605655" cy="1001136"/>
          </a:xfrm>
        </p:spPr>
        <p:txBody>
          <a:bodyPr>
            <a:noAutofit/>
          </a:bodyPr>
          <a:lstStyle/>
          <a:p>
            <a:pPr algn="ctr"/>
            <a:r>
              <a:rPr lang="en-US" sz="2800" b="1" dirty="0">
                <a:solidFill>
                  <a:srgbClr val="002060"/>
                </a:solidFill>
                <a:latin typeface="Bookman Old Style" panose="02050604050505020204" pitchFamily="18" charset="0"/>
                <a:cs typeface="Times New Roman" panose="02020603050405020304" pitchFamily="18" charset="0"/>
              </a:rPr>
              <a:t>Function Overloading VS Function Overriding in C++</a:t>
            </a:r>
          </a:p>
        </p:txBody>
      </p:sp>
      <p:sp>
        <p:nvSpPr>
          <p:cNvPr id="3" name="Content Placeholder 2"/>
          <p:cNvSpPr>
            <a:spLocks noGrp="1"/>
          </p:cNvSpPr>
          <p:nvPr>
            <p:ph idx="1"/>
          </p:nvPr>
        </p:nvSpPr>
        <p:spPr/>
        <p:txBody>
          <a:bodyPr>
            <a:normAutofit fontScale="92500" lnSpcReduction="10000"/>
          </a:bodyPr>
          <a:lstStyle/>
          <a:p>
            <a:pPr algn="just" fontAlgn="base">
              <a:lnSpc>
                <a:spcPct val="11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Inheritance:</a:t>
            </a:r>
            <a:r>
              <a:rPr lang="en-US" sz="2400" dirty="0">
                <a:latin typeface="Bookman Old Style" panose="02050604050505020204" pitchFamily="18" charset="0"/>
                <a:cs typeface="Times New Roman" panose="02020603050405020304" pitchFamily="18" charset="0"/>
              </a:rPr>
              <a:t> Overriding of functions occurs when one class is inherited from another class. Overriding can occur without inheritance.</a:t>
            </a:r>
          </a:p>
          <a:p>
            <a:pPr algn="just" fontAlgn="base">
              <a:lnSpc>
                <a:spcPct val="11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Function Signature:</a:t>
            </a:r>
            <a:r>
              <a:rPr lang="en-US" sz="2400" dirty="0">
                <a:latin typeface="Bookman Old Style" panose="02050604050505020204" pitchFamily="18" charset="0"/>
                <a:cs typeface="Times New Roman" panose="02020603050405020304" pitchFamily="18" charset="0"/>
              </a:rPr>
              <a:t> Overloaded functions must differ in function signature </a:t>
            </a:r>
            <a:r>
              <a:rPr lang="en-US" sz="2400" dirty="0" err="1">
                <a:latin typeface="Bookman Old Style" panose="02050604050505020204" pitchFamily="18" charset="0"/>
                <a:cs typeface="Times New Roman" panose="02020603050405020304" pitchFamily="18" charset="0"/>
              </a:rPr>
              <a:t>ie</a:t>
            </a:r>
            <a:r>
              <a:rPr lang="en-US" sz="2400" dirty="0">
                <a:latin typeface="Bookman Old Style" panose="02050604050505020204" pitchFamily="18" charset="0"/>
                <a:cs typeface="Times New Roman" panose="02020603050405020304" pitchFamily="18" charset="0"/>
              </a:rPr>
              <a:t> either number of parameters or type of parameters should differ. In overriding, function signatures must be same.</a:t>
            </a:r>
          </a:p>
          <a:p>
            <a:pPr algn="just" fontAlgn="base">
              <a:lnSpc>
                <a:spcPct val="11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Scope of functions:</a:t>
            </a:r>
            <a:r>
              <a:rPr lang="en-US" sz="2400" dirty="0">
                <a:latin typeface="Bookman Old Style" panose="02050604050505020204" pitchFamily="18" charset="0"/>
                <a:cs typeface="Times New Roman" panose="02020603050405020304" pitchFamily="18" charset="0"/>
              </a:rPr>
              <a:t> Overridden functions are in different scopes; whereas overloaded functions are in same scope.</a:t>
            </a:r>
          </a:p>
          <a:p>
            <a:pPr algn="just" fontAlgn="base">
              <a:lnSpc>
                <a:spcPct val="11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Behavior of functions: </a:t>
            </a:r>
            <a:r>
              <a:rPr lang="en-US" sz="2400" dirty="0">
                <a:latin typeface="Bookman Old Style" panose="02050604050505020204" pitchFamily="18" charset="0"/>
                <a:cs typeface="Times New Roman" panose="02020603050405020304" pitchFamily="18" charset="0"/>
              </a:rPr>
              <a:t>Overriding is needed when derived class function has to do some added or different job than the base class function. Overloading is used to have same name functions which behave differently depending upon parameters passed to them.</a:t>
            </a:r>
          </a:p>
          <a:p>
            <a:pPr algn="just">
              <a:lnSpc>
                <a:spcPct val="11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9816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234" y="2883038"/>
            <a:ext cx="10515600" cy="1325563"/>
          </a:xfrm>
        </p:spPr>
        <p:txBody>
          <a:bodyPr>
            <a:noAutofit/>
          </a:bodyPr>
          <a:lstStyle/>
          <a:p>
            <a:pPr algn="ctr"/>
            <a:r>
              <a:rPr lang="en-US" sz="9600" b="1" dirty="0">
                <a:solidFill>
                  <a:srgbClr val="002060"/>
                </a:solidFill>
                <a:latin typeface="Bookman Old Style" panose="02050604050505020204" pitchFamily="18" charset="0"/>
                <a:cs typeface="Times New Roman" panose="02020603050405020304" pitchFamily="18" charset="0"/>
              </a:rPr>
              <a:t>Thank You</a:t>
            </a:r>
          </a:p>
        </p:txBody>
      </p:sp>
    </p:spTree>
    <p:extLst>
      <p:ext uri="{BB962C8B-B14F-4D97-AF65-F5344CB8AC3E}">
        <p14:creationId xmlns:p14="http://schemas.microsoft.com/office/powerpoint/2010/main" val="258245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Polymorphism</a:t>
            </a:r>
          </a:p>
        </p:txBody>
      </p:sp>
      <p:sp>
        <p:nvSpPr>
          <p:cNvPr id="3" name="Content Placeholder 2"/>
          <p:cNvSpPr>
            <a:spLocks noGrp="1"/>
          </p:cNvSpPr>
          <p:nvPr>
            <p:ph idx="1"/>
          </p:nvPr>
        </p:nvSpPr>
        <p:spPr>
          <a:xfrm>
            <a:off x="838200" y="1825625"/>
            <a:ext cx="10515600" cy="2926488"/>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word </a:t>
            </a:r>
            <a:r>
              <a:rPr lang="en-US" sz="2400" b="1" i="1" dirty="0">
                <a:latin typeface="Bookman Old Style" panose="02050604050505020204" pitchFamily="18" charset="0"/>
                <a:cs typeface="Times New Roman" panose="02020603050405020304" pitchFamily="18" charset="0"/>
              </a:rPr>
              <a:t>polymorphism(Poly + Morphism) </a:t>
            </a:r>
            <a:r>
              <a:rPr lang="en-US" sz="2400" dirty="0">
                <a:latin typeface="Bookman Old Style" panose="02050604050505020204" pitchFamily="18" charset="0"/>
                <a:cs typeface="Times New Roman" panose="02020603050405020304" pitchFamily="18" charset="0"/>
              </a:rPr>
              <a:t>means having </a:t>
            </a:r>
            <a:r>
              <a:rPr lang="en-US" sz="2400" b="1" i="1" dirty="0">
                <a:latin typeface="Bookman Old Style" panose="02050604050505020204" pitchFamily="18" charset="0"/>
                <a:cs typeface="Times New Roman" panose="02020603050405020304" pitchFamily="18" charset="0"/>
              </a:rPr>
              <a:t>many forms</a:t>
            </a:r>
            <a:r>
              <a:rPr lang="en-US" sz="2400" dirty="0">
                <a:latin typeface="Bookman Old Style" panose="02050604050505020204" pitchFamily="18" charset="0"/>
                <a:cs typeface="Times New Roman" panose="02020603050405020304" pitchFamily="18" charset="0"/>
              </a:rPr>
              <a:t>. In simple words, we can define polymorphism as the ability of something to be displayed in more than one form or  </a:t>
            </a:r>
            <a:r>
              <a:rPr lang="en-US" sz="2400" b="1" i="1" dirty="0">
                <a:solidFill>
                  <a:srgbClr val="002060"/>
                </a:solidFill>
                <a:latin typeface="Bookman Old Style" panose="02050604050505020204" pitchFamily="18" charset="0"/>
                <a:cs typeface="Times New Roman" panose="02020603050405020304" pitchFamily="18" charset="0"/>
              </a:rPr>
              <a:t>the same entity (function or object) behaves differently in different scenarios.</a:t>
            </a:r>
          </a:p>
        </p:txBody>
      </p:sp>
      <p:grpSp>
        <p:nvGrpSpPr>
          <p:cNvPr id="28" name="Group 27"/>
          <p:cNvGrpSpPr/>
          <p:nvPr/>
        </p:nvGrpSpPr>
        <p:grpSpPr>
          <a:xfrm>
            <a:off x="2410692" y="3630187"/>
            <a:ext cx="7370616" cy="2647747"/>
            <a:chOff x="2486893" y="3131419"/>
            <a:chExt cx="7370616" cy="2647747"/>
          </a:xfrm>
        </p:grpSpPr>
        <p:sp>
          <p:nvSpPr>
            <p:cNvPr id="4" name="Rounded Rectangle 3"/>
            <p:cNvSpPr/>
            <p:nvPr/>
          </p:nvSpPr>
          <p:spPr>
            <a:xfrm>
              <a:off x="5500256" y="4253345"/>
              <a:ext cx="1343890" cy="374073"/>
            </a:xfrm>
            <a:prstGeom prst="roundRect">
              <a:avLst/>
            </a:prstGeom>
            <a:solidFill>
              <a:schemeClr val="bg2">
                <a:lumMod val="1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Palatino Linotype" panose="02040502050505030304" pitchFamily="18" charset="0"/>
                </a:rPr>
                <a:t>Person</a:t>
              </a:r>
            </a:p>
          </p:txBody>
        </p:sp>
        <p:sp>
          <p:nvSpPr>
            <p:cNvPr id="6" name="Rounded Rectangle 5"/>
            <p:cNvSpPr/>
            <p:nvPr/>
          </p:nvSpPr>
          <p:spPr>
            <a:xfrm>
              <a:off x="6615549" y="3131420"/>
              <a:ext cx="1731816"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Student</a:t>
              </a:r>
            </a:p>
          </p:txBody>
        </p:sp>
        <p:sp>
          <p:nvSpPr>
            <p:cNvPr id="7" name="Rounded Rectangle 6"/>
            <p:cNvSpPr/>
            <p:nvPr/>
          </p:nvSpPr>
          <p:spPr>
            <a:xfrm>
              <a:off x="6615549" y="5375270"/>
              <a:ext cx="1731816"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Biker</a:t>
              </a:r>
            </a:p>
          </p:txBody>
        </p:sp>
        <p:sp>
          <p:nvSpPr>
            <p:cNvPr id="8" name="Rounded Rectangle 7"/>
            <p:cNvSpPr/>
            <p:nvPr/>
          </p:nvSpPr>
          <p:spPr>
            <a:xfrm>
              <a:off x="3976256" y="5405093"/>
              <a:ext cx="1731816"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Customer</a:t>
              </a:r>
            </a:p>
          </p:txBody>
        </p:sp>
        <p:sp>
          <p:nvSpPr>
            <p:cNvPr id="9" name="Rounded Rectangle 8"/>
            <p:cNvSpPr/>
            <p:nvPr/>
          </p:nvSpPr>
          <p:spPr>
            <a:xfrm>
              <a:off x="7675421" y="4253345"/>
              <a:ext cx="2182088"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Brother/Sister</a:t>
              </a:r>
            </a:p>
          </p:txBody>
        </p:sp>
        <p:sp>
          <p:nvSpPr>
            <p:cNvPr id="10" name="Rounded Rectangle 9"/>
            <p:cNvSpPr/>
            <p:nvPr/>
          </p:nvSpPr>
          <p:spPr>
            <a:xfrm>
              <a:off x="2486893" y="4253345"/>
              <a:ext cx="2182088"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Son/Daughter</a:t>
              </a:r>
            </a:p>
          </p:txBody>
        </p:sp>
        <p:sp>
          <p:nvSpPr>
            <p:cNvPr id="11" name="Rounded Rectangle 10"/>
            <p:cNvSpPr/>
            <p:nvPr/>
          </p:nvSpPr>
          <p:spPr>
            <a:xfrm>
              <a:off x="3976256" y="3131419"/>
              <a:ext cx="1731816"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Friend</a:t>
              </a:r>
            </a:p>
          </p:txBody>
        </p:sp>
        <p:cxnSp>
          <p:nvCxnSpPr>
            <p:cNvPr id="13" name="Straight Arrow Connector 12"/>
            <p:cNvCxnSpPr>
              <a:stCxn id="4" idx="0"/>
              <a:endCxn id="6" idx="2"/>
            </p:cNvCxnSpPr>
            <p:nvPr/>
          </p:nvCxnSpPr>
          <p:spPr>
            <a:xfrm flipV="1">
              <a:off x="6172201" y="3505493"/>
              <a:ext cx="1309256" cy="747852"/>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7" idx="0"/>
            </p:cNvCxnSpPr>
            <p:nvPr/>
          </p:nvCxnSpPr>
          <p:spPr>
            <a:xfrm>
              <a:off x="6172201" y="4627418"/>
              <a:ext cx="1309256" cy="747852"/>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1"/>
            </p:cNvCxnSpPr>
            <p:nvPr/>
          </p:nvCxnSpPr>
          <p:spPr>
            <a:xfrm>
              <a:off x="6826829" y="4440381"/>
              <a:ext cx="848592" cy="1"/>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1"/>
              <a:endCxn id="10" idx="3"/>
            </p:cNvCxnSpPr>
            <p:nvPr/>
          </p:nvCxnSpPr>
          <p:spPr>
            <a:xfrm flipH="1">
              <a:off x="4668981" y="4440382"/>
              <a:ext cx="831275" cy="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8" idx="0"/>
            </p:cNvCxnSpPr>
            <p:nvPr/>
          </p:nvCxnSpPr>
          <p:spPr>
            <a:xfrm flipH="1">
              <a:off x="4842164" y="4627418"/>
              <a:ext cx="1330037" cy="777675"/>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0"/>
              <a:endCxn id="11" idx="2"/>
            </p:cNvCxnSpPr>
            <p:nvPr/>
          </p:nvCxnSpPr>
          <p:spPr>
            <a:xfrm flipH="1" flipV="1">
              <a:off x="4842164" y="3505492"/>
              <a:ext cx="1330037" cy="747853"/>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124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An Example of Polymorphism</a:t>
            </a:r>
          </a:p>
        </p:txBody>
      </p:sp>
      <p:sp>
        <p:nvSpPr>
          <p:cNvPr id="3" name="Content Placeholder 2"/>
          <p:cNvSpPr>
            <a:spLocks noGrp="1"/>
          </p:cNvSpPr>
          <p:nvPr>
            <p:ph idx="1"/>
          </p:nvPr>
        </p:nvSpPr>
        <p:spPr>
          <a:xfrm>
            <a:off x="838200" y="1825625"/>
            <a:ext cx="10515600" cy="4408920"/>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a:t>
            </a:r>
            <a:r>
              <a:rPr lang="en-US" sz="2400" b="1" dirty="0">
                <a:solidFill>
                  <a:srgbClr val="C00000"/>
                </a:solidFill>
                <a:latin typeface="Bookman Old Style" panose="02050604050505020204" pitchFamily="18" charset="0"/>
                <a:cs typeface="Times New Roman" panose="02020603050405020304" pitchFamily="18" charset="0"/>
              </a:rPr>
              <a:t>“+”</a:t>
            </a:r>
            <a:r>
              <a:rPr lang="en-US" sz="2400" dirty="0">
                <a:latin typeface="Bookman Old Style" panose="02050604050505020204" pitchFamily="18" charset="0"/>
                <a:cs typeface="Times New Roman" panose="02020603050405020304" pitchFamily="18" charset="0"/>
              </a:rPr>
              <a:t> operator in C++ can perform two specific functions at two different scenarios </a:t>
            </a:r>
            <a:r>
              <a:rPr lang="en-US" sz="2400" dirty="0" err="1">
                <a:latin typeface="Bookman Old Style" panose="02050604050505020204" pitchFamily="18" charset="0"/>
                <a:cs typeface="Times New Roman" panose="02020603050405020304" pitchFamily="18" charset="0"/>
              </a:rPr>
              <a:t>i.e</a:t>
            </a:r>
            <a:r>
              <a:rPr lang="en-US" sz="2400" dirty="0">
                <a:latin typeface="Bookman Old Style" panose="02050604050505020204" pitchFamily="18" charset="0"/>
                <a:cs typeface="Times New Roman" panose="02020603050405020304" pitchFamily="18" charset="0"/>
              </a:rPr>
              <a:t> when the “+” operator is used in numbers, it performs </a:t>
            </a:r>
            <a:r>
              <a:rPr lang="en-US" sz="2400" b="1" i="1" dirty="0">
                <a:solidFill>
                  <a:srgbClr val="002060"/>
                </a:solidFill>
                <a:latin typeface="Bookman Old Style" panose="02050604050505020204" pitchFamily="18" charset="0"/>
                <a:cs typeface="Times New Roman" panose="02020603050405020304" pitchFamily="18" charset="0"/>
              </a:rPr>
              <a:t>addition</a:t>
            </a:r>
            <a:r>
              <a:rPr lang="en-US" sz="2400" dirty="0">
                <a:latin typeface="Bookman Old Style" panose="02050604050505020204" pitchFamily="18" charset="0"/>
                <a:cs typeface="Times New Roman" panose="02020603050405020304" pitchFamily="18" charset="0"/>
              </a:rPr>
              <a:t>.</a:t>
            </a:r>
          </a:p>
          <a:p>
            <a:pPr algn="just">
              <a:lnSpc>
                <a:spcPct val="100000"/>
              </a:lnSpc>
              <a:buClr>
                <a:srgbClr val="002060"/>
              </a:buClr>
              <a:buFont typeface="Wingdings" panose="05000000000000000000" pitchFamily="2" charset="2"/>
              <a:buChar char="Ø"/>
            </a:pPr>
            <a:r>
              <a:rPr lang="en-US" sz="2400" b="1" i="1" dirty="0" err="1">
                <a:solidFill>
                  <a:srgbClr val="002060"/>
                </a:solidFill>
                <a:latin typeface="Bookman Old Style" panose="02050604050505020204" pitchFamily="18" charset="0"/>
                <a:cs typeface="Times New Roman" panose="02020603050405020304" pitchFamily="18" charset="0"/>
              </a:rPr>
              <a:t>int</a:t>
            </a:r>
            <a:r>
              <a:rPr lang="en-US" sz="2400" b="1" i="1" dirty="0">
                <a:solidFill>
                  <a:srgbClr val="002060"/>
                </a:solidFill>
                <a:latin typeface="Bookman Old Style" panose="02050604050505020204" pitchFamily="18" charset="0"/>
                <a:cs typeface="Times New Roman" panose="02020603050405020304" pitchFamily="18" charset="0"/>
              </a:rPr>
              <a:t> a = 10, b= 20; </a:t>
            </a:r>
            <a:r>
              <a:rPr lang="en-US" sz="2400" b="1" i="1" dirty="0" err="1">
                <a:solidFill>
                  <a:srgbClr val="002060"/>
                </a:solidFill>
                <a:latin typeface="Bookman Old Style" panose="02050604050505020204" pitchFamily="18" charset="0"/>
                <a:cs typeface="Times New Roman" panose="02020603050405020304" pitchFamily="18" charset="0"/>
              </a:rPr>
              <a:t>int</a:t>
            </a:r>
            <a:r>
              <a:rPr lang="en-US" sz="2400" b="1" i="1" dirty="0">
                <a:solidFill>
                  <a:srgbClr val="002060"/>
                </a:solidFill>
                <a:latin typeface="Bookman Old Style" panose="02050604050505020204" pitchFamily="18" charset="0"/>
                <a:cs typeface="Times New Roman" panose="02020603050405020304" pitchFamily="18" charset="0"/>
              </a:rPr>
              <a:t> sum = a + b</a:t>
            </a:r>
            <a:r>
              <a:rPr lang="en-US" sz="2400" b="1" i="1" dirty="0">
                <a:latin typeface="Bookman Old Style" panose="02050604050505020204" pitchFamily="18" charset="0"/>
                <a:cs typeface="Times New Roman" panose="02020603050405020304" pitchFamily="18" charset="0"/>
              </a:rPr>
              <a:t>; //sum = 30</a:t>
            </a:r>
          </a:p>
          <a:p>
            <a:pPr marL="0" indent="0" algn="just">
              <a:lnSpc>
                <a:spcPct val="100000"/>
              </a:lnSpc>
              <a:buClr>
                <a:srgbClr val="002060"/>
              </a:buClr>
              <a:buNone/>
            </a:pPr>
            <a:endParaRPr lang="en-US" sz="2400" b="1" i="1" dirty="0">
              <a:latin typeface="Bookman Old Style" panose="02050604050505020204" pitchFamily="18" charset="0"/>
              <a:cs typeface="Times New Roman" panose="02020603050405020304" pitchFamily="18" charset="0"/>
            </a:endParaRP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And the same “+” operator is used in the string, it performs </a:t>
            </a:r>
            <a:r>
              <a:rPr lang="en-US" sz="2400" b="1" i="1" dirty="0">
                <a:solidFill>
                  <a:srgbClr val="002060"/>
                </a:solidFill>
                <a:latin typeface="Bookman Old Style" panose="02050604050505020204" pitchFamily="18" charset="0"/>
                <a:cs typeface="Times New Roman" panose="02020603050405020304" pitchFamily="18" charset="0"/>
              </a:rPr>
              <a:t>concatenation</a:t>
            </a:r>
            <a:r>
              <a:rPr lang="en-US" sz="2400" dirty="0">
                <a:latin typeface="Bookman Old Style" panose="02050604050505020204" pitchFamily="18" charset="0"/>
                <a:cs typeface="Times New Roman" panose="02020603050405020304" pitchFamily="18" charset="0"/>
              </a:rPr>
              <a:t>.</a:t>
            </a:r>
          </a:p>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string s1 = "University", s2= "Students";</a:t>
            </a:r>
          </a:p>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string s = s1 + s2</a:t>
            </a:r>
            <a:r>
              <a:rPr lang="en-US" sz="2400" b="1" i="1" dirty="0">
                <a:latin typeface="Bookman Old Style" panose="02050604050505020204" pitchFamily="18" charset="0"/>
                <a:cs typeface="Times New Roman" panose="02020603050405020304" pitchFamily="18" charset="0"/>
              </a:rPr>
              <a:t>; //s = University Students</a:t>
            </a:r>
          </a:p>
        </p:txBody>
      </p:sp>
    </p:spTree>
    <p:extLst>
      <p:ext uri="{BB962C8B-B14F-4D97-AF65-F5344CB8AC3E}">
        <p14:creationId xmlns:p14="http://schemas.microsoft.com/office/powerpoint/2010/main" val="26459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Polymorphism</a:t>
            </a:r>
          </a:p>
        </p:txBody>
      </p:sp>
      <p:sp>
        <p:nvSpPr>
          <p:cNvPr id="6" name="Rounded Rectangle 5"/>
          <p:cNvSpPr/>
          <p:nvPr/>
        </p:nvSpPr>
        <p:spPr>
          <a:xfrm>
            <a:off x="4942609" y="2341417"/>
            <a:ext cx="2306781" cy="374073"/>
          </a:xfrm>
          <a:prstGeom prst="roundRect">
            <a:avLst/>
          </a:prstGeom>
          <a:solidFill>
            <a:schemeClr val="bg2">
              <a:lumMod val="1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Palatino Linotype" panose="02040502050505030304" pitchFamily="18" charset="0"/>
              </a:rPr>
              <a:t>Polymorphism</a:t>
            </a:r>
          </a:p>
        </p:txBody>
      </p:sp>
      <p:sp>
        <p:nvSpPr>
          <p:cNvPr id="7" name="Rounded Rectangle 6"/>
          <p:cNvSpPr/>
          <p:nvPr/>
        </p:nvSpPr>
        <p:spPr>
          <a:xfrm>
            <a:off x="2244436" y="3493165"/>
            <a:ext cx="3428999"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Static/Compile Time</a:t>
            </a:r>
          </a:p>
        </p:txBody>
      </p:sp>
      <p:cxnSp>
        <p:nvCxnSpPr>
          <p:cNvPr id="8" name="Straight Arrow Connector 7"/>
          <p:cNvCxnSpPr>
            <a:endCxn id="7" idx="0"/>
          </p:cNvCxnSpPr>
          <p:nvPr/>
        </p:nvCxnSpPr>
        <p:spPr>
          <a:xfrm flipH="1">
            <a:off x="3958936" y="2715490"/>
            <a:ext cx="2178630" cy="777675"/>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525491" y="3493165"/>
            <a:ext cx="3061854"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Dynamic/Run Time</a:t>
            </a:r>
          </a:p>
        </p:txBody>
      </p:sp>
      <p:cxnSp>
        <p:nvCxnSpPr>
          <p:cNvPr id="10" name="Straight Arrow Connector 9"/>
          <p:cNvCxnSpPr>
            <a:stCxn id="6" idx="2"/>
            <a:endCxn id="9" idx="0"/>
          </p:cNvCxnSpPr>
          <p:nvPr/>
        </p:nvCxnSpPr>
        <p:spPr>
          <a:xfrm>
            <a:off x="6096000" y="2715490"/>
            <a:ext cx="1960418" cy="777675"/>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193635" y="4343400"/>
            <a:ext cx="3530600" cy="8128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latin typeface="Palatino Linotype" panose="02040502050505030304" pitchFamily="18" charset="0"/>
              </a:rPr>
              <a:t>Function Overloading</a:t>
            </a:r>
          </a:p>
          <a:p>
            <a:pPr algn="ctr"/>
            <a:r>
              <a:rPr lang="en-US" sz="2400" dirty="0">
                <a:latin typeface="Palatino Linotype" panose="02040502050505030304" pitchFamily="18" charset="0"/>
              </a:rPr>
              <a:t>Operator Overloading</a:t>
            </a:r>
          </a:p>
        </p:txBody>
      </p:sp>
      <p:sp>
        <p:nvSpPr>
          <p:cNvPr id="20" name="Rounded Rectangle 19"/>
          <p:cNvSpPr/>
          <p:nvPr/>
        </p:nvSpPr>
        <p:spPr>
          <a:xfrm>
            <a:off x="6291118" y="4343400"/>
            <a:ext cx="3530600" cy="8128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latin typeface="Palatino Linotype" panose="02040502050505030304" pitchFamily="18" charset="0"/>
              </a:rPr>
              <a:t>Function Overriding</a:t>
            </a:r>
          </a:p>
          <a:p>
            <a:pPr algn="ctr"/>
            <a:r>
              <a:rPr lang="en-US" sz="2400" dirty="0">
                <a:latin typeface="Palatino Linotype" panose="02040502050505030304" pitchFamily="18" charset="0"/>
              </a:rPr>
              <a:t>Virtual Function</a:t>
            </a:r>
          </a:p>
        </p:txBody>
      </p:sp>
      <p:cxnSp>
        <p:nvCxnSpPr>
          <p:cNvPr id="18" name="Straight Arrow Connector 17"/>
          <p:cNvCxnSpPr/>
          <p:nvPr/>
        </p:nvCxnSpPr>
        <p:spPr>
          <a:xfrm>
            <a:off x="8056418" y="3867237"/>
            <a:ext cx="0" cy="476162"/>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a:off x="3958936" y="3867238"/>
            <a:ext cx="0" cy="476162"/>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45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Compile Time Polymorphism</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This type of polymorphism is achieved by function overloading or operator overloading.</a:t>
            </a:r>
          </a:p>
          <a:p>
            <a:pPr algn="just">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Function Overloading</a:t>
            </a:r>
            <a:r>
              <a:rPr lang="en-US" sz="2400" dirty="0">
                <a:latin typeface="Bookman Old Style" panose="02050604050505020204" pitchFamily="18" charset="0"/>
                <a:cs typeface="Times New Roman" panose="02020603050405020304" pitchFamily="18" charset="0"/>
              </a:rPr>
              <a:t>: When there are multiple functions with same name but different parameters then these functions are said to be </a:t>
            </a:r>
            <a:r>
              <a:rPr lang="en-US" sz="2400" b="1" dirty="0">
                <a:latin typeface="Bookman Old Style" panose="02050604050505020204" pitchFamily="18" charset="0"/>
                <a:cs typeface="Times New Roman" panose="02020603050405020304" pitchFamily="18" charset="0"/>
              </a:rPr>
              <a:t>overloaded</a:t>
            </a:r>
            <a:r>
              <a:rPr lang="en-US" sz="2400" dirty="0">
                <a:latin typeface="Bookman Old Style" panose="02050604050505020204" pitchFamily="18" charset="0"/>
                <a:cs typeface="Times New Roman" panose="02020603050405020304" pitchFamily="18" charset="0"/>
              </a:rPr>
              <a:t>. Functions can be overloaded by </a:t>
            </a:r>
            <a:r>
              <a:rPr lang="en-US" sz="2400" b="1" dirty="0">
                <a:latin typeface="Bookman Old Style" panose="02050604050505020204" pitchFamily="18" charset="0"/>
                <a:cs typeface="Times New Roman" panose="02020603050405020304" pitchFamily="18" charset="0"/>
              </a:rPr>
              <a:t>change in number of arguments</a:t>
            </a:r>
            <a:r>
              <a:rPr lang="en-US" sz="2400" dirty="0">
                <a:latin typeface="Bookman Old Style" panose="02050604050505020204" pitchFamily="18" charset="0"/>
                <a:cs typeface="Times New Roman" panose="02020603050405020304" pitchFamily="18" charset="0"/>
              </a:rPr>
              <a:t> or/and </a:t>
            </a:r>
            <a:r>
              <a:rPr lang="en-US" sz="2400" b="1" dirty="0">
                <a:latin typeface="Bookman Old Style" panose="02050604050505020204" pitchFamily="18" charset="0"/>
                <a:cs typeface="Times New Roman" panose="02020603050405020304" pitchFamily="18" charset="0"/>
              </a:rPr>
              <a:t>change in type of arguments</a:t>
            </a:r>
            <a:r>
              <a:rPr lang="en-US" sz="2400" dirty="0">
                <a:latin typeface="Bookman Old Style" panose="02050604050505020204" pitchFamily="18" charset="0"/>
                <a:cs typeface="Times New Roman" panose="02020603050405020304" pitchFamily="18" charset="0"/>
              </a:rPr>
              <a:t>.</a:t>
            </a:r>
          </a:p>
        </p:txBody>
      </p:sp>
    </p:spTree>
    <p:extLst>
      <p:ext uri="{BB962C8B-B14F-4D97-AF65-F5344CB8AC3E}">
        <p14:creationId xmlns:p14="http://schemas.microsoft.com/office/powerpoint/2010/main" val="258707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Function Overloading</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Function overloading </a:t>
            </a:r>
            <a:r>
              <a:rPr lang="en-US" sz="2400" dirty="0">
                <a:latin typeface="Bookman Old Style" panose="02050604050505020204" pitchFamily="18" charset="0"/>
                <a:cs typeface="Times New Roman" panose="02020603050405020304" pitchFamily="18" charset="0"/>
              </a:rPr>
              <a:t>is a feature of object-oriented programming where two or more functions can have the </a:t>
            </a:r>
            <a:r>
              <a:rPr lang="en-US" sz="2400" b="1" i="1" dirty="0">
                <a:solidFill>
                  <a:srgbClr val="002060"/>
                </a:solidFill>
                <a:latin typeface="Bookman Old Style" panose="02050604050505020204" pitchFamily="18" charset="0"/>
                <a:cs typeface="Times New Roman" panose="02020603050405020304" pitchFamily="18" charset="0"/>
              </a:rPr>
              <a:t>same name but different parameters.</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function overloading feature is used to improve the </a:t>
            </a:r>
            <a:r>
              <a:rPr lang="en-US" sz="2400" b="1" i="1" dirty="0">
                <a:solidFill>
                  <a:srgbClr val="002060"/>
                </a:solidFill>
                <a:latin typeface="Bookman Old Style" panose="02050604050505020204" pitchFamily="18" charset="0"/>
                <a:cs typeface="Times New Roman" panose="02020603050405020304" pitchFamily="18" charset="0"/>
              </a:rPr>
              <a:t>readability of the code. </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It is used so that the programmer does not </a:t>
            </a:r>
            <a:r>
              <a:rPr lang="en-US" sz="2400" b="1" i="1" dirty="0">
                <a:solidFill>
                  <a:srgbClr val="002060"/>
                </a:solidFill>
                <a:latin typeface="Bookman Old Style" panose="02050604050505020204" pitchFamily="18" charset="0"/>
                <a:cs typeface="Times New Roman" panose="02020603050405020304" pitchFamily="18" charset="0"/>
              </a:rPr>
              <a:t>have to remember various function names.</a:t>
            </a:r>
          </a:p>
        </p:txBody>
      </p:sp>
    </p:spTree>
    <p:extLst>
      <p:ext uri="{BB962C8B-B14F-4D97-AF65-F5344CB8AC3E}">
        <p14:creationId xmlns:p14="http://schemas.microsoft.com/office/powerpoint/2010/main" val="404342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Rules of Function Overloading</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Functions have different parameter type </a:t>
            </a:r>
            <a:r>
              <a:rPr lang="en-US" sz="2400" dirty="0">
                <a:latin typeface="Bookman Old Style" panose="02050604050505020204" pitchFamily="18" charset="0"/>
                <a:cs typeface="Times New Roman" panose="02020603050405020304" pitchFamily="18" charset="0"/>
              </a:rPr>
              <a:t>like, </a:t>
            </a:r>
          </a:p>
          <a:p>
            <a:pPr marL="0" indent="0" algn="just">
              <a:lnSpc>
                <a:spcPct val="100000"/>
              </a:lnSpc>
              <a:buClr>
                <a:srgbClr val="002060"/>
              </a:buClr>
              <a:buNone/>
            </a:pPr>
            <a:r>
              <a:rPr lang="en-US" sz="2400" dirty="0">
                <a:latin typeface="Bookman Old Style" panose="02050604050505020204" pitchFamily="18" charset="0"/>
                <a:cs typeface="Times New Roman" panose="02020603050405020304" pitchFamily="18" charset="0"/>
              </a:rPr>
              <a:t>	sum(</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a, </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b); sum(double a, double b).</a:t>
            </a:r>
          </a:p>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Functions have a different number of parameters </a:t>
            </a:r>
            <a:r>
              <a:rPr lang="en-US" sz="2400" dirty="0">
                <a:latin typeface="Bookman Old Style" panose="02050604050505020204" pitchFamily="18" charset="0"/>
                <a:cs typeface="Times New Roman" panose="02020603050405020304" pitchFamily="18" charset="0"/>
              </a:rPr>
              <a:t>like, </a:t>
            </a:r>
          </a:p>
          <a:p>
            <a:pPr marL="0" indent="0" algn="just">
              <a:lnSpc>
                <a:spcPct val="100000"/>
              </a:lnSpc>
              <a:buClr>
                <a:srgbClr val="002060"/>
              </a:buClr>
              <a:buNone/>
            </a:pPr>
            <a:r>
              <a:rPr lang="en-US" sz="2400" dirty="0">
                <a:latin typeface="Bookman Old Style" panose="02050604050505020204" pitchFamily="18" charset="0"/>
                <a:cs typeface="Times New Roman" panose="02020603050405020304" pitchFamily="18" charset="0"/>
              </a:rPr>
              <a:t>	sum(</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a, </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b); sum(</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a, </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b, </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c)</a:t>
            </a:r>
          </a:p>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Functions have a different sequence of parameters</a:t>
            </a:r>
            <a:r>
              <a:rPr lang="en-US" sz="2400" dirty="0">
                <a:latin typeface="Bookman Old Style" panose="02050604050505020204" pitchFamily="18" charset="0"/>
                <a:cs typeface="Times New Roman" panose="02020603050405020304" pitchFamily="18" charset="0"/>
              </a:rPr>
              <a:t> like, </a:t>
            </a:r>
          </a:p>
          <a:p>
            <a:pPr marL="0" indent="0" algn="just">
              <a:lnSpc>
                <a:spcPct val="100000"/>
              </a:lnSpc>
              <a:buClr>
                <a:srgbClr val="002060"/>
              </a:buClr>
              <a:buNone/>
            </a:pPr>
            <a:r>
              <a:rPr lang="en-US" sz="2400" dirty="0">
                <a:latin typeface="Bookman Old Style" panose="02050604050505020204" pitchFamily="18" charset="0"/>
                <a:cs typeface="Times New Roman" panose="02020603050405020304" pitchFamily="18" charset="0"/>
              </a:rPr>
              <a:t>	sum(</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a, double b); sum(double a, </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b).</a:t>
            </a:r>
          </a:p>
        </p:txBody>
      </p:sp>
    </p:spTree>
    <p:extLst>
      <p:ext uri="{BB962C8B-B14F-4D97-AF65-F5344CB8AC3E}">
        <p14:creationId xmlns:p14="http://schemas.microsoft.com/office/powerpoint/2010/main" val="400792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05655" cy="1325563"/>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Compile Time Polymorphism(Function Overloading)</a:t>
            </a:r>
          </a:p>
        </p:txBody>
      </p:sp>
      <p:pic>
        <p:nvPicPr>
          <p:cNvPr id="5" name="Content Placeholder 4"/>
          <p:cNvPicPr>
            <a:picLocks noGrp="1" noChangeAspect="1"/>
          </p:cNvPicPr>
          <p:nvPr>
            <p:ph idx="1"/>
          </p:nvPr>
        </p:nvPicPr>
        <p:blipFill>
          <a:blip r:embed="rId2"/>
          <a:stretch>
            <a:fillRect/>
          </a:stretch>
        </p:blipFill>
        <p:spPr>
          <a:xfrm>
            <a:off x="2035935" y="1825625"/>
            <a:ext cx="8120130" cy="4932363"/>
          </a:xfrm>
          <a:prstGeom prst="rect">
            <a:avLst/>
          </a:prstGeom>
        </p:spPr>
      </p:pic>
    </p:spTree>
    <p:extLst>
      <p:ext uri="{BB962C8B-B14F-4D97-AF65-F5344CB8AC3E}">
        <p14:creationId xmlns:p14="http://schemas.microsoft.com/office/powerpoint/2010/main" val="427305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Compile Time Polymorphism</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Operator Overloading</a:t>
            </a:r>
            <a:r>
              <a:rPr lang="en-US" sz="2400" dirty="0">
                <a:latin typeface="Bookman Old Style" panose="02050604050505020204" pitchFamily="18" charset="0"/>
                <a:cs typeface="Times New Roman" panose="02020603050405020304" pitchFamily="18" charset="0"/>
              </a:rPr>
              <a:t>: C++ also provide option to overload operators. </a:t>
            </a:r>
          </a:p>
          <a:p>
            <a:pPr algn="just">
              <a:lnSpc>
                <a:spcPct val="100000"/>
              </a:lnSpc>
              <a:buClr>
                <a:srgbClr val="002060"/>
              </a:buClr>
              <a:buFont typeface="Wingdings" panose="05000000000000000000" pitchFamily="2" charset="2"/>
              <a:buChar char="ü"/>
            </a:pPr>
            <a:r>
              <a:rPr lang="en-US" sz="2400" dirty="0">
                <a:latin typeface="Bookman Old Style" panose="02050604050505020204" pitchFamily="18" charset="0"/>
                <a:cs typeface="Times New Roman" panose="02020603050405020304" pitchFamily="18" charset="0"/>
              </a:rPr>
              <a:t>For example, we can make the operator (‘+’) for string class to concatenate two strings. We know that this is the addition operator whose task is to add two operands. </a:t>
            </a:r>
          </a:p>
          <a:p>
            <a:pPr algn="just">
              <a:lnSpc>
                <a:spcPct val="100000"/>
              </a:lnSpc>
              <a:buClr>
                <a:srgbClr val="002060"/>
              </a:buClr>
              <a:buFont typeface="Wingdings" panose="05000000000000000000" pitchFamily="2" charset="2"/>
              <a:buChar char="ü"/>
            </a:pPr>
            <a:r>
              <a:rPr lang="en-US" sz="2400" dirty="0">
                <a:latin typeface="Bookman Old Style" panose="02050604050505020204" pitchFamily="18" charset="0"/>
                <a:cs typeface="Times New Roman" panose="02020603050405020304" pitchFamily="18" charset="0"/>
              </a:rPr>
              <a:t>So a single operator ‘+’ when placed between integer operands , adds them and when placed between string operands, concatenates them.</a:t>
            </a:r>
          </a:p>
          <a:p>
            <a:pPr algn="just">
              <a:lnSpc>
                <a:spcPct val="100000"/>
              </a:lnSpc>
              <a:buClr>
                <a:srgbClr val="002060"/>
              </a:buClr>
              <a:buFont typeface="Wingdings" panose="05000000000000000000" pitchFamily="2" charset="2"/>
              <a:buChar char="ü"/>
            </a:pPr>
            <a:r>
              <a:rPr lang="en-US" sz="2400" dirty="0">
                <a:latin typeface="Bookman Old Style" panose="02050604050505020204" pitchFamily="18" charset="0"/>
                <a:cs typeface="Times New Roman" panose="02020603050405020304" pitchFamily="18" charset="0"/>
              </a:rPr>
              <a:t>The advantage of Operators overloading is to perform different operations on the same operand.</a:t>
            </a:r>
          </a:p>
        </p:txBody>
      </p:sp>
    </p:spTree>
    <p:extLst>
      <p:ext uri="{BB962C8B-B14F-4D97-AF65-F5344CB8AC3E}">
        <p14:creationId xmlns:p14="http://schemas.microsoft.com/office/powerpoint/2010/main" val="3294857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773</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Calibri Light</vt:lpstr>
      <vt:lpstr>Palatino Linotype</vt:lpstr>
      <vt:lpstr>Wingdings</vt:lpstr>
      <vt:lpstr>Office Theme</vt:lpstr>
      <vt:lpstr>Polymorphism in OOP  with C++</vt:lpstr>
      <vt:lpstr>Polymorphism</vt:lpstr>
      <vt:lpstr>An Example of Polymorphism</vt:lpstr>
      <vt:lpstr>Types of Polymorphism</vt:lpstr>
      <vt:lpstr>Compile Time Polymorphism</vt:lpstr>
      <vt:lpstr>Function Overloading</vt:lpstr>
      <vt:lpstr>Rules of Function Overloading</vt:lpstr>
      <vt:lpstr>Compile Time Polymorphism(Function Overloading)</vt:lpstr>
      <vt:lpstr>Compile Time Polymorphism</vt:lpstr>
      <vt:lpstr>Rules of Operator Overloading</vt:lpstr>
      <vt:lpstr>Compile Time Polymorphism(Operator Overloading)</vt:lpstr>
      <vt:lpstr>Run Time Polymorphism</vt:lpstr>
      <vt:lpstr>Run Time Polymorphism(Overriding)</vt:lpstr>
      <vt:lpstr>Overloading main() function in C++</vt:lpstr>
      <vt:lpstr>Function Overloading VS Function Overriding in 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Techniques (Unstructured)</dc:title>
  <dc:creator>Alamgir Hossain</dc:creator>
  <cp:lastModifiedBy>0421312014 - Md. Alamgir Hossain</cp:lastModifiedBy>
  <cp:revision>83</cp:revision>
  <dcterms:created xsi:type="dcterms:W3CDTF">2020-01-12T05:21:15Z</dcterms:created>
  <dcterms:modified xsi:type="dcterms:W3CDTF">2022-08-14T04:23:00Z</dcterms:modified>
</cp:coreProperties>
</file>