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308" r:id="rId4"/>
    <p:sldId id="309" r:id="rId5"/>
    <p:sldId id="305" r:id="rId6"/>
    <p:sldId id="310" r:id="rId7"/>
    <p:sldId id="311" r:id="rId8"/>
    <p:sldId id="312" r:id="rId9"/>
    <p:sldId id="313" r:id="rId10"/>
    <p:sldId id="314" r:id="rId11"/>
    <p:sldId id="315" r:id="rId12"/>
    <p:sldId id="316" r:id="rId13"/>
    <p:sldId id="317"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1711" autoAdjust="0"/>
  </p:normalViewPr>
  <p:slideViewPr>
    <p:cSldViewPr snapToGrid="0">
      <p:cViewPr varScale="1">
        <p:scale>
          <a:sx n="67" d="100"/>
          <a:sy n="67" d="100"/>
        </p:scale>
        <p:origin x="7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EE2597E-5B9C-4223-A3DC-E2371CBFDE86}"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34614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E2597E-5B9C-4223-A3DC-E2371CBFDE86}"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46504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E2597E-5B9C-4223-A3DC-E2371CBFDE86}"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220731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E2597E-5B9C-4223-A3DC-E2371CBFDE86}"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25878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2597E-5B9C-4223-A3DC-E2371CBFDE86}"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760581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E2597E-5B9C-4223-A3DC-E2371CBFDE86}" type="datetimeFigureOut">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2978011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E2597E-5B9C-4223-A3DC-E2371CBFDE86}" type="datetimeFigureOut">
              <a:rPr lang="en-US" smtClean="0"/>
              <a:t>4/26/2022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3964674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E2597E-5B9C-4223-A3DC-E2371CBFDE86}" type="datetimeFigureOut">
              <a:rPr lang="en-US" smtClean="0"/>
              <a:t>4/26/2022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49503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2597E-5B9C-4223-A3DC-E2371CBFDE86}" type="datetimeFigureOut">
              <a:rPr lang="en-US" smtClean="0"/>
              <a:t>4/26/2022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745483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2597E-5B9C-4223-A3DC-E2371CBFDE86}" type="datetimeFigureOut">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2518067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2597E-5B9C-4223-A3DC-E2371CBFDE86}" type="datetimeFigureOut">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49041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2597E-5B9C-4223-A3DC-E2371CBFDE86}" type="datetimeFigureOut">
              <a:rPr lang="en-US" smtClean="0"/>
              <a:t>4/26/2022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E7349-6B5D-4302-9559-F56B92BBB5F1}" type="slidenum">
              <a:rPr lang="en-US" smtClean="0"/>
              <a:t>‹#›</a:t>
            </a:fld>
            <a:endParaRPr lang="en-US"/>
          </a:p>
        </p:txBody>
      </p:sp>
    </p:spTree>
    <p:extLst>
      <p:ext uri="{BB962C8B-B14F-4D97-AF65-F5344CB8AC3E}">
        <p14:creationId xmlns:p14="http://schemas.microsoft.com/office/powerpoint/2010/main" val="3710288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992" y="1126435"/>
            <a:ext cx="10515600" cy="4823791"/>
          </a:xfrm>
        </p:spPr>
        <p:txBody>
          <a:bodyPr>
            <a:normAutofit/>
          </a:bodyPr>
          <a:lstStyle/>
          <a:p>
            <a:pPr algn="ctr"/>
            <a:r>
              <a:rPr lang="en-US" sz="4000" b="1" dirty="0">
                <a:solidFill>
                  <a:srgbClr val="002060"/>
                </a:solidFill>
                <a:latin typeface="Times New Roman" panose="02020603050405020304" pitchFamily="18" charset="0"/>
                <a:cs typeface="Times New Roman" panose="02020603050405020304" pitchFamily="18" charset="0"/>
              </a:rPr>
              <a:t>Files and Streams, Exception Handling in C++</a:t>
            </a:r>
            <a:br>
              <a:rPr lang="en-US" sz="4000" b="1" dirty="0">
                <a:solidFill>
                  <a:srgbClr val="002060"/>
                </a:solidFill>
                <a:latin typeface="Times New Roman" panose="02020603050405020304" pitchFamily="18" charset="0"/>
                <a:cs typeface="Times New Roman" panose="02020603050405020304" pitchFamily="18" charset="0"/>
              </a:rPr>
            </a:br>
            <a:br>
              <a:rPr lang="en-US" sz="4000" b="1" dirty="0">
                <a:solidFill>
                  <a:srgbClr val="002060"/>
                </a:solidFill>
                <a:latin typeface="Times New Roman" panose="02020603050405020304" pitchFamily="18" charset="0"/>
                <a:cs typeface="Times New Roman" panose="02020603050405020304" pitchFamily="18" charset="0"/>
              </a:rPr>
            </a:br>
            <a:r>
              <a:rPr lang="en-US" sz="4800" b="1" dirty="0">
                <a:solidFill>
                  <a:schemeClr val="tx1">
                    <a:lumMod val="95000"/>
                    <a:lumOff val="5000"/>
                  </a:schemeClr>
                </a:solidFill>
                <a:latin typeface="Times New Roman" panose="02020603050405020304" pitchFamily="18" charset="0"/>
                <a:cs typeface="Times New Roman" panose="02020603050405020304" pitchFamily="18" charset="0"/>
              </a:rPr>
              <a:t>Md. Alamgir Hossain</a:t>
            </a:r>
            <a:br>
              <a:rPr lang="en-US" sz="4000" b="1" dirty="0">
                <a:solidFill>
                  <a:srgbClr val="002060"/>
                </a:solidFill>
                <a:latin typeface="Times New Roman" panose="02020603050405020304" pitchFamily="18" charset="0"/>
                <a:cs typeface="Times New Roman" panose="02020603050405020304" pitchFamily="18" charset="0"/>
              </a:rPr>
            </a:br>
            <a:r>
              <a:rPr lang="en-US" sz="4000" b="1" dirty="0">
                <a:solidFill>
                  <a:srgbClr val="002060"/>
                </a:solidFill>
                <a:latin typeface="Times New Roman" panose="02020603050405020304" pitchFamily="18" charset="0"/>
                <a:cs typeface="Times New Roman" panose="02020603050405020304" pitchFamily="18" charset="0"/>
              </a:rPr>
              <a:t>Senior Lecturer, Dept. of CSE</a:t>
            </a:r>
            <a:br>
              <a:rPr lang="en-US" sz="4000" b="1" dirty="0">
                <a:solidFill>
                  <a:srgbClr val="002060"/>
                </a:solidFill>
                <a:latin typeface="Times New Roman" panose="02020603050405020304" pitchFamily="18" charset="0"/>
                <a:cs typeface="Times New Roman" panose="02020603050405020304" pitchFamily="18" charset="0"/>
              </a:rPr>
            </a:br>
            <a:r>
              <a:rPr lang="en-US" sz="6000" b="1" dirty="0">
                <a:solidFill>
                  <a:srgbClr val="C00000"/>
                </a:solidFill>
                <a:latin typeface="Times New Roman" panose="02020603050405020304" pitchFamily="18" charset="0"/>
                <a:cs typeface="Times New Roman" panose="02020603050405020304" pitchFamily="18" charset="0"/>
              </a:rPr>
              <a:t>Prime University</a:t>
            </a:r>
            <a:br>
              <a:rPr lang="en-US" sz="4000" b="1" dirty="0">
                <a:solidFill>
                  <a:srgbClr val="002060"/>
                </a:solidFill>
                <a:latin typeface="Times New Roman" panose="02020603050405020304" pitchFamily="18" charset="0"/>
                <a:cs typeface="Times New Roman" panose="02020603050405020304" pitchFamily="18" charset="0"/>
              </a:rPr>
            </a:br>
            <a:r>
              <a:rPr lang="en-US" sz="4000" b="1" dirty="0">
                <a:solidFill>
                  <a:srgbClr val="002060"/>
                </a:solidFill>
                <a:latin typeface="Times New Roman" panose="02020603050405020304" pitchFamily="18" charset="0"/>
                <a:cs typeface="Times New Roman" panose="02020603050405020304" pitchFamily="18" charset="0"/>
              </a:rPr>
              <a:t>Mail: </a:t>
            </a:r>
            <a:r>
              <a:rPr lang="en-US" sz="4000" b="1" i="1" u="sng" dirty="0">
                <a:solidFill>
                  <a:srgbClr val="002060"/>
                </a:solidFill>
                <a:latin typeface="Times New Roman" panose="02020603050405020304" pitchFamily="18" charset="0"/>
                <a:cs typeface="Times New Roman" panose="02020603050405020304" pitchFamily="18" charset="0"/>
              </a:rPr>
              <a:t>alamgir.cse14.just@gmail.com</a:t>
            </a:r>
            <a:endParaRPr lang="en-US" sz="3200" b="1" i="1" u="sng"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4191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Exception Handling in C++</a:t>
            </a:r>
          </a:p>
        </p:txBody>
      </p:sp>
      <p:sp>
        <p:nvSpPr>
          <p:cNvPr id="3" name="Content Placeholder 2"/>
          <p:cNvSpPr>
            <a:spLocks noGrp="1"/>
          </p:cNvSpPr>
          <p:nvPr>
            <p:ph idx="1"/>
          </p:nvPr>
        </p:nvSpPr>
        <p:spPr>
          <a:xfrm>
            <a:off x="838200" y="1385455"/>
            <a:ext cx="10515600" cy="5373154"/>
          </a:xfrm>
        </p:spPr>
        <p:txBody>
          <a:bodyPr>
            <a:normAutofit/>
          </a:bodyPr>
          <a:lstStyle/>
          <a:p>
            <a:pPr algn="just" fontAlgn="base">
              <a:lnSpc>
                <a:spcPct val="100000"/>
              </a:lnSpc>
              <a:buClr>
                <a:srgbClr val="002060"/>
              </a:buCl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C++, try-catch blocks can be nested. Also, an exception can be re-thrown using “throw; ”</a:t>
            </a:r>
          </a:p>
        </p:txBody>
      </p:sp>
      <p:pic>
        <p:nvPicPr>
          <p:cNvPr id="4" name="Picture 3"/>
          <p:cNvPicPr>
            <a:picLocks noChangeAspect="1"/>
          </p:cNvPicPr>
          <p:nvPr/>
        </p:nvPicPr>
        <p:blipFill>
          <a:blip r:embed="rId2"/>
          <a:stretch>
            <a:fillRect/>
          </a:stretch>
        </p:blipFill>
        <p:spPr>
          <a:xfrm>
            <a:off x="3067050" y="2238686"/>
            <a:ext cx="6057900" cy="3971925"/>
          </a:xfrm>
          <a:prstGeom prst="rect">
            <a:avLst/>
          </a:prstGeom>
        </p:spPr>
      </p:pic>
    </p:spTree>
    <p:extLst>
      <p:ext uri="{BB962C8B-B14F-4D97-AF65-F5344CB8AC3E}">
        <p14:creationId xmlns:p14="http://schemas.microsoft.com/office/powerpoint/2010/main" val="546726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Handling the Divided by Zero Exception in C++</a:t>
            </a:r>
          </a:p>
        </p:txBody>
      </p:sp>
      <p:sp>
        <p:nvSpPr>
          <p:cNvPr id="3" name="Content Placeholder 2"/>
          <p:cNvSpPr>
            <a:spLocks noGrp="1"/>
          </p:cNvSpPr>
          <p:nvPr>
            <p:ph idx="1"/>
          </p:nvPr>
        </p:nvSpPr>
        <p:spPr>
          <a:xfrm>
            <a:off x="838200" y="1593273"/>
            <a:ext cx="10515600" cy="5373154"/>
          </a:xfrm>
        </p:spPr>
        <p:txBody>
          <a:bodyPr>
            <a:normAutofit/>
          </a:bodyPr>
          <a:lstStyle/>
          <a:p>
            <a:pPr algn="just" fontAlgn="base">
              <a:lnSpc>
                <a:spcPct val="100000"/>
              </a:lnSpc>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We use Exception Handling to overcome exceptions occurred in execution of a program in a systematic manner.</a:t>
            </a:r>
          </a:p>
          <a:p>
            <a:pPr algn="just" fontAlgn="base">
              <a:lnSpc>
                <a:spcPct val="100000"/>
              </a:lnSpc>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Dividing a number by Zero is a mathematical error (not defined) and we can use exception handling to gracefully overcome such operations. </a:t>
            </a:r>
          </a:p>
          <a:p>
            <a:pPr algn="just" fontAlgn="base">
              <a:lnSpc>
                <a:spcPct val="100000"/>
              </a:lnSpc>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we write a code without using exception handling then the output of division by zero will be shown as infinity which cannot be further processed.</a:t>
            </a:r>
          </a:p>
        </p:txBody>
      </p:sp>
    </p:spTree>
    <p:extLst>
      <p:ext uri="{BB962C8B-B14F-4D97-AF65-F5344CB8AC3E}">
        <p14:creationId xmlns:p14="http://schemas.microsoft.com/office/powerpoint/2010/main" val="228737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Handling the Divided by Zero Exception in C++</a:t>
            </a:r>
          </a:p>
        </p:txBody>
      </p:sp>
      <p:pic>
        <p:nvPicPr>
          <p:cNvPr id="4" name="Content Placeholder 3"/>
          <p:cNvPicPr>
            <a:picLocks noGrp="1" noChangeAspect="1"/>
          </p:cNvPicPr>
          <p:nvPr>
            <p:ph idx="1"/>
          </p:nvPr>
        </p:nvPicPr>
        <p:blipFill>
          <a:blip r:embed="rId2"/>
          <a:stretch>
            <a:fillRect/>
          </a:stretch>
        </p:blipFill>
        <p:spPr>
          <a:xfrm>
            <a:off x="2405062" y="1559647"/>
            <a:ext cx="7381875" cy="4886325"/>
          </a:xfrm>
          <a:prstGeom prst="rect">
            <a:avLst/>
          </a:prstGeom>
        </p:spPr>
      </p:pic>
    </p:spTree>
    <p:extLst>
      <p:ext uri="{BB962C8B-B14F-4D97-AF65-F5344CB8AC3E}">
        <p14:creationId xmlns:p14="http://schemas.microsoft.com/office/powerpoint/2010/main" val="613806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Handling the Divided by Zero Exception in C++</a:t>
            </a:r>
          </a:p>
        </p:txBody>
      </p:sp>
      <p:pic>
        <p:nvPicPr>
          <p:cNvPr id="5" name="Picture 4"/>
          <p:cNvPicPr>
            <a:picLocks noChangeAspect="1"/>
          </p:cNvPicPr>
          <p:nvPr/>
        </p:nvPicPr>
        <p:blipFill>
          <a:blip r:embed="rId2"/>
          <a:stretch>
            <a:fillRect/>
          </a:stretch>
        </p:blipFill>
        <p:spPr>
          <a:xfrm>
            <a:off x="3214687" y="1519968"/>
            <a:ext cx="6261822" cy="5144009"/>
          </a:xfrm>
          <a:prstGeom prst="rect">
            <a:avLst/>
          </a:prstGeom>
        </p:spPr>
      </p:pic>
    </p:spTree>
    <p:extLst>
      <p:ext uri="{BB962C8B-B14F-4D97-AF65-F5344CB8AC3E}">
        <p14:creationId xmlns:p14="http://schemas.microsoft.com/office/powerpoint/2010/main" val="961723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0234" y="2883038"/>
            <a:ext cx="10515600" cy="1325563"/>
          </a:xfrm>
        </p:spPr>
        <p:txBody>
          <a:bodyPr>
            <a:noAutofit/>
          </a:bodyPr>
          <a:lstStyle/>
          <a:p>
            <a:pPr algn="ctr"/>
            <a:r>
              <a:rPr lang="en-US" sz="96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582455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Files and Streams</a:t>
            </a:r>
          </a:p>
        </p:txBody>
      </p:sp>
      <p:sp>
        <p:nvSpPr>
          <p:cNvPr id="3" name="Content Placeholder 2"/>
          <p:cNvSpPr>
            <a:spLocks noGrp="1"/>
          </p:cNvSpPr>
          <p:nvPr>
            <p:ph idx="1"/>
          </p:nvPr>
        </p:nvSpPr>
        <p:spPr>
          <a:xfrm>
            <a:off x="838200" y="1825625"/>
            <a:ext cx="10515600" cy="4932984"/>
          </a:xfrm>
        </p:spPr>
        <p:txBody>
          <a:bodyPr>
            <a:normAutofit/>
          </a:bodyPr>
          <a:lstStyle/>
          <a:p>
            <a:pPr algn="just">
              <a:lnSpc>
                <a:spcPct val="100000"/>
              </a:lnSpc>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C++ programming we are using the </a:t>
            </a:r>
            <a:r>
              <a:rPr lang="en-US" sz="2400" b="1" dirty="0" err="1">
                <a:latin typeface="Times New Roman" panose="02020603050405020304" pitchFamily="18" charset="0"/>
                <a:cs typeface="Times New Roman" panose="02020603050405020304" pitchFamily="18" charset="0"/>
              </a:rPr>
              <a:t>iostream</a:t>
            </a:r>
            <a:r>
              <a:rPr lang="en-US" sz="2400" dirty="0">
                <a:latin typeface="Times New Roman" panose="02020603050405020304" pitchFamily="18" charset="0"/>
                <a:cs typeface="Times New Roman" panose="02020603050405020304" pitchFamily="18" charset="0"/>
              </a:rPr>
              <a:t> standard library, it provides </a:t>
            </a:r>
            <a:r>
              <a:rPr lang="en-US" sz="2400" b="1" dirty="0" err="1">
                <a:latin typeface="Times New Roman" panose="02020603050405020304" pitchFamily="18" charset="0"/>
                <a:cs typeface="Times New Roman" panose="02020603050405020304" pitchFamily="18" charset="0"/>
              </a:rPr>
              <a:t>cin</a:t>
            </a:r>
            <a:r>
              <a:rPr lang="en-US" sz="2400" dirty="0">
                <a:latin typeface="Times New Roman" panose="02020603050405020304" pitchFamily="18" charset="0"/>
                <a:cs typeface="Times New Roman" panose="02020603050405020304" pitchFamily="18" charset="0"/>
              </a:rPr>
              <a:t> and </a:t>
            </a:r>
            <a:r>
              <a:rPr lang="en-US" sz="2400" b="1" dirty="0" err="1">
                <a:latin typeface="Times New Roman" panose="02020603050405020304" pitchFamily="18" charset="0"/>
                <a:cs typeface="Times New Roman" panose="02020603050405020304" pitchFamily="18" charset="0"/>
              </a:rPr>
              <a:t>cout</a:t>
            </a:r>
            <a:r>
              <a:rPr lang="en-US" sz="2400" dirty="0">
                <a:latin typeface="Times New Roman" panose="02020603050405020304" pitchFamily="18" charset="0"/>
                <a:cs typeface="Times New Roman" panose="02020603050405020304" pitchFamily="18" charset="0"/>
              </a:rPr>
              <a:t> methods for reading from input and writing to output respectively.</a:t>
            </a:r>
          </a:p>
          <a:p>
            <a:pPr algn="just">
              <a:lnSpc>
                <a:spcPct val="100000"/>
              </a:lnSpc>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read and write from a file we are using the standard C++ library called </a:t>
            </a:r>
            <a:r>
              <a:rPr lang="en-US" sz="2400" b="1" dirty="0" err="1">
                <a:latin typeface="Times New Roman" panose="02020603050405020304" pitchFamily="18" charset="0"/>
                <a:cs typeface="Times New Roman" panose="02020603050405020304" pitchFamily="18" charset="0"/>
              </a:rPr>
              <a:t>fstream</a:t>
            </a:r>
            <a:r>
              <a:rPr lang="en-US" sz="2400" dirty="0">
                <a:latin typeface="Times New Roman" panose="02020603050405020304" pitchFamily="18" charset="0"/>
                <a:cs typeface="Times New Roman" panose="02020603050405020304" pitchFamily="18" charset="0"/>
              </a:rPr>
              <a:t>. Let us see the data types define in </a:t>
            </a:r>
            <a:r>
              <a:rPr lang="en-US" sz="2400" dirty="0" err="1">
                <a:latin typeface="Times New Roman" panose="02020603050405020304" pitchFamily="18" charset="0"/>
                <a:cs typeface="Times New Roman" panose="02020603050405020304" pitchFamily="18" charset="0"/>
              </a:rPr>
              <a:t>fstream</a:t>
            </a:r>
            <a:r>
              <a:rPr lang="en-US" sz="2400" dirty="0">
                <a:latin typeface="Times New Roman" panose="02020603050405020304" pitchFamily="18" charset="0"/>
                <a:cs typeface="Times New Roman" panose="02020603050405020304" pitchFamily="18" charset="0"/>
              </a:rPr>
              <a:t> library is:</a:t>
            </a:r>
          </a:p>
        </p:txBody>
      </p:sp>
      <p:graphicFrame>
        <p:nvGraphicFramePr>
          <p:cNvPr id="4" name="Table 3"/>
          <p:cNvGraphicFramePr>
            <a:graphicFrameLocks noGrp="1"/>
          </p:cNvGraphicFramePr>
          <p:nvPr>
            <p:extLst>
              <p:ext uri="{D42A27DB-BD31-4B8C-83A1-F6EECF244321}">
                <p14:modId xmlns:p14="http://schemas.microsoft.com/office/powerpoint/2010/main" val="3900383239"/>
              </p:ext>
            </p:extLst>
          </p:nvPr>
        </p:nvGraphicFramePr>
        <p:xfrm>
          <a:off x="1486957" y="4170320"/>
          <a:ext cx="9218086" cy="1676400"/>
        </p:xfrm>
        <a:graphic>
          <a:graphicData uri="http://schemas.openxmlformats.org/drawingml/2006/table">
            <a:tbl>
              <a:tblPr/>
              <a:tblGrid>
                <a:gridCol w="2669407">
                  <a:extLst>
                    <a:ext uri="{9D8B030D-6E8A-4147-A177-3AD203B41FA5}">
                      <a16:colId xmlns:a16="http://schemas.microsoft.com/office/drawing/2014/main" val="20000"/>
                    </a:ext>
                  </a:extLst>
                </a:gridCol>
                <a:gridCol w="6548679">
                  <a:extLst>
                    <a:ext uri="{9D8B030D-6E8A-4147-A177-3AD203B41FA5}">
                      <a16:colId xmlns:a16="http://schemas.microsoft.com/office/drawing/2014/main" val="20001"/>
                    </a:ext>
                  </a:extLst>
                </a:gridCol>
              </a:tblGrid>
              <a:tr h="0">
                <a:tc>
                  <a:txBody>
                    <a:bodyPr/>
                    <a:lstStyle/>
                    <a:p>
                      <a:pPr algn="ctr" fontAlgn="t"/>
                      <a:r>
                        <a:rPr lang="en-US" sz="2000" b="0" dirty="0" err="1">
                          <a:solidFill>
                            <a:srgbClr val="000000"/>
                          </a:solidFill>
                          <a:effectLst/>
                          <a:latin typeface="Times New Roman" panose="02020603050405020304" pitchFamily="18" charset="0"/>
                          <a:cs typeface="Times New Roman" panose="02020603050405020304" pitchFamily="18" charset="0"/>
                        </a:rPr>
                        <a:t>fstream</a:t>
                      </a:r>
                      <a:endParaRPr lang="en-US" sz="2000" b="0" dirty="0">
                        <a:solidFill>
                          <a:srgbClr val="000000"/>
                        </a:solidFill>
                        <a:effectLst/>
                        <a:latin typeface="Times New Roman" panose="02020603050405020304" pitchFamily="18" charset="0"/>
                        <a:cs typeface="Times New Roman" panose="02020603050405020304" pitchFamily="18"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dirty="0">
                          <a:solidFill>
                            <a:srgbClr val="000000"/>
                          </a:solidFill>
                          <a:effectLst/>
                          <a:latin typeface="Times New Roman" panose="02020603050405020304" pitchFamily="18" charset="0"/>
                          <a:cs typeface="Times New Roman" panose="02020603050405020304" pitchFamily="18" charset="0"/>
                        </a:rPr>
                        <a:t>It is used to create files, write information to files, and read information from files.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ctr" fontAlgn="t"/>
                      <a:r>
                        <a:rPr lang="en-US" sz="2000" b="0" dirty="0" err="1">
                          <a:solidFill>
                            <a:srgbClr val="000000"/>
                          </a:solidFill>
                          <a:effectLst/>
                          <a:latin typeface="Times New Roman" panose="02020603050405020304" pitchFamily="18" charset="0"/>
                          <a:cs typeface="Times New Roman" panose="02020603050405020304" pitchFamily="18" charset="0"/>
                        </a:rPr>
                        <a:t>ifstream</a:t>
                      </a:r>
                      <a:endParaRPr lang="en-US" sz="2000" b="0" dirty="0">
                        <a:solidFill>
                          <a:srgbClr val="000000"/>
                        </a:solidFill>
                        <a:effectLst/>
                        <a:latin typeface="Times New Roman" panose="02020603050405020304" pitchFamily="18" charset="0"/>
                        <a:cs typeface="Times New Roman" panose="02020603050405020304" pitchFamily="18"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b="0" dirty="0">
                          <a:solidFill>
                            <a:srgbClr val="000000"/>
                          </a:solidFill>
                          <a:effectLst/>
                          <a:latin typeface="Times New Roman" panose="02020603050405020304" pitchFamily="18" charset="0"/>
                          <a:cs typeface="Times New Roman" panose="02020603050405020304" pitchFamily="18" charset="0"/>
                        </a:rPr>
                        <a:t>It is used to read information from files.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1"/>
                  </a:ext>
                </a:extLst>
              </a:tr>
              <a:tr h="0">
                <a:tc>
                  <a:txBody>
                    <a:bodyPr/>
                    <a:lstStyle/>
                    <a:p>
                      <a:pPr algn="ctr" fontAlgn="t"/>
                      <a:r>
                        <a:rPr lang="en-US" sz="2000" b="0" dirty="0" err="1">
                          <a:solidFill>
                            <a:srgbClr val="000000"/>
                          </a:solidFill>
                          <a:effectLst/>
                          <a:latin typeface="Times New Roman" panose="02020603050405020304" pitchFamily="18" charset="0"/>
                          <a:cs typeface="Times New Roman" panose="02020603050405020304" pitchFamily="18" charset="0"/>
                        </a:rPr>
                        <a:t>ofstream</a:t>
                      </a:r>
                      <a:endParaRPr lang="en-US" sz="2000" b="0" dirty="0">
                        <a:solidFill>
                          <a:srgbClr val="000000"/>
                        </a:solidFill>
                        <a:effectLst/>
                        <a:latin typeface="Times New Roman" panose="02020603050405020304" pitchFamily="18" charset="0"/>
                        <a:cs typeface="Times New Roman" panose="02020603050405020304" pitchFamily="18"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dirty="0">
                          <a:solidFill>
                            <a:srgbClr val="000000"/>
                          </a:solidFill>
                          <a:effectLst/>
                          <a:latin typeface="Times New Roman" panose="02020603050405020304" pitchFamily="18" charset="0"/>
                          <a:cs typeface="Times New Roman" panose="02020603050405020304" pitchFamily="18" charset="0"/>
                        </a:rPr>
                        <a:t>It is used to create files and write information to the files.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4124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8875"/>
          </a:xfrm>
        </p:spPr>
        <p:txBody>
          <a:bodyPr>
            <a:norm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File Stream Example: Writing to a File</a:t>
            </a:r>
          </a:p>
        </p:txBody>
      </p:sp>
      <p:pic>
        <p:nvPicPr>
          <p:cNvPr id="5" name="Content Placeholder 4"/>
          <p:cNvPicPr>
            <a:picLocks noGrp="1" noChangeAspect="1"/>
          </p:cNvPicPr>
          <p:nvPr>
            <p:ph idx="1"/>
          </p:nvPr>
        </p:nvPicPr>
        <p:blipFill>
          <a:blip r:embed="rId2"/>
          <a:stretch>
            <a:fillRect/>
          </a:stretch>
        </p:blipFill>
        <p:spPr>
          <a:xfrm>
            <a:off x="1136404" y="2008909"/>
            <a:ext cx="9919191" cy="3823854"/>
          </a:xfrm>
          <a:prstGeom prst="rect">
            <a:avLst/>
          </a:prstGeom>
        </p:spPr>
      </p:pic>
    </p:spTree>
    <p:extLst>
      <p:ext uri="{BB962C8B-B14F-4D97-AF65-F5344CB8AC3E}">
        <p14:creationId xmlns:p14="http://schemas.microsoft.com/office/powerpoint/2010/main" val="3951423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8875"/>
          </a:xfrm>
        </p:spPr>
        <p:txBody>
          <a:bodyPr>
            <a:norm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File Stream Example: Reading from a File</a:t>
            </a:r>
          </a:p>
        </p:txBody>
      </p:sp>
      <p:pic>
        <p:nvPicPr>
          <p:cNvPr id="6" name="Picture 5"/>
          <p:cNvPicPr>
            <a:picLocks noChangeAspect="1"/>
          </p:cNvPicPr>
          <p:nvPr/>
        </p:nvPicPr>
        <p:blipFill>
          <a:blip r:embed="rId2"/>
          <a:stretch>
            <a:fillRect/>
          </a:stretch>
        </p:blipFill>
        <p:spPr>
          <a:xfrm>
            <a:off x="2871787" y="1913226"/>
            <a:ext cx="6448425" cy="4638675"/>
          </a:xfrm>
          <a:prstGeom prst="rect">
            <a:avLst/>
          </a:prstGeom>
        </p:spPr>
      </p:pic>
    </p:spTree>
    <p:extLst>
      <p:ext uri="{BB962C8B-B14F-4D97-AF65-F5344CB8AC3E}">
        <p14:creationId xmlns:p14="http://schemas.microsoft.com/office/powerpoint/2010/main" val="4146814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4911"/>
          </a:xfrm>
        </p:spPr>
        <p:txBody>
          <a:bodyPr>
            <a:norm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C++ Read and Write Example</a:t>
            </a:r>
          </a:p>
        </p:txBody>
      </p:sp>
      <p:pic>
        <p:nvPicPr>
          <p:cNvPr id="7" name="Picture 6"/>
          <p:cNvPicPr>
            <a:picLocks noChangeAspect="1"/>
          </p:cNvPicPr>
          <p:nvPr/>
        </p:nvPicPr>
        <p:blipFill>
          <a:blip r:embed="rId2"/>
          <a:stretch>
            <a:fillRect/>
          </a:stretch>
        </p:blipFill>
        <p:spPr>
          <a:xfrm>
            <a:off x="3171824" y="1523134"/>
            <a:ext cx="6027593" cy="5086350"/>
          </a:xfrm>
          <a:prstGeom prst="rect">
            <a:avLst/>
          </a:prstGeom>
        </p:spPr>
      </p:pic>
    </p:spTree>
    <p:extLst>
      <p:ext uri="{BB962C8B-B14F-4D97-AF65-F5344CB8AC3E}">
        <p14:creationId xmlns:p14="http://schemas.microsoft.com/office/powerpoint/2010/main" val="3353869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Exception Handling</a:t>
            </a:r>
          </a:p>
        </p:txBody>
      </p:sp>
      <p:sp>
        <p:nvSpPr>
          <p:cNvPr id="3" name="Content Placeholder 2"/>
          <p:cNvSpPr>
            <a:spLocks noGrp="1"/>
          </p:cNvSpPr>
          <p:nvPr>
            <p:ph idx="1"/>
          </p:nvPr>
        </p:nvSpPr>
        <p:spPr>
          <a:xfrm>
            <a:off x="838200" y="1825625"/>
            <a:ext cx="10515600" cy="4932984"/>
          </a:xfrm>
        </p:spPr>
        <p:txBody>
          <a:bodyPr>
            <a:normAutofit/>
          </a:bodyPr>
          <a:lstStyle/>
          <a:p>
            <a:pPr algn="just" fontAlgn="base">
              <a:lnSpc>
                <a:spcPct val="100000"/>
              </a:lnSpc>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One of the advantages of C++ over C is Exception Handling. Exceptions are run-time anomalies or abnormal conditions that a program encounters during its execution. </a:t>
            </a:r>
          </a:p>
          <a:p>
            <a:pPr algn="just" fontAlgn="base">
              <a:lnSpc>
                <a:spcPct val="100000"/>
              </a:lnSpc>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There are two types of exceptions: a) Synchronous, b) Asynchronous(</a:t>
            </a:r>
            <a:r>
              <a:rPr lang="en-US" sz="2400" dirty="0" err="1">
                <a:latin typeface="Times New Roman" panose="02020603050405020304" pitchFamily="18" charset="0"/>
                <a:cs typeface="Times New Roman" panose="02020603050405020304" pitchFamily="18" charset="0"/>
              </a:rPr>
              <a:t>Ex:which</a:t>
            </a:r>
            <a:r>
              <a:rPr lang="en-US" sz="2400" dirty="0">
                <a:latin typeface="Times New Roman" panose="02020603050405020304" pitchFamily="18" charset="0"/>
                <a:cs typeface="Times New Roman" panose="02020603050405020304" pitchFamily="18" charset="0"/>
              </a:rPr>
              <a:t> are beyond the program’s control, Disc failure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 </a:t>
            </a:r>
          </a:p>
          <a:p>
            <a:pPr algn="just" fontAlgn="base">
              <a:lnSpc>
                <a:spcPct val="100000"/>
              </a:lnSpc>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term synchronous exception means that exceptions can be originated only from throw expressions.</a:t>
            </a:r>
          </a:p>
          <a:p>
            <a:pPr algn="just" fontAlgn="base">
              <a:lnSpc>
                <a:spcPct val="100000"/>
              </a:lnSpc>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 provides following specialized keywords for this purpose.</a:t>
            </a:r>
          </a:p>
          <a:p>
            <a:pPr lvl="1" algn="just" fontAlgn="base">
              <a:lnSpc>
                <a:spcPct val="100000"/>
              </a:lnSpc>
              <a:buClr>
                <a:srgbClr val="002060"/>
              </a:buClr>
              <a:buFont typeface="Wingdings" panose="05000000000000000000" pitchFamily="2" charset="2"/>
              <a:buChar char="ü"/>
            </a:pPr>
            <a:r>
              <a:rPr lang="en-US" sz="2000" i="1" dirty="0">
                <a:latin typeface="Times New Roman" panose="02020603050405020304" pitchFamily="18" charset="0"/>
                <a:cs typeface="Times New Roman" panose="02020603050405020304" pitchFamily="18" charset="0"/>
              </a:rPr>
              <a:t>try</a:t>
            </a:r>
            <a:r>
              <a:rPr lang="en-US" sz="2000" dirty="0">
                <a:latin typeface="Times New Roman" panose="02020603050405020304" pitchFamily="18" charset="0"/>
                <a:cs typeface="Times New Roman" panose="02020603050405020304" pitchFamily="18" charset="0"/>
              </a:rPr>
              <a:t>: represents a block of code that can throw an exception.</a:t>
            </a:r>
          </a:p>
          <a:p>
            <a:pPr lvl="1" algn="just" fontAlgn="base">
              <a:lnSpc>
                <a:spcPct val="100000"/>
              </a:lnSpc>
              <a:buClr>
                <a:srgbClr val="002060"/>
              </a:buClr>
              <a:buFont typeface="Wingdings" panose="05000000000000000000" pitchFamily="2" charset="2"/>
              <a:buChar char="ü"/>
            </a:pPr>
            <a:r>
              <a:rPr lang="en-US" sz="2000" i="1" dirty="0">
                <a:latin typeface="Times New Roman" panose="02020603050405020304" pitchFamily="18" charset="0"/>
                <a:cs typeface="Times New Roman" panose="02020603050405020304" pitchFamily="18" charset="0"/>
              </a:rPr>
              <a:t>catch</a:t>
            </a:r>
            <a:r>
              <a:rPr lang="en-US" sz="2000" dirty="0">
                <a:latin typeface="Times New Roman" panose="02020603050405020304" pitchFamily="18" charset="0"/>
                <a:cs typeface="Times New Roman" panose="02020603050405020304" pitchFamily="18" charset="0"/>
              </a:rPr>
              <a:t>: represents a block of code that is executed when a particular exception is thrown.</a:t>
            </a:r>
          </a:p>
          <a:p>
            <a:pPr lvl="1" algn="just" fontAlgn="base">
              <a:lnSpc>
                <a:spcPct val="100000"/>
              </a:lnSpc>
              <a:buClr>
                <a:srgbClr val="002060"/>
              </a:buClr>
              <a:buFont typeface="Wingdings" panose="05000000000000000000" pitchFamily="2" charset="2"/>
              <a:buChar char="ü"/>
            </a:pPr>
            <a:r>
              <a:rPr lang="en-US" sz="2000" i="1" dirty="0">
                <a:latin typeface="Times New Roman" panose="02020603050405020304" pitchFamily="18" charset="0"/>
                <a:cs typeface="Times New Roman" panose="02020603050405020304" pitchFamily="18" charset="0"/>
              </a:rPr>
              <a:t>throw</a:t>
            </a:r>
            <a:r>
              <a:rPr lang="en-US" sz="2000" dirty="0">
                <a:latin typeface="Times New Roman" panose="02020603050405020304" pitchFamily="18" charset="0"/>
                <a:cs typeface="Times New Roman" panose="02020603050405020304" pitchFamily="18" charset="0"/>
              </a:rPr>
              <a:t>: Used to throw an exception. Also used to list the exceptions that a function throws, but doesn’t handle itself.</a:t>
            </a:r>
          </a:p>
          <a:p>
            <a:pPr algn="just">
              <a:lnSpc>
                <a:spcPct val="100000"/>
              </a:lnSpc>
              <a:buClr>
                <a:srgbClr val="002060"/>
              </a:buCl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6712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8766"/>
          </a:xfrm>
        </p:spPr>
        <p:txBody>
          <a:bodyPr>
            <a:norm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Advantages of Exception Handling</a:t>
            </a:r>
          </a:p>
        </p:txBody>
      </p:sp>
      <p:sp>
        <p:nvSpPr>
          <p:cNvPr id="3" name="Content Placeholder 2"/>
          <p:cNvSpPr>
            <a:spLocks noGrp="1"/>
          </p:cNvSpPr>
          <p:nvPr>
            <p:ph idx="1"/>
          </p:nvPr>
        </p:nvSpPr>
        <p:spPr>
          <a:xfrm>
            <a:off x="838200" y="1343892"/>
            <a:ext cx="10515600" cy="5414717"/>
          </a:xfrm>
        </p:spPr>
        <p:txBody>
          <a:bodyPr>
            <a:normAutofit/>
          </a:bodyPr>
          <a:lstStyle/>
          <a:p>
            <a:pPr algn="just" fontAlgn="base">
              <a:lnSpc>
                <a:spcPct val="100000"/>
              </a:lnSpc>
              <a:buClr>
                <a:srgbClr val="002060"/>
              </a:buClr>
              <a:buFont typeface="Wingdings" panose="05000000000000000000" pitchFamily="2" charset="2"/>
              <a:buChar char="Ø"/>
            </a:pPr>
            <a:r>
              <a:rPr lang="en-US" sz="2200" b="1" i="1" dirty="0">
                <a:latin typeface="Times New Roman" panose="02020603050405020304" pitchFamily="18" charset="0"/>
                <a:cs typeface="Times New Roman" panose="02020603050405020304" pitchFamily="18" charset="0"/>
              </a:rPr>
              <a:t>Separation of Error Handling code from Normal Code:</a:t>
            </a:r>
            <a:r>
              <a:rPr lang="en-US" sz="2200"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In traditional error handling codes, there are always if else conditions to handle errors. These conditions and the code to handle errors get mixed up with the normal flow. This makes the code less readable and maintainable. With try catch blocks, the code for error handling becomes separate from the normal flow.</a:t>
            </a:r>
          </a:p>
          <a:p>
            <a:pPr algn="just" fontAlgn="base">
              <a:lnSpc>
                <a:spcPct val="100000"/>
              </a:lnSpc>
              <a:buClr>
                <a:srgbClr val="002060"/>
              </a:buClr>
              <a:buFont typeface="Wingdings" panose="05000000000000000000" pitchFamily="2" charset="2"/>
              <a:buChar char="Ø"/>
            </a:pPr>
            <a:r>
              <a:rPr lang="en-US" sz="2200" b="1" i="1" dirty="0">
                <a:latin typeface="Times New Roman" panose="02020603050405020304" pitchFamily="18" charset="0"/>
                <a:cs typeface="Times New Roman" panose="02020603050405020304" pitchFamily="18" charset="0"/>
              </a:rPr>
              <a:t>Functions/Methods can handle any exceptions they choose:</a:t>
            </a:r>
            <a:r>
              <a:rPr lang="en-US" sz="2200" dirty="0">
                <a:latin typeface="Times New Roman" panose="02020603050405020304" pitchFamily="18" charset="0"/>
                <a:cs typeface="Times New Roman" panose="02020603050405020304" pitchFamily="18" charset="0"/>
              </a:rPr>
              <a:t> A function can throw many exceptions, but may choose to handle some of them. The other exceptions which are thrown, but not caught can be handled by caller. If the caller chooses not to catch them, then the exceptions are handled by caller of the caller.</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In C++, a function can specify the exceptions that it throws using the throw keyword. The caller of this function must handle the exception in some way (either by specifying it again or catching it)</a:t>
            </a:r>
          </a:p>
          <a:p>
            <a:pPr algn="just" fontAlgn="base">
              <a:lnSpc>
                <a:spcPct val="100000"/>
              </a:lnSpc>
              <a:buClr>
                <a:srgbClr val="002060"/>
              </a:buClr>
              <a:buFont typeface="Wingdings" panose="05000000000000000000" pitchFamily="2" charset="2"/>
              <a:buChar char="Ø"/>
            </a:pPr>
            <a:r>
              <a:rPr lang="en-US" sz="2200" b="1" i="1" dirty="0">
                <a:latin typeface="Times New Roman" panose="02020603050405020304" pitchFamily="18" charset="0"/>
                <a:cs typeface="Times New Roman" panose="02020603050405020304" pitchFamily="18" charset="0"/>
              </a:rPr>
              <a:t>Grouping of Error Types:</a:t>
            </a:r>
            <a:r>
              <a:rPr lang="en-US" sz="2200" dirty="0">
                <a:latin typeface="Times New Roman" panose="02020603050405020304" pitchFamily="18" charset="0"/>
                <a:cs typeface="Times New Roman" panose="02020603050405020304" pitchFamily="18" charset="0"/>
              </a:rPr>
              <a:t> In C++, both basic types and objects can be thrown as exception. We can create a hierarchy of exception objects, group exceptions in namespaces or classes, categorize them according to types.</a:t>
            </a:r>
          </a:p>
          <a:p>
            <a:pPr algn="just">
              <a:lnSpc>
                <a:spcPct val="100000"/>
              </a:lnSpc>
              <a:buClr>
                <a:srgbClr val="002060"/>
              </a:buClr>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2007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Exception Handling in C++</a:t>
            </a:r>
          </a:p>
        </p:txBody>
      </p:sp>
      <p:sp>
        <p:nvSpPr>
          <p:cNvPr id="3" name="Content Placeholder 2"/>
          <p:cNvSpPr>
            <a:spLocks noGrp="1"/>
          </p:cNvSpPr>
          <p:nvPr>
            <p:ph idx="1"/>
          </p:nvPr>
        </p:nvSpPr>
        <p:spPr>
          <a:xfrm>
            <a:off x="838200" y="1385455"/>
            <a:ext cx="10515600" cy="5373154"/>
          </a:xfrm>
        </p:spPr>
        <p:txBody>
          <a:bodyPr>
            <a:normAutofit/>
          </a:bodyPr>
          <a:lstStyle/>
          <a:p>
            <a:pPr algn="just" fontAlgn="base">
              <a:lnSpc>
                <a:spcPct val="100000"/>
              </a:lnSpc>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Following is a simple example to show exception handling in C++. The output of program explains flow of execution of try/catch blocks.</a:t>
            </a:r>
          </a:p>
        </p:txBody>
      </p:sp>
      <p:pic>
        <p:nvPicPr>
          <p:cNvPr id="4" name="Picture 3"/>
          <p:cNvPicPr>
            <a:picLocks noChangeAspect="1"/>
          </p:cNvPicPr>
          <p:nvPr/>
        </p:nvPicPr>
        <p:blipFill>
          <a:blip r:embed="rId2"/>
          <a:stretch>
            <a:fillRect/>
          </a:stretch>
        </p:blipFill>
        <p:spPr>
          <a:xfrm>
            <a:off x="2971367" y="2300786"/>
            <a:ext cx="6075652" cy="4457823"/>
          </a:xfrm>
          <a:prstGeom prst="rect">
            <a:avLst/>
          </a:prstGeom>
        </p:spPr>
      </p:pic>
    </p:spTree>
    <p:extLst>
      <p:ext uri="{BB962C8B-B14F-4D97-AF65-F5344CB8AC3E}">
        <p14:creationId xmlns:p14="http://schemas.microsoft.com/office/powerpoint/2010/main" val="1700658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Exception Handling in C++</a:t>
            </a:r>
          </a:p>
        </p:txBody>
      </p:sp>
      <p:sp>
        <p:nvSpPr>
          <p:cNvPr id="3" name="Content Placeholder 2"/>
          <p:cNvSpPr>
            <a:spLocks noGrp="1"/>
          </p:cNvSpPr>
          <p:nvPr>
            <p:ph idx="1"/>
          </p:nvPr>
        </p:nvSpPr>
        <p:spPr>
          <a:xfrm>
            <a:off x="838200" y="1385455"/>
            <a:ext cx="10515600" cy="5373154"/>
          </a:xfrm>
        </p:spPr>
        <p:txBody>
          <a:bodyPr>
            <a:normAutofit/>
          </a:bodyPr>
          <a:lstStyle/>
          <a:p>
            <a:pPr algn="just" fontAlgn="base">
              <a:lnSpc>
                <a:spcPct val="100000"/>
              </a:lnSpc>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There is a special catch block called ‘catch all’ catch(…) that can be used to catch all types of exceptions. For example, in the following program, an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is thrown as an exception, but there is no catch block for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so catch(…) block will be executed.</a:t>
            </a:r>
          </a:p>
        </p:txBody>
      </p:sp>
      <p:pic>
        <p:nvPicPr>
          <p:cNvPr id="5" name="Picture 4"/>
          <p:cNvPicPr>
            <a:picLocks noChangeAspect="1"/>
          </p:cNvPicPr>
          <p:nvPr/>
        </p:nvPicPr>
        <p:blipFill>
          <a:blip r:embed="rId2"/>
          <a:stretch>
            <a:fillRect/>
          </a:stretch>
        </p:blipFill>
        <p:spPr>
          <a:xfrm>
            <a:off x="3600450" y="2711018"/>
            <a:ext cx="4991100" cy="3790950"/>
          </a:xfrm>
          <a:prstGeom prst="rect">
            <a:avLst/>
          </a:prstGeom>
        </p:spPr>
      </p:pic>
    </p:spTree>
    <p:extLst>
      <p:ext uri="{BB962C8B-B14F-4D97-AF65-F5344CB8AC3E}">
        <p14:creationId xmlns:p14="http://schemas.microsoft.com/office/powerpoint/2010/main" val="462919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1572</TotalTime>
  <Words>734</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Files and Streams, Exception Handling in C++  Md. Alamgir Hossain Senior Lecturer, Dept. of CSE Prime University Mail: alamgir.cse14.just@gmail.com</vt:lpstr>
      <vt:lpstr>Files and Streams</vt:lpstr>
      <vt:lpstr>File Stream Example: Writing to a File</vt:lpstr>
      <vt:lpstr>File Stream Example: Reading from a File</vt:lpstr>
      <vt:lpstr>C++ Read and Write Example</vt:lpstr>
      <vt:lpstr>Exception Handling</vt:lpstr>
      <vt:lpstr>Advantages of Exception Handling</vt:lpstr>
      <vt:lpstr>Exception Handling in C++</vt:lpstr>
      <vt:lpstr>Exception Handling in C++</vt:lpstr>
      <vt:lpstr>Exception Handling in C++</vt:lpstr>
      <vt:lpstr>Handling the Divided by Zero Exception in C++</vt:lpstr>
      <vt:lpstr>Handling the Divided by Zero Exception in C++</vt:lpstr>
      <vt:lpstr>Handling the Divided by Zero Exception in C++</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Techniques (Unstructured)</dc:title>
  <dc:creator>Alamgir Hossain</dc:creator>
  <cp:lastModifiedBy>0421312014 - Md. Alamgir Hossain</cp:lastModifiedBy>
  <cp:revision>84</cp:revision>
  <dcterms:created xsi:type="dcterms:W3CDTF">2020-01-12T05:21:15Z</dcterms:created>
  <dcterms:modified xsi:type="dcterms:W3CDTF">2022-04-26T15:38:21Z</dcterms:modified>
</cp:coreProperties>
</file>