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7" d="100"/>
          <a:sy n="67"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4000" b="1" dirty="0">
                <a:solidFill>
                  <a:srgbClr val="002060"/>
                </a:solidFill>
                <a:latin typeface="Bookman Old Style" panose="02050604050505020204" pitchFamily="18" charset="0"/>
                <a:cs typeface="Times New Roman" panose="02020603050405020304" pitchFamily="18" charset="0"/>
              </a:rPr>
              <a:t>Inline Function and Macros in C++</a:t>
            </a:r>
            <a:br>
              <a:rPr lang="en-US" sz="4000" b="1" dirty="0">
                <a:solidFill>
                  <a:srgbClr val="002060"/>
                </a:solidFill>
                <a:latin typeface="Bookman Old Style" panose="02050604050505020204" pitchFamily="18" charset="0"/>
                <a:cs typeface="Times New Roman" panose="02020603050405020304" pitchFamily="18" charset="0"/>
              </a:rPr>
            </a:br>
            <a:br>
              <a:rPr lang="en-US" sz="4000" b="1" dirty="0">
                <a:solidFill>
                  <a:srgbClr val="002060"/>
                </a:solidFill>
                <a:latin typeface="Bookman Old Style" panose="02050604050505020204" pitchFamily="18" charset="0"/>
                <a:cs typeface="Times New Roman" panose="02020603050405020304" pitchFamily="18" charset="0"/>
              </a:rPr>
            </a:br>
            <a:r>
              <a:rPr lang="en-US" sz="4800" b="1" dirty="0">
                <a:solidFill>
                  <a:schemeClr val="tx1">
                    <a:lumMod val="95000"/>
                    <a:lumOff val="5000"/>
                  </a:schemeClr>
                </a:solidFill>
                <a:latin typeface="Bookman Old Style" panose="02050604050505020204" pitchFamily="18" charset="0"/>
                <a:cs typeface="Times New Roman" panose="02020603050405020304" pitchFamily="18" charset="0"/>
              </a:rPr>
              <a:t>Md. Alamgir Hossain</a:t>
            </a:r>
            <a:br>
              <a:rPr lang="en-US" sz="4000" b="1" dirty="0">
                <a:solidFill>
                  <a:srgbClr val="002060"/>
                </a:solidFill>
                <a:latin typeface="Bookman Old Style" panose="02050604050505020204" pitchFamily="18" charset="0"/>
                <a:cs typeface="Times New Roman" panose="02020603050405020304" pitchFamily="18" charset="0"/>
              </a:rPr>
            </a:br>
            <a:r>
              <a:rPr lang="en-US" sz="4000" b="1" dirty="0">
                <a:solidFill>
                  <a:srgbClr val="002060"/>
                </a:solidFill>
                <a:latin typeface="Bookman Old Style" panose="02050604050505020204" pitchFamily="18" charset="0"/>
                <a:cs typeface="Times New Roman" panose="02020603050405020304" pitchFamily="18" charset="0"/>
              </a:rPr>
              <a:t>Senior Lecturer, Dept. of CSE</a:t>
            </a:r>
            <a:br>
              <a:rPr lang="en-US" sz="4000" b="1" dirty="0">
                <a:solidFill>
                  <a:srgbClr val="002060"/>
                </a:solidFill>
                <a:latin typeface="Bookman Old Style" panose="02050604050505020204" pitchFamily="18" charset="0"/>
                <a:cs typeface="Times New Roman" panose="02020603050405020304" pitchFamily="18" charset="0"/>
              </a:rPr>
            </a:br>
            <a:r>
              <a:rPr lang="en-US" sz="6000" b="1" dirty="0">
                <a:solidFill>
                  <a:srgbClr val="C00000"/>
                </a:solidFill>
                <a:latin typeface="Bookman Old Style" panose="02050604050505020204" pitchFamily="18" charset="0"/>
                <a:cs typeface="Times New Roman" panose="02020603050405020304" pitchFamily="18" charset="0"/>
              </a:rPr>
              <a:t>Prime University</a:t>
            </a:r>
            <a:br>
              <a:rPr lang="en-US" sz="4000" b="1" dirty="0">
                <a:solidFill>
                  <a:srgbClr val="002060"/>
                </a:solidFill>
                <a:latin typeface="Bookman Old Style" panose="02050604050505020204" pitchFamily="18" charset="0"/>
                <a:cs typeface="Times New Roman" panose="02020603050405020304" pitchFamily="18" charset="0"/>
              </a:rPr>
            </a:br>
            <a:r>
              <a:rPr lang="en-US" sz="4000" b="1" dirty="0">
                <a:solidFill>
                  <a:srgbClr val="002060"/>
                </a:solidFill>
                <a:latin typeface="Bookman Old Style" panose="02050604050505020204" pitchFamily="18" charset="0"/>
                <a:cs typeface="Times New Roman" panose="02020603050405020304" pitchFamily="18" charset="0"/>
              </a:rPr>
              <a:t>Mail: </a:t>
            </a:r>
            <a:r>
              <a:rPr lang="en-US" sz="4000" b="1" i="1" u="sng" dirty="0">
                <a:solidFill>
                  <a:srgbClr val="002060"/>
                </a:solidFill>
                <a:latin typeface="Bookman Old Style" panose="02050604050505020204" pitchFamily="18" charset="0"/>
                <a:cs typeface="Times New Roman" panose="02020603050405020304" pitchFamily="18" charset="0"/>
              </a:rPr>
              <a:t>alamgir.cse14.just@gmail.com</a:t>
            </a:r>
            <a:endParaRPr lang="en-US" sz="3200" b="1" i="1" u="sng"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Inline Function </a:t>
            </a:r>
          </a:p>
        </p:txBody>
      </p:sp>
      <p:pic>
        <p:nvPicPr>
          <p:cNvPr id="5" name="Content Placeholder 4">
            <a:extLst>
              <a:ext uri="{FF2B5EF4-FFF2-40B4-BE49-F238E27FC236}">
                <a16:creationId xmlns:a16="http://schemas.microsoft.com/office/drawing/2014/main" id="{6EFD58EF-51C3-968D-30EE-2C2B6EADB3C8}"/>
              </a:ext>
            </a:extLst>
          </p:cNvPr>
          <p:cNvPicPr>
            <a:picLocks noGrp="1" noChangeAspect="1"/>
          </p:cNvPicPr>
          <p:nvPr>
            <p:ph idx="1"/>
          </p:nvPr>
        </p:nvPicPr>
        <p:blipFill>
          <a:blip r:embed="rId2"/>
          <a:stretch>
            <a:fillRect/>
          </a:stretch>
        </p:blipFill>
        <p:spPr>
          <a:xfrm>
            <a:off x="1776443" y="1690688"/>
            <a:ext cx="8639114" cy="4575969"/>
          </a:xfrm>
        </p:spPr>
      </p:pic>
    </p:spTree>
    <p:extLst>
      <p:ext uri="{BB962C8B-B14F-4D97-AF65-F5344CB8AC3E}">
        <p14:creationId xmlns:p14="http://schemas.microsoft.com/office/powerpoint/2010/main" val="15068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Circumstances when compiler not working</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contains a loop. (for, while, do-while)</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contains static variables.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is recursive.</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return type is other than void, and the return statement doesn’t exist in function body.</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contains switch or </a:t>
            </a:r>
            <a:r>
              <a:rPr lang="en-US" sz="2400" dirty="0" err="1">
                <a:latin typeface="Bookman Old Style" panose="02050604050505020204" pitchFamily="18" charset="0"/>
                <a:cs typeface="Times New Roman" panose="02020603050405020304" pitchFamily="18" charset="0"/>
              </a:rPr>
              <a:t>goto</a:t>
            </a:r>
            <a:r>
              <a:rPr lang="en-US" sz="2400" dirty="0">
                <a:latin typeface="Bookman Old Style" panose="02050604050505020204" pitchFamily="18" charset="0"/>
                <a:cs typeface="Times New Roman" panose="02020603050405020304" pitchFamily="18" charset="0"/>
              </a:rPr>
              <a:t> statement.</a:t>
            </a:r>
          </a:p>
        </p:txBody>
      </p:sp>
    </p:spTree>
    <p:extLst>
      <p:ext uri="{BB962C8B-B14F-4D97-AF65-F5344CB8AC3E}">
        <p14:creationId xmlns:p14="http://schemas.microsoft.com/office/powerpoint/2010/main" val="260558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Advantages of Inline Function</a:t>
            </a:r>
          </a:p>
        </p:txBody>
      </p:sp>
      <p:sp>
        <p:nvSpPr>
          <p:cNvPr id="3" name="Content Placeholder 2"/>
          <p:cNvSpPr>
            <a:spLocks noGrp="1"/>
          </p:cNvSpPr>
          <p:nvPr>
            <p:ph idx="1"/>
          </p:nvPr>
        </p:nvSpPr>
        <p:spPr>
          <a:xfrm>
            <a:off x="838200" y="1825625"/>
            <a:ext cx="10515600" cy="4932984"/>
          </a:xfrm>
        </p:spPr>
        <p:txBody>
          <a:bodyPr>
            <a:normAutofit lnSpcReduction="10000"/>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call overhead doesn’t occur.</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also saves the overhead of push/pop variables on the stack when function is called.</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also saves overhead of a return call from a function.</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Inline function may be useful (if it is small) for embedded systems because inline can yield less code than the function call preamble and return.</a:t>
            </a:r>
          </a:p>
        </p:txBody>
      </p:sp>
    </p:spTree>
    <p:extLst>
      <p:ext uri="{BB962C8B-B14F-4D97-AF65-F5344CB8AC3E}">
        <p14:creationId xmlns:p14="http://schemas.microsoft.com/office/powerpoint/2010/main" val="36414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Good News about Inline Function in C++</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All the functions defined inside the class are implicitly inline.</a:t>
            </a:r>
          </a:p>
          <a:p>
            <a:pPr algn="just">
              <a:lnSpc>
                <a:spcPct val="100000"/>
              </a:lnSpc>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Inline function is best without using macros.</a:t>
            </a:r>
          </a:p>
        </p:txBody>
      </p:sp>
    </p:spTree>
    <p:extLst>
      <p:ext uri="{BB962C8B-B14F-4D97-AF65-F5344CB8AC3E}">
        <p14:creationId xmlns:p14="http://schemas.microsoft.com/office/powerpoint/2010/main" val="307359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macro is a piece of code in a program that is </a:t>
            </a:r>
            <a:r>
              <a:rPr lang="en-US" sz="2400" b="1" i="1" dirty="0">
                <a:solidFill>
                  <a:srgbClr val="00B050"/>
                </a:solidFill>
                <a:latin typeface="Bookman Old Style" panose="02050604050505020204" pitchFamily="18" charset="0"/>
                <a:cs typeface="Times New Roman" panose="02020603050405020304" pitchFamily="18" charset="0"/>
              </a:rPr>
              <a:t>replaced by the value</a:t>
            </a:r>
            <a:r>
              <a:rPr lang="en-US" sz="2400" dirty="0">
                <a:latin typeface="Bookman Old Style" panose="02050604050505020204" pitchFamily="18" charset="0"/>
                <a:cs typeface="Times New Roman" panose="02020603050405020304" pitchFamily="18" charset="0"/>
              </a:rPr>
              <a:t> of the macro.</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define the macro by using the </a:t>
            </a:r>
            <a:r>
              <a:rPr lang="en-US" sz="2400" b="1" i="1" dirty="0">
                <a:solidFill>
                  <a:srgbClr val="00B050"/>
                </a:solidFill>
                <a:latin typeface="Bookman Old Style" panose="02050604050505020204" pitchFamily="18" charset="0"/>
                <a:cs typeface="Times New Roman" panose="02020603050405020304" pitchFamily="18" charset="0"/>
              </a:rPr>
              <a:t>#define directive</a:t>
            </a:r>
            <a:r>
              <a:rPr lang="en-US" sz="2400" dirty="0">
                <a:latin typeface="Bookman Old Style" panose="02050604050505020204" pitchFamily="18" charset="0"/>
                <a:cs typeface="Times New Roman" panose="02020603050405020304" pitchFamily="18" charset="0"/>
              </a:rPr>
              <a:t>. Whenever a compiler encounters the macro name, </a:t>
            </a:r>
            <a:r>
              <a:rPr lang="en-US" sz="2400" b="1" i="1" dirty="0">
                <a:solidFill>
                  <a:srgbClr val="00B050"/>
                </a:solidFill>
                <a:latin typeface="Bookman Old Style" panose="02050604050505020204" pitchFamily="18" charset="0"/>
                <a:cs typeface="Times New Roman" panose="02020603050405020304" pitchFamily="18" charset="0"/>
              </a:rPr>
              <a:t>it replaces it with the definition of the macro.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is no need to </a:t>
            </a:r>
            <a:r>
              <a:rPr lang="en-US" sz="2400" b="1" i="1" dirty="0">
                <a:solidFill>
                  <a:srgbClr val="00B050"/>
                </a:solidFill>
                <a:latin typeface="Bookman Old Style" panose="02050604050505020204" pitchFamily="18" charset="0"/>
                <a:cs typeface="Times New Roman" panose="02020603050405020304" pitchFamily="18" charset="0"/>
              </a:rPr>
              <a:t>terminate the macro definition using a semi-colon (;).</a:t>
            </a:r>
          </a:p>
        </p:txBody>
      </p:sp>
    </p:spTree>
    <p:extLst>
      <p:ext uri="{BB962C8B-B14F-4D97-AF65-F5344CB8AC3E}">
        <p14:creationId xmlns:p14="http://schemas.microsoft.com/office/powerpoint/2010/main" val="42412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a:t>
            </a:r>
          </a:p>
        </p:txBody>
      </p:sp>
      <p:pic>
        <p:nvPicPr>
          <p:cNvPr id="5" name="Content Placeholder 4">
            <a:extLst>
              <a:ext uri="{FF2B5EF4-FFF2-40B4-BE49-F238E27FC236}">
                <a16:creationId xmlns:a16="http://schemas.microsoft.com/office/drawing/2014/main" id="{2BA060F8-3D34-677C-54F3-2E70B2E86A20}"/>
              </a:ext>
            </a:extLst>
          </p:cNvPr>
          <p:cNvPicPr>
            <a:picLocks noGrp="1" noChangeAspect="1"/>
          </p:cNvPicPr>
          <p:nvPr>
            <p:ph idx="1"/>
          </p:nvPr>
        </p:nvPicPr>
        <p:blipFill>
          <a:blip r:embed="rId2"/>
          <a:stretch>
            <a:fillRect/>
          </a:stretch>
        </p:blipFill>
        <p:spPr>
          <a:xfrm>
            <a:off x="1562100" y="1690688"/>
            <a:ext cx="9067800" cy="4410075"/>
          </a:xfrm>
        </p:spPr>
      </p:pic>
    </p:spTree>
    <p:extLst>
      <p:ext uri="{BB962C8B-B14F-4D97-AF65-F5344CB8AC3E}">
        <p14:creationId xmlns:p14="http://schemas.microsoft.com/office/powerpoint/2010/main" val="66094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Chain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Chain macros are defined as the macros inside the macros. The parent macro is expanded in the first instance and then the child macro is expanded.</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39A997-2B60-E921-243B-648BFC1925B6}"/>
              </a:ext>
            </a:extLst>
          </p:cNvPr>
          <p:cNvPicPr>
            <a:picLocks noChangeAspect="1"/>
          </p:cNvPicPr>
          <p:nvPr/>
        </p:nvPicPr>
        <p:blipFill>
          <a:blip r:embed="rId3"/>
          <a:stretch>
            <a:fillRect/>
          </a:stretch>
        </p:blipFill>
        <p:spPr>
          <a:xfrm>
            <a:off x="2526413" y="3145459"/>
            <a:ext cx="7139173" cy="3469654"/>
          </a:xfrm>
          <a:prstGeom prst="rect">
            <a:avLst/>
          </a:prstGeom>
        </p:spPr>
      </p:pic>
    </p:spTree>
    <p:extLst>
      <p:ext uri="{BB962C8B-B14F-4D97-AF65-F5344CB8AC3E}">
        <p14:creationId xmlns:p14="http://schemas.microsoft.com/office/powerpoint/2010/main" val="35083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Object-like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An object-like macro is like an object in code that uses it. It is popularly used to replace a symbolic name with numerical/variable represented as a constant.</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F26296-0BA8-2256-804F-D5769643E88A}"/>
              </a:ext>
            </a:extLst>
          </p:cNvPr>
          <p:cNvPicPr>
            <a:picLocks noChangeAspect="1"/>
          </p:cNvPicPr>
          <p:nvPr/>
        </p:nvPicPr>
        <p:blipFill>
          <a:blip r:embed="rId3"/>
          <a:stretch>
            <a:fillRect/>
          </a:stretch>
        </p:blipFill>
        <p:spPr>
          <a:xfrm>
            <a:off x="919162" y="3300412"/>
            <a:ext cx="10353675" cy="3057525"/>
          </a:xfrm>
          <a:prstGeom prst="rect">
            <a:avLst/>
          </a:prstGeom>
        </p:spPr>
      </p:pic>
    </p:spTree>
    <p:extLst>
      <p:ext uri="{BB962C8B-B14F-4D97-AF65-F5344CB8AC3E}">
        <p14:creationId xmlns:p14="http://schemas.microsoft.com/office/powerpoint/2010/main" val="1780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Function-like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Function-like macros work the same as the function call. It is used to replace the entire code instead of the function name.</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D14AD7-4FBD-6D3A-7EFB-6D9CB6E15278}"/>
              </a:ext>
            </a:extLst>
          </p:cNvPr>
          <p:cNvPicPr>
            <a:picLocks noChangeAspect="1"/>
          </p:cNvPicPr>
          <p:nvPr/>
        </p:nvPicPr>
        <p:blipFill>
          <a:blip r:embed="rId3"/>
          <a:stretch>
            <a:fillRect/>
          </a:stretch>
        </p:blipFill>
        <p:spPr>
          <a:xfrm>
            <a:off x="2286000" y="2911475"/>
            <a:ext cx="7620000" cy="3581400"/>
          </a:xfrm>
          <a:prstGeom prst="rect">
            <a:avLst/>
          </a:prstGeom>
        </p:spPr>
      </p:pic>
    </p:spTree>
    <p:extLst>
      <p:ext uri="{BB962C8B-B14F-4D97-AF65-F5344CB8AC3E}">
        <p14:creationId xmlns:p14="http://schemas.microsoft.com/office/powerpoint/2010/main" val="337661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Multi-line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An object-line macro may be of multiple lines. Therefore, if we want to create a multi-line macro, we have to use the backslash-newline.</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E446AF4-7636-E96E-FE1A-0963BA774076}"/>
              </a:ext>
            </a:extLst>
          </p:cNvPr>
          <p:cNvPicPr>
            <a:picLocks noChangeAspect="1"/>
          </p:cNvPicPr>
          <p:nvPr/>
        </p:nvPicPr>
        <p:blipFill>
          <a:blip r:embed="rId3"/>
          <a:stretch>
            <a:fillRect/>
          </a:stretch>
        </p:blipFill>
        <p:spPr>
          <a:xfrm>
            <a:off x="4156398" y="2991471"/>
            <a:ext cx="3879204" cy="3767138"/>
          </a:xfrm>
          <a:prstGeom prst="rect">
            <a:avLst/>
          </a:prstGeom>
        </p:spPr>
      </p:pic>
    </p:spTree>
    <p:extLst>
      <p:ext uri="{BB962C8B-B14F-4D97-AF65-F5344CB8AC3E}">
        <p14:creationId xmlns:p14="http://schemas.microsoft.com/office/powerpoint/2010/main" val="113428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Multi-line Macros</a:t>
            </a:r>
          </a:p>
        </p:txBody>
      </p:sp>
      <p:sp>
        <p:nvSpPr>
          <p:cNvPr id="3" name="Content Placeholder 2"/>
          <p:cNvSpPr>
            <a:spLocks noGrp="1"/>
          </p:cNvSpPr>
          <p:nvPr>
            <p:ph idx="1"/>
          </p:nvPr>
        </p:nvSpPr>
        <p:spPr>
          <a:xfrm>
            <a:off x="838200" y="1825625"/>
            <a:ext cx="10515600" cy="4932984"/>
          </a:xfrm>
        </p:spPr>
        <p:txBody>
          <a:bodyPr>
            <a:normAutofit fontScale="92500"/>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Speed versus size The main benefit of using macros is faster execution time. During preprocessing, a macro is expanded (replaced by its definition) inline each time it is used. A function definition occurs only once regardless of how many times it is called. Macros may increase code size but do not have the overhead associated with function calls.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evaluation A function evaluates to an address; a macro does not. Thus you cannot use a macro name in contexts requiring a pointer. For instance, you can declare a pointer to a function, but not a pointer to a macro.</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Type-checking When you declare a function, the compiler can check the argument types. Because you cannot declare a macro, the compiler cannot check macro argument types; although it can check the number of arguments you pass to a macro.</a:t>
            </a:r>
          </a:p>
        </p:txBody>
      </p:sp>
    </p:spTree>
    <p:extLst>
      <p:ext uri="{BB962C8B-B14F-4D97-AF65-F5344CB8AC3E}">
        <p14:creationId xmlns:p14="http://schemas.microsoft.com/office/powerpoint/2010/main" val="9444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Inline Function </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Inline function is a function that is expanded in line when it is called.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 the inline function is called whole code of the inline function gets inserted or substituted at the point of inline function call.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This substitution is performed by the C++ compiler at compile time.</a:t>
            </a:r>
          </a:p>
        </p:txBody>
      </p:sp>
    </p:spTree>
    <p:extLst>
      <p:ext uri="{BB962C8B-B14F-4D97-AF65-F5344CB8AC3E}">
        <p14:creationId xmlns:p14="http://schemas.microsoft.com/office/powerpoint/2010/main" val="41569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659</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Calibri Light</vt:lpstr>
      <vt:lpstr>Office Theme</vt:lpstr>
      <vt:lpstr>Inline Function and Macros in C++  Md. Alamgir Hossain Senior Lecturer, Dept. of CSE Prime University Mail: alamgir.cse14.just@gmail.com</vt:lpstr>
      <vt:lpstr>Macros</vt:lpstr>
      <vt:lpstr>Macros</vt:lpstr>
      <vt:lpstr>Types of Macros: Chain Macros</vt:lpstr>
      <vt:lpstr>Types of Macros: Object-like Macros</vt:lpstr>
      <vt:lpstr>Types of Macros: Function-like Macros</vt:lpstr>
      <vt:lpstr>Types of Macros: Multi-line Macros</vt:lpstr>
      <vt:lpstr>Types of Macros: Multi-line Macros</vt:lpstr>
      <vt:lpstr>Inline Function </vt:lpstr>
      <vt:lpstr>Inline Function </vt:lpstr>
      <vt:lpstr>Circumstances when compiler not working</vt:lpstr>
      <vt:lpstr>Advantages of Inline Function</vt:lpstr>
      <vt:lpstr>Good News about Inline Function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85</cp:revision>
  <dcterms:created xsi:type="dcterms:W3CDTF">2020-01-12T05:21:15Z</dcterms:created>
  <dcterms:modified xsi:type="dcterms:W3CDTF">2022-09-12T15:58:17Z</dcterms:modified>
</cp:coreProperties>
</file>