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8" r:id="rId4"/>
    <p:sldId id="279" r:id="rId5"/>
    <p:sldId id="288" r:id="rId6"/>
    <p:sldId id="280" r:id="rId7"/>
    <p:sldId id="281" r:id="rId8"/>
    <p:sldId id="282" r:id="rId9"/>
    <p:sldId id="283" r:id="rId10"/>
    <p:sldId id="291" r:id="rId11"/>
    <p:sldId id="292" r:id="rId12"/>
    <p:sldId id="293" r:id="rId13"/>
    <p:sldId id="294" r:id="rId14"/>
    <p:sldId id="295" r:id="rId15"/>
    <p:sldId id="296" r:id="rId16"/>
    <p:sldId id="290" r:id="rId17"/>
    <p:sldId id="285" r:id="rId18"/>
    <p:sldId id="286" r:id="rId19"/>
    <p:sldId id="287" r:id="rId20"/>
    <p:sldId id="289"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1" autoAdjust="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E2597E-5B9C-4223-A3DC-E2371CBFDE86}"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E2597E-5B9C-4223-A3DC-E2371CBFDE86}"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E2597E-5B9C-4223-A3DC-E2371CBFDE86}"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11/29/2020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b="1" dirty="0" smtClean="0">
                <a:solidFill>
                  <a:srgbClr val="7030A0"/>
                </a:solidFill>
                <a:latin typeface="Times New Roman" panose="02020603050405020304" pitchFamily="18" charset="0"/>
                <a:cs typeface="Times New Roman" panose="02020603050405020304" pitchFamily="18" charset="0"/>
              </a:rPr>
              <a:t>Abstraction </a:t>
            </a:r>
            <a:r>
              <a:rPr lang="en-US" b="1" smtClean="0">
                <a:solidFill>
                  <a:srgbClr val="7030A0"/>
                </a:solidFill>
                <a:latin typeface="Times New Roman" panose="02020603050405020304" pitchFamily="18" charset="0"/>
                <a:cs typeface="Times New Roman" panose="02020603050405020304" pitchFamily="18" charset="0"/>
              </a:rPr>
              <a:t>&amp; Encapsulation </a:t>
            </a:r>
            <a:r>
              <a:rPr lang="en-US" b="1" dirty="0" smtClean="0">
                <a:solidFill>
                  <a:srgbClr val="7030A0"/>
                </a:solidFill>
                <a:latin typeface="Times New Roman" panose="02020603050405020304" pitchFamily="18" charset="0"/>
                <a:cs typeface="Times New Roman" panose="02020603050405020304" pitchFamily="18" charset="0"/>
              </a:rPr>
              <a:t>in C++</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normal terms </a:t>
            </a:r>
            <a:r>
              <a:rPr lang="en-US" sz="2400" b="1" i="1" dirty="0">
                <a:solidFill>
                  <a:srgbClr val="002060"/>
                </a:solidFill>
                <a:latin typeface="Times New Roman" panose="02020603050405020304" pitchFamily="18" charset="0"/>
                <a:cs typeface="Times New Roman" panose="02020603050405020304" pitchFamily="18" charset="0"/>
              </a:rPr>
              <a:t>Encapsulation is defined as wrapping up of data and information under a single unit. </a:t>
            </a:r>
            <a:endParaRPr lang="en-US" sz="2400" b="1" i="1" dirty="0" smtClean="0">
              <a:solidFill>
                <a:srgbClr val="002060"/>
              </a:solidFill>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Object Oriented Programming, </a:t>
            </a:r>
            <a:r>
              <a:rPr lang="en-US" sz="2400" b="1" i="1" dirty="0" smtClean="0">
                <a:solidFill>
                  <a:srgbClr val="002060"/>
                </a:solidFill>
                <a:latin typeface="Times New Roman" panose="02020603050405020304" pitchFamily="18" charset="0"/>
                <a:cs typeface="Times New Roman" panose="02020603050405020304" pitchFamily="18" charset="0"/>
              </a:rPr>
              <a:t>Encapsulation </a:t>
            </a:r>
            <a:r>
              <a:rPr lang="en-US" sz="2400" b="1" i="1" dirty="0">
                <a:solidFill>
                  <a:srgbClr val="002060"/>
                </a:solidFill>
                <a:latin typeface="Times New Roman" panose="02020603050405020304" pitchFamily="18" charset="0"/>
                <a:cs typeface="Times New Roman" panose="02020603050405020304" pitchFamily="18" charset="0"/>
              </a:rPr>
              <a:t>is defined as binding together the data and the functions</a:t>
            </a:r>
            <a:r>
              <a:rPr lang="en-US" sz="2400" dirty="0">
                <a:latin typeface="Times New Roman" panose="02020603050405020304" pitchFamily="18" charset="0"/>
                <a:cs typeface="Times New Roman" panose="02020603050405020304" pitchFamily="18" charset="0"/>
              </a:rPr>
              <a:t> that manipulates them</a:t>
            </a:r>
            <a:r>
              <a:rPr lang="en-US" sz="2400" dirty="0" smtClean="0">
                <a:latin typeface="Times New Roman" panose="02020603050405020304" pitchFamily="18" charset="0"/>
                <a:cs typeface="Times New Roman" panose="02020603050405020304" pitchFamily="18" charset="0"/>
              </a:rPr>
              <a:t>.</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Encapsulation also lead to data abstraction or hiding. As using encapsulation also hides the data.</a:t>
            </a:r>
          </a:p>
        </p:txBody>
      </p:sp>
    </p:spTree>
    <p:extLst>
      <p:ext uri="{BB962C8B-B14F-4D97-AF65-F5344CB8AC3E}">
        <p14:creationId xmlns:p14="http://schemas.microsoft.com/office/powerpoint/2010/main" val="27493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School Bag </a:t>
            </a:r>
          </a:p>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2414" y="2457510"/>
            <a:ext cx="2664786" cy="26971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2469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Classroom/Room</a:t>
            </a:r>
          </a:p>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0836" y="2480351"/>
            <a:ext cx="6054436" cy="3322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4691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Capsule</a:t>
            </a:r>
          </a:p>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912" y="2956277"/>
            <a:ext cx="4852347" cy="2350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602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Gmail Account</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28989"/>
          <a:stretch/>
        </p:blipFill>
        <p:spPr>
          <a:xfrm>
            <a:off x="4512410" y="2103099"/>
            <a:ext cx="3167180" cy="4378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540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Bank Account</a:t>
            </a:r>
            <a:endParaRPr lang="en-US" sz="2400" b="1" i="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563" y="2304463"/>
            <a:ext cx="6012873" cy="3975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2272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normal terms </a:t>
            </a:r>
            <a:r>
              <a:rPr lang="en-US" sz="2400" b="1" dirty="0">
                <a:latin typeface="Times New Roman" panose="02020603050405020304" pitchFamily="18" charset="0"/>
                <a:cs typeface="Times New Roman" panose="02020603050405020304" pitchFamily="18" charset="0"/>
              </a:rPr>
              <a:t>Encapsulation </a:t>
            </a:r>
            <a:r>
              <a:rPr lang="en-US" sz="2400" dirty="0">
                <a:latin typeface="Times New Roman" panose="02020603050405020304" pitchFamily="18" charset="0"/>
                <a:cs typeface="Times New Roman" panose="02020603050405020304" pitchFamily="18" charset="0"/>
              </a:rPr>
              <a:t>is defined as wrapping up of data and information under a single unit. In Object Oriented Programming, </a:t>
            </a:r>
            <a:endParaRPr lang="en-US" sz="2400" dirty="0" smtClean="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Encapsulation </a:t>
            </a:r>
            <a:r>
              <a:rPr lang="en-US" sz="2400" dirty="0">
                <a:latin typeface="Times New Roman" panose="02020603050405020304" pitchFamily="18" charset="0"/>
                <a:cs typeface="Times New Roman" panose="02020603050405020304" pitchFamily="18" charset="0"/>
              </a:rPr>
              <a:t>is defined as binding together the data and the functions that manipulates them</a:t>
            </a:r>
            <a:r>
              <a:rPr lang="en-US" sz="2400" dirty="0" smtClean="0">
                <a:latin typeface="Times New Roman" panose="02020603050405020304" pitchFamily="18" charset="0"/>
                <a:cs typeface="Times New Roman" panose="02020603050405020304" pitchFamily="18" charset="0"/>
              </a:rPr>
              <a:t>.</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Encapsulation also lead to data abstraction or hiding. As using encapsulation also hides the data.</a:t>
            </a:r>
          </a:p>
        </p:txBody>
      </p:sp>
    </p:spTree>
    <p:extLst>
      <p:ext uri="{BB962C8B-B14F-4D97-AF65-F5344CB8AC3E}">
        <p14:creationId xmlns:p14="http://schemas.microsoft.com/office/powerpoint/2010/main" val="2006111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813935" y="1690688"/>
            <a:ext cx="6564130" cy="5028767"/>
          </a:xfrm>
          <a:prstGeom prst="rect">
            <a:avLst/>
          </a:prstGeom>
        </p:spPr>
      </p:pic>
    </p:spTree>
    <p:extLst>
      <p:ext uri="{BB962C8B-B14F-4D97-AF65-F5344CB8AC3E}">
        <p14:creationId xmlns:p14="http://schemas.microsoft.com/office/powerpoint/2010/main" val="437930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above program the variable </a:t>
            </a:r>
            <a:r>
              <a:rPr lang="en-US" sz="2400" b="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made private. This variable can be accessed and manipulated only using the functions get() and set() which are present inside the class. Thus we can say that here, the variable x and the functions get() and set() are </a:t>
            </a:r>
            <a:r>
              <a:rPr lang="en-US" sz="2400" dirty="0" err="1">
                <a:latin typeface="Times New Roman" panose="02020603050405020304" pitchFamily="18" charset="0"/>
                <a:cs typeface="Times New Roman" panose="02020603050405020304" pitchFamily="18" charset="0"/>
              </a:rPr>
              <a:t>binded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together which is nothing but encapsulation.</a:t>
            </a:r>
          </a:p>
          <a:p>
            <a:pPr marL="0" indent="0" algn="just" fontAlgn="base">
              <a:lnSpc>
                <a:spcPct val="100000"/>
              </a:lnSpc>
              <a:buNone/>
            </a:pPr>
            <a:r>
              <a:rPr lang="en-US" sz="2400" b="1" dirty="0">
                <a:latin typeface="Times New Roman" panose="02020603050405020304" pitchFamily="18" charset="0"/>
                <a:cs typeface="Times New Roman" panose="02020603050405020304" pitchFamily="18" charset="0"/>
              </a:rPr>
              <a:t>Role of access specifiers in </a:t>
            </a:r>
            <a:r>
              <a:rPr lang="en-US" sz="2400" b="1" dirty="0" smtClean="0">
                <a:latin typeface="Times New Roman" panose="02020603050405020304" pitchFamily="18" charset="0"/>
                <a:cs typeface="Times New Roman" panose="02020603050405020304" pitchFamily="18" charset="0"/>
              </a:rPr>
              <a:t>encapsulation:</a:t>
            </a:r>
            <a:endParaRPr lang="en-US" sz="2400" dirty="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we have seen in above example, access specifiers plays an important role in implementing encapsulation in C++. The process of implementing encapsulation can be sub-divided into two steps:</a:t>
            </a:r>
          </a:p>
          <a:p>
            <a:pPr lvl="1" algn="just" fontAlgn="base">
              <a:lnSpc>
                <a:spcPct val="100000"/>
              </a:lnSpc>
              <a:buClr>
                <a:srgbClr val="002060"/>
              </a:buCl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data members should be labeled as private using the </a:t>
            </a:r>
            <a:r>
              <a:rPr lang="en-US" sz="2000" b="1" dirty="0">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access specifiers</a:t>
            </a:r>
          </a:p>
          <a:p>
            <a:pPr lvl="1" algn="just" fontAlgn="base">
              <a:lnSpc>
                <a:spcPct val="100000"/>
              </a:lnSpc>
              <a:buClr>
                <a:srgbClr val="002060"/>
              </a:buCl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member function which manipulates the data members should be labeled as public using the </a:t>
            </a:r>
            <a:r>
              <a:rPr lang="en-US" sz="2000" b="1" dirty="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access </a:t>
            </a:r>
            <a:r>
              <a:rPr lang="en-US" sz="2000" dirty="0" smtClean="0">
                <a:latin typeface="Times New Roman" panose="02020603050405020304" pitchFamily="18" charset="0"/>
                <a:cs typeface="Times New Roman" panose="02020603050405020304" pitchFamily="18" charset="0"/>
              </a:rPr>
              <a:t>specifier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11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Difference Between Abstraction &amp;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3649056"/>
              </p:ext>
            </p:extLst>
          </p:nvPr>
        </p:nvGraphicFramePr>
        <p:xfrm>
          <a:off x="838200" y="1496724"/>
          <a:ext cx="10584295" cy="5100955"/>
        </p:xfrm>
        <a:graphic>
          <a:graphicData uri="http://schemas.openxmlformats.org/drawingml/2006/table">
            <a:tbl>
              <a:tblPr firstRow="1" bandRow="1">
                <a:tableStyleId>{93296810-A885-4BE3-A3E7-6D5BEEA58F35}</a:tableStyleId>
              </a:tblPr>
              <a:tblGrid>
                <a:gridCol w="4565073"/>
                <a:gridCol w="6019222"/>
              </a:tblGrid>
              <a:tr h="460375">
                <a:tc>
                  <a:txBody>
                    <a:bodyPr/>
                    <a:lstStyle/>
                    <a:p>
                      <a:pPr algn="ctr" fontAlgn="base"/>
                      <a:r>
                        <a:rPr lang="en-US" b="1" cap="all" dirty="0">
                          <a:solidFill>
                            <a:srgbClr val="000000"/>
                          </a:solidFill>
                          <a:effectLst/>
                          <a:latin typeface="Times New Roman" panose="02020603050405020304" pitchFamily="18" charset="0"/>
                          <a:cs typeface="Times New Roman" panose="02020603050405020304" pitchFamily="18" charset="0"/>
                        </a:rPr>
                        <a:t>ABSTRACTION</a:t>
                      </a:r>
                    </a:p>
                  </a:txBody>
                  <a:tcPr marL="76200" marR="76200" marT="76200" marB="76200" anchor="ctr"/>
                </a:tc>
                <a:tc>
                  <a:txBody>
                    <a:bodyPr/>
                    <a:lstStyle/>
                    <a:p>
                      <a:pPr algn="ctr"/>
                      <a:r>
                        <a:rPr lang="en-US" b="1" cap="all" dirty="0" smtClean="0">
                          <a:solidFill>
                            <a:srgbClr val="000000"/>
                          </a:solidFill>
                          <a:effectLst/>
                          <a:latin typeface="Times New Roman" panose="02020603050405020304" pitchFamily="18" charset="0"/>
                          <a:cs typeface="Times New Roman" panose="02020603050405020304" pitchFamily="18" charset="0"/>
                        </a:rPr>
                        <a:t>ENCAPSULATION</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Abstraction is the process or method of gaining the information.</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While encapsulation is the process or method to contain the information.</a:t>
                      </a:r>
                    </a:p>
                  </a:txBody>
                  <a:tcPr marL="133350" marR="133350" marT="66675" marB="66675" anchor="ctr"/>
                </a:tc>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In abstraction, problems are solved at the design or interface level.</a:t>
                      </a:r>
                    </a:p>
                  </a:txBody>
                  <a:tcPr marL="133350" marR="133350" marT="66675" marB="66675" anchor="ctr"/>
                </a:tc>
                <a:tc>
                  <a:txBody>
                    <a:bodyPr/>
                    <a:lstStyle/>
                    <a:p>
                      <a:pPr algn="ctr" fontAlgn="base"/>
                      <a:r>
                        <a:rPr lang="en-US" b="0" dirty="0">
                          <a:effectLst/>
                          <a:latin typeface="Times New Roman" panose="02020603050405020304" pitchFamily="18" charset="0"/>
                          <a:cs typeface="Times New Roman" panose="02020603050405020304" pitchFamily="18" charset="0"/>
                        </a:rPr>
                        <a:t>While in encapsulation, problems are solved at the implementation level.</a:t>
                      </a:r>
                    </a:p>
                  </a:txBody>
                  <a:tcPr marL="133350" marR="133350" marT="66675" marB="66675" anchor="ctr"/>
                </a:tc>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Abstraction is the method of hiding the unwanted information.</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Whereas encapsulation is a method to hide the data in a single entity or unit along with a method to protect information from outside.</a:t>
                      </a:r>
                    </a:p>
                  </a:txBody>
                  <a:tcPr marL="133350" marR="133350" marT="66675" marB="66675" anchor="ctr"/>
                </a:tc>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We can implement abstraction using abstract class and interfaces.</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Whereas encapsulation can be implemented using by access modifier i.e. private, protected and public.</a:t>
                      </a:r>
                    </a:p>
                  </a:txBody>
                  <a:tcPr marL="133350" marR="133350" marT="66675" marB="66675" anchor="ctr"/>
                </a:tc>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In abstraction, implementation complexities are hidden using abstract classes and interfaces.</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While in encapsulation, the data is hidden using methods of getters and setters.</a:t>
                      </a:r>
                    </a:p>
                  </a:txBody>
                  <a:tcPr marL="133350" marR="133350" marT="66675" marB="66675" anchor="ctr"/>
                </a:tc>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The objects that help to perform abstraction are encapsulated.</a:t>
                      </a:r>
                    </a:p>
                  </a:txBody>
                  <a:tcPr marL="133350" marR="133350" marT="66675" marB="66675" anchor="ctr"/>
                </a:tc>
                <a:tc>
                  <a:txBody>
                    <a:bodyPr/>
                    <a:lstStyle/>
                    <a:p>
                      <a:pPr algn="ctr" fontAlgn="base"/>
                      <a:r>
                        <a:rPr lang="en-US" b="0" dirty="0">
                          <a:effectLst/>
                          <a:latin typeface="Times New Roman" panose="02020603050405020304" pitchFamily="18" charset="0"/>
                          <a:cs typeface="Times New Roman" panose="02020603050405020304" pitchFamily="18" charset="0"/>
                        </a:rPr>
                        <a:t>Whereas the objects that result in encapsulation need not be abstracted.</a:t>
                      </a:r>
                    </a:p>
                  </a:txBody>
                  <a:tcPr marL="133350" marR="133350" marT="66675" marB="66675" anchor="ctr"/>
                </a:tc>
              </a:tr>
            </a:tbl>
          </a:graphicData>
        </a:graphic>
      </p:graphicFrame>
    </p:spTree>
    <p:extLst>
      <p:ext uri="{BB962C8B-B14F-4D97-AF65-F5344CB8AC3E}">
        <p14:creationId xmlns:p14="http://schemas.microsoft.com/office/powerpoint/2010/main" val="3096387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Abstraction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Data abstraction </a:t>
            </a:r>
            <a:r>
              <a:rPr lang="en-US" sz="2400" dirty="0">
                <a:latin typeface="Times New Roman" panose="02020603050405020304" pitchFamily="18" charset="0"/>
                <a:cs typeface="Times New Roman" panose="02020603050405020304" pitchFamily="18" charset="0"/>
              </a:rPr>
              <a:t>is one of the most essential and important feature of object oriented programming in C++. </a:t>
            </a:r>
            <a:endParaRPr lang="en-US" sz="2400" dirty="0" smtClean="0">
              <a:latin typeface="Times New Roman" panose="020206030504050203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Abstraction </a:t>
            </a:r>
            <a:r>
              <a:rPr lang="en-US" sz="2400" dirty="0">
                <a:latin typeface="Times New Roman" panose="02020603050405020304" pitchFamily="18" charset="0"/>
                <a:cs typeface="Times New Roman" panose="02020603050405020304" pitchFamily="18" charset="0"/>
              </a:rPr>
              <a:t>means displaying only </a:t>
            </a:r>
            <a:r>
              <a:rPr lang="en-US" sz="2400" b="1" i="1" dirty="0">
                <a:latin typeface="Times New Roman" panose="02020603050405020304" pitchFamily="18" charset="0"/>
                <a:cs typeface="Times New Roman" panose="02020603050405020304" pitchFamily="18" charset="0"/>
              </a:rPr>
              <a:t>essential information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hiding the details</a:t>
            </a:r>
            <a:r>
              <a:rPr lang="en-US" sz="2400" dirty="0" smtClean="0">
                <a:latin typeface="Times New Roman" panose="020206030504050203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abstraction refers to providing only essential information about the data to the outside world, hiding the background details or implementation.</a:t>
            </a:r>
          </a:p>
        </p:txBody>
      </p:sp>
    </p:spTree>
    <p:extLst>
      <p:ext uri="{BB962C8B-B14F-4D97-AF65-F5344CB8AC3E}">
        <p14:creationId xmlns:p14="http://schemas.microsoft.com/office/powerpoint/2010/main" val="4241240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126435"/>
            <a:ext cx="11273083" cy="4823791"/>
          </a:xfrm>
        </p:spPr>
        <p:txBody>
          <a:bodyPr>
            <a:normAutofit fontScale="90000"/>
          </a:bodyPr>
          <a:lstStyle/>
          <a:p>
            <a:pPr lvl="0"/>
            <a:r>
              <a:rPr lang="en-US" sz="3600" dirty="0" smtClean="0">
                <a:latin typeface="Times New Roman" panose="02020603050405020304" pitchFamily="18" charset="0"/>
                <a:cs typeface="Times New Roman" panose="02020603050405020304" pitchFamily="18" charset="0"/>
              </a:rPr>
              <a:t>Q: Define </a:t>
            </a:r>
            <a:r>
              <a:rPr lang="en-US" sz="3600" dirty="0">
                <a:latin typeface="Times New Roman" panose="02020603050405020304" pitchFamily="18" charset="0"/>
                <a:cs typeface="Times New Roman" panose="02020603050405020304" pitchFamily="18" charset="0"/>
              </a:rPr>
              <a:t>a class “</a:t>
            </a:r>
            <a:r>
              <a:rPr lang="en-US" sz="3600" b="1" dirty="0">
                <a:latin typeface="Times New Roman" panose="02020603050405020304" pitchFamily="18" charset="0"/>
                <a:cs typeface="Times New Roman" panose="02020603050405020304" pitchFamily="18" charset="0"/>
              </a:rPr>
              <a:t>PRIME</a:t>
            </a:r>
            <a:r>
              <a:rPr lang="en-US" sz="3600" dirty="0">
                <a:latin typeface="Times New Roman" panose="02020603050405020304" pitchFamily="18" charset="0"/>
                <a:cs typeface="Times New Roman" panose="02020603050405020304" pitchFamily="18" charset="0"/>
              </a:rPr>
              <a:t>” in C++ with the following description: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Private Data Members: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IdNo</a:t>
            </a:r>
            <a:r>
              <a:rPr lang="en-US" sz="3600" dirty="0">
                <a:latin typeface="Times New Roman" panose="02020603050405020304" pitchFamily="18" charset="0"/>
                <a:cs typeface="Times New Roman" panose="02020603050405020304" pitchFamily="18" charset="0"/>
              </a:rPr>
              <a:t>(integer), Name(string), Result(double</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Public Member Functions: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 </a:t>
            </a:r>
            <a:r>
              <a:rPr lang="en-US" sz="3600" b="1" dirty="0">
                <a:latin typeface="Times New Roman" panose="02020603050405020304" pitchFamily="18" charset="0"/>
                <a:cs typeface="Times New Roman" panose="02020603050405020304" pitchFamily="18" charset="0"/>
              </a:rPr>
              <a:t>constructor</a:t>
            </a:r>
            <a:r>
              <a:rPr lang="en-US" sz="3600" dirty="0">
                <a:latin typeface="Times New Roman" panose="02020603050405020304" pitchFamily="18" charset="0"/>
                <a:cs typeface="Times New Roman" panose="02020603050405020304" pitchFamily="18" charset="0"/>
              </a:rPr>
              <a:t> to assign initial values </a:t>
            </a:r>
            <a:r>
              <a:rPr lang="en-US" sz="3600" dirty="0" err="1">
                <a:latin typeface="Times New Roman" panose="02020603050405020304" pitchFamily="18" charset="0"/>
                <a:cs typeface="Times New Roman" panose="02020603050405020304" pitchFamily="18" charset="0"/>
              </a:rPr>
              <a:t>IdNo</a:t>
            </a:r>
            <a:r>
              <a:rPr lang="en-US" sz="3600" dirty="0">
                <a:latin typeface="Times New Roman" panose="02020603050405020304" pitchFamily="18" charset="0"/>
                <a:cs typeface="Times New Roman" panose="02020603050405020304" pitchFamily="18" charset="0"/>
              </a:rPr>
              <a:t> as 12, Name as “XYZ”, and Result as 3.90.</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Input()</a:t>
            </a:r>
            <a:r>
              <a:rPr lang="en-US" sz="3600" dirty="0">
                <a:latin typeface="Times New Roman" panose="02020603050405020304" pitchFamily="18" charset="0"/>
                <a:cs typeface="Times New Roman" panose="02020603050405020304" pitchFamily="18" charset="0"/>
              </a:rPr>
              <a:t> to take the input for </a:t>
            </a:r>
            <a:r>
              <a:rPr lang="en-US" sz="3600" dirty="0" err="1">
                <a:latin typeface="Times New Roman" panose="02020603050405020304" pitchFamily="18" charset="0"/>
                <a:cs typeface="Times New Roman" panose="02020603050405020304" pitchFamily="18" charset="0"/>
              </a:rPr>
              <a:t>IdNo</a:t>
            </a:r>
            <a:r>
              <a:rPr lang="en-US" sz="3600" dirty="0">
                <a:latin typeface="Times New Roman" panose="02020603050405020304" pitchFamily="18" charset="0"/>
                <a:cs typeface="Times New Roman" panose="02020603050405020304" pitchFamily="18" charset="0"/>
              </a:rPr>
              <a:t>, Name and Result.</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Display()</a:t>
            </a:r>
            <a:r>
              <a:rPr lang="en-US" sz="3600" dirty="0">
                <a:latin typeface="Times New Roman" panose="02020603050405020304" pitchFamily="18" charset="0"/>
                <a:cs typeface="Times New Roman" panose="02020603050405020304" pitchFamily="18" charset="0"/>
              </a:rPr>
              <a:t> to display all the data members.</a:t>
            </a:r>
            <a:br>
              <a:rPr lang="en-US" sz="3600"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006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smtClean="0">
                <a:solidFill>
                  <a:srgbClr val="002060"/>
                </a:solidFill>
                <a:latin typeface="Times New Roman" panose="02020603050405020304" pitchFamily="18" charset="0"/>
                <a:cs typeface="Times New Roman" panose="02020603050405020304" pitchFamily="18" charset="0"/>
              </a:rPr>
              <a:t>Thank You</a:t>
            </a:r>
            <a:endParaRPr lang="en-US" sz="9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455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Abstraction Using Class</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384831" y="1690688"/>
            <a:ext cx="6461534" cy="4876367"/>
          </a:xfrm>
          <a:prstGeom prst="rect">
            <a:avLst/>
          </a:prstGeom>
        </p:spPr>
      </p:pic>
    </p:spTree>
    <p:extLst>
      <p:ext uri="{BB962C8B-B14F-4D97-AF65-F5344CB8AC3E}">
        <p14:creationId xmlns:p14="http://schemas.microsoft.com/office/powerpoint/2010/main" val="145614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Abstraction</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see in the above program we are not allowed to access the variables a and b directly, however one can call the function set() to set the values in a and b and the function display() to display the values of a and b</a:t>
            </a:r>
            <a:r>
              <a:rPr lang="en-US" sz="2400" dirty="0" smtClean="0">
                <a:latin typeface="Times New Roman" panose="02020603050405020304" pitchFamily="18" charset="0"/>
                <a:cs typeface="Times New Roman" panose="02020603050405020304" pitchFamily="18" charset="0"/>
              </a:rPr>
              <a:t>.</a:t>
            </a:r>
          </a:p>
          <a:p>
            <a:pPr marL="0" indent="0" fontAlgn="base">
              <a:buNone/>
            </a:pPr>
            <a:r>
              <a:rPr lang="en-US" sz="2400" b="1" dirty="0">
                <a:latin typeface="Times New Roman" panose="02020603050405020304" pitchFamily="18" charset="0"/>
                <a:cs typeface="Times New Roman" panose="02020603050405020304" pitchFamily="18" charset="0"/>
              </a:rPr>
              <a:t>Advantages of Data Abstraction</a:t>
            </a:r>
            <a:r>
              <a:rPr lang="en-US" sz="2400" dirty="0">
                <a:latin typeface="Times New Roman" panose="02020603050405020304" pitchFamily="18" charset="0"/>
                <a:cs typeface="Times New Roman" panose="02020603050405020304" pitchFamily="18" charset="0"/>
              </a:rPr>
              <a:t>:</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the user to avoid writing the low level code</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Avoids code duplication and increases reusability.</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 change internal implementation of class independently without affecting the user.</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to increase security of an application or program as only important details are provided to the user.</a:t>
            </a:r>
          </a:p>
          <a:p>
            <a:pPr algn="just" fontAlgn="base">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99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Abstraction in Header File</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81657" y="1690688"/>
            <a:ext cx="8236195" cy="3848172"/>
          </a:xfrm>
          <a:prstGeom prst="rect">
            <a:avLst/>
          </a:prstGeom>
        </p:spPr>
      </p:pic>
    </p:spTree>
    <p:extLst>
      <p:ext uri="{BB962C8B-B14F-4D97-AF65-F5344CB8AC3E}">
        <p14:creationId xmlns:p14="http://schemas.microsoft.com/office/powerpoint/2010/main" val="947310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Ways of Abstraction in C++</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Abstraction using Classes:</a:t>
            </a:r>
            <a:r>
              <a:rPr lang="en-US" sz="2400" dirty="0">
                <a:latin typeface="Times New Roman" panose="02020603050405020304" pitchFamily="18" charset="0"/>
                <a:cs typeface="Times New Roman" panose="02020603050405020304" pitchFamily="18" charset="0"/>
              </a:rPr>
              <a:t> We can implement Abstraction in C++ using classes. Class helps us to group data members and member functions using available access specifiers. A Class can decide which data member will be visible to outside world and which is not</a:t>
            </a:r>
            <a:r>
              <a:rPr lang="en-US" sz="2400" dirty="0" smtClean="0">
                <a:latin typeface="Times New Roman" panose="02020603050405020304" pitchFamily="18" charset="0"/>
                <a:cs typeface="Times New Roman" panose="02020603050405020304" pitchFamily="18" charset="0"/>
              </a:rPr>
              <a:t>.</a:t>
            </a:r>
          </a:p>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Abstraction in Header files: </a:t>
            </a:r>
            <a:r>
              <a:rPr lang="en-US" sz="2400" dirty="0">
                <a:latin typeface="Times New Roman" panose="02020603050405020304" pitchFamily="18" charset="0"/>
                <a:cs typeface="Times New Roman" panose="02020603050405020304" pitchFamily="18" charset="0"/>
              </a:rPr>
              <a:t>One more type of abstraction in C++ can be header files. For example, consider the pow() method present in </a:t>
            </a:r>
            <a:r>
              <a:rPr lang="en-US" sz="2400" dirty="0" err="1">
                <a:latin typeface="Times New Roman" panose="02020603050405020304" pitchFamily="18" charset="0"/>
                <a:cs typeface="Times New Roman" panose="02020603050405020304" pitchFamily="18" charset="0"/>
              </a:rPr>
              <a:t>math.h</a:t>
            </a:r>
            <a:r>
              <a:rPr lang="en-US" sz="2400" dirty="0">
                <a:latin typeface="Times New Roman" panose="02020603050405020304" pitchFamily="18" charset="0"/>
                <a:cs typeface="Times New Roman" panose="02020603050405020304" pitchFamily="18" charset="0"/>
              </a:rPr>
              <a:t> header file. Whenever we need to calculate power of a number, we simply call the function pow() present in the </a:t>
            </a:r>
            <a:r>
              <a:rPr lang="en-US" sz="2400" dirty="0" err="1">
                <a:latin typeface="Times New Roman" panose="02020603050405020304" pitchFamily="18" charset="0"/>
                <a:cs typeface="Times New Roman" panose="02020603050405020304" pitchFamily="18" charset="0"/>
              </a:rPr>
              <a:t>math.h</a:t>
            </a:r>
            <a:r>
              <a:rPr lang="en-US" sz="2400" dirty="0">
                <a:latin typeface="Times New Roman" panose="02020603050405020304" pitchFamily="18" charset="0"/>
                <a:cs typeface="Times New Roman" panose="02020603050405020304" pitchFamily="18" charset="0"/>
              </a:rPr>
              <a:t> header file and pass the numbers as </a:t>
            </a:r>
            <a:r>
              <a:rPr lang="en-US" sz="2400" dirty="0" smtClean="0">
                <a:latin typeface="Times New Roman" panose="02020603050405020304" pitchFamily="18" charset="0"/>
                <a:cs typeface="Times New Roman" panose="02020603050405020304" pitchFamily="18" charset="0"/>
              </a:rPr>
              <a:t>arguments </a:t>
            </a:r>
            <a:r>
              <a:rPr lang="en-US" sz="2400" dirty="0">
                <a:latin typeface="Times New Roman" panose="02020603050405020304" pitchFamily="18" charset="0"/>
                <a:cs typeface="Times New Roman" panose="02020603050405020304" pitchFamily="18" charset="0"/>
              </a:rPr>
              <a:t>without knowing the underlying </a:t>
            </a:r>
            <a:r>
              <a:rPr lang="en-US" sz="2400" dirty="0" smtClean="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according to which the function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actually calculating power of numbers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894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Ways of Abstraction in C++</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Abstraction using access specifiers</a:t>
            </a:r>
            <a:endParaRPr lang="en-US" sz="2400" dirty="0" smtClean="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Access </a:t>
            </a:r>
            <a:r>
              <a:rPr lang="en-US" sz="2400" dirty="0">
                <a:latin typeface="Times New Roman" panose="02020603050405020304" pitchFamily="18" charset="0"/>
                <a:cs typeface="Times New Roman" panose="02020603050405020304" pitchFamily="18" charset="0"/>
              </a:rPr>
              <a:t>specifiers are the main pillar of implementing abstraction in C++. We can use access specifiers to enforce restrictions on class members. For example:</a:t>
            </a:r>
          </a:p>
          <a:p>
            <a:pPr algn="just" fontAlgn="base">
              <a:lnSpc>
                <a:spcPct val="100000"/>
              </a:lnSpc>
              <a:buClr>
                <a:srgbClr val="00206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Members declared as </a:t>
            </a:r>
            <a:r>
              <a:rPr lang="en-US" sz="2400" b="1" dirty="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in a class, can be accessed from anywhere in the program.</a:t>
            </a:r>
          </a:p>
          <a:p>
            <a:pPr algn="just" fontAlgn="base">
              <a:lnSpc>
                <a:spcPct val="100000"/>
              </a:lnSpc>
              <a:buClr>
                <a:srgbClr val="00206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Members declared as </a:t>
            </a:r>
            <a:r>
              <a:rPr lang="en-US" sz="2400" b="1" dirty="0">
                <a:latin typeface="Times New Roman" panose="02020603050405020304" pitchFamily="18" charset="0"/>
                <a:cs typeface="Times New Roman" panose="02020603050405020304" pitchFamily="18" charset="0"/>
              </a:rPr>
              <a:t>private </a:t>
            </a:r>
            <a:r>
              <a:rPr lang="en-US" sz="2400" dirty="0">
                <a:latin typeface="Times New Roman" panose="02020603050405020304" pitchFamily="18" charset="0"/>
                <a:cs typeface="Times New Roman" panose="02020603050405020304" pitchFamily="18" charset="0"/>
              </a:rPr>
              <a:t>in a class, can be accessed only from within the class. They are not allowed to be accessed from any part of code outside the class.</a:t>
            </a:r>
          </a:p>
          <a:p>
            <a:pPr algn="just" fontAlgn="base">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42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Advantages of Data Abstraction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the user to avoid writing the low level </a:t>
            </a:r>
            <a:r>
              <a:rPr lang="en-US" sz="2400" dirty="0" smtClean="0">
                <a:latin typeface="Times New Roman" panose="02020603050405020304" pitchFamily="18" charset="0"/>
                <a:cs typeface="Times New Roman" panose="02020603050405020304" pitchFamily="18" charset="0"/>
              </a:rPr>
              <a:t>code.</a:t>
            </a:r>
            <a:endParaRPr lang="en-US" sz="2400" dirty="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Avoids code duplication and increases reusability.</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 change internal implementation of class independently without affecting the user.</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to increase security of an application or program as only important details are provided to the user.</a:t>
            </a:r>
          </a:p>
        </p:txBody>
      </p:sp>
    </p:spTree>
    <p:extLst>
      <p:ext uri="{BB962C8B-B14F-4D97-AF65-F5344CB8AC3E}">
        <p14:creationId xmlns:p14="http://schemas.microsoft.com/office/powerpoint/2010/main" val="3226153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748107"/>
            <a:ext cx="10515600" cy="1325563"/>
          </a:xfrm>
        </p:spPr>
        <p:txBody>
          <a:bodyPr>
            <a:norm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Encapsulation in OOP</a:t>
            </a:r>
            <a:endParaRPr lang="en-US" sz="4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887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506</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Abstraction &amp; Encapsulation in C++</vt:lpstr>
      <vt:lpstr>Abstraction</vt:lpstr>
      <vt:lpstr>Abstraction Using Class</vt:lpstr>
      <vt:lpstr>Abstraction</vt:lpstr>
      <vt:lpstr>Abstraction in Header File</vt:lpstr>
      <vt:lpstr>Ways of Abstraction in C++</vt:lpstr>
      <vt:lpstr>Ways of Abstraction in C++</vt:lpstr>
      <vt:lpstr>Advantages of Data Abstraction</vt:lpstr>
      <vt:lpstr>Encapsulation in OOP</vt:lpstr>
      <vt:lpstr>Encapsulation</vt:lpstr>
      <vt:lpstr>Real-Life Example of Encapsulation</vt:lpstr>
      <vt:lpstr>Real-Life Example of Encapsulation</vt:lpstr>
      <vt:lpstr>Real-Life Example of Encapsulation</vt:lpstr>
      <vt:lpstr>Real-Life Example of Encapsulation</vt:lpstr>
      <vt:lpstr>Real-Life Example of Encapsulation</vt:lpstr>
      <vt:lpstr>Encapsulation</vt:lpstr>
      <vt:lpstr>Encapsulation</vt:lpstr>
      <vt:lpstr>Encapsulation</vt:lpstr>
      <vt:lpstr>Difference Between Abstraction &amp; Encapsulation</vt:lpstr>
      <vt:lpstr>Q: Define a class “PRIME” in C++ with the following description:  Private Data Members:  IdNo(integer), Name(string), Result(double)  Public Member Functions:  A constructor to assign initial values IdNo as 12, Name as “XYZ”, and Result as 3.90. Input() to take the input for IdNo, Name and Result. Display() to display all the data members.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52</cp:revision>
  <dcterms:created xsi:type="dcterms:W3CDTF">2020-01-12T05:21:15Z</dcterms:created>
  <dcterms:modified xsi:type="dcterms:W3CDTF">2020-11-29T05:20:39Z</dcterms:modified>
</cp:coreProperties>
</file>