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04" r:id="rId4"/>
    <p:sldId id="288" r:id="rId5"/>
    <p:sldId id="289" r:id="rId6"/>
    <p:sldId id="290" r:id="rId7"/>
    <p:sldId id="291" r:id="rId8"/>
    <p:sldId id="323" r:id="rId9"/>
    <p:sldId id="314" r:id="rId10"/>
    <p:sldId id="316" r:id="rId11"/>
    <p:sldId id="315" r:id="rId12"/>
    <p:sldId id="317" r:id="rId13"/>
    <p:sldId id="320" r:id="rId14"/>
    <p:sldId id="321" r:id="rId15"/>
    <p:sldId id="318" r:id="rId16"/>
    <p:sldId id="319" r:id="rId17"/>
    <p:sldId id="322" r:id="rId18"/>
    <p:sldId id="324" r:id="rId19"/>
    <p:sldId id="293" r:id="rId20"/>
    <p:sldId id="294" r:id="rId21"/>
    <p:sldId id="305" r:id="rId22"/>
    <p:sldId id="295" r:id="rId23"/>
    <p:sldId id="296" r:id="rId24"/>
    <p:sldId id="297" r:id="rId25"/>
    <p:sldId id="298" r:id="rId26"/>
    <p:sldId id="299" r:id="rId27"/>
    <p:sldId id="300" r:id="rId28"/>
    <p:sldId id="301" r:id="rId29"/>
    <p:sldId id="302" r:id="rId30"/>
    <p:sldId id="306" r:id="rId31"/>
    <p:sldId id="303"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7" d="100"/>
          <a:sy n="67" d="100"/>
        </p:scale>
        <p:origin x="7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6600" b="1" dirty="0">
                <a:solidFill>
                  <a:schemeClr val="accent6">
                    <a:lumMod val="50000"/>
                  </a:schemeClr>
                </a:solidFill>
                <a:latin typeface="Bookman Old Style" panose="02050604050505020204" pitchFamily="18" charset="0"/>
                <a:cs typeface="Times New Roman" panose="02020603050405020304" pitchFamily="18" charset="0"/>
              </a:rPr>
              <a:t>Inheritance in C++</a:t>
            </a:r>
            <a:br>
              <a:rPr lang="en-US" sz="6600" b="1" dirty="0">
                <a:solidFill>
                  <a:schemeClr val="accent6">
                    <a:lumMod val="50000"/>
                  </a:schemeClr>
                </a:solidFill>
                <a:latin typeface="Bookman Old Style" panose="02050604050505020204" pitchFamily="18" charset="0"/>
                <a:cs typeface="Times New Roman" panose="02020603050405020304" pitchFamily="18" charset="0"/>
              </a:rPr>
            </a:br>
            <a:r>
              <a:rPr lang="en-US" sz="6600" b="1" dirty="0">
                <a:solidFill>
                  <a:schemeClr val="accent6">
                    <a:lumMod val="50000"/>
                  </a:schemeClr>
                </a:solidFill>
                <a:latin typeface="Bookman Old Style" panose="02050604050505020204" pitchFamily="18" charset="0"/>
                <a:cs typeface="Times New Roman" panose="02020603050405020304" pitchFamily="18" charset="0"/>
              </a:rPr>
              <a:t>(Part-01)</a:t>
            </a:r>
            <a:endParaRPr lang="en-US" sz="5400" b="1" dirty="0">
              <a:solidFill>
                <a:schemeClr val="accent6">
                  <a:lumMod val="50000"/>
                </a:schemeClr>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Protected</a:t>
            </a:r>
          </a:p>
        </p:txBody>
      </p:sp>
      <p:pic>
        <p:nvPicPr>
          <p:cNvPr id="5" name="Picture 4">
            <a:extLst>
              <a:ext uri="{FF2B5EF4-FFF2-40B4-BE49-F238E27FC236}">
                <a16:creationId xmlns:a16="http://schemas.microsoft.com/office/drawing/2014/main" id="{13AA40C4-0D5E-4CE2-190D-E3F507E07FE4}"/>
              </a:ext>
            </a:extLst>
          </p:cNvPr>
          <p:cNvPicPr>
            <a:picLocks noChangeAspect="1"/>
          </p:cNvPicPr>
          <p:nvPr/>
        </p:nvPicPr>
        <p:blipFill>
          <a:blip r:embed="rId2"/>
          <a:stretch>
            <a:fillRect/>
          </a:stretch>
        </p:blipFill>
        <p:spPr>
          <a:xfrm>
            <a:off x="1423987" y="1690688"/>
            <a:ext cx="9344025" cy="5038725"/>
          </a:xfrm>
          <a:prstGeom prst="rect">
            <a:avLst/>
          </a:prstGeom>
        </p:spPr>
      </p:pic>
    </p:spTree>
    <p:extLst>
      <p:ext uri="{BB962C8B-B14F-4D97-AF65-F5344CB8AC3E}">
        <p14:creationId xmlns:p14="http://schemas.microsoft.com/office/powerpoint/2010/main" val="194339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Private</a:t>
            </a:r>
          </a:p>
        </p:txBody>
      </p:sp>
      <p:pic>
        <p:nvPicPr>
          <p:cNvPr id="4" name="Picture 3">
            <a:extLst>
              <a:ext uri="{FF2B5EF4-FFF2-40B4-BE49-F238E27FC236}">
                <a16:creationId xmlns:a16="http://schemas.microsoft.com/office/drawing/2014/main" id="{83E52489-009D-98C9-0CF3-402926E6C76B}"/>
              </a:ext>
            </a:extLst>
          </p:cNvPr>
          <p:cNvPicPr>
            <a:picLocks noChangeAspect="1"/>
          </p:cNvPicPr>
          <p:nvPr/>
        </p:nvPicPr>
        <p:blipFill>
          <a:blip r:embed="rId2"/>
          <a:stretch>
            <a:fillRect/>
          </a:stretch>
        </p:blipFill>
        <p:spPr>
          <a:xfrm>
            <a:off x="1423987" y="1585912"/>
            <a:ext cx="9344025" cy="5057775"/>
          </a:xfrm>
          <a:prstGeom prst="rect">
            <a:avLst/>
          </a:prstGeom>
        </p:spPr>
      </p:pic>
    </p:spTree>
    <p:extLst>
      <p:ext uri="{BB962C8B-B14F-4D97-AF65-F5344CB8AC3E}">
        <p14:creationId xmlns:p14="http://schemas.microsoft.com/office/powerpoint/2010/main" val="7190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Public</a:t>
            </a:r>
          </a:p>
        </p:txBody>
      </p:sp>
      <p:pic>
        <p:nvPicPr>
          <p:cNvPr id="4" name="Picture 3">
            <a:extLst>
              <a:ext uri="{FF2B5EF4-FFF2-40B4-BE49-F238E27FC236}">
                <a16:creationId xmlns:a16="http://schemas.microsoft.com/office/drawing/2014/main" id="{96A0D0BF-562E-D62E-7D87-5AF1B39B9B69}"/>
              </a:ext>
            </a:extLst>
          </p:cNvPr>
          <p:cNvPicPr>
            <a:picLocks noChangeAspect="1"/>
          </p:cNvPicPr>
          <p:nvPr/>
        </p:nvPicPr>
        <p:blipFill>
          <a:blip r:embed="rId2"/>
          <a:stretch>
            <a:fillRect/>
          </a:stretch>
        </p:blipFill>
        <p:spPr>
          <a:xfrm>
            <a:off x="2470228" y="1690688"/>
            <a:ext cx="7251544" cy="4538662"/>
          </a:xfrm>
          <a:prstGeom prst="rect">
            <a:avLst/>
          </a:prstGeom>
        </p:spPr>
      </p:pic>
    </p:spTree>
    <p:extLst>
      <p:ext uri="{BB962C8B-B14F-4D97-AF65-F5344CB8AC3E}">
        <p14:creationId xmlns:p14="http://schemas.microsoft.com/office/powerpoint/2010/main" val="286904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Protected</a:t>
            </a:r>
          </a:p>
        </p:txBody>
      </p:sp>
      <p:pic>
        <p:nvPicPr>
          <p:cNvPr id="7" name="Picture 6">
            <a:extLst>
              <a:ext uri="{FF2B5EF4-FFF2-40B4-BE49-F238E27FC236}">
                <a16:creationId xmlns:a16="http://schemas.microsoft.com/office/drawing/2014/main" id="{E0CE9C64-2FF8-A958-B82F-65090E23052A}"/>
              </a:ext>
            </a:extLst>
          </p:cNvPr>
          <p:cNvPicPr>
            <a:picLocks noChangeAspect="1"/>
          </p:cNvPicPr>
          <p:nvPr/>
        </p:nvPicPr>
        <p:blipFill>
          <a:blip r:embed="rId2"/>
          <a:stretch>
            <a:fillRect/>
          </a:stretch>
        </p:blipFill>
        <p:spPr>
          <a:xfrm>
            <a:off x="2762670" y="1690688"/>
            <a:ext cx="6666660" cy="4276725"/>
          </a:xfrm>
          <a:prstGeom prst="rect">
            <a:avLst/>
          </a:prstGeom>
        </p:spPr>
      </p:pic>
    </p:spTree>
    <p:extLst>
      <p:ext uri="{BB962C8B-B14F-4D97-AF65-F5344CB8AC3E}">
        <p14:creationId xmlns:p14="http://schemas.microsoft.com/office/powerpoint/2010/main" val="198054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Private</a:t>
            </a:r>
          </a:p>
        </p:txBody>
      </p:sp>
      <p:pic>
        <p:nvPicPr>
          <p:cNvPr id="4" name="Picture 3">
            <a:extLst>
              <a:ext uri="{FF2B5EF4-FFF2-40B4-BE49-F238E27FC236}">
                <a16:creationId xmlns:a16="http://schemas.microsoft.com/office/drawing/2014/main" id="{99C17E6C-C81A-0526-5F13-39E54BD71743}"/>
              </a:ext>
            </a:extLst>
          </p:cNvPr>
          <p:cNvPicPr>
            <a:picLocks noChangeAspect="1"/>
          </p:cNvPicPr>
          <p:nvPr/>
        </p:nvPicPr>
        <p:blipFill>
          <a:blip r:embed="rId2"/>
          <a:stretch>
            <a:fillRect/>
          </a:stretch>
        </p:blipFill>
        <p:spPr>
          <a:xfrm>
            <a:off x="2809875" y="1690688"/>
            <a:ext cx="6572250" cy="4095750"/>
          </a:xfrm>
          <a:prstGeom prst="rect">
            <a:avLst/>
          </a:prstGeom>
        </p:spPr>
      </p:pic>
    </p:spTree>
    <p:extLst>
      <p:ext uri="{BB962C8B-B14F-4D97-AF65-F5344CB8AC3E}">
        <p14:creationId xmlns:p14="http://schemas.microsoft.com/office/powerpoint/2010/main" val="102741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Public</a:t>
            </a:r>
          </a:p>
        </p:txBody>
      </p:sp>
      <p:pic>
        <p:nvPicPr>
          <p:cNvPr id="5" name="Picture 4">
            <a:extLst>
              <a:ext uri="{FF2B5EF4-FFF2-40B4-BE49-F238E27FC236}">
                <a16:creationId xmlns:a16="http://schemas.microsoft.com/office/drawing/2014/main" id="{F9FA8A0D-F9E5-8E09-5548-6CEA628AC152}"/>
              </a:ext>
            </a:extLst>
          </p:cNvPr>
          <p:cNvPicPr>
            <a:picLocks noChangeAspect="1"/>
          </p:cNvPicPr>
          <p:nvPr/>
        </p:nvPicPr>
        <p:blipFill>
          <a:blip r:embed="rId2"/>
          <a:stretch>
            <a:fillRect/>
          </a:stretch>
        </p:blipFill>
        <p:spPr>
          <a:xfrm>
            <a:off x="1862137" y="1690688"/>
            <a:ext cx="8467725" cy="4210050"/>
          </a:xfrm>
          <a:prstGeom prst="rect">
            <a:avLst/>
          </a:prstGeom>
        </p:spPr>
      </p:pic>
    </p:spTree>
    <p:extLst>
      <p:ext uri="{BB962C8B-B14F-4D97-AF65-F5344CB8AC3E}">
        <p14:creationId xmlns:p14="http://schemas.microsoft.com/office/powerpoint/2010/main" val="299402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Protected</a:t>
            </a:r>
          </a:p>
        </p:txBody>
      </p:sp>
      <p:pic>
        <p:nvPicPr>
          <p:cNvPr id="4" name="Picture 3">
            <a:extLst>
              <a:ext uri="{FF2B5EF4-FFF2-40B4-BE49-F238E27FC236}">
                <a16:creationId xmlns:a16="http://schemas.microsoft.com/office/drawing/2014/main" id="{85BF4697-2F7C-A8D1-D6BF-E061BCDB46ED}"/>
              </a:ext>
            </a:extLst>
          </p:cNvPr>
          <p:cNvPicPr>
            <a:picLocks noChangeAspect="1"/>
          </p:cNvPicPr>
          <p:nvPr/>
        </p:nvPicPr>
        <p:blipFill>
          <a:blip r:embed="rId2"/>
          <a:stretch>
            <a:fillRect/>
          </a:stretch>
        </p:blipFill>
        <p:spPr>
          <a:xfrm>
            <a:off x="1604962" y="1690688"/>
            <a:ext cx="8982075" cy="4591050"/>
          </a:xfrm>
          <a:prstGeom prst="rect">
            <a:avLst/>
          </a:prstGeom>
        </p:spPr>
      </p:pic>
    </p:spTree>
    <p:extLst>
      <p:ext uri="{BB962C8B-B14F-4D97-AF65-F5344CB8AC3E}">
        <p14:creationId xmlns:p14="http://schemas.microsoft.com/office/powerpoint/2010/main" val="267440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Private</a:t>
            </a:r>
          </a:p>
        </p:txBody>
      </p:sp>
      <p:pic>
        <p:nvPicPr>
          <p:cNvPr id="5" name="Picture 4">
            <a:extLst>
              <a:ext uri="{FF2B5EF4-FFF2-40B4-BE49-F238E27FC236}">
                <a16:creationId xmlns:a16="http://schemas.microsoft.com/office/drawing/2014/main" id="{15AD35FD-BA2F-283B-6568-0A9C2E0B4585}"/>
              </a:ext>
            </a:extLst>
          </p:cNvPr>
          <p:cNvPicPr>
            <a:picLocks noChangeAspect="1"/>
          </p:cNvPicPr>
          <p:nvPr/>
        </p:nvPicPr>
        <p:blipFill>
          <a:blip r:embed="rId2"/>
          <a:stretch>
            <a:fillRect/>
          </a:stretch>
        </p:blipFill>
        <p:spPr>
          <a:xfrm>
            <a:off x="1547812" y="1690688"/>
            <a:ext cx="9096375" cy="4648200"/>
          </a:xfrm>
          <a:prstGeom prst="rect">
            <a:avLst/>
          </a:prstGeom>
        </p:spPr>
      </p:pic>
    </p:spTree>
    <p:extLst>
      <p:ext uri="{BB962C8B-B14F-4D97-AF65-F5344CB8AC3E}">
        <p14:creationId xmlns:p14="http://schemas.microsoft.com/office/powerpoint/2010/main" val="346664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Again, 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below table summarizes the above three modes and shows the access specifier of the members of base class in the sub class when derived in public, protected and private modes:</a:t>
            </a:r>
          </a:p>
        </p:txBody>
      </p:sp>
      <p:graphicFrame>
        <p:nvGraphicFramePr>
          <p:cNvPr id="5" name="Table 5">
            <a:extLst>
              <a:ext uri="{FF2B5EF4-FFF2-40B4-BE49-F238E27FC236}">
                <a16:creationId xmlns:a16="http://schemas.microsoft.com/office/drawing/2014/main" id="{92475C8D-66C5-5F9E-B9A2-BD79D8E7A4A7}"/>
              </a:ext>
            </a:extLst>
          </p:cNvPr>
          <p:cNvGraphicFramePr>
            <a:graphicFrameLocks noGrp="1"/>
          </p:cNvGraphicFramePr>
          <p:nvPr/>
        </p:nvGraphicFramePr>
        <p:xfrm>
          <a:off x="838200" y="3201035"/>
          <a:ext cx="10473813" cy="2926080"/>
        </p:xfrm>
        <a:graphic>
          <a:graphicData uri="http://schemas.openxmlformats.org/drawingml/2006/table">
            <a:tbl>
              <a:tblPr firstRow="1" bandRow="1">
                <a:tableStyleId>{5C22544A-7EE6-4342-B048-85BDC9FD1C3A}</a:tableStyleId>
              </a:tblPr>
              <a:tblGrid>
                <a:gridCol w="2716161">
                  <a:extLst>
                    <a:ext uri="{9D8B030D-6E8A-4147-A177-3AD203B41FA5}">
                      <a16:colId xmlns:a16="http://schemas.microsoft.com/office/drawing/2014/main" val="1414888273"/>
                    </a:ext>
                  </a:extLst>
                </a:gridCol>
                <a:gridCol w="2595716">
                  <a:extLst>
                    <a:ext uri="{9D8B030D-6E8A-4147-A177-3AD203B41FA5}">
                      <a16:colId xmlns:a16="http://schemas.microsoft.com/office/drawing/2014/main" val="1198834331"/>
                    </a:ext>
                  </a:extLst>
                </a:gridCol>
                <a:gridCol w="2462981">
                  <a:extLst>
                    <a:ext uri="{9D8B030D-6E8A-4147-A177-3AD203B41FA5}">
                      <a16:colId xmlns:a16="http://schemas.microsoft.com/office/drawing/2014/main" val="2248252044"/>
                    </a:ext>
                  </a:extLst>
                </a:gridCol>
                <a:gridCol w="2698955">
                  <a:extLst>
                    <a:ext uri="{9D8B030D-6E8A-4147-A177-3AD203B41FA5}">
                      <a16:colId xmlns:a16="http://schemas.microsoft.com/office/drawing/2014/main" val="2287240323"/>
                    </a:ext>
                  </a:extLst>
                </a:gridCol>
              </a:tblGrid>
              <a:tr h="370840">
                <a:tc rowSpan="2">
                  <a:txBody>
                    <a:bodyPr/>
                    <a:lstStyle/>
                    <a:p>
                      <a:pPr algn="just"/>
                      <a:r>
                        <a:rPr lang="en-US" sz="2400" b="1" dirty="0">
                          <a:latin typeface="Bookman Old Style" panose="02050604050505020204" pitchFamily="18" charset="0"/>
                          <a:cs typeface="Times New Roman" panose="02020603050405020304" pitchFamily="18" charset="0"/>
                        </a:rPr>
                        <a:t>Base Class member Access Specifier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b="1" dirty="0">
                          <a:latin typeface="Bookman Old Style" panose="02050604050505020204" pitchFamily="18" charset="0"/>
                          <a:cs typeface="Times New Roman" panose="02020603050405020304" pitchFamily="18" charset="0"/>
                        </a:rPr>
                        <a:t>Type of Inheritance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7324031"/>
                  </a:ext>
                </a:extLst>
              </a:tr>
              <a:tr h="370840">
                <a:tc vMerge="1">
                  <a:txBody>
                    <a:bodyPr/>
                    <a:lstStyle/>
                    <a:p>
                      <a:endParaRPr lang="en-US" dirty="0"/>
                    </a:p>
                  </a:txBody>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920679"/>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227002"/>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179880"/>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684700"/>
                  </a:ext>
                </a:extLst>
              </a:tr>
            </a:tbl>
          </a:graphicData>
        </a:graphic>
      </p:graphicFrame>
    </p:spTree>
    <p:extLst>
      <p:ext uri="{BB962C8B-B14F-4D97-AF65-F5344CB8AC3E}">
        <p14:creationId xmlns:p14="http://schemas.microsoft.com/office/powerpoint/2010/main" val="333701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623416"/>
            <a:ext cx="10515600" cy="1325563"/>
          </a:xfrm>
        </p:spPr>
        <p:txBody>
          <a:bodyPr>
            <a:normAutofit/>
          </a:bodyPr>
          <a:lstStyle/>
          <a:p>
            <a:pPr algn="ctr"/>
            <a:r>
              <a:rPr lang="en-US" sz="6000" b="1" dirty="0">
                <a:solidFill>
                  <a:srgbClr val="002060"/>
                </a:solidFill>
                <a:latin typeface="Bookman Old Style" panose="02050604050505020204" pitchFamily="18" charset="0"/>
                <a:cs typeface="Times New Roman" panose="02020603050405020304" pitchFamily="18" charset="0"/>
              </a:rPr>
              <a:t>Types of Inheritance</a:t>
            </a:r>
          </a:p>
        </p:txBody>
      </p:sp>
    </p:spTree>
    <p:extLst>
      <p:ext uri="{BB962C8B-B14F-4D97-AF65-F5344CB8AC3E}">
        <p14:creationId xmlns:p14="http://schemas.microsoft.com/office/powerpoint/2010/main" val="40703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capability of a class to derive properties and characteristics from another class is called </a:t>
            </a:r>
            <a:r>
              <a:rPr lang="en-US" sz="2400" b="1" dirty="0">
                <a:latin typeface="Bookman Old Style" panose="02050604050505020204" pitchFamily="18" charset="0"/>
                <a:cs typeface="Times New Roman" panose="02020603050405020304" pitchFamily="18" charset="0"/>
              </a:rPr>
              <a:t>Inheritance</a:t>
            </a:r>
            <a:r>
              <a:rPr lang="en-US" sz="2400" dirty="0">
                <a:latin typeface="Bookman Old Style" panose="02050604050505020204" pitchFamily="18" charset="0"/>
                <a:cs typeface="Times New Roman" panose="02020603050405020304" pitchFamily="18" charset="0"/>
              </a:rPr>
              <a:t>.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Inheritance is one of the most important feature of Object Oriented Programming.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Sub Class:</a:t>
            </a:r>
            <a:r>
              <a:rPr lang="en-US" sz="2400" dirty="0">
                <a:latin typeface="Bookman Old Style" panose="02050604050505020204" pitchFamily="18" charset="0"/>
                <a:cs typeface="Times New Roman" panose="02020603050405020304" pitchFamily="18" charset="0"/>
              </a:rPr>
              <a:t> The class that inherits properties from another class is called Sub class or Derived Class.</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Super Class: </a:t>
            </a:r>
            <a:r>
              <a:rPr lang="en-US" sz="2400" dirty="0">
                <a:latin typeface="Bookman Old Style" panose="02050604050505020204" pitchFamily="18" charset="0"/>
                <a:cs typeface="Times New Roman" panose="02020603050405020304" pitchFamily="18" charset="0"/>
              </a:rPr>
              <a:t>The class whose properties are inherited by sub class is called Base Class or Super class.</a:t>
            </a:r>
          </a:p>
        </p:txBody>
      </p:sp>
    </p:spTree>
    <p:extLst>
      <p:ext uri="{BB962C8B-B14F-4D97-AF65-F5344CB8AC3E}">
        <p14:creationId xmlns:p14="http://schemas.microsoft.com/office/powerpoint/2010/main" val="424124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Inheritance in C++</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Single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Multiple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Multilevel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Hierarchical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Hybrid Inheritance (Virtual Inheritance)</a:t>
            </a:r>
          </a:p>
        </p:txBody>
      </p:sp>
    </p:spTree>
    <p:extLst>
      <p:ext uri="{BB962C8B-B14F-4D97-AF65-F5344CB8AC3E}">
        <p14:creationId xmlns:p14="http://schemas.microsoft.com/office/powerpoint/2010/main" val="202353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Single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single inheritance, a class is allowed to inherit from only one class. i.e. one sub class is inherited by one base class only.</a:t>
            </a: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3191979"/>
            <a:ext cx="3619500" cy="2200275"/>
          </a:xfrm>
          <a:prstGeom prst="rect">
            <a:avLst/>
          </a:prstGeom>
        </p:spPr>
      </p:pic>
      <p:pic>
        <p:nvPicPr>
          <p:cNvPr id="5" name="Picture 4"/>
          <p:cNvPicPr>
            <a:picLocks noChangeAspect="1"/>
          </p:cNvPicPr>
          <p:nvPr/>
        </p:nvPicPr>
        <p:blipFill>
          <a:blip r:embed="rId3"/>
          <a:stretch>
            <a:fillRect/>
          </a:stretch>
        </p:blipFill>
        <p:spPr>
          <a:xfrm>
            <a:off x="4968587" y="3702627"/>
            <a:ext cx="6105525" cy="1447800"/>
          </a:xfrm>
          <a:prstGeom prst="rect">
            <a:avLst/>
          </a:prstGeom>
        </p:spPr>
      </p:pic>
    </p:spTree>
    <p:extLst>
      <p:ext uri="{BB962C8B-B14F-4D97-AF65-F5344CB8AC3E}">
        <p14:creationId xmlns:p14="http://schemas.microsoft.com/office/powerpoint/2010/main" val="272277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Single Inheritance</a:t>
            </a:r>
          </a:p>
        </p:txBody>
      </p:sp>
      <p:pic>
        <p:nvPicPr>
          <p:cNvPr id="6" name="Content Placeholder 5"/>
          <p:cNvPicPr>
            <a:picLocks noGrp="1" noChangeAspect="1"/>
          </p:cNvPicPr>
          <p:nvPr>
            <p:ph idx="1"/>
          </p:nvPr>
        </p:nvPicPr>
        <p:blipFill>
          <a:blip r:embed="rId2"/>
          <a:stretch>
            <a:fillRect/>
          </a:stretch>
        </p:blipFill>
        <p:spPr>
          <a:xfrm>
            <a:off x="2076533" y="1476462"/>
            <a:ext cx="8038933" cy="5142981"/>
          </a:xfrm>
          <a:prstGeom prst="rect">
            <a:avLst/>
          </a:prstGeom>
        </p:spPr>
      </p:pic>
    </p:spTree>
    <p:extLst>
      <p:ext uri="{BB962C8B-B14F-4D97-AF65-F5344CB8AC3E}">
        <p14:creationId xmlns:p14="http://schemas.microsoft.com/office/powerpoint/2010/main" val="404670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Multiple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 Multiple Inheritance is a feature of C++ where a class can inherit from more than one classes. </a:t>
            </a:r>
            <a:r>
              <a:rPr lang="en-US" sz="2400" dirty="0" err="1">
                <a:latin typeface="Bookman Old Style" panose="02050604050505020204" pitchFamily="18" charset="0"/>
                <a:cs typeface="Times New Roman" panose="02020603050405020304" pitchFamily="18" charset="0"/>
              </a:rPr>
              <a:t>i.e</a:t>
            </a:r>
            <a:r>
              <a:rPr lang="en-US" sz="2400" dirty="0">
                <a:latin typeface="Bookman Old Style" panose="02050604050505020204" pitchFamily="18" charset="0"/>
                <a:cs typeface="Times New Roman" panose="02020603050405020304" pitchFamily="18" charset="0"/>
              </a:rPr>
              <a:t> one </a:t>
            </a:r>
            <a:r>
              <a:rPr lang="en-US" sz="2400" b="1" dirty="0">
                <a:latin typeface="Bookman Old Style" panose="02050604050505020204" pitchFamily="18" charset="0"/>
                <a:cs typeface="Times New Roman" panose="02020603050405020304" pitchFamily="18" charset="0"/>
              </a:rPr>
              <a:t>sub class</a:t>
            </a:r>
            <a:r>
              <a:rPr lang="en-US" sz="2400" dirty="0">
                <a:latin typeface="Bookman Old Style" panose="02050604050505020204" pitchFamily="18" charset="0"/>
                <a:cs typeface="Times New Roman" panose="02020603050405020304" pitchFamily="18" charset="0"/>
              </a:rPr>
              <a:t> is inherited from more than one </a:t>
            </a:r>
            <a:r>
              <a:rPr lang="en-US" sz="2400" b="1" dirty="0">
                <a:latin typeface="Bookman Old Style" panose="02050604050505020204" pitchFamily="18" charset="0"/>
                <a:cs typeface="Times New Roman" panose="02020603050405020304" pitchFamily="18" charset="0"/>
              </a:rPr>
              <a:t>base classes</a:t>
            </a:r>
            <a:r>
              <a:rPr lang="en-US" sz="2400" dirty="0">
                <a:latin typeface="Bookman Old Style" panose="02050604050505020204" pitchFamily="18" charset="0"/>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3286125" y="3544404"/>
            <a:ext cx="5619750" cy="1495425"/>
          </a:xfrm>
          <a:prstGeom prst="rect">
            <a:avLst/>
          </a:prstGeom>
        </p:spPr>
      </p:pic>
      <p:pic>
        <p:nvPicPr>
          <p:cNvPr id="7" name="Picture 6"/>
          <p:cNvPicPr>
            <a:picLocks noChangeAspect="1"/>
          </p:cNvPicPr>
          <p:nvPr/>
        </p:nvPicPr>
        <p:blipFill>
          <a:blip r:embed="rId3"/>
          <a:stretch>
            <a:fillRect/>
          </a:stretch>
        </p:blipFill>
        <p:spPr>
          <a:xfrm>
            <a:off x="1666875" y="5263184"/>
            <a:ext cx="8858250" cy="1104900"/>
          </a:xfrm>
          <a:prstGeom prst="rect">
            <a:avLst/>
          </a:prstGeom>
        </p:spPr>
      </p:pic>
    </p:spTree>
    <p:extLst>
      <p:ext uri="{BB962C8B-B14F-4D97-AF65-F5344CB8AC3E}">
        <p14:creationId xmlns:p14="http://schemas.microsoft.com/office/powerpoint/2010/main" val="141330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Multiple Inheritance</a:t>
            </a:r>
          </a:p>
        </p:txBody>
      </p:sp>
      <p:pic>
        <p:nvPicPr>
          <p:cNvPr id="4" name="Content Placeholder 3"/>
          <p:cNvPicPr>
            <a:picLocks noGrp="1" noChangeAspect="1"/>
          </p:cNvPicPr>
          <p:nvPr>
            <p:ph idx="1"/>
          </p:nvPr>
        </p:nvPicPr>
        <p:blipFill>
          <a:blip r:embed="rId2"/>
          <a:stretch>
            <a:fillRect/>
          </a:stretch>
        </p:blipFill>
        <p:spPr>
          <a:xfrm>
            <a:off x="1826851" y="1260764"/>
            <a:ext cx="8538297" cy="5218400"/>
          </a:xfrm>
          <a:prstGeom prst="rect">
            <a:avLst/>
          </a:prstGeom>
        </p:spPr>
      </p:pic>
    </p:spTree>
    <p:extLst>
      <p:ext uri="{BB962C8B-B14F-4D97-AF65-F5344CB8AC3E}">
        <p14:creationId xmlns:p14="http://schemas.microsoft.com/office/powerpoint/2010/main" val="269649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Multilevel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2851438" y="2246606"/>
            <a:ext cx="5682961" cy="4171079"/>
          </a:xfrm>
          <a:prstGeom prst="rect">
            <a:avLst/>
          </a:prstGeom>
        </p:spPr>
      </p:pic>
    </p:spTree>
    <p:extLst>
      <p:ext uri="{BB962C8B-B14F-4D97-AF65-F5344CB8AC3E}">
        <p14:creationId xmlns:p14="http://schemas.microsoft.com/office/powerpoint/2010/main" val="272575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Multilevel Inheritance</a:t>
            </a:r>
          </a:p>
        </p:txBody>
      </p:sp>
      <p:pic>
        <p:nvPicPr>
          <p:cNvPr id="5" name="Content Placeholder 4"/>
          <p:cNvPicPr>
            <a:picLocks noGrp="1" noChangeAspect="1"/>
          </p:cNvPicPr>
          <p:nvPr>
            <p:ph idx="1"/>
          </p:nvPr>
        </p:nvPicPr>
        <p:blipFill>
          <a:blip r:embed="rId2"/>
          <a:stretch>
            <a:fillRect/>
          </a:stretch>
        </p:blipFill>
        <p:spPr>
          <a:xfrm>
            <a:off x="2341884" y="1399887"/>
            <a:ext cx="7508231" cy="5576043"/>
          </a:xfrm>
          <a:prstGeom prst="rect">
            <a:avLst/>
          </a:prstGeom>
        </p:spPr>
      </p:pic>
    </p:spTree>
    <p:extLst>
      <p:ext uri="{BB962C8B-B14F-4D97-AF65-F5344CB8AC3E}">
        <p14:creationId xmlns:p14="http://schemas.microsoft.com/office/powerpoint/2010/main" val="722694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Hierarchical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this type of inheritance, more than one sub class is inherited from a single base class. i.e. more than one derived class is created from a single base class.</a:t>
            </a:r>
          </a:p>
        </p:txBody>
      </p:sp>
      <p:pic>
        <p:nvPicPr>
          <p:cNvPr id="5" name="Picture 4"/>
          <p:cNvPicPr>
            <a:picLocks noChangeAspect="1"/>
          </p:cNvPicPr>
          <p:nvPr/>
        </p:nvPicPr>
        <p:blipFill>
          <a:blip r:embed="rId2"/>
          <a:stretch>
            <a:fillRect/>
          </a:stretch>
        </p:blipFill>
        <p:spPr>
          <a:xfrm>
            <a:off x="2332326" y="2857499"/>
            <a:ext cx="7587390" cy="3099955"/>
          </a:xfrm>
          <a:prstGeom prst="rect">
            <a:avLst/>
          </a:prstGeom>
        </p:spPr>
      </p:pic>
    </p:spTree>
    <p:extLst>
      <p:ext uri="{BB962C8B-B14F-4D97-AF65-F5344CB8AC3E}">
        <p14:creationId xmlns:p14="http://schemas.microsoft.com/office/powerpoint/2010/main" val="2266996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Hierarchical Inheritance</a:t>
            </a:r>
          </a:p>
        </p:txBody>
      </p:sp>
      <p:sp>
        <p:nvSpPr>
          <p:cNvPr id="3" name="Content Placeholder 2"/>
          <p:cNvSpPr>
            <a:spLocks noGrp="1"/>
          </p:cNvSpPr>
          <p:nvPr>
            <p:ph idx="1"/>
          </p:nvPr>
        </p:nvSpPr>
        <p:spPr>
          <a:xfrm>
            <a:off x="838200" y="1260764"/>
            <a:ext cx="10515600" cy="5597236"/>
          </a:xfrm>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985962" y="1565564"/>
            <a:ext cx="8668940" cy="5098472"/>
          </a:xfrm>
          <a:prstGeom prst="rect">
            <a:avLst/>
          </a:prstGeom>
        </p:spPr>
      </p:pic>
    </p:spTree>
    <p:extLst>
      <p:ext uri="{BB962C8B-B14F-4D97-AF65-F5344CB8AC3E}">
        <p14:creationId xmlns:p14="http://schemas.microsoft.com/office/powerpoint/2010/main" val="414400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Hybrid Inheritance is implemented by combining more than one type of inheritance. </a:t>
            </a:r>
          </a:p>
        </p:txBody>
      </p:sp>
      <p:pic>
        <p:nvPicPr>
          <p:cNvPr id="4" name="Picture 3"/>
          <p:cNvPicPr>
            <a:picLocks noChangeAspect="1"/>
          </p:cNvPicPr>
          <p:nvPr/>
        </p:nvPicPr>
        <p:blipFill>
          <a:blip r:embed="rId2"/>
          <a:stretch>
            <a:fillRect/>
          </a:stretch>
        </p:blipFill>
        <p:spPr>
          <a:xfrm>
            <a:off x="2175163" y="2468006"/>
            <a:ext cx="7841673" cy="3817656"/>
          </a:xfrm>
          <a:prstGeom prst="rect">
            <a:avLst/>
          </a:prstGeom>
        </p:spPr>
      </p:pic>
    </p:spTree>
    <p:extLst>
      <p:ext uri="{BB962C8B-B14F-4D97-AF65-F5344CB8AC3E}">
        <p14:creationId xmlns:p14="http://schemas.microsoft.com/office/powerpoint/2010/main" val="134399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Consider a group of vehicles. You need to create classes for Bus, Car and Truck. The methods </a:t>
            </a:r>
            <a:r>
              <a:rPr lang="en-US" sz="2400" dirty="0" err="1">
                <a:latin typeface="Bookman Old Style" panose="02050604050505020204" pitchFamily="18" charset="0"/>
                <a:cs typeface="Times New Roman" panose="02020603050405020304" pitchFamily="18" charset="0"/>
              </a:rPr>
              <a:t>fuelAmount</a:t>
            </a:r>
            <a:r>
              <a:rPr lang="en-US" sz="2400" dirty="0">
                <a:latin typeface="Bookman Old Style" panose="02050604050505020204" pitchFamily="18" charset="0"/>
                <a:cs typeface="Times New Roman" panose="02020603050405020304" pitchFamily="18" charset="0"/>
              </a:rPr>
              <a:t>(), capacity(), </a:t>
            </a:r>
            <a:r>
              <a:rPr lang="en-US" sz="2400" dirty="0" err="1">
                <a:latin typeface="Bookman Old Style" panose="02050604050505020204" pitchFamily="18" charset="0"/>
                <a:cs typeface="Times New Roman" panose="02020603050405020304" pitchFamily="18" charset="0"/>
              </a:rPr>
              <a:t>applyBrakes</a:t>
            </a:r>
            <a:r>
              <a:rPr lang="en-US" sz="2400" dirty="0">
                <a:latin typeface="Bookman Old Style" panose="02050604050505020204" pitchFamily="18" charset="0"/>
                <a:cs typeface="Times New Roman" panose="02020603050405020304" pitchFamily="18" charset="0"/>
              </a:rPr>
              <a:t>() will be same for all of the three classes.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If we create these classes avoiding inheritance then we have to write all of these functions in each of the three classes as shown in below figure:</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680" y="4382196"/>
            <a:ext cx="6948640" cy="2110679"/>
          </a:xfrm>
          <a:prstGeom prst="rect">
            <a:avLst/>
          </a:prstGeom>
        </p:spPr>
      </p:pic>
    </p:spTree>
    <p:extLst>
      <p:ext uri="{BB962C8B-B14F-4D97-AF65-F5344CB8AC3E}">
        <p14:creationId xmlns:p14="http://schemas.microsoft.com/office/powerpoint/2010/main" val="352312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Hybrid Inheritance is implemented by combining more than one type of inheritance. </a:t>
            </a:r>
          </a:p>
        </p:txBody>
      </p:sp>
      <p:pic>
        <p:nvPicPr>
          <p:cNvPr id="4" name="Picture 3"/>
          <p:cNvPicPr>
            <a:picLocks noChangeAspect="1"/>
          </p:cNvPicPr>
          <p:nvPr/>
        </p:nvPicPr>
        <p:blipFill>
          <a:blip r:embed="rId2"/>
          <a:stretch>
            <a:fillRect/>
          </a:stretch>
        </p:blipFill>
        <p:spPr>
          <a:xfrm>
            <a:off x="2175163" y="2468006"/>
            <a:ext cx="7841673" cy="3817656"/>
          </a:xfrm>
          <a:prstGeom prst="rect">
            <a:avLst/>
          </a:prstGeom>
        </p:spPr>
      </p:pic>
    </p:spTree>
    <p:extLst>
      <p:ext uri="{BB962C8B-B14F-4D97-AF65-F5344CB8AC3E}">
        <p14:creationId xmlns:p14="http://schemas.microsoft.com/office/powerpoint/2010/main" val="3353700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260764"/>
            <a:ext cx="10515600" cy="5597236"/>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13709" y="1512355"/>
            <a:ext cx="7564582" cy="5345645"/>
          </a:xfrm>
          <a:prstGeom prst="rect">
            <a:avLst/>
          </a:prstGeom>
        </p:spPr>
      </p:pic>
    </p:spTree>
    <p:extLst>
      <p:ext uri="{BB962C8B-B14F-4D97-AF65-F5344CB8AC3E}">
        <p14:creationId xmlns:p14="http://schemas.microsoft.com/office/powerpoint/2010/main" val="3491134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You can clearly see that above process results in duplication of same code 3 times.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 Look at the below diagram in which the three classes are inherited from vehicle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188" y="4783456"/>
            <a:ext cx="5757624" cy="1975153"/>
          </a:xfrm>
          <a:prstGeom prst="rect">
            <a:avLst/>
          </a:prstGeom>
        </p:spPr>
      </p:pic>
    </p:spTree>
    <p:extLst>
      <p:ext uri="{BB962C8B-B14F-4D97-AF65-F5344CB8AC3E}">
        <p14:creationId xmlns:p14="http://schemas.microsoft.com/office/powerpoint/2010/main" val="427305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Using inheritance, we have to write the functions only one time instead of three times as we have inherited rest of the three classes from base class(Vehicle).</a:t>
            </a:r>
          </a:p>
          <a:p>
            <a:pPr algn="just" fontAlgn="base">
              <a:lnSpc>
                <a:spcPct val="100000"/>
              </a:lnSpc>
              <a:buClr>
                <a:srgbClr val="002060"/>
              </a:buClr>
              <a:buFont typeface="Wingdings" panose="05000000000000000000" pitchFamily="2" charset="2"/>
              <a:buChar char="Ø"/>
            </a:pPr>
            <a:r>
              <a:rPr lang="en-US" sz="2400" b="1" i="1" dirty="0">
                <a:latin typeface="Bookman Old Style" panose="02050604050505020204" pitchFamily="18" charset="0"/>
                <a:cs typeface="Times New Roman" panose="02020603050405020304" pitchFamily="18" charset="0"/>
              </a:rPr>
              <a:t>Inheritance is a term for reusing code by a mechanism of passing down information and behavior from a parent class to a child or subclass.</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6066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Implementing Inheritance in C++</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Implementing inheritance in C++</a:t>
            </a:r>
            <a:r>
              <a:rPr lang="en-US" sz="2400" dirty="0">
                <a:latin typeface="Bookman Old Style" panose="02050604050505020204" pitchFamily="18" charset="0"/>
                <a:cs typeface="Times New Roman" panose="02020603050405020304" pitchFamily="18" charset="0"/>
              </a:rPr>
              <a:t>: For creating a sub-class which is inherited from the base class we have to follow the below syntax.</a:t>
            </a: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Here, </a:t>
            </a:r>
            <a:r>
              <a:rPr lang="en-US" sz="2400" b="1" dirty="0" err="1">
                <a:latin typeface="Bookman Old Style" panose="02050604050505020204" pitchFamily="18" charset="0"/>
                <a:cs typeface="Times New Roman" panose="02020603050405020304" pitchFamily="18" charset="0"/>
              </a:rPr>
              <a:t>Subclass_name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name of the sub class, </a:t>
            </a:r>
            <a:r>
              <a:rPr lang="en-US" sz="2400" b="1" dirty="0" err="1">
                <a:latin typeface="Bookman Old Style" panose="02050604050505020204" pitchFamily="18" charset="0"/>
                <a:cs typeface="Times New Roman" panose="02020603050405020304" pitchFamily="18" charset="0"/>
              </a:rPr>
              <a:t>access_mode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mode in which you want to inherit this sub class for example: public, private etc. and </a:t>
            </a:r>
            <a:r>
              <a:rPr lang="en-US" sz="2400" b="1" dirty="0" err="1">
                <a:latin typeface="Bookman Old Style" panose="02050604050505020204" pitchFamily="18" charset="0"/>
                <a:cs typeface="Times New Roman" panose="02020603050405020304" pitchFamily="18" charset="0"/>
              </a:rPr>
              <a:t>BaseClass_name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name of the base class from which you want to inherit the sub class.</a:t>
            </a:r>
          </a:p>
        </p:txBody>
      </p:sp>
      <p:pic>
        <p:nvPicPr>
          <p:cNvPr id="5" name="Picture 4">
            <a:extLst>
              <a:ext uri="{FF2B5EF4-FFF2-40B4-BE49-F238E27FC236}">
                <a16:creationId xmlns:a16="http://schemas.microsoft.com/office/drawing/2014/main" id="{89D0AD90-E43E-33EF-4441-388E0D94CAE5}"/>
              </a:ext>
            </a:extLst>
          </p:cNvPr>
          <p:cNvPicPr>
            <a:picLocks noChangeAspect="1"/>
          </p:cNvPicPr>
          <p:nvPr/>
        </p:nvPicPr>
        <p:blipFill>
          <a:blip r:embed="rId2"/>
          <a:stretch>
            <a:fillRect/>
          </a:stretch>
        </p:blipFill>
        <p:spPr>
          <a:xfrm>
            <a:off x="1262062" y="2757492"/>
            <a:ext cx="9667875" cy="18716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2803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Public mode</a:t>
            </a:r>
            <a:r>
              <a:rPr lang="en-US" sz="2400" dirty="0">
                <a:latin typeface="Bookman Old Style" panose="020506040505050202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Protected mode</a:t>
            </a:r>
            <a:r>
              <a:rPr lang="en-US" sz="2400" dirty="0">
                <a:latin typeface="Bookman Old Style" panose="02050604050505020204" pitchFamily="18" charset="0"/>
                <a:cs typeface="Times New Roman" panose="02020603050405020304" pitchFamily="18" charset="0"/>
              </a:rPr>
              <a:t>: If we derive a sub class from a Protected base class. Then both public member and protected members of the base class will become protected in derived class.</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Private mode</a:t>
            </a:r>
            <a:r>
              <a:rPr lang="en-US" sz="2400" dirty="0">
                <a:latin typeface="Bookman Old Style" panose="02050604050505020204" pitchFamily="18" charset="0"/>
                <a:cs typeface="Times New Roman" panose="02020603050405020304" pitchFamily="18" charset="0"/>
              </a:rPr>
              <a:t>: If we derive a sub class from a Private base class. Then both public member and protected members of the base class will become Private in derived class.</a:t>
            </a:r>
          </a:p>
        </p:txBody>
      </p:sp>
    </p:spTree>
    <p:extLst>
      <p:ext uri="{BB962C8B-B14F-4D97-AF65-F5344CB8AC3E}">
        <p14:creationId xmlns:p14="http://schemas.microsoft.com/office/powerpoint/2010/main" val="207953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below table summarizes the above three modes and shows the access specifier of the members of base class in the sub class when derived in public, protected and private modes:</a:t>
            </a:r>
          </a:p>
        </p:txBody>
      </p:sp>
      <p:graphicFrame>
        <p:nvGraphicFramePr>
          <p:cNvPr id="5" name="Table 5">
            <a:extLst>
              <a:ext uri="{FF2B5EF4-FFF2-40B4-BE49-F238E27FC236}">
                <a16:creationId xmlns:a16="http://schemas.microsoft.com/office/drawing/2014/main" id="{92475C8D-66C5-5F9E-B9A2-BD79D8E7A4A7}"/>
              </a:ext>
            </a:extLst>
          </p:cNvPr>
          <p:cNvGraphicFramePr>
            <a:graphicFrameLocks noGrp="1"/>
          </p:cNvGraphicFramePr>
          <p:nvPr>
            <p:extLst>
              <p:ext uri="{D42A27DB-BD31-4B8C-83A1-F6EECF244321}">
                <p14:modId xmlns:p14="http://schemas.microsoft.com/office/powerpoint/2010/main" val="872703193"/>
              </p:ext>
            </p:extLst>
          </p:nvPr>
        </p:nvGraphicFramePr>
        <p:xfrm>
          <a:off x="838200" y="3201035"/>
          <a:ext cx="10473813" cy="2926080"/>
        </p:xfrm>
        <a:graphic>
          <a:graphicData uri="http://schemas.openxmlformats.org/drawingml/2006/table">
            <a:tbl>
              <a:tblPr firstRow="1" bandRow="1">
                <a:tableStyleId>{5C22544A-7EE6-4342-B048-85BDC9FD1C3A}</a:tableStyleId>
              </a:tblPr>
              <a:tblGrid>
                <a:gridCol w="2716161">
                  <a:extLst>
                    <a:ext uri="{9D8B030D-6E8A-4147-A177-3AD203B41FA5}">
                      <a16:colId xmlns:a16="http://schemas.microsoft.com/office/drawing/2014/main" val="1414888273"/>
                    </a:ext>
                  </a:extLst>
                </a:gridCol>
                <a:gridCol w="2595716">
                  <a:extLst>
                    <a:ext uri="{9D8B030D-6E8A-4147-A177-3AD203B41FA5}">
                      <a16:colId xmlns:a16="http://schemas.microsoft.com/office/drawing/2014/main" val="1198834331"/>
                    </a:ext>
                  </a:extLst>
                </a:gridCol>
                <a:gridCol w="2462981">
                  <a:extLst>
                    <a:ext uri="{9D8B030D-6E8A-4147-A177-3AD203B41FA5}">
                      <a16:colId xmlns:a16="http://schemas.microsoft.com/office/drawing/2014/main" val="2248252044"/>
                    </a:ext>
                  </a:extLst>
                </a:gridCol>
                <a:gridCol w="2698955">
                  <a:extLst>
                    <a:ext uri="{9D8B030D-6E8A-4147-A177-3AD203B41FA5}">
                      <a16:colId xmlns:a16="http://schemas.microsoft.com/office/drawing/2014/main" val="2287240323"/>
                    </a:ext>
                  </a:extLst>
                </a:gridCol>
              </a:tblGrid>
              <a:tr h="370840">
                <a:tc rowSpan="2">
                  <a:txBody>
                    <a:bodyPr/>
                    <a:lstStyle/>
                    <a:p>
                      <a:pPr algn="just"/>
                      <a:r>
                        <a:rPr lang="en-US" sz="2400" b="1" dirty="0">
                          <a:latin typeface="Bookman Old Style" panose="02050604050505020204" pitchFamily="18" charset="0"/>
                          <a:cs typeface="Times New Roman" panose="02020603050405020304" pitchFamily="18" charset="0"/>
                        </a:rPr>
                        <a:t>Base Class member Access Specifier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b="1" dirty="0">
                          <a:latin typeface="Bookman Old Style" panose="02050604050505020204" pitchFamily="18" charset="0"/>
                          <a:cs typeface="Times New Roman" panose="02020603050405020304" pitchFamily="18" charset="0"/>
                        </a:rPr>
                        <a:t>Type of Inheritance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7324031"/>
                  </a:ext>
                </a:extLst>
              </a:tr>
              <a:tr h="370840">
                <a:tc vMerge="1">
                  <a:txBody>
                    <a:bodyPr/>
                    <a:lstStyle/>
                    <a:p>
                      <a:endParaRPr lang="en-US" dirty="0"/>
                    </a:p>
                  </a:txBody>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920679"/>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227002"/>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179880"/>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684700"/>
                  </a:ext>
                </a:extLst>
              </a:tr>
            </a:tbl>
          </a:graphicData>
        </a:graphic>
      </p:graphicFrame>
    </p:spTree>
    <p:extLst>
      <p:ext uri="{BB962C8B-B14F-4D97-AF65-F5344CB8AC3E}">
        <p14:creationId xmlns:p14="http://schemas.microsoft.com/office/powerpoint/2010/main" val="388772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Public</a:t>
            </a:r>
          </a:p>
        </p:txBody>
      </p:sp>
      <p:pic>
        <p:nvPicPr>
          <p:cNvPr id="6" name="Picture 5">
            <a:extLst>
              <a:ext uri="{FF2B5EF4-FFF2-40B4-BE49-F238E27FC236}">
                <a16:creationId xmlns:a16="http://schemas.microsoft.com/office/drawing/2014/main" id="{57B0979A-F08C-2B03-93B9-E6B92249BFA4}"/>
              </a:ext>
            </a:extLst>
          </p:cNvPr>
          <p:cNvPicPr>
            <a:picLocks noChangeAspect="1"/>
          </p:cNvPicPr>
          <p:nvPr/>
        </p:nvPicPr>
        <p:blipFill>
          <a:blip r:embed="rId2"/>
          <a:stretch>
            <a:fillRect/>
          </a:stretch>
        </p:blipFill>
        <p:spPr>
          <a:xfrm>
            <a:off x="2986087" y="1690688"/>
            <a:ext cx="6219825" cy="5067300"/>
          </a:xfrm>
          <a:prstGeom prst="rect">
            <a:avLst/>
          </a:prstGeom>
        </p:spPr>
      </p:pic>
    </p:spTree>
    <p:extLst>
      <p:ext uri="{BB962C8B-B14F-4D97-AF65-F5344CB8AC3E}">
        <p14:creationId xmlns:p14="http://schemas.microsoft.com/office/powerpoint/2010/main" val="418845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1690</TotalTime>
  <Words>941</Words>
  <Application>Microsoft Office PowerPoint</Application>
  <PresentationFormat>Widescreen</PresentationFormat>
  <Paragraphs>104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Bookman Old Style</vt:lpstr>
      <vt:lpstr>Calibri</vt:lpstr>
      <vt:lpstr>Calibri Light</vt:lpstr>
      <vt:lpstr>Wingdings</vt:lpstr>
      <vt:lpstr>Office Theme</vt:lpstr>
      <vt:lpstr>Inheritance in C++ (Part-01)</vt:lpstr>
      <vt:lpstr>Inheritance</vt:lpstr>
      <vt:lpstr>Why and When to Use Inheritance</vt:lpstr>
      <vt:lpstr>Why and When to Use Inheritance</vt:lpstr>
      <vt:lpstr>Why and When to Use Inheritance?</vt:lpstr>
      <vt:lpstr>Implementing Inheritance in C++</vt:lpstr>
      <vt:lpstr>Modes of Inheritance</vt:lpstr>
      <vt:lpstr>Modes of Inheritance</vt:lpstr>
      <vt:lpstr>Properties of Base Class: Public, Mode: Public</vt:lpstr>
      <vt:lpstr>Properties of Base Class: Public, Mode: Protected</vt:lpstr>
      <vt:lpstr>Properties of Base Class: Public, Mode: Private</vt:lpstr>
      <vt:lpstr>Properties of Base Class: Protected, Mode: Public</vt:lpstr>
      <vt:lpstr>Properties of Base Class: Protected, Mode: Protected</vt:lpstr>
      <vt:lpstr>Properties of Base Class: Protected, Mode: Private</vt:lpstr>
      <vt:lpstr>Properties of Base Class: private, Mode: Public</vt:lpstr>
      <vt:lpstr>Properties of Base Class: private, Mode: Protected</vt:lpstr>
      <vt:lpstr>Properties of Base Class: private, Mode: Private</vt:lpstr>
      <vt:lpstr>Again, Modes of Inheritance</vt:lpstr>
      <vt:lpstr>Types of Inheritance</vt:lpstr>
      <vt:lpstr>Types of Inheritance in C++</vt:lpstr>
      <vt:lpstr>Single Inheritance</vt:lpstr>
      <vt:lpstr>Single Inheritance</vt:lpstr>
      <vt:lpstr>Multiple Inheritance</vt:lpstr>
      <vt:lpstr>Multiple Inheritance</vt:lpstr>
      <vt:lpstr>Multilevel Inheritance</vt:lpstr>
      <vt:lpstr>Multilevel Inheritance</vt:lpstr>
      <vt:lpstr>Hierarchical Inheritance</vt:lpstr>
      <vt:lpstr>Hierarchical Inheritance</vt:lpstr>
      <vt:lpstr>Hybrid(Virtual) Inheritance</vt:lpstr>
      <vt:lpstr>Hybrid(Virtual) Inheritance</vt:lpstr>
      <vt:lpstr>Hybrid(Virtual) Inheritance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70</cp:revision>
  <dcterms:created xsi:type="dcterms:W3CDTF">2020-01-12T05:21:15Z</dcterms:created>
  <dcterms:modified xsi:type="dcterms:W3CDTF">2022-09-12T16:08:13Z</dcterms:modified>
</cp:coreProperties>
</file>