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5" r:id="rId3"/>
    <p:sldId id="296" r:id="rId4"/>
    <p:sldId id="297" r:id="rId5"/>
    <p:sldId id="280" r:id="rId6"/>
    <p:sldId id="306" r:id="rId7"/>
    <p:sldId id="282" r:id="rId8"/>
    <p:sldId id="283" r:id="rId9"/>
    <p:sldId id="307" r:id="rId10"/>
    <p:sldId id="285" r:id="rId11"/>
    <p:sldId id="286" r:id="rId12"/>
    <p:sldId id="309" r:id="rId13"/>
    <p:sldId id="310" r:id="rId14"/>
    <p:sldId id="311" r:id="rId15"/>
    <p:sldId id="312" r:id="rId16"/>
    <p:sldId id="314" r:id="rId17"/>
    <p:sldId id="313" r:id="rId18"/>
    <p:sldId id="315" r:id="rId19"/>
    <p:sldId id="316" r:id="rId20"/>
    <p:sldId id="317" r:id="rId21"/>
    <p:sldId id="318" r:id="rId22"/>
    <p:sldId id="319" r:id="rId23"/>
    <p:sldId id="320" r:id="rId24"/>
    <p:sldId id="321" r:id="rId25"/>
    <p:sldId id="322" r:id="rId26"/>
    <p:sldId id="300" r:id="rId27"/>
    <p:sldId id="301" r:id="rId28"/>
    <p:sldId id="302" r:id="rId29"/>
    <p:sldId id="303" r:id="rId30"/>
    <p:sldId id="304" r:id="rId31"/>
    <p:sldId id="308" r:id="rId32"/>
    <p:sldId id="305" r:id="rId33"/>
    <p:sldId id="323" r:id="rId34"/>
    <p:sldId id="298" r:id="rId35"/>
    <p:sldId id="2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9" d="100"/>
          <a:sy n="69"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2AAFDF-58C4-4675-8820-9C115A5D04DB}"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6003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9668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4123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2183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AAFDF-58C4-4675-8820-9C115A5D04DB}"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04391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2AAFDF-58C4-4675-8820-9C115A5D04DB}"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1029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2AAFDF-58C4-4675-8820-9C115A5D04DB}" type="datetimeFigureOut">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306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2AAFDF-58C4-4675-8820-9C115A5D04DB}" type="datetimeFigureOut">
              <a:rPr lang="en-US" smtClean="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2225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AAFDF-58C4-4675-8820-9C115A5D04DB}" type="datetimeFigureOut">
              <a:rPr lang="en-US" smtClean="0"/>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4410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78876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32448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AAFDF-58C4-4675-8820-9C115A5D04DB}" type="datetimeFigureOut">
              <a:rPr lang="en-US" smtClean="0"/>
              <a:t>6/19/2022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3044D-3C56-4095-ADFE-16A8F4895D38}" type="slidenum">
              <a:rPr lang="en-US" smtClean="0"/>
              <a:t>‹#›</a:t>
            </a:fld>
            <a:endParaRPr lang="en-US"/>
          </a:p>
        </p:txBody>
      </p:sp>
    </p:spTree>
    <p:extLst>
      <p:ext uri="{BB962C8B-B14F-4D97-AF65-F5344CB8AC3E}">
        <p14:creationId xmlns:p14="http://schemas.microsoft.com/office/powerpoint/2010/main" val="326263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alamgirhossaincse" TargetMode="External"/><Relationship Id="rId2" Type="http://schemas.openxmlformats.org/officeDocument/2006/relationships/hyperlink" Target="mailto:alamgir.cse14.just@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705" y="457890"/>
            <a:ext cx="10515600" cy="5571849"/>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Introduction</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to</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Cryptography and Network Security</a:t>
            </a:r>
            <a:br>
              <a:rPr lang="en-US" b="1" dirty="0">
                <a:solidFill>
                  <a:srgbClr val="002060"/>
                </a:solidFill>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Md. Alamgir Hossain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Senior Lecturer,</a:t>
            </a:r>
            <a:br>
              <a:rPr lang="en-US" dirty="0">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Prime University</a:t>
            </a:r>
            <a:br>
              <a:rPr lang="en-US" b="1" dirty="0">
                <a:solidFill>
                  <a:srgbClr val="7030A0"/>
                </a:solidFill>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Mail: </a:t>
            </a:r>
            <a:r>
              <a:rPr lang="en-US" sz="3600" dirty="0">
                <a:latin typeface="Times New Roman" panose="02020603050405020304" pitchFamily="18" charset="0"/>
                <a:cs typeface="Times New Roman" panose="02020603050405020304" pitchFamily="18" charset="0"/>
                <a:hlinkClick r:id="rId2"/>
              </a:rPr>
              <a:t>alamgir.cse14.just@gmail.com</a:t>
            </a:r>
            <a:r>
              <a:rPr lang="en-US" sz="3600"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YouTube: </a:t>
            </a:r>
            <a:r>
              <a:rPr lang="en-US" sz="3600" dirty="0">
                <a:latin typeface="Times New Roman" panose="02020603050405020304" pitchFamily="18" charset="0"/>
                <a:cs typeface="Times New Roman" panose="02020603050405020304" pitchFamily="18" charset="0"/>
                <a:hlinkClick r:id="rId3"/>
              </a:rPr>
              <a:t>https://www.youtube.com/alamgirhossaincse</a:t>
            </a:r>
            <a:r>
              <a:rPr lang="en-US" sz="3600" dirty="0">
                <a:latin typeface="Times New Roman" panose="02020603050405020304" pitchFamily="18" charset="0"/>
                <a:cs typeface="Times New Roman" panose="02020603050405020304" pitchFamily="18" charset="0"/>
              </a:rPr>
              <a:t> </a:t>
            </a:r>
            <a:endParaRPr lang="en-US" i="1"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03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3588"/>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Possible Attack (</a:t>
            </a:r>
            <a:r>
              <a:rPr lang="en-US" altLang="ar-JO" sz="4400" b="1" i="1" dirty="0">
                <a:solidFill>
                  <a:srgbClr val="002060"/>
                </a:solidFill>
                <a:latin typeface="Times New Roman" panose="02020603050405020304" pitchFamily="18" charset="0"/>
                <a:cs typeface="Times New Roman" panose="02020603050405020304" pitchFamily="18" charset="0"/>
              </a:rPr>
              <a:t>Modification</a:t>
            </a:r>
            <a:r>
              <a:rPr lang="en-US" b="1" dirty="0">
                <a:solidFill>
                  <a:srgbClr val="002060"/>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1" name="Rectangle 3"/>
          <p:cNvSpPr>
            <a:spLocks noGrp="1" noChangeArrowheads="1"/>
          </p:cNvSpPr>
          <p:nvPr>
            <p:ph idx="1"/>
          </p:nvPr>
        </p:nvSpPr>
        <p:spPr>
          <a:xfrm>
            <a:off x="838201" y="1486694"/>
            <a:ext cx="10515600" cy="5139394"/>
          </a:xfrm>
        </p:spPr>
        <p:txBody>
          <a:bodyPr>
            <a:normAutofit/>
          </a:bodyPr>
          <a:lstStyle/>
          <a:p>
            <a:pPr algn="just" rtl="0" eaLnBrk="1" hangingPunct="1">
              <a:lnSpc>
                <a:spcPct val="100000"/>
              </a:lnSpc>
              <a:spcBef>
                <a:spcPct val="0"/>
              </a:spcBef>
              <a:buSzPct val="150000"/>
              <a:buBlip>
                <a:blip r:embed="rId2"/>
              </a:buBlip>
            </a:pPr>
            <a:r>
              <a:rPr lang="en-US" altLang="ar-JO" sz="2400" b="1" i="1" dirty="0">
                <a:solidFill>
                  <a:srgbClr val="000000"/>
                </a:solidFill>
                <a:latin typeface="Times New Roman" panose="02020603050405020304" pitchFamily="18" charset="0"/>
                <a:cs typeface="Times New Roman" panose="02020603050405020304" pitchFamily="18" charset="0"/>
              </a:rPr>
              <a:t>Modification</a:t>
            </a:r>
            <a:r>
              <a:rPr lang="en-US" altLang="ar-JO" sz="2400" b="1" i="1" dirty="0">
                <a:latin typeface="Times New Roman" panose="02020603050405020304" pitchFamily="18" charset="0"/>
                <a:cs typeface="Times New Roman" panose="02020603050405020304" pitchFamily="18" charset="0"/>
              </a:rPr>
              <a:t>:</a:t>
            </a:r>
            <a:r>
              <a:rPr lang="en-US" altLang="ar-JO" sz="2400" b="1" i="1" dirty="0">
                <a:solidFill>
                  <a:srgbClr val="FFFF00"/>
                </a:solidFill>
                <a:latin typeface="Times New Roman" panose="02020603050405020304" pitchFamily="18" charset="0"/>
                <a:cs typeface="Times New Roman" panose="02020603050405020304" pitchFamily="18" charset="0"/>
              </a:rPr>
              <a:t> </a:t>
            </a:r>
            <a:r>
              <a:rPr lang="en-US" altLang="ar-JO" sz="2400" dirty="0">
                <a:latin typeface="Times New Roman" panose="02020603050405020304" pitchFamily="18" charset="0"/>
                <a:cs typeface="Times New Roman" panose="02020603050405020304" pitchFamily="18" charset="0"/>
              </a:rPr>
              <a:t>unauthorized changing of data or tempering with services, such as alteration of data, modification of messages, etc.</a:t>
            </a:r>
          </a:p>
          <a:p>
            <a:pPr algn="just" rtl="0" eaLnBrk="1" hangingPunct="1">
              <a:lnSpc>
                <a:spcPct val="100000"/>
              </a:lnSpc>
              <a:spcBef>
                <a:spcPct val="0"/>
              </a:spcBef>
              <a:buFontTx/>
              <a:buNone/>
            </a:pPr>
            <a:endParaRPr lang="en-US" altLang="ar-JO" sz="2400" b="1" i="1" dirty="0">
              <a:solidFill>
                <a:srgbClr val="FFFF00"/>
              </a:solidFill>
              <a:latin typeface="Times New Roman" panose="02020603050405020304" pitchFamily="18" charset="0"/>
              <a:cs typeface="Times New Roman" panose="02020603050405020304" pitchFamily="18" charset="0"/>
            </a:endParaRPr>
          </a:p>
        </p:txBody>
      </p:sp>
      <p:pic>
        <p:nvPicPr>
          <p:cNvPr id="12"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372" y="4446104"/>
            <a:ext cx="182306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AutoShape 18"/>
          <p:cNvCxnSpPr>
            <a:cxnSpLocks noChangeShapeType="1"/>
          </p:cNvCxnSpPr>
          <p:nvPr/>
        </p:nvCxnSpPr>
        <p:spPr bwMode="auto">
          <a:xfrm rot="5400000" flipH="1" flipV="1">
            <a:off x="7142828" y="4056314"/>
            <a:ext cx="1474152" cy="619884"/>
          </a:xfrm>
          <a:prstGeom prst="curvedConnector3">
            <a:avLst>
              <a:gd name="adj1" fmla="val 50000"/>
            </a:avLst>
          </a:prstGeom>
          <a:noFill/>
          <a:ln w="571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Picture 19" descr="BD0550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7373" y="2934804"/>
            <a:ext cx="2294589"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descr="BD0710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3592" y="2236304"/>
            <a:ext cx="2503188"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AutoShape 21"/>
          <p:cNvCxnSpPr>
            <a:cxnSpLocks noChangeShapeType="1"/>
          </p:cNvCxnSpPr>
          <p:nvPr/>
        </p:nvCxnSpPr>
        <p:spPr bwMode="auto">
          <a:xfrm>
            <a:off x="4318760" y="3531704"/>
            <a:ext cx="1600200" cy="1571625"/>
          </a:xfrm>
          <a:prstGeom prst="curvedConnector3">
            <a:avLst>
              <a:gd name="adj1" fmla="val 50000"/>
            </a:avLst>
          </a:prstGeom>
          <a:noFill/>
          <a:ln w="571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2"/>
          <p:cNvSpPr>
            <a:spLocks noChangeArrowheads="1"/>
          </p:cNvSpPr>
          <p:nvPr/>
        </p:nvSpPr>
        <p:spPr bwMode="auto">
          <a:xfrm>
            <a:off x="3049956" y="5065229"/>
            <a:ext cx="2659638" cy="1336675"/>
          </a:xfrm>
          <a:prstGeom prst="cloudCallout">
            <a:avLst>
              <a:gd name="adj1" fmla="val 34968"/>
              <a:gd name="adj2" fmla="val -8990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rtl="0">
              <a:spcBef>
                <a:spcPct val="0"/>
              </a:spcBef>
              <a:buFontTx/>
              <a:buNone/>
            </a:pPr>
            <a:r>
              <a:rPr lang="en-US" altLang="ar-JO" sz="2400" dirty="0">
                <a:latin typeface="Times New Roman" panose="02020603050405020304" pitchFamily="18" charset="0"/>
              </a:rPr>
              <a:t>intercept</a:t>
            </a:r>
          </a:p>
        </p:txBody>
      </p:sp>
      <p:sp>
        <p:nvSpPr>
          <p:cNvPr id="18" name="AutoShape 23"/>
          <p:cNvSpPr>
            <a:spLocks noChangeArrowheads="1"/>
          </p:cNvSpPr>
          <p:nvPr/>
        </p:nvSpPr>
        <p:spPr bwMode="auto">
          <a:xfrm>
            <a:off x="7472631" y="4885842"/>
            <a:ext cx="3337585" cy="1336675"/>
          </a:xfrm>
          <a:prstGeom prst="cloudCallout">
            <a:avLst>
              <a:gd name="adj1" fmla="val -53579"/>
              <a:gd name="adj2" fmla="val -90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rtl="0">
              <a:spcBef>
                <a:spcPct val="0"/>
              </a:spcBef>
              <a:buFontTx/>
              <a:buNone/>
            </a:pPr>
            <a:r>
              <a:rPr lang="en-US" altLang="ar-JO" sz="2400">
                <a:latin typeface="Times New Roman" panose="02020603050405020304" pitchFamily="18" charset="0"/>
              </a:rPr>
              <a:t>Replaced info</a:t>
            </a:r>
          </a:p>
        </p:txBody>
      </p:sp>
    </p:spTree>
    <p:extLst>
      <p:ext uri="{BB962C8B-B14F-4D97-AF65-F5344CB8AC3E}">
        <p14:creationId xmlns:p14="http://schemas.microsoft.com/office/powerpoint/2010/main" val="403086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3588"/>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Possible Attack (</a:t>
            </a:r>
            <a:r>
              <a:rPr lang="en-US" altLang="ar-JO" sz="4400" b="1" i="1" dirty="0">
                <a:solidFill>
                  <a:srgbClr val="002060"/>
                </a:solidFill>
                <a:latin typeface="Times New Roman" panose="02020603050405020304" pitchFamily="18" charset="0"/>
                <a:cs typeface="Times New Roman" panose="02020603050405020304" pitchFamily="18" charset="0"/>
              </a:rPr>
              <a:t>Fabrication</a:t>
            </a:r>
            <a:r>
              <a:rPr lang="en-US" b="1" dirty="0">
                <a:solidFill>
                  <a:srgbClr val="002060"/>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9" name="Rectangle 3"/>
          <p:cNvSpPr>
            <a:spLocks noGrp="1" noChangeArrowheads="1"/>
          </p:cNvSpPr>
          <p:nvPr>
            <p:ph idx="1"/>
          </p:nvPr>
        </p:nvSpPr>
        <p:spPr>
          <a:xfrm>
            <a:off x="823290" y="1553518"/>
            <a:ext cx="10836965" cy="5300869"/>
          </a:xfrm>
        </p:spPr>
        <p:txBody>
          <a:bodyPr>
            <a:normAutofit/>
          </a:bodyPr>
          <a:lstStyle/>
          <a:p>
            <a:pPr algn="l" rtl="0" eaLnBrk="1" hangingPunct="1">
              <a:spcBef>
                <a:spcPct val="0"/>
              </a:spcBef>
              <a:buSzPct val="150000"/>
              <a:buBlip>
                <a:blip r:embed="rId2"/>
              </a:buBlip>
            </a:pPr>
            <a:r>
              <a:rPr lang="en-US" altLang="ar-JO" sz="2400" b="1" i="1" dirty="0">
                <a:solidFill>
                  <a:srgbClr val="000000"/>
                </a:solidFill>
                <a:latin typeface="Times New Roman" panose="02020603050405020304" pitchFamily="18" charset="0"/>
                <a:cs typeface="Times New Roman" panose="02020603050405020304" pitchFamily="18" charset="0"/>
              </a:rPr>
              <a:t>Fabrication: </a:t>
            </a:r>
            <a:r>
              <a:rPr lang="en-US" altLang="ar-JO" sz="2400" dirty="0">
                <a:latin typeface="Times New Roman" panose="02020603050405020304" pitchFamily="18" charset="0"/>
                <a:cs typeface="Times New Roman" panose="02020603050405020304" pitchFamily="18" charset="0"/>
              </a:rPr>
              <a:t>additional data or activities are generated that would normally no exist, such as adding a password to a system, replaying previously send messages, etc.</a:t>
            </a:r>
          </a:p>
          <a:p>
            <a:pPr algn="l" rtl="0" eaLnBrk="1" hangingPunct="1">
              <a:spcBef>
                <a:spcPct val="0"/>
              </a:spcBef>
              <a:buFontTx/>
              <a:buNone/>
            </a:pPr>
            <a:endParaRPr lang="en-US" altLang="ar-JO" sz="2400" b="1" i="1" dirty="0">
              <a:solidFill>
                <a:srgbClr val="000000"/>
              </a:solidFill>
              <a:latin typeface="Times New Roman" panose="02020603050405020304" pitchFamily="18" charset="0"/>
              <a:cs typeface="Times New Roman" panose="02020603050405020304" pitchFamily="18" charset="0"/>
            </a:endParaRPr>
          </a:p>
        </p:txBody>
      </p:sp>
      <p:pic>
        <p:nvPicPr>
          <p:cNvPr id="20"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4770" y="4507845"/>
            <a:ext cx="149050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AutoShape 12"/>
          <p:cNvCxnSpPr>
            <a:cxnSpLocks noChangeShapeType="1"/>
          </p:cNvCxnSpPr>
          <p:nvPr/>
        </p:nvCxnSpPr>
        <p:spPr bwMode="auto">
          <a:xfrm flipV="1">
            <a:off x="4492486" y="3541851"/>
            <a:ext cx="3498575" cy="1551782"/>
          </a:xfrm>
          <a:prstGeom prst="curvedConnector3">
            <a:avLst>
              <a:gd name="adj1" fmla="val 50000"/>
            </a:avLst>
          </a:prstGeom>
          <a:noFill/>
          <a:ln w="571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 name="Picture 13" descr="BD0550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1651" y="2813983"/>
            <a:ext cx="220753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descr="BD0710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36466" y="2426633"/>
            <a:ext cx="2408214"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299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sz="4400" b="1" dirty="0">
                <a:solidFill>
                  <a:srgbClr val="002060"/>
                </a:solidFill>
                <a:latin typeface="Times New Roman" panose="02020603050405020304" pitchFamily="18" charset="0"/>
                <a:cs typeface="Times New Roman" panose="02020603050405020304" pitchFamily="18" charset="0"/>
              </a:rPr>
              <a:t>Aspects of Security</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Security attack</a:t>
            </a:r>
          </a:p>
          <a:p>
            <a:pPr algn="just">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Security mechanism</a:t>
            </a:r>
          </a:p>
          <a:p>
            <a:pPr algn="just">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Security service</a:t>
            </a:r>
          </a:p>
        </p:txBody>
      </p:sp>
    </p:spTree>
    <p:extLst>
      <p:ext uri="{BB962C8B-B14F-4D97-AF65-F5344CB8AC3E}">
        <p14:creationId xmlns:p14="http://schemas.microsoft.com/office/powerpoint/2010/main" val="405210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sz="4400" b="1" dirty="0">
                <a:solidFill>
                  <a:srgbClr val="002060"/>
                </a:solidFill>
                <a:latin typeface="Times New Roman" panose="02020603050405020304" pitchFamily="18" charset="0"/>
                <a:cs typeface="Times New Roman" panose="02020603050405020304" pitchFamily="18" charset="0"/>
              </a:rPr>
              <a:t>Security Attacks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Any action that compromises the security of information owned by an organization.</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Information security is about how to prevent attacks or failing that, to detect attacks on information-based systems</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Can focus of generic types of attacks</a:t>
            </a:r>
          </a:p>
          <a:p>
            <a:pPr lvl="1" algn="just">
              <a:buSzPct val="100000"/>
              <a:buBlip>
                <a:blip r:embed="rId3"/>
              </a:buBlip>
            </a:pPr>
            <a:r>
              <a:rPr lang="en-US" b="1" i="1" dirty="0">
                <a:latin typeface="Times New Roman" panose="02020603050405020304" pitchFamily="18" charset="0"/>
                <a:cs typeface="Times New Roman" panose="02020603050405020304" pitchFamily="18" charset="0"/>
              </a:rPr>
              <a:t>Passive</a:t>
            </a:r>
          </a:p>
          <a:p>
            <a:pPr lvl="1" algn="just">
              <a:buSzPct val="100000"/>
              <a:buBlip>
                <a:blip r:embed="rId3"/>
              </a:buBlip>
            </a:pPr>
            <a:r>
              <a:rPr lang="en-US" b="1" i="1" dirty="0">
                <a:latin typeface="Times New Roman" panose="02020603050405020304" pitchFamily="18" charset="0"/>
                <a:cs typeface="Times New Roman" panose="02020603050405020304" pitchFamily="18" charset="0"/>
              </a:rPr>
              <a:t>Active</a:t>
            </a:r>
          </a:p>
          <a:p>
            <a:pPr algn="just">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89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sz="4400" b="1" dirty="0">
                <a:solidFill>
                  <a:srgbClr val="002060"/>
                </a:solidFill>
                <a:latin typeface="Times New Roman" panose="02020603050405020304" pitchFamily="18" charset="0"/>
                <a:cs typeface="Times New Roman" panose="02020603050405020304" pitchFamily="18" charset="0"/>
              </a:rPr>
              <a:t>Security Attacks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Any action that compromises the security of information owned by an organization.</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Information security is about how to prevent attacks or failing that, to detect attacks on information-based systems</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Can focus of generic types of attacks</a:t>
            </a:r>
          </a:p>
          <a:p>
            <a:pPr lvl="1" algn="just">
              <a:buSzPct val="100000"/>
              <a:buBlip>
                <a:blip r:embed="rId3"/>
              </a:buBlip>
            </a:pPr>
            <a:r>
              <a:rPr lang="en-US" b="1" i="1" dirty="0">
                <a:latin typeface="Times New Roman" panose="02020603050405020304" pitchFamily="18" charset="0"/>
                <a:cs typeface="Times New Roman" panose="02020603050405020304" pitchFamily="18" charset="0"/>
              </a:rPr>
              <a:t>Passive</a:t>
            </a:r>
          </a:p>
          <a:p>
            <a:pPr lvl="1" algn="just">
              <a:buSzPct val="100000"/>
              <a:buBlip>
                <a:blip r:embed="rId3"/>
              </a:buBlip>
            </a:pPr>
            <a:r>
              <a:rPr lang="en-US" b="1" i="1" dirty="0">
                <a:latin typeface="Times New Roman" panose="02020603050405020304" pitchFamily="18" charset="0"/>
                <a:cs typeface="Times New Roman" panose="02020603050405020304" pitchFamily="18" charset="0"/>
              </a:rPr>
              <a:t>Active</a:t>
            </a:r>
          </a:p>
          <a:p>
            <a:pPr algn="just">
              <a:buSzPct val="150000"/>
              <a:buBlip>
                <a:blip r:embed="rId2"/>
              </a:buBlip>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62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sz="4400" b="1" dirty="0">
                <a:solidFill>
                  <a:srgbClr val="002060"/>
                </a:solidFill>
                <a:latin typeface="Times New Roman" panose="02020603050405020304" pitchFamily="18" charset="0"/>
                <a:cs typeface="Times New Roman" panose="02020603050405020304" pitchFamily="18" charset="0"/>
              </a:rPr>
              <a:t>Passive Attacks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b="1" i="1" dirty="0">
                <a:latin typeface="Times New Roman" panose="02020603050405020304" pitchFamily="18" charset="0"/>
                <a:cs typeface="Times New Roman" panose="02020603050405020304" pitchFamily="18" charset="0"/>
              </a:rPr>
              <a:t>A passive attack </a:t>
            </a:r>
            <a:r>
              <a:rPr lang="en-US" sz="2400" dirty="0">
                <a:latin typeface="Times New Roman" panose="02020603050405020304" pitchFamily="18" charset="0"/>
                <a:cs typeface="Times New Roman" panose="02020603050405020304" pitchFamily="18" charset="0"/>
              </a:rPr>
              <a:t>attempts to learn or make use of information from the system but does not affect system resources.</a:t>
            </a:r>
          </a:p>
        </p:txBody>
      </p:sp>
      <p:pic>
        <p:nvPicPr>
          <p:cNvPr id="4" name="Picture 5">
            <a:extLst>
              <a:ext uri="{FF2B5EF4-FFF2-40B4-BE49-F238E27FC236}">
                <a16:creationId xmlns:a16="http://schemas.microsoft.com/office/drawing/2014/main" id="{0466CD5F-9C4E-7FD8-64FE-85CD7FE8C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2763837"/>
            <a:ext cx="8343900" cy="3729038"/>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a:xfrm>
            <a:off x="838200" y="2872798"/>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Types of Passive Attacks</a:t>
            </a:r>
          </a:p>
        </p:txBody>
      </p:sp>
    </p:spTree>
    <p:extLst>
      <p:ext uri="{BB962C8B-B14F-4D97-AF65-F5344CB8AC3E}">
        <p14:creationId xmlns:p14="http://schemas.microsoft.com/office/powerpoint/2010/main" val="1482512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R</a:t>
            </a:r>
            <a:r>
              <a:rPr lang="en-US" sz="4400" b="1" dirty="0">
                <a:solidFill>
                  <a:srgbClr val="002060"/>
                </a:solidFill>
                <a:latin typeface="Times New Roman" panose="02020603050405020304" pitchFamily="18" charset="0"/>
                <a:cs typeface="Times New Roman" panose="02020603050405020304" pitchFamily="18" charset="0"/>
              </a:rPr>
              <a:t>elease of Message Content</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Telephonic conversation, an electronic mail message, or a transferred file may contain sensitive or confidential information.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We would like to prevent an opponent from learning the contents of these transmissions. </a:t>
            </a:r>
          </a:p>
        </p:txBody>
      </p:sp>
      <p:pic>
        <p:nvPicPr>
          <p:cNvPr id="1026" name="Picture 2" descr="Passive attack">
            <a:extLst>
              <a:ext uri="{FF2B5EF4-FFF2-40B4-BE49-F238E27FC236}">
                <a16:creationId xmlns:a16="http://schemas.microsoft.com/office/drawing/2014/main" id="{146973A0-EB81-FB91-2C63-F97E71DAD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3557588"/>
            <a:ext cx="62865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0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Traffic Analysis </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Suppose that we had a way of masking (encryption) information, so that the attacker even if captured the message could not extract any information from the message.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The opponent could determine the location and identity of communicating host and could observe the frequency and length of messages being exchanged. This information might be useful in guessing the nature of the communication that was taking place. </a:t>
            </a:r>
          </a:p>
        </p:txBody>
      </p:sp>
      <p:pic>
        <p:nvPicPr>
          <p:cNvPr id="2050" name="Picture 2" descr="Traffic analysis">
            <a:extLst>
              <a:ext uri="{FF2B5EF4-FFF2-40B4-BE49-F238E27FC236}">
                <a16:creationId xmlns:a16="http://schemas.microsoft.com/office/drawing/2014/main" id="{FDA1A796-AB51-9228-1F72-0EA292B0F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3985096"/>
            <a:ext cx="5264150" cy="286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67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Active Attacks</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An active attack </a:t>
            </a:r>
            <a:r>
              <a:rPr lang="en-US" sz="2400" b="1" i="1" dirty="0">
                <a:solidFill>
                  <a:srgbClr val="002060"/>
                </a:solidFill>
                <a:latin typeface="Times New Roman" panose="02020603050405020304" pitchFamily="18" charset="0"/>
                <a:cs typeface="Times New Roman" panose="02020603050405020304" pitchFamily="18" charset="0"/>
              </a:rPr>
              <a:t>attempts to alter system resources or affect their operations</a:t>
            </a:r>
            <a:r>
              <a:rPr lang="en-US" sz="2400" dirty="0">
                <a:latin typeface="Times New Roman" panose="02020603050405020304" pitchFamily="18" charset="0"/>
                <a:cs typeface="Times New Roman" panose="02020603050405020304" pitchFamily="18" charset="0"/>
              </a:rPr>
              <a:t>.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Active attacks involve some modification of the data stream or the creation of false statements.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Types of active attacks are as follows: </a:t>
            </a:r>
          </a:p>
          <a:p>
            <a:pPr lvl="1" algn="just">
              <a:buSzPct val="100000"/>
              <a:buBlip>
                <a:blip r:embed="rId3"/>
              </a:buBlip>
            </a:pPr>
            <a:r>
              <a:rPr lang="en-US" dirty="0">
                <a:latin typeface="Times New Roman" panose="02020603050405020304" pitchFamily="18" charset="0"/>
                <a:cs typeface="Times New Roman" panose="02020603050405020304" pitchFamily="18" charset="0"/>
              </a:rPr>
              <a:t>Masquerade</a:t>
            </a:r>
          </a:p>
          <a:p>
            <a:pPr lvl="1" algn="just">
              <a:buSzPct val="100000"/>
              <a:buBlip>
                <a:blip r:embed="rId3"/>
              </a:buBlip>
            </a:pPr>
            <a:r>
              <a:rPr lang="en-US" dirty="0">
                <a:latin typeface="Times New Roman" panose="02020603050405020304" pitchFamily="18" charset="0"/>
                <a:cs typeface="Times New Roman" panose="02020603050405020304" pitchFamily="18" charset="0"/>
              </a:rPr>
              <a:t>Modification of messages</a:t>
            </a:r>
          </a:p>
          <a:p>
            <a:pPr lvl="1" algn="just">
              <a:buSzPct val="100000"/>
              <a:buBlip>
                <a:blip r:embed="rId3"/>
              </a:buBlip>
            </a:pPr>
            <a:r>
              <a:rPr lang="en-US" dirty="0">
                <a:latin typeface="Times New Roman" panose="02020603050405020304" pitchFamily="18" charset="0"/>
                <a:cs typeface="Times New Roman" panose="02020603050405020304" pitchFamily="18" charset="0"/>
              </a:rPr>
              <a:t>Repudiation</a:t>
            </a:r>
          </a:p>
          <a:p>
            <a:pPr lvl="1" algn="just">
              <a:buSzPct val="100000"/>
              <a:buBlip>
                <a:blip r:embed="rId3"/>
              </a:buBlip>
            </a:pPr>
            <a:r>
              <a:rPr lang="en-US" dirty="0">
                <a:latin typeface="Times New Roman" panose="02020603050405020304" pitchFamily="18" charset="0"/>
                <a:cs typeface="Times New Roman" panose="02020603050405020304" pitchFamily="18" charset="0"/>
              </a:rPr>
              <a:t>Replay</a:t>
            </a:r>
          </a:p>
          <a:p>
            <a:pPr lvl="1" algn="just">
              <a:buSzPct val="100000"/>
              <a:buBlip>
                <a:blip r:embed="rId3"/>
              </a:buBlip>
            </a:pPr>
            <a:r>
              <a:rPr lang="en-US" dirty="0">
                <a:latin typeface="Times New Roman" panose="02020603050405020304" pitchFamily="18" charset="0"/>
                <a:cs typeface="Times New Roman" panose="02020603050405020304" pitchFamily="18" charset="0"/>
              </a:rPr>
              <a:t>Denial of Service</a:t>
            </a:r>
          </a:p>
        </p:txBody>
      </p:sp>
    </p:spTree>
    <p:extLst>
      <p:ext uri="{BB962C8B-B14F-4D97-AF65-F5344CB8AC3E}">
        <p14:creationId xmlns:p14="http://schemas.microsoft.com/office/powerpoint/2010/main" val="219346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Why need Cryptography??</a:t>
            </a:r>
          </a:p>
        </p:txBody>
      </p:sp>
      <p:sp>
        <p:nvSpPr>
          <p:cNvPr id="3" name="Content Placeholder 2"/>
          <p:cNvSpPr>
            <a:spLocks noGrp="1"/>
          </p:cNvSpPr>
          <p:nvPr>
            <p:ph idx="1"/>
          </p:nvPr>
        </p:nvSpPr>
        <p:spPr>
          <a:xfrm>
            <a:off x="318052" y="1825624"/>
            <a:ext cx="11035748" cy="5032375"/>
          </a:xfrm>
        </p:spPr>
        <p:txBody>
          <a:bodyPr>
            <a:normAutofit/>
          </a:bodyPr>
          <a:lstStyle/>
          <a:p>
            <a:pPr algn="just">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But is internet system secure??</a:t>
            </a:r>
          </a:p>
          <a:p>
            <a:pPr algn="just">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The message can be corrupted by intruders/third party.</a:t>
            </a:r>
          </a:p>
          <a:p>
            <a:pPr algn="just">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To provide the security and protect the valuable information we can use </a:t>
            </a:r>
            <a:r>
              <a:rPr lang="en-US" sz="2400" b="1" dirty="0">
                <a:latin typeface="Times New Roman" panose="02020603050405020304" pitchFamily="18" charset="0"/>
                <a:cs typeface="Times New Roman" panose="02020603050405020304" pitchFamily="18" charset="0"/>
              </a:rPr>
              <a:t>Cryptography</a:t>
            </a:r>
            <a:r>
              <a:rPr lang="en-US" sz="2400" dirty="0">
                <a:latin typeface="Times New Roman" panose="02020603050405020304" pitchFamily="18" charset="0"/>
                <a:cs typeface="Times New Roman" panose="02020603050405020304" pitchFamily="18" charset="0"/>
              </a:rPr>
              <a:t>.</a:t>
            </a:r>
          </a:p>
          <a:p>
            <a:pPr algn="just">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4" name="Cloud 3"/>
          <p:cNvSpPr/>
          <p:nvPr/>
        </p:nvSpPr>
        <p:spPr>
          <a:xfrm>
            <a:off x="4210878" y="2027582"/>
            <a:ext cx="4280451" cy="3034748"/>
          </a:xfrm>
          <a:prstGeom prst="cloud">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1828800" y="2332383"/>
            <a:ext cx="1709530" cy="2080591"/>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latin typeface="Times New Roman" panose="02020603050405020304" pitchFamily="18" charset="0"/>
                <a:cs typeface="Times New Roman" panose="02020603050405020304" pitchFamily="18" charset="0"/>
              </a:rPr>
              <a:t>Sender</a:t>
            </a:r>
          </a:p>
        </p:txBody>
      </p:sp>
      <p:sp>
        <p:nvSpPr>
          <p:cNvPr id="6" name="Oval 5"/>
          <p:cNvSpPr/>
          <p:nvPr/>
        </p:nvSpPr>
        <p:spPr>
          <a:xfrm>
            <a:off x="9250020" y="2378765"/>
            <a:ext cx="1895058" cy="2080591"/>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latin typeface="Times New Roman" panose="02020603050405020304" pitchFamily="18" charset="0"/>
                <a:cs typeface="Times New Roman" panose="02020603050405020304" pitchFamily="18" charset="0"/>
              </a:rPr>
              <a:t>Receiver</a:t>
            </a:r>
          </a:p>
        </p:txBody>
      </p:sp>
      <p:sp>
        <p:nvSpPr>
          <p:cNvPr id="7" name="Flowchart: Sequential Access Storage 6"/>
          <p:cNvSpPr/>
          <p:nvPr/>
        </p:nvSpPr>
        <p:spPr>
          <a:xfrm>
            <a:off x="4678018" y="3207457"/>
            <a:ext cx="3087757" cy="1085816"/>
          </a:xfrm>
          <a:prstGeom prst="flowChartMagneticTap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latin typeface="Times New Roman" panose="02020603050405020304" pitchFamily="18" charset="0"/>
                <a:cs typeface="Times New Roman" panose="02020603050405020304" pitchFamily="18" charset="0"/>
              </a:rPr>
              <a:t>How are you??</a:t>
            </a:r>
          </a:p>
        </p:txBody>
      </p:sp>
      <p:sp>
        <p:nvSpPr>
          <p:cNvPr id="8" name="TextBox 7"/>
          <p:cNvSpPr txBox="1"/>
          <p:nvPr/>
        </p:nvSpPr>
        <p:spPr>
          <a:xfrm>
            <a:off x="5562598" y="2438400"/>
            <a:ext cx="157700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Internet</a:t>
            </a:r>
          </a:p>
        </p:txBody>
      </p:sp>
      <p:cxnSp>
        <p:nvCxnSpPr>
          <p:cNvPr id="12" name="Straight Arrow Connector 11"/>
          <p:cNvCxnSpPr/>
          <p:nvPr/>
        </p:nvCxnSpPr>
        <p:spPr>
          <a:xfrm>
            <a:off x="3538330" y="3207457"/>
            <a:ext cx="571169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26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a:xfrm>
            <a:off x="838200" y="2872798"/>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Types of Active Attacks</a:t>
            </a:r>
          </a:p>
        </p:txBody>
      </p:sp>
    </p:spTree>
    <p:extLst>
      <p:ext uri="{BB962C8B-B14F-4D97-AF65-F5344CB8AC3E}">
        <p14:creationId xmlns:p14="http://schemas.microsoft.com/office/powerpoint/2010/main" val="38928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Masquerade</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A masquerade attack takes place when one entity </a:t>
            </a:r>
            <a:r>
              <a:rPr lang="en-US" sz="2400" b="1" i="1" dirty="0">
                <a:solidFill>
                  <a:srgbClr val="002060"/>
                </a:solidFill>
                <a:latin typeface="Times New Roman" panose="02020603050405020304" pitchFamily="18" charset="0"/>
                <a:cs typeface="Times New Roman" panose="02020603050405020304" pitchFamily="18" charset="0"/>
              </a:rPr>
              <a:t>pretends</a:t>
            </a:r>
            <a:r>
              <a:rPr lang="en-US" sz="2400" dirty="0">
                <a:latin typeface="Times New Roman" panose="02020603050405020304" pitchFamily="18" charset="0"/>
                <a:cs typeface="Times New Roman" panose="02020603050405020304" pitchFamily="18" charset="0"/>
              </a:rPr>
              <a:t> to be a different entity.</a:t>
            </a:r>
            <a:endParaRPr lang="en-US" dirty="0">
              <a:latin typeface="Times New Roman" panose="02020603050405020304" pitchFamily="18" charset="0"/>
              <a:cs typeface="Times New Roman" panose="02020603050405020304" pitchFamily="18" charset="0"/>
            </a:endParaRPr>
          </a:p>
        </p:txBody>
      </p:sp>
      <p:pic>
        <p:nvPicPr>
          <p:cNvPr id="3074" name="Picture 2" descr="Masquerade Attack">
            <a:extLst>
              <a:ext uri="{FF2B5EF4-FFF2-40B4-BE49-F238E27FC236}">
                <a16:creationId xmlns:a16="http://schemas.microsoft.com/office/drawing/2014/main" id="{B3FC9962-E971-9997-72E3-B81F79087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950" y="2465388"/>
            <a:ext cx="62865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61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a:solidFill>
                  <a:srgbClr val="002060"/>
                </a:solidFill>
                <a:latin typeface="Times New Roman" panose="02020603050405020304" pitchFamily="18" charset="0"/>
                <a:cs typeface="Times New Roman" panose="02020603050405020304" pitchFamily="18" charset="0"/>
              </a:rPr>
              <a:t>Modification of Messages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a:latin typeface="Times New Roman" panose="02020603050405020304" pitchFamily="18" charset="0"/>
                <a:cs typeface="Times New Roman" panose="02020603050405020304" pitchFamily="18" charset="0"/>
              </a:rPr>
              <a:t>It means that some portion of a message is altered or that message is delayed or reordered to produce an unauthorized effect.</a:t>
            </a:r>
            <a:endParaRPr lang="en-US" dirty="0">
              <a:latin typeface="Times New Roman" panose="02020603050405020304" pitchFamily="18" charset="0"/>
              <a:cs typeface="Times New Roman" panose="02020603050405020304" pitchFamily="18" charset="0"/>
            </a:endParaRPr>
          </a:p>
        </p:txBody>
      </p:sp>
      <p:pic>
        <p:nvPicPr>
          <p:cNvPr id="5122" name="Picture 2" descr="Modification of messages">
            <a:extLst>
              <a:ext uri="{FF2B5EF4-FFF2-40B4-BE49-F238E27FC236}">
                <a16:creationId xmlns:a16="http://schemas.microsoft.com/office/drawing/2014/main" id="{55F9C4A4-498A-5992-CE56-FB0857634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757488"/>
            <a:ext cx="62865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66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Repudiation </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This attack occurs when the network is not completely secured or the login control has been tampered with.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With this attack, the author’s information can be changed by actions of a malicious user in order to save false data in log files, up to the general manipulation of data on behalf of others,  similar to the spoofing of e-mail messages.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019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Replay  </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It involves the passive capture of a message and its subsequent transmission to produce an authorized effect. </a:t>
            </a:r>
            <a:endParaRPr lang="en-US" dirty="0">
              <a:latin typeface="Times New Roman" panose="02020603050405020304" pitchFamily="18" charset="0"/>
              <a:cs typeface="Times New Roman" panose="02020603050405020304" pitchFamily="18" charset="0"/>
            </a:endParaRPr>
          </a:p>
        </p:txBody>
      </p:sp>
      <p:pic>
        <p:nvPicPr>
          <p:cNvPr id="6146" name="Picture 2" descr="Replay">
            <a:extLst>
              <a:ext uri="{FF2B5EF4-FFF2-40B4-BE49-F238E27FC236}">
                <a16:creationId xmlns:a16="http://schemas.microsoft.com/office/drawing/2014/main" id="{161B5F6B-242E-F8B2-7BF8-1F2F2971C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892425"/>
            <a:ext cx="62865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27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Denial of Service  </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It prevents the normal use of communication facilities. This attack may have a specific target.</a:t>
            </a:r>
            <a:endParaRPr lang="en-US" dirty="0">
              <a:latin typeface="Times New Roman" panose="02020603050405020304" pitchFamily="18" charset="0"/>
              <a:cs typeface="Times New Roman" panose="02020603050405020304" pitchFamily="18" charset="0"/>
            </a:endParaRPr>
          </a:p>
        </p:txBody>
      </p:sp>
      <p:pic>
        <p:nvPicPr>
          <p:cNvPr id="8194" name="Picture 2" descr="Denial of Service">
            <a:extLst>
              <a:ext uri="{FF2B5EF4-FFF2-40B4-BE49-F238E27FC236}">
                <a16:creationId xmlns:a16="http://schemas.microsoft.com/office/drawing/2014/main" id="{1B1FF446-DBB4-BD56-67AB-EB6412569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532063"/>
            <a:ext cx="62865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5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a:xfrm>
            <a:off x="838200" y="2872798"/>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Cryptography and Network Security Principles/Services</a:t>
            </a:r>
          </a:p>
        </p:txBody>
      </p:sp>
    </p:spTree>
    <p:extLst>
      <p:ext uri="{BB962C8B-B14F-4D97-AF65-F5344CB8AC3E}">
        <p14:creationId xmlns:p14="http://schemas.microsoft.com/office/powerpoint/2010/main" val="1063781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Confidentiality</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The principle specifies that only </a:t>
            </a:r>
            <a:r>
              <a:rPr lang="en-US" sz="2400" b="1" i="1" dirty="0">
                <a:solidFill>
                  <a:srgbClr val="002060"/>
                </a:solidFill>
                <a:latin typeface="Times New Roman" panose="02020603050405020304" pitchFamily="18" charset="0"/>
                <a:cs typeface="Times New Roman" panose="02020603050405020304" pitchFamily="18" charset="0"/>
              </a:rPr>
              <a:t>the sender and receiver will be able to access the information</a:t>
            </a:r>
            <a:r>
              <a:rPr lang="en-US" sz="2400" dirty="0">
                <a:latin typeface="Times New Roman" panose="02020603050405020304" pitchFamily="18" charset="0"/>
                <a:cs typeface="Times New Roman" panose="02020603050405020304" pitchFamily="18" charset="0"/>
              </a:rPr>
              <a:t> shared between them. </a:t>
            </a:r>
          </a:p>
          <a:p>
            <a:pPr algn="just">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Confidentiality is compromised if an unauthorized person is able to access a message.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For example, let us consider sender A wants to share some confidential information with receiver B and the information gets intercepted by the attacker C. Now the confidential information is in the hands of an intruder C. </a:t>
            </a:r>
          </a:p>
        </p:txBody>
      </p:sp>
    </p:spTree>
    <p:extLst>
      <p:ext uri="{BB962C8B-B14F-4D97-AF65-F5344CB8AC3E}">
        <p14:creationId xmlns:p14="http://schemas.microsoft.com/office/powerpoint/2010/main" val="1626821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Authentication</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Authentication is </a:t>
            </a:r>
            <a:r>
              <a:rPr lang="en-US" sz="2400" b="1" i="1" dirty="0">
                <a:solidFill>
                  <a:srgbClr val="002060"/>
                </a:solidFill>
                <a:latin typeface="Times New Roman" panose="02020603050405020304" pitchFamily="18" charset="0"/>
                <a:cs typeface="Times New Roman" panose="02020603050405020304" pitchFamily="18" charset="0"/>
              </a:rPr>
              <a:t>the mechanism to identify the user or system or the entity</a:t>
            </a:r>
            <a:r>
              <a:rPr lang="en-US" sz="2400" dirty="0">
                <a:latin typeface="Times New Roman" panose="02020603050405020304" pitchFamily="18" charset="0"/>
                <a:cs typeface="Times New Roman" panose="02020603050405020304" pitchFamily="18" charset="0"/>
              </a:rPr>
              <a:t>.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It ensures the </a:t>
            </a:r>
            <a:r>
              <a:rPr lang="en-US" sz="2400" b="1" i="1" dirty="0">
                <a:solidFill>
                  <a:srgbClr val="002060"/>
                </a:solidFill>
                <a:latin typeface="Times New Roman" panose="02020603050405020304" pitchFamily="18" charset="0"/>
                <a:cs typeface="Times New Roman" panose="02020603050405020304" pitchFamily="18" charset="0"/>
              </a:rPr>
              <a:t>identity of the person trying to access the information</a:t>
            </a:r>
            <a:r>
              <a:rPr lang="en-US" sz="2400" dirty="0">
                <a:latin typeface="Times New Roman" panose="02020603050405020304" pitchFamily="18" charset="0"/>
                <a:cs typeface="Times New Roman" panose="02020603050405020304" pitchFamily="18" charset="0"/>
              </a:rPr>
              <a:t>.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The authentication is mostly secured by using </a:t>
            </a:r>
            <a:r>
              <a:rPr lang="en-US" sz="2400" b="1" i="1" dirty="0">
                <a:solidFill>
                  <a:srgbClr val="002060"/>
                </a:solidFill>
                <a:latin typeface="Times New Roman" panose="02020603050405020304" pitchFamily="18" charset="0"/>
                <a:cs typeface="Times New Roman" panose="02020603050405020304" pitchFamily="18" charset="0"/>
              </a:rPr>
              <a:t>username and password.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The authorized person whose identity is preregistered can prove his/her identity and can access the sensitive information. </a:t>
            </a:r>
          </a:p>
        </p:txBody>
      </p:sp>
    </p:spTree>
    <p:extLst>
      <p:ext uri="{BB962C8B-B14F-4D97-AF65-F5344CB8AC3E}">
        <p14:creationId xmlns:p14="http://schemas.microsoft.com/office/powerpoint/2010/main" val="104599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sz="4400" b="1" dirty="0">
                <a:solidFill>
                  <a:srgbClr val="002060"/>
                </a:solidFill>
                <a:latin typeface="Times New Roman" panose="02020603050405020304" pitchFamily="18" charset="0"/>
                <a:cs typeface="Times New Roman" panose="02020603050405020304" pitchFamily="18" charset="0"/>
              </a:rPr>
              <a:t>Integrity</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Integrity gives </a:t>
            </a:r>
            <a:r>
              <a:rPr lang="en-US" sz="2400" b="1" i="1" dirty="0">
                <a:solidFill>
                  <a:srgbClr val="002060"/>
                </a:solidFill>
                <a:latin typeface="Times New Roman" panose="02020603050405020304" pitchFamily="18" charset="0"/>
                <a:cs typeface="Times New Roman" panose="02020603050405020304" pitchFamily="18" charset="0"/>
              </a:rPr>
              <a:t>the assurance that the information received is exact and accurate</a:t>
            </a:r>
            <a:r>
              <a:rPr lang="en-US" sz="2400" dirty="0">
                <a:latin typeface="Times New Roman" panose="02020603050405020304" pitchFamily="18" charset="0"/>
                <a:cs typeface="Times New Roman" panose="02020603050405020304" pitchFamily="18" charset="0"/>
              </a:rPr>
              <a:t>.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If the content of the message is changed after the sender sends it but before reaching the intended receiver, then it is said that the integrity of the message is lost. </a:t>
            </a:r>
          </a:p>
        </p:txBody>
      </p:sp>
    </p:spTree>
    <p:extLst>
      <p:ext uri="{BB962C8B-B14F-4D97-AF65-F5344CB8AC3E}">
        <p14:creationId xmlns:p14="http://schemas.microsoft.com/office/powerpoint/2010/main" val="234350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What is Cryptography??</a:t>
            </a:r>
          </a:p>
        </p:txBody>
      </p:sp>
      <p:sp>
        <p:nvSpPr>
          <p:cNvPr id="3" name="Content Placeholder 2"/>
          <p:cNvSpPr>
            <a:spLocks noGrp="1"/>
          </p:cNvSpPr>
          <p:nvPr>
            <p:ph idx="1"/>
          </p:nvPr>
        </p:nvSpPr>
        <p:spPr>
          <a:xfrm>
            <a:off x="3538330" y="1825623"/>
            <a:ext cx="7924800" cy="3584712"/>
          </a:xfrm>
        </p:spPr>
        <p:txBody>
          <a:bodyPr>
            <a:normAutofit/>
          </a:bodyPr>
          <a:lstStyle/>
          <a:p>
            <a:pPr algn="just">
              <a:lnSpc>
                <a:spcPct val="100000"/>
              </a:lnSpc>
              <a:buClr>
                <a:srgbClr val="002060"/>
              </a:buClr>
              <a:buSzPct val="150000"/>
              <a:buBlip>
                <a:blip r:embed="rId2"/>
              </a:buBlip>
            </a:pPr>
            <a:r>
              <a:rPr lang="en-US" sz="2400" b="1" dirty="0">
                <a:latin typeface="Times New Roman" panose="02020603050405020304" pitchFamily="18" charset="0"/>
                <a:cs typeface="Times New Roman" panose="02020603050405020304" pitchFamily="18" charset="0"/>
              </a:rPr>
              <a:t>Bob</a:t>
            </a:r>
            <a:r>
              <a:rPr lang="en-US" sz="2400" dirty="0">
                <a:latin typeface="Times New Roman" panose="02020603050405020304" pitchFamily="18" charset="0"/>
                <a:cs typeface="Times New Roman" panose="02020603050405020304" pitchFamily="18" charset="0"/>
              </a:rPr>
              <a:t> wants to send a message to </a:t>
            </a:r>
            <a:r>
              <a:rPr lang="en-US" sz="2400" b="1" dirty="0">
                <a:latin typeface="Times New Roman" panose="02020603050405020304" pitchFamily="18" charset="0"/>
                <a:cs typeface="Times New Roman" panose="02020603050405020304" pitchFamily="18" charset="0"/>
              </a:rPr>
              <a:t>Alice</a:t>
            </a:r>
            <a:r>
              <a:rPr lang="en-US" sz="2400" dirty="0">
                <a:latin typeface="Times New Roman" panose="02020603050405020304" pitchFamily="18" charset="0"/>
                <a:cs typeface="Times New Roman" panose="02020603050405020304" pitchFamily="18" charset="0"/>
              </a:rPr>
              <a:t>.</a:t>
            </a:r>
          </a:p>
          <a:p>
            <a:pPr algn="just">
              <a:lnSpc>
                <a:spcPct val="100000"/>
              </a:lnSpc>
              <a:buClr>
                <a:srgbClr val="002060"/>
              </a:buClr>
              <a:buSzPct val="150000"/>
              <a:buBlip>
                <a:blip r:embed="rId2"/>
              </a:buBlip>
            </a:pPr>
            <a:r>
              <a:rPr lang="en-US" sz="2400" dirty="0">
                <a:latin typeface="Times New Roman" panose="02020603050405020304" pitchFamily="18" charset="0"/>
                <a:cs typeface="Times New Roman" panose="02020603050405020304" pitchFamily="18" charset="0"/>
              </a:rPr>
              <a:t>His message can be sent securely by transforming the whole content into a new form others can’t understand.</a:t>
            </a:r>
          </a:p>
          <a:p>
            <a:pPr marL="0" indent="0" algn="just">
              <a:lnSpc>
                <a:spcPct val="100000"/>
              </a:lnSpc>
              <a:buClr>
                <a:srgbClr val="002060"/>
              </a:buClr>
              <a:buSzPct val="150000"/>
              <a:buNone/>
            </a:pP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Hello Alice</a:t>
            </a:r>
            <a:r>
              <a:rPr lang="en-US" sz="24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6EB6957008E03CE4</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p>
          <a:p>
            <a:pPr algn="just">
              <a:lnSpc>
                <a:spcPct val="100000"/>
              </a:lnSpc>
              <a:buClr>
                <a:srgbClr val="002060"/>
              </a:buClr>
              <a:buSzPct val="150000"/>
              <a:buBlip>
                <a:blip r:embed="rId2"/>
              </a:buBlip>
            </a:pPr>
            <a:r>
              <a:rPr lang="en-US" sz="2400" b="1" i="1" dirty="0">
                <a:solidFill>
                  <a:srgbClr val="002060"/>
                </a:solidFill>
                <a:latin typeface="Times New Roman" panose="02020603050405020304" pitchFamily="18" charset="0"/>
                <a:cs typeface="Times New Roman" panose="02020603050405020304" pitchFamily="18" charset="0"/>
              </a:rPr>
              <a:t>The art of protecting information by transforming into an unreadable format is called Cryptography. </a:t>
            </a:r>
          </a:p>
        </p:txBody>
      </p:sp>
      <p:pic>
        <p:nvPicPr>
          <p:cNvPr id="1026" name="Picture 2" descr="Cryptograph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57" y="1825623"/>
            <a:ext cx="3120473" cy="324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523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sz="4400" b="1" dirty="0">
                <a:solidFill>
                  <a:srgbClr val="002060"/>
                </a:solidFill>
                <a:latin typeface="Times New Roman" panose="02020603050405020304" pitchFamily="18" charset="0"/>
                <a:cs typeface="Times New Roman" panose="02020603050405020304" pitchFamily="18" charset="0"/>
              </a:rPr>
              <a:t>Non-Repudiation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Non-repudiation is a </a:t>
            </a:r>
            <a:r>
              <a:rPr lang="en-US" sz="2400" b="1" i="1" dirty="0">
                <a:solidFill>
                  <a:srgbClr val="002060"/>
                </a:solidFill>
                <a:latin typeface="Times New Roman" panose="02020603050405020304" pitchFamily="18" charset="0"/>
                <a:cs typeface="Times New Roman" panose="02020603050405020304" pitchFamily="18" charset="0"/>
              </a:rPr>
              <a:t>mechanism that prevents the denial of the message content sent through a network.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In some cases, the sender sends the message and later denies it.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But the non-repudiation does not allow the sender to refuse the receiver. </a:t>
            </a:r>
          </a:p>
        </p:txBody>
      </p:sp>
    </p:spTree>
    <p:extLst>
      <p:ext uri="{BB962C8B-B14F-4D97-AF65-F5344CB8AC3E}">
        <p14:creationId xmlns:p14="http://schemas.microsoft.com/office/powerpoint/2010/main" val="1838539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sz="4400" b="1" dirty="0">
                <a:solidFill>
                  <a:srgbClr val="002060"/>
                </a:solidFill>
                <a:latin typeface="Times New Roman" panose="02020603050405020304" pitchFamily="18" charset="0"/>
                <a:cs typeface="Times New Roman" panose="02020603050405020304" pitchFamily="18" charset="0"/>
              </a:rPr>
              <a:t>Access control</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The principle of access control is determined by </a:t>
            </a:r>
            <a:r>
              <a:rPr lang="en-US" sz="2400" b="1" i="1" dirty="0">
                <a:solidFill>
                  <a:srgbClr val="002060"/>
                </a:solidFill>
                <a:latin typeface="Times New Roman" panose="02020603050405020304" pitchFamily="18" charset="0"/>
                <a:cs typeface="Times New Roman" panose="02020603050405020304" pitchFamily="18" charset="0"/>
              </a:rPr>
              <a:t>role management and rule management.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Role management determines who should access the data while rule management determines up to what extent one can access the data.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The information displayed is dependent on the person who is accessing it. </a:t>
            </a:r>
          </a:p>
        </p:txBody>
      </p:sp>
    </p:spTree>
    <p:extLst>
      <p:ext uri="{BB962C8B-B14F-4D97-AF65-F5344CB8AC3E}">
        <p14:creationId xmlns:p14="http://schemas.microsoft.com/office/powerpoint/2010/main" val="3097848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sz="4400" b="1" dirty="0">
                <a:solidFill>
                  <a:srgbClr val="002060"/>
                </a:solidFill>
                <a:latin typeface="Times New Roman" panose="02020603050405020304" pitchFamily="18" charset="0"/>
                <a:cs typeface="Times New Roman" panose="02020603050405020304" pitchFamily="18" charset="0"/>
              </a:rPr>
              <a:t>Availability</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The principle of availability states that the resources will be available to always authorized party. </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Information will not be useful if it is not available to be accessed. Systems should have sufficient availability of information to satisfy the user's request. </a:t>
            </a:r>
          </a:p>
        </p:txBody>
      </p:sp>
    </p:spTree>
    <p:extLst>
      <p:ext uri="{BB962C8B-B14F-4D97-AF65-F5344CB8AC3E}">
        <p14:creationId xmlns:p14="http://schemas.microsoft.com/office/powerpoint/2010/main" val="704326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Security Mechanism</a:t>
            </a:r>
          </a:p>
        </p:txBody>
      </p:sp>
      <p:sp>
        <p:nvSpPr>
          <p:cNvPr id="3" name="Content Placeholder 2">
            <a:extLst>
              <a:ext uri="{FF2B5EF4-FFF2-40B4-BE49-F238E27FC236}">
                <a16:creationId xmlns:a16="http://schemas.microsoft.com/office/drawing/2014/main" id="{52A4CF23-1CF2-5CAD-1BA3-71C917EA30FF}"/>
              </a:ext>
            </a:extLst>
          </p:cNvPr>
          <p:cNvSpPr>
            <a:spLocks noGrp="1"/>
          </p:cNvSpPr>
          <p:nvPr>
            <p:ph idx="1"/>
          </p:nvPr>
        </p:nvSpPr>
        <p:spPr/>
        <p:txBody>
          <a:bodyPr>
            <a:normAutofit/>
          </a:bodyPr>
          <a:lstStyle/>
          <a:p>
            <a:pPr algn="just">
              <a:buSzPct val="150000"/>
              <a:buBlip>
                <a:blip r:embed="rId2"/>
              </a:buBlip>
            </a:pPr>
            <a:r>
              <a:rPr lang="en-US" sz="2400" dirty="0">
                <a:latin typeface="Times New Roman" panose="02020603050405020304" pitchFamily="18" charset="0"/>
                <a:cs typeface="Times New Roman" panose="02020603050405020304" pitchFamily="18" charset="0"/>
              </a:rPr>
              <a:t>Feature designed to detect, prevent, or recover from a security attack</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No single mechanism that will support all services required</a:t>
            </a:r>
          </a:p>
          <a:p>
            <a:pPr algn="just">
              <a:buSzPct val="150000"/>
              <a:buBlip>
                <a:blip r:embed="rId2"/>
              </a:buBlip>
            </a:pPr>
            <a:r>
              <a:rPr lang="en-US" sz="2400" dirty="0">
                <a:latin typeface="Times New Roman" panose="02020603050405020304" pitchFamily="18" charset="0"/>
                <a:cs typeface="Times New Roman" panose="02020603050405020304" pitchFamily="18" charset="0"/>
              </a:rPr>
              <a:t>However one element underlies many of the security mechanisms in use: </a:t>
            </a:r>
            <a:r>
              <a:rPr lang="en-US" sz="2400" b="1" i="1" dirty="0">
                <a:solidFill>
                  <a:srgbClr val="002060"/>
                </a:solidFill>
                <a:latin typeface="Times New Roman" panose="02020603050405020304" pitchFamily="18" charset="0"/>
                <a:cs typeface="Times New Roman" panose="02020603050405020304" pitchFamily="18" charset="0"/>
              </a:rPr>
              <a:t>cryptographic techniques</a:t>
            </a:r>
            <a:endParaRPr lang="en-US"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30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A basic Encryption and Decryption system</a:t>
            </a:r>
          </a:p>
        </p:txBody>
      </p:sp>
      <p:sp>
        <p:nvSpPr>
          <p:cNvPr id="5" name="Rectangle 4"/>
          <p:cNvSpPr/>
          <p:nvPr/>
        </p:nvSpPr>
        <p:spPr>
          <a:xfrm>
            <a:off x="3140769" y="4200939"/>
            <a:ext cx="1683026" cy="954157"/>
          </a:xfrm>
          <a:prstGeom prst="rect">
            <a:avLst/>
          </a:prstGeom>
          <a:ln w="3810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2060"/>
                </a:solidFill>
                <a:latin typeface="Times New Roman" panose="02020603050405020304" pitchFamily="18" charset="0"/>
                <a:cs typeface="Times New Roman" panose="02020603050405020304" pitchFamily="18" charset="0"/>
              </a:rPr>
              <a:t>Encryption</a:t>
            </a:r>
          </a:p>
          <a:p>
            <a:pPr algn="ctr"/>
            <a:r>
              <a:rPr lang="en-US" sz="2400" dirty="0">
                <a:solidFill>
                  <a:srgbClr val="002060"/>
                </a:solidFill>
                <a:latin typeface="Times New Roman" panose="02020603050405020304" pitchFamily="18" charset="0"/>
                <a:cs typeface="Times New Roman" panose="02020603050405020304" pitchFamily="18" charset="0"/>
              </a:rPr>
              <a:t>Algorithm</a:t>
            </a:r>
          </a:p>
        </p:txBody>
      </p:sp>
      <p:sp>
        <p:nvSpPr>
          <p:cNvPr id="7" name="Rectangle 6"/>
          <p:cNvSpPr/>
          <p:nvPr/>
        </p:nvSpPr>
        <p:spPr>
          <a:xfrm>
            <a:off x="7189304" y="4200938"/>
            <a:ext cx="1683026" cy="954157"/>
          </a:xfrm>
          <a:prstGeom prst="rect">
            <a:avLst/>
          </a:prstGeom>
          <a:ln w="3810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2060"/>
                </a:solidFill>
                <a:latin typeface="Times New Roman" panose="02020603050405020304" pitchFamily="18" charset="0"/>
                <a:cs typeface="Times New Roman" panose="02020603050405020304" pitchFamily="18" charset="0"/>
              </a:rPr>
              <a:t>Decryption</a:t>
            </a:r>
          </a:p>
          <a:p>
            <a:pPr algn="ctr"/>
            <a:r>
              <a:rPr lang="en-US" sz="2400" dirty="0">
                <a:solidFill>
                  <a:srgbClr val="002060"/>
                </a:solidFill>
                <a:latin typeface="Times New Roman" panose="02020603050405020304" pitchFamily="18" charset="0"/>
                <a:cs typeface="Times New Roman" panose="02020603050405020304" pitchFamily="18" charset="0"/>
              </a:rPr>
              <a:t>Algorithm</a:t>
            </a:r>
          </a:p>
        </p:txBody>
      </p:sp>
      <p:sp>
        <p:nvSpPr>
          <p:cNvPr id="6" name="Oval 5"/>
          <p:cNvSpPr/>
          <p:nvPr/>
        </p:nvSpPr>
        <p:spPr>
          <a:xfrm>
            <a:off x="5294243" y="1590260"/>
            <a:ext cx="1603513" cy="151074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47185" y="2165015"/>
            <a:ext cx="697627" cy="461665"/>
          </a:xfrm>
          <a:prstGeom prst="rect">
            <a:avLst/>
          </a:prstGeom>
          <a:noFill/>
        </p:spPr>
        <p:txBody>
          <a:bodyPr wrap="none" rtlCol="0">
            <a:spAutoFit/>
          </a:bodyPr>
          <a:lstStyle/>
          <a:p>
            <a:r>
              <a:rPr lang="en-US" sz="2400" dirty="0">
                <a:solidFill>
                  <a:srgbClr val="002060"/>
                </a:solidFill>
                <a:latin typeface="Times New Roman" panose="02020603050405020304" pitchFamily="18" charset="0"/>
                <a:cs typeface="Times New Roman" panose="02020603050405020304" pitchFamily="18" charset="0"/>
              </a:rPr>
              <a:t>Key</a:t>
            </a:r>
          </a:p>
        </p:txBody>
      </p:sp>
      <p:cxnSp>
        <p:nvCxnSpPr>
          <p:cNvPr id="13" name="Straight Arrow Connector 12"/>
          <p:cNvCxnSpPr>
            <a:stCxn id="6" idx="2"/>
            <a:endCxn id="5" idx="0"/>
          </p:cNvCxnSpPr>
          <p:nvPr/>
        </p:nvCxnSpPr>
        <p:spPr>
          <a:xfrm flipH="1">
            <a:off x="3982282" y="2345634"/>
            <a:ext cx="1311961" cy="1855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6"/>
            <a:endCxn id="7" idx="0"/>
          </p:cNvCxnSpPr>
          <p:nvPr/>
        </p:nvCxnSpPr>
        <p:spPr>
          <a:xfrm>
            <a:off x="6897756" y="2345634"/>
            <a:ext cx="1133061" cy="1855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7" idx="1"/>
          </p:cNvCxnSpPr>
          <p:nvPr/>
        </p:nvCxnSpPr>
        <p:spPr>
          <a:xfrm flipV="1">
            <a:off x="4823795" y="4678017"/>
            <a:ext cx="2365509"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Sequential Access Storage 21"/>
          <p:cNvSpPr/>
          <p:nvPr/>
        </p:nvSpPr>
        <p:spPr>
          <a:xfrm>
            <a:off x="5050262" y="4824652"/>
            <a:ext cx="1899317" cy="1085816"/>
          </a:xfrm>
          <a:prstGeom prst="flowChartMagneticTap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latin typeface="Times New Roman" panose="02020603050405020304" pitchFamily="18" charset="0"/>
                <a:cs typeface="Times New Roman" panose="02020603050405020304" pitchFamily="18" charset="0"/>
              </a:rPr>
              <a:t>6Y45HRS810PG7DA8</a:t>
            </a:r>
          </a:p>
        </p:txBody>
      </p:sp>
      <p:sp>
        <p:nvSpPr>
          <p:cNvPr id="25" name="Rectangle 24"/>
          <p:cNvSpPr/>
          <p:nvPr/>
        </p:nvSpPr>
        <p:spPr>
          <a:xfrm>
            <a:off x="10926415" y="4154554"/>
            <a:ext cx="1087864" cy="954157"/>
          </a:xfrm>
          <a:prstGeom prst="rect">
            <a:avLst/>
          </a:prstGeom>
          <a:ln w="3810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Alice</a:t>
            </a:r>
          </a:p>
        </p:txBody>
      </p:sp>
      <p:sp>
        <p:nvSpPr>
          <p:cNvPr id="26" name="Rectangle 25"/>
          <p:cNvSpPr/>
          <p:nvPr/>
        </p:nvSpPr>
        <p:spPr>
          <a:xfrm>
            <a:off x="224104" y="4200938"/>
            <a:ext cx="849322" cy="954157"/>
          </a:xfrm>
          <a:prstGeom prst="rect">
            <a:avLst/>
          </a:prstGeom>
          <a:ln w="3810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Bob</a:t>
            </a:r>
          </a:p>
        </p:txBody>
      </p:sp>
      <p:sp>
        <p:nvSpPr>
          <p:cNvPr id="27" name="Flowchart: Sequential Access Storage 26"/>
          <p:cNvSpPr/>
          <p:nvPr/>
        </p:nvSpPr>
        <p:spPr>
          <a:xfrm>
            <a:off x="1144186" y="3273286"/>
            <a:ext cx="1950199" cy="1085816"/>
          </a:xfrm>
          <a:prstGeom prst="flowChartMagneticTap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latin typeface="Times New Roman" panose="02020603050405020304" pitchFamily="18" charset="0"/>
                <a:cs typeface="Times New Roman" panose="02020603050405020304" pitchFamily="18" charset="0"/>
              </a:rPr>
              <a:t>How are you??</a:t>
            </a:r>
          </a:p>
        </p:txBody>
      </p:sp>
      <p:cxnSp>
        <p:nvCxnSpPr>
          <p:cNvPr id="28" name="Straight Arrow Connector 27"/>
          <p:cNvCxnSpPr/>
          <p:nvPr/>
        </p:nvCxnSpPr>
        <p:spPr>
          <a:xfrm flipV="1">
            <a:off x="1092711" y="4631633"/>
            <a:ext cx="204805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Flowchart: Sequential Access Storage 34"/>
          <p:cNvSpPr/>
          <p:nvPr/>
        </p:nvSpPr>
        <p:spPr>
          <a:xfrm>
            <a:off x="8817192" y="3115122"/>
            <a:ext cx="1950199" cy="1085816"/>
          </a:xfrm>
          <a:prstGeom prst="flowChartMagneticTap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latin typeface="Times New Roman" panose="02020603050405020304" pitchFamily="18" charset="0"/>
                <a:cs typeface="Times New Roman" panose="02020603050405020304" pitchFamily="18" charset="0"/>
              </a:rPr>
              <a:t>How are you??</a:t>
            </a:r>
          </a:p>
        </p:txBody>
      </p:sp>
      <p:cxnSp>
        <p:nvCxnSpPr>
          <p:cNvPr id="39" name="Straight Arrow Connector 38"/>
          <p:cNvCxnSpPr/>
          <p:nvPr/>
        </p:nvCxnSpPr>
        <p:spPr>
          <a:xfrm flipV="1">
            <a:off x="8878357" y="4631631"/>
            <a:ext cx="204805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609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183" y="2557669"/>
            <a:ext cx="7275443" cy="1862048"/>
          </a:xfrm>
          <a:prstGeom prst="rect">
            <a:avLst/>
          </a:prstGeom>
          <a:noFill/>
        </p:spPr>
        <p:txBody>
          <a:bodyPr wrap="square" rtlCol="0">
            <a:spAutoFit/>
          </a:bodyPr>
          <a:lstStyle/>
          <a:p>
            <a:pPr algn="ctr"/>
            <a:r>
              <a:rPr lang="en-US" sz="115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0387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Encryption and Decryption</a:t>
            </a:r>
          </a:p>
        </p:txBody>
      </p:sp>
      <p:sp>
        <p:nvSpPr>
          <p:cNvPr id="3" name="Content Placeholder 2"/>
          <p:cNvSpPr>
            <a:spLocks noGrp="1"/>
          </p:cNvSpPr>
          <p:nvPr>
            <p:ph idx="1"/>
          </p:nvPr>
        </p:nvSpPr>
        <p:spPr>
          <a:xfrm>
            <a:off x="3538330" y="1825623"/>
            <a:ext cx="7924800" cy="3584712"/>
          </a:xfrm>
        </p:spPr>
        <p:txBody>
          <a:bodyPr>
            <a:normAutofit/>
          </a:bodyPr>
          <a:lstStyle/>
          <a:p>
            <a:pPr algn="just">
              <a:lnSpc>
                <a:spcPct val="100000"/>
              </a:lnSpc>
              <a:buClr>
                <a:srgbClr val="002060"/>
              </a:buClr>
              <a:buSzPct val="150000"/>
              <a:buBlip>
                <a:blip r:embed="rId2"/>
              </a:buBlip>
            </a:pPr>
            <a:r>
              <a:rPr lang="en-US" sz="2400" b="1" dirty="0">
                <a:solidFill>
                  <a:srgbClr val="002060"/>
                </a:solidFill>
                <a:latin typeface="Times New Roman" panose="02020603050405020304" pitchFamily="18" charset="0"/>
                <a:cs typeface="Times New Roman" panose="02020603050405020304" pitchFamily="18" charset="0"/>
              </a:rPr>
              <a:t>Encryption: </a:t>
            </a:r>
            <a:r>
              <a:rPr lang="en-US" sz="2400" dirty="0">
                <a:latin typeface="Times New Roman" panose="02020603050405020304" pitchFamily="18" charset="0"/>
                <a:cs typeface="Times New Roman" panose="02020603050405020304" pitchFamily="18" charset="0"/>
              </a:rPr>
              <a:t>Is the process of transferring information from readable format to unreadable format.</a:t>
            </a:r>
          </a:p>
          <a:p>
            <a:pPr algn="just">
              <a:lnSpc>
                <a:spcPct val="100000"/>
              </a:lnSpc>
              <a:buClr>
                <a:srgbClr val="002060"/>
              </a:buClr>
              <a:buSzPct val="150000"/>
              <a:buBlip>
                <a:blip r:embed="rId2"/>
              </a:buBlip>
            </a:pPr>
            <a:r>
              <a:rPr lang="en-US" sz="2400" b="1" dirty="0">
                <a:solidFill>
                  <a:srgbClr val="002060"/>
                </a:solidFill>
                <a:latin typeface="Times New Roman" panose="02020603050405020304" pitchFamily="18" charset="0"/>
                <a:cs typeface="Times New Roman" panose="02020603050405020304" pitchFamily="18" charset="0"/>
              </a:rPr>
              <a:t>Decryption: </a:t>
            </a:r>
            <a:r>
              <a:rPr lang="en-US" sz="2400" dirty="0">
                <a:latin typeface="Times New Roman" panose="02020603050405020304" pitchFamily="18" charset="0"/>
                <a:cs typeface="Times New Roman" panose="02020603050405020304" pitchFamily="18" charset="0"/>
              </a:rPr>
              <a:t>Is the process of transferring information from unreadable format to readable format.</a:t>
            </a:r>
          </a:p>
          <a:p>
            <a:pPr algn="just">
              <a:lnSpc>
                <a:spcPct val="100000"/>
              </a:lnSpc>
              <a:buClr>
                <a:srgbClr val="002060"/>
              </a:buClr>
              <a:buSzPct val="150000"/>
              <a:buBlip>
                <a:blip r:embed="rId2"/>
              </a:buBlip>
            </a:pPr>
            <a:r>
              <a:rPr lang="en-US" sz="2400" b="1" dirty="0">
                <a:solidFill>
                  <a:srgbClr val="002060"/>
                </a:solidFill>
                <a:latin typeface="Times New Roman" panose="02020603050405020304" pitchFamily="18" charset="0"/>
                <a:cs typeface="Times New Roman" panose="02020603050405020304" pitchFamily="18" charset="0"/>
              </a:rPr>
              <a:t>Key: </a:t>
            </a:r>
            <a:r>
              <a:rPr lang="en-US" sz="2400" dirty="0">
                <a:latin typeface="Times New Roman" panose="02020603050405020304" pitchFamily="18" charset="0"/>
                <a:cs typeface="Times New Roman" panose="02020603050405020304" pitchFamily="18" charset="0"/>
              </a:rPr>
              <a:t>A string of bits used by a cryptographic algorithm which is used to transform plaintext into cypher text or vice versa. Key remains private and secures communication.</a:t>
            </a:r>
            <a:endParaRPr lang="en-US" sz="2400" b="1" dirty="0">
              <a:latin typeface="Times New Roman" panose="02020603050405020304" pitchFamily="18" charset="0"/>
              <a:cs typeface="Times New Roman" panose="02020603050405020304" pitchFamily="18" charset="0"/>
            </a:endParaRPr>
          </a:p>
          <a:p>
            <a:pPr algn="just">
              <a:lnSpc>
                <a:spcPct val="100000"/>
              </a:lnSpc>
              <a:buClr>
                <a:srgbClr val="002060"/>
              </a:buClr>
              <a:buSzPct val="150000"/>
              <a:buBlip>
                <a:blip r:embed="rId2"/>
              </a:buBlip>
            </a:pPr>
            <a:endParaRPr lang="en-US" sz="2400" b="1" dirty="0">
              <a:latin typeface="Times New Roman" panose="02020603050405020304" pitchFamily="18" charset="0"/>
              <a:cs typeface="Times New Roman" panose="02020603050405020304" pitchFamily="18" charset="0"/>
            </a:endParaRPr>
          </a:p>
        </p:txBody>
      </p:sp>
      <p:pic>
        <p:nvPicPr>
          <p:cNvPr id="1026" name="Picture 2" descr="Cryptograph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57" y="1825623"/>
            <a:ext cx="3120473" cy="324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34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Security</a:t>
            </a:r>
          </a:p>
        </p:txBody>
      </p:sp>
      <p:sp>
        <p:nvSpPr>
          <p:cNvPr id="3" name="Content Placeholder 2"/>
          <p:cNvSpPr>
            <a:spLocks noGrp="1"/>
          </p:cNvSpPr>
          <p:nvPr>
            <p:ph idx="1"/>
          </p:nvPr>
        </p:nvSpPr>
        <p:spPr/>
        <p:txBody>
          <a:bodyPr>
            <a:normAutofit/>
          </a:bodyPr>
          <a:lstStyle/>
          <a:p>
            <a:pPr algn="just">
              <a:lnSpc>
                <a:spcPct val="100000"/>
              </a:lnSpc>
              <a:buFont typeface="Wingdings" panose="05000000000000000000" pitchFamily="2" charset="2"/>
              <a:buChar char="Ø"/>
            </a:pPr>
            <a:endParaRPr lang="en-AU" altLang="ar-JO" sz="2400" dirty="0">
              <a:solidFill>
                <a:srgbClr val="000000"/>
              </a:solidFill>
              <a:latin typeface="Times New Roman" panose="02020603050405020304" pitchFamily="18" charset="0"/>
              <a:cs typeface="Times New Roman" panose="02020603050405020304" pitchFamily="18" charset="0"/>
            </a:endParaRPr>
          </a:p>
          <a:p>
            <a:pPr algn="just">
              <a:lnSpc>
                <a:spcPct val="100000"/>
              </a:lnSpc>
              <a:buSzPct val="150000"/>
              <a:buBlip>
                <a:blip r:embed="rId2"/>
              </a:buBlip>
            </a:pPr>
            <a:r>
              <a:rPr lang="en-US" altLang="ar-JO" sz="2400" b="1" dirty="0">
                <a:solidFill>
                  <a:srgbClr val="000000"/>
                </a:solidFill>
                <a:latin typeface="Times New Roman" panose="02020603050405020304" pitchFamily="18" charset="0"/>
                <a:cs typeface="Times New Roman" panose="02020603050405020304" pitchFamily="18" charset="0"/>
              </a:rPr>
              <a:t>Network Security</a:t>
            </a:r>
            <a:r>
              <a:rPr lang="en-US" altLang="ar-JO" sz="2400" dirty="0">
                <a:solidFill>
                  <a:srgbClr val="000000"/>
                </a:solidFill>
                <a:latin typeface="Times New Roman" panose="02020603050405020304" pitchFamily="18" charset="0"/>
                <a:cs typeface="Times New Roman" panose="02020603050405020304" pitchFamily="18" charset="0"/>
              </a:rPr>
              <a:t> - </a:t>
            </a:r>
            <a:r>
              <a:rPr lang="en-AU" altLang="ar-JO" sz="2400" dirty="0">
                <a:solidFill>
                  <a:srgbClr val="000000"/>
                </a:solidFill>
                <a:latin typeface="Times New Roman" panose="02020603050405020304" pitchFamily="18" charset="0"/>
                <a:cs typeface="Times New Roman" panose="02020603050405020304" pitchFamily="18" charset="0"/>
              </a:rPr>
              <a:t>measures  to protect data during their transmission</a:t>
            </a:r>
          </a:p>
          <a:p>
            <a:pPr algn="just">
              <a:lnSpc>
                <a:spcPct val="100000"/>
              </a:lnSpc>
              <a:buSzPct val="150000"/>
              <a:buBlip>
                <a:blip r:embed="rId2"/>
              </a:buBlip>
            </a:pPr>
            <a:r>
              <a:rPr lang="en-US" altLang="ar-JO" sz="2400" b="1" dirty="0">
                <a:solidFill>
                  <a:srgbClr val="000000"/>
                </a:solidFill>
                <a:latin typeface="Times New Roman" panose="02020603050405020304" pitchFamily="18" charset="0"/>
                <a:cs typeface="Times New Roman" panose="02020603050405020304" pitchFamily="18" charset="0"/>
              </a:rPr>
              <a:t>Internet Security</a:t>
            </a:r>
            <a:r>
              <a:rPr lang="en-US" altLang="ar-JO" sz="2400" dirty="0">
                <a:solidFill>
                  <a:srgbClr val="000000"/>
                </a:solidFill>
                <a:latin typeface="Times New Roman" panose="02020603050405020304" pitchFamily="18" charset="0"/>
                <a:cs typeface="Times New Roman" panose="02020603050405020304" pitchFamily="18" charset="0"/>
              </a:rPr>
              <a:t> - </a:t>
            </a:r>
            <a:r>
              <a:rPr lang="en-AU" altLang="ar-JO" sz="2400" dirty="0">
                <a:solidFill>
                  <a:srgbClr val="000000"/>
                </a:solidFill>
                <a:latin typeface="Times New Roman" panose="02020603050405020304" pitchFamily="18" charset="0"/>
                <a:cs typeface="Times New Roman" panose="02020603050405020304" pitchFamily="18" charset="0"/>
              </a:rPr>
              <a:t>measures to protect data during their transmission over a collection of interconnected networks</a:t>
            </a:r>
          </a:p>
          <a:p>
            <a:pPr algn="just">
              <a:lnSpc>
                <a:spcPct val="100000"/>
              </a:lnSpc>
              <a:buFont typeface="Wingdings" panose="05000000000000000000" pitchFamily="2" charset="2"/>
              <a:buChar char="Ø"/>
            </a:pPr>
            <a:endParaRPr lang="en-AU" altLang="ar-JO"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05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8972-7892-60EA-38AA-91B81C5F7F05}"/>
              </a:ext>
            </a:extLst>
          </p:cNvPr>
          <p:cNvSpPr>
            <a:spLocks noGrp="1"/>
          </p:cNvSpPr>
          <p:nvPr>
            <p:ph type="title"/>
          </p:nvPr>
        </p:nvSpPr>
        <p:spPr>
          <a:xfrm>
            <a:off x="838200" y="2872798"/>
            <a:ext cx="10515600"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Network Security</a:t>
            </a:r>
          </a:p>
        </p:txBody>
      </p:sp>
    </p:spTree>
    <p:extLst>
      <p:ext uri="{BB962C8B-B14F-4D97-AF65-F5344CB8AC3E}">
        <p14:creationId xmlns:p14="http://schemas.microsoft.com/office/powerpoint/2010/main" val="144271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Normal Flow of Data over a Network</a:t>
            </a:r>
          </a:p>
        </p:txBody>
      </p:sp>
      <p:sp>
        <p:nvSpPr>
          <p:cNvPr id="4" name="Text Box 4"/>
          <p:cNvSpPr>
            <a:spLocks noGrp="1" noChangeArrowheads="1"/>
          </p:cNvSpPr>
          <p:nvPr>
            <p:ph idx="1"/>
          </p:nvPr>
        </p:nvSpPr>
        <p:spPr>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lstStyle/>
          <a:p>
            <a:pPr algn="l" rtl="0" eaLnBrk="1" hangingPunct="1">
              <a:spcBef>
                <a:spcPct val="0"/>
              </a:spcBef>
              <a:buFontTx/>
              <a:buNone/>
            </a:pPr>
            <a:endParaRPr lang="en-US" altLang="ar-JO" b="1" dirty="0">
              <a:solidFill>
                <a:srgbClr val="000000"/>
              </a:solidFill>
              <a:latin typeface="Times New Roman" panose="02020603050405020304" pitchFamily="18" charset="0"/>
              <a:cs typeface="Times New Roman" panose="02020603050405020304" pitchFamily="18" charset="0"/>
            </a:endParaRPr>
          </a:p>
          <a:p>
            <a:pPr algn="l" rtl="0" eaLnBrk="1" hangingPunct="1">
              <a:spcBef>
                <a:spcPct val="0"/>
              </a:spcBef>
              <a:buFontTx/>
              <a:buNone/>
            </a:pPr>
            <a:endParaRPr lang="en-US" altLang="ar-JO" b="1" dirty="0">
              <a:solidFill>
                <a:srgbClr val="000000"/>
              </a:solidFill>
            </a:endParaRPr>
          </a:p>
          <a:p>
            <a:pPr algn="l" rtl="0" eaLnBrk="1" hangingPunct="1">
              <a:spcBef>
                <a:spcPct val="0"/>
              </a:spcBef>
              <a:buFontTx/>
              <a:buNone/>
            </a:pPr>
            <a:endParaRPr lang="en-US" altLang="ar-JO" b="1"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877" y="3773557"/>
            <a:ext cx="1560513"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j034300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9602" y="2621032"/>
            <a:ext cx="2106613"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AutoShape 7"/>
          <p:cNvCxnSpPr>
            <a:cxnSpLocks noChangeShapeType="1"/>
          </p:cNvCxnSpPr>
          <p:nvPr/>
        </p:nvCxnSpPr>
        <p:spPr bwMode="auto">
          <a:xfrm flipV="1">
            <a:off x="3972202" y="3125857"/>
            <a:ext cx="3290888" cy="1266825"/>
          </a:xfrm>
          <a:prstGeom prst="curvedConnector3">
            <a:avLst>
              <a:gd name="adj1" fmla="val 49977"/>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A05731B3-A54A-2885-E4A0-29ACA7FA1254}"/>
              </a:ext>
            </a:extLst>
          </p:cNvPr>
          <p:cNvSpPr txBox="1"/>
          <p:nvPr/>
        </p:nvSpPr>
        <p:spPr>
          <a:xfrm flipH="1">
            <a:off x="2250720" y="5715298"/>
            <a:ext cx="137763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Sender</a:t>
            </a:r>
          </a:p>
        </p:txBody>
      </p:sp>
      <p:sp>
        <p:nvSpPr>
          <p:cNvPr id="8" name="TextBox 7">
            <a:extLst>
              <a:ext uri="{FF2B5EF4-FFF2-40B4-BE49-F238E27FC236}">
                <a16:creationId xmlns:a16="http://schemas.microsoft.com/office/drawing/2014/main" id="{E635E4DE-E1AC-505C-C7F3-08920AFEA00B}"/>
              </a:ext>
            </a:extLst>
          </p:cNvPr>
          <p:cNvSpPr txBox="1"/>
          <p:nvPr/>
        </p:nvSpPr>
        <p:spPr>
          <a:xfrm flipH="1">
            <a:off x="7664089" y="4392682"/>
            <a:ext cx="137763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Receiver</a:t>
            </a:r>
          </a:p>
        </p:txBody>
      </p:sp>
    </p:spTree>
    <p:extLst>
      <p:ext uri="{BB962C8B-B14F-4D97-AF65-F5344CB8AC3E}">
        <p14:creationId xmlns:p14="http://schemas.microsoft.com/office/powerpoint/2010/main" val="322499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Possible Attack (</a:t>
            </a:r>
            <a:r>
              <a:rPr lang="en-US" sz="4400" b="1" i="1" dirty="0">
                <a:solidFill>
                  <a:srgbClr val="002060"/>
                </a:solidFill>
                <a:latin typeface="Times New Roman" panose="02020603050405020304" pitchFamily="18" charset="0"/>
                <a:cs typeface="Times New Roman" panose="02020603050405020304" pitchFamily="18" charset="0"/>
              </a:rPr>
              <a:t>Interruption</a:t>
            </a:r>
            <a:r>
              <a:rPr lang="en-US" b="1" dirty="0">
                <a:solidFill>
                  <a:srgbClr val="002060"/>
                </a:solidFill>
                <a:latin typeface="Times New Roman" panose="02020603050405020304" pitchFamily="18" charset="0"/>
                <a:cs typeface="Times New Roman" panose="02020603050405020304" pitchFamily="18" charset="0"/>
              </a:rPr>
              <a:t>)</a:t>
            </a:r>
          </a:p>
        </p:txBody>
      </p:sp>
      <p:sp>
        <p:nvSpPr>
          <p:cNvPr id="8" name="Rectangle 3"/>
          <p:cNvSpPr>
            <a:spLocks noGrp="1" noChangeArrowheads="1"/>
          </p:cNvSpPr>
          <p:nvPr>
            <p:ph idx="1"/>
          </p:nvPr>
        </p:nvSpPr>
        <p:spPr>
          <a:xfrm>
            <a:off x="909776" y="1678539"/>
            <a:ext cx="10336696" cy="5040313"/>
          </a:xfrm>
        </p:spPr>
        <p:txBody>
          <a:bodyPr rtlCol="1">
            <a:normAutofit/>
          </a:bodyPr>
          <a:lstStyle/>
          <a:p>
            <a:pPr algn="just" rtl="0" eaLnBrk="1" fontAlgn="auto" hangingPunct="1">
              <a:spcAft>
                <a:spcPts val="0"/>
              </a:spcAft>
              <a:buSzPct val="150000"/>
              <a:buBlip>
                <a:blip r:embed="rId2"/>
              </a:buBlip>
              <a:defRPr/>
            </a:pPr>
            <a:r>
              <a:rPr lang="en-US" sz="2400" b="1" i="1" dirty="0">
                <a:latin typeface="Times New Roman" panose="02020603050405020304" pitchFamily="18" charset="0"/>
                <a:cs typeface="Times New Roman" panose="02020603050405020304" pitchFamily="18" charset="0"/>
              </a:rPr>
              <a:t>Interruption</a:t>
            </a:r>
            <a:r>
              <a:rPr lang="en-US" sz="2400" dirty="0">
                <a:latin typeface="Times New Roman" panose="02020603050405020304" pitchFamily="18" charset="0"/>
                <a:cs typeface="Times New Roman" panose="02020603050405020304" pitchFamily="18" charset="0"/>
              </a:rPr>
              <a:t>: </a:t>
            </a:r>
            <a:r>
              <a:rPr lang="en-US" altLang="ar-JO" sz="2400" dirty="0">
                <a:latin typeface="Times New Roman" panose="02020603050405020304" pitchFamily="18" charset="0"/>
                <a:cs typeface="Times New Roman" panose="02020603050405020304" pitchFamily="18" charset="0"/>
              </a:rPr>
              <a:t>services or data become unavailable, unusable, destroyed,  and so on, such as lost of file, denial of service, etc.</a:t>
            </a:r>
          </a:p>
          <a:p>
            <a:pPr marL="0" indent="0" algn="l" rtl="0" eaLnBrk="1" fontAlgn="auto" hangingPunct="1">
              <a:spcAft>
                <a:spcPts val="0"/>
              </a:spcAft>
              <a:buFont typeface="Arial" panose="020B0604020202020204" pitchFamily="34" charset="0"/>
              <a:buNone/>
              <a:defRPr/>
            </a:pPr>
            <a:endParaRPr lang="ar-SA" sz="24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marL="609600" indent="-609600" algn="l" rtl="0" eaLnBrk="1" fontAlgn="auto" hangingPunct="1">
              <a:spcAft>
                <a:spcPts val="0"/>
              </a:spcAft>
              <a:buFont typeface="Wingdings" pitchFamily="2" charset="2"/>
              <a:buNone/>
              <a:defRPr/>
            </a:pPr>
            <a:endParaRPr lang="en-US" sz="2400" dirty="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cxnSp>
        <p:nvCxnSpPr>
          <p:cNvPr id="9" name="AutoShape 5"/>
          <p:cNvCxnSpPr>
            <a:cxnSpLocks noChangeShapeType="1"/>
          </p:cNvCxnSpPr>
          <p:nvPr/>
        </p:nvCxnSpPr>
        <p:spPr bwMode="auto">
          <a:xfrm flipV="1">
            <a:off x="3952461" y="3949424"/>
            <a:ext cx="2125663" cy="1036638"/>
          </a:xfrm>
          <a:prstGeom prst="curvedConnector3">
            <a:avLst>
              <a:gd name="adj1" fmla="val 50000"/>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6" descr="BD055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875" y="4446312"/>
            <a:ext cx="2061852"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BD0710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1526" y="2888974"/>
            <a:ext cx="2250005"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8"/>
          <p:cNvSpPr>
            <a:spLocks noChangeArrowheads="1"/>
          </p:cNvSpPr>
          <p:nvPr/>
        </p:nvSpPr>
        <p:spPr bwMode="auto">
          <a:xfrm>
            <a:off x="6642553" y="4654274"/>
            <a:ext cx="3902229" cy="2064578"/>
          </a:xfrm>
          <a:prstGeom prst="cloudCallout">
            <a:avLst>
              <a:gd name="adj1" fmla="val -64366"/>
              <a:gd name="adj2" fmla="val -6659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rtl="0">
              <a:spcBef>
                <a:spcPct val="0"/>
              </a:spcBef>
              <a:buFontTx/>
              <a:buNone/>
            </a:pPr>
            <a:r>
              <a:rPr lang="en-US" altLang="ar-JO" sz="2400" dirty="0">
                <a:latin typeface="Times New Roman" panose="02020603050405020304" pitchFamily="18" charset="0"/>
              </a:rPr>
              <a:t>Cut wire lines,</a:t>
            </a:r>
          </a:p>
          <a:p>
            <a:pPr algn="ctr" rtl="0">
              <a:spcBef>
                <a:spcPct val="0"/>
              </a:spcBef>
              <a:buFontTx/>
              <a:buNone/>
            </a:pPr>
            <a:r>
              <a:rPr lang="en-US" altLang="ar-JO" sz="2400" dirty="0">
                <a:latin typeface="Times New Roman" panose="02020603050405020304" pitchFamily="18" charset="0"/>
              </a:rPr>
              <a:t>Jam wireless signals,</a:t>
            </a:r>
          </a:p>
          <a:p>
            <a:pPr algn="ctr" rtl="0">
              <a:spcBef>
                <a:spcPct val="0"/>
              </a:spcBef>
              <a:buFontTx/>
              <a:buNone/>
            </a:pPr>
            <a:r>
              <a:rPr lang="en-US" altLang="ar-JO" sz="2400" dirty="0">
                <a:latin typeface="Times New Roman" panose="02020603050405020304" pitchFamily="18" charset="0"/>
              </a:rPr>
              <a:t>Drop packets,</a:t>
            </a:r>
          </a:p>
          <a:p>
            <a:pPr algn="ctr" rtl="0">
              <a:spcBef>
                <a:spcPct val="0"/>
              </a:spcBef>
              <a:buFontTx/>
              <a:buNone/>
            </a:pPr>
            <a:endParaRPr lang="en-US" altLang="ar-JO" sz="2400" dirty="0">
              <a:latin typeface="Times New Roman" panose="02020603050405020304" pitchFamily="18" charset="0"/>
            </a:endParaRPr>
          </a:p>
        </p:txBody>
      </p:sp>
    </p:spTree>
    <p:extLst>
      <p:ext uri="{BB962C8B-B14F-4D97-AF65-F5344CB8AC3E}">
        <p14:creationId xmlns:p14="http://schemas.microsoft.com/office/powerpoint/2010/main" val="419497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Possible Attack (</a:t>
            </a:r>
            <a:r>
              <a:rPr lang="en-US" sz="4400" b="1" i="1" dirty="0">
                <a:solidFill>
                  <a:srgbClr val="002060"/>
                </a:solidFill>
                <a:latin typeface="Times New Roman" panose="02020603050405020304" pitchFamily="18" charset="0"/>
                <a:cs typeface="Times New Roman" panose="02020603050405020304" pitchFamily="18" charset="0"/>
              </a:rPr>
              <a:t>Interception</a:t>
            </a:r>
            <a:r>
              <a:rPr lang="en-US" b="1" dirty="0">
                <a:solidFill>
                  <a:srgbClr val="002060"/>
                </a:solidFill>
                <a:latin typeface="Times New Roman" panose="02020603050405020304" pitchFamily="18" charset="0"/>
                <a:cs typeface="Times New Roman" panose="02020603050405020304" pitchFamily="18" charset="0"/>
              </a:rPr>
              <a:t>)</a:t>
            </a:r>
          </a:p>
        </p:txBody>
      </p:sp>
      <p:sp>
        <p:nvSpPr>
          <p:cNvPr id="8" name="Rectangle 3"/>
          <p:cNvSpPr>
            <a:spLocks noGrp="1" noChangeArrowheads="1"/>
          </p:cNvSpPr>
          <p:nvPr>
            <p:ph idx="1"/>
          </p:nvPr>
        </p:nvSpPr>
        <p:spPr>
          <a:xfrm>
            <a:off x="927652" y="1690688"/>
            <a:ext cx="10336696" cy="5040313"/>
          </a:xfrm>
        </p:spPr>
        <p:txBody>
          <a:bodyPr rtlCol="1">
            <a:normAutofit/>
          </a:bodyPr>
          <a:lstStyle/>
          <a:p>
            <a:pPr algn="just" rtl="0" eaLnBrk="1" fontAlgn="auto" hangingPunct="1">
              <a:spcAft>
                <a:spcPts val="0"/>
              </a:spcAft>
              <a:buSzPct val="150000"/>
              <a:buBlip>
                <a:blip r:embed="rId2"/>
              </a:buBlip>
              <a:defRPr/>
            </a:pPr>
            <a:r>
              <a:rPr lang="en-US" sz="2400" b="1" i="1" dirty="0">
                <a:latin typeface="Times New Roman" panose="02020603050405020304" pitchFamily="18" charset="0"/>
                <a:cs typeface="Times New Roman" panose="02020603050405020304" pitchFamily="18" charset="0"/>
              </a:rPr>
              <a:t>Interception:  </a:t>
            </a:r>
            <a:r>
              <a:rPr lang="en-US" sz="2400" dirty="0">
                <a:latin typeface="Times New Roman" panose="02020603050405020304" pitchFamily="18" charset="0"/>
                <a:cs typeface="Times New Roman" panose="02020603050405020304" pitchFamily="18" charset="0"/>
              </a:rPr>
              <a:t>an unauthorized subject has gained access to an object, such as stealing data, overhearing others communication, etc.</a:t>
            </a:r>
            <a:endParaRPr lang="ar-SA" sz="24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marL="609600" indent="-609600" algn="l" rtl="0" eaLnBrk="1" fontAlgn="auto" hangingPunct="1">
              <a:spcAft>
                <a:spcPts val="0"/>
              </a:spcAft>
              <a:buFont typeface="Wingdings" pitchFamily="2" charset="2"/>
              <a:buNone/>
              <a:defRPr/>
            </a:pPr>
            <a:endParaRPr lang="en-US" sz="2400" dirty="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pic>
        <p:nvPicPr>
          <p:cNvPr id="13" name="Picture 4">
            <a:extLst>
              <a:ext uri="{FF2B5EF4-FFF2-40B4-BE49-F238E27FC236}">
                <a16:creationId xmlns:a16="http://schemas.microsoft.com/office/drawing/2014/main" id="{7C444D39-9512-CEFE-4ACD-8ED94F4452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137" y="5230178"/>
            <a:ext cx="1545867" cy="133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AutoShape 5">
            <a:extLst>
              <a:ext uri="{FF2B5EF4-FFF2-40B4-BE49-F238E27FC236}">
                <a16:creationId xmlns:a16="http://schemas.microsoft.com/office/drawing/2014/main" id="{0D6B24F6-DB02-9FA7-EDDC-EC314F50E35F}"/>
              </a:ext>
            </a:extLst>
          </p:cNvPr>
          <p:cNvCxnSpPr>
            <a:cxnSpLocks noChangeShapeType="1"/>
          </p:cNvCxnSpPr>
          <p:nvPr/>
        </p:nvCxnSpPr>
        <p:spPr bwMode="auto">
          <a:xfrm flipV="1">
            <a:off x="4073537" y="3592306"/>
            <a:ext cx="3810000" cy="1524000"/>
          </a:xfrm>
          <a:prstGeom prst="curvedConnector3">
            <a:avLst>
              <a:gd name="adj1" fmla="val 50000"/>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 name="Picture 6" descr="BD05502_">
            <a:extLst>
              <a:ext uri="{FF2B5EF4-FFF2-40B4-BE49-F238E27FC236}">
                <a16:creationId xmlns:a16="http://schemas.microsoft.com/office/drawing/2014/main" id="{57392B9B-D9FE-E960-B23F-7710E55B0C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4736" y="4243416"/>
            <a:ext cx="2162164" cy="146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BD07102_">
            <a:extLst>
              <a:ext uri="{FF2B5EF4-FFF2-40B4-BE49-F238E27FC236}">
                <a16:creationId xmlns:a16="http://schemas.microsoft.com/office/drawing/2014/main" id="{3281CFE4-CAEA-632B-393E-A342234923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9736" y="2492254"/>
            <a:ext cx="2358725" cy="152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8">
            <a:extLst>
              <a:ext uri="{FF2B5EF4-FFF2-40B4-BE49-F238E27FC236}">
                <a16:creationId xmlns:a16="http://schemas.microsoft.com/office/drawing/2014/main" id="{0C913D60-D1BC-4AE1-99BA-9DB63504BFC1}"/>
              </a:ext>
            </a:extLst>
          </p:cNvPr>
          <p:cNvSpPr>
            <a:spLocks noChangeArrowheads="1"/>
          </p:cNvSpPr>
          <p:nvPr/>
        </p:nvSpPr>
        <p:spPr bwMode="auto">
          <a:xfrm>
            <a:off x="3985555" y="5677649"/>
            <a:ext cx="3644557" cy="1180351"/>
          </a:xfrm>
          <a:prstGeom prst="cloudCallout">
            <a:avLst>
              <a:gd name="adj1" fmla="val 26181"/>
              <a:gd name="adj2" fmla="val -86176"/>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rtl="0">
              <a:spcBef>
                <a:spcPct val="0"/>
              </a:spcBef>
              <a:buFontTx/>
              <a:buNone/>
            </a:pPr>
            <a:r>
              <a:rPr lang="en-US" altLang="ar-JO" sz="2400" dirty="0">
                <a:latin typeface="Times New Roman" panose="02020603050405020304" pitchFamily="18" charset="0"/>
              </a:rPr>
              <a:t>Wiring, eavesdrop</a:t>
            </a:r>
          </a:p>
        </p:txBody>
      </p:sp>
      <p:cxnSp>
        <p:nvCxnSpPr>
          <p:cNvPr id="18" name="AutoShape 9">
            <a:extLst>
              <a:ext uri="{FF2B5EF4-FFF2-40B4-BE49-F238E27FC236}">
                <a16:creationId xmlns:a16="http://schemas.microsoft.com/office/drawing/2014/main" id="{5504825F-8965-702C-A368-54493218C30F}"/>
              </a:ext>
            </a:extLst>
          </p:cNvPr>
          <p:cNvCxnSpPr>
            <a:cxnSpLocks noChangeShapeType="1"/>
          </p:cNvCxnSpPr>
          <p:nvPr/>
        </p:nvCxnSpPr>
        <p:spPr bwMode="auto">
          <a:xfrm>
            <a:off x="5826137" y="4659106"/>
            <a:ext cx="2286000" cy="1006475"/>
          </a:xfrm>
          <a:prstGeom prst="curvedConnector3">
            <a:avLst>
              <a:gd name="adj1" fmla="val 50000"/>
            </a:avLst>
          </a:prstGeom>
          <a:noFill/>
          <a:ln w="571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997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1204</Words>
  <Application>Microsoft Office PowerPoint</Application>
  <PresentationFormat>Widescreen</PresentationFormat>
  <Paragraphs>134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Introduction to Cryptography and Network Security  Md. Alamgir Hossain Senior Lecturer, Prime University Mail: alamgir.cse14.just@gmail.com  YouTube: https://www.youtube.com/alamgirhossaincse </vt:lpstr>
      <vt:lpstr>Why need Cryptography??</vt:lpstr>
      <vt:lpstr>What is Cryptography??</vt:lpstr>
      <vt:lpstr>Encryption and Decryption</vt:lpstr>
      <vt:lpstr>Security</vt:lpstr>
      <vt:lpstr>Network Security</vt:lpstr>
      <vt:lpstr>Normal Flow of Data over a Network</vt:lpstr>
      <vt:lpstr>Possible Attack (Interruption)</vt:lpstr>
      <vt:lpstr>Possible Attack (Interception)</vt:lpstr>
      <vt:lpstr>Possible Attack (Modification)</vt:lpstr>
      <vt:lpstr>Possible Attack (Fabrication)</vt:lpstr>
      <vt:lpstr>Aspects of Security</vt:lpstr>
      <vt:lpstr>Security Attacks</vt:lpstr>
      <vt:lpstr>Security Attacks</vt:lpstr>
      <vt:lpstr>Passive Attacks</vt:lpstr>
      <vt:lpstr>Types of Passive Attacks</vt:lpstr>
      <vt:lpstr>Release of Message Content</vt:lpstr>
      <vt:lpstr>Traffic Analysis </vt:lpstr>
      <vt:lpstr>Active Attacks</vt:lpstr>
      <vt:lpstr>Types of Active Attacks</vt:lpstr>
      <vt:lpstr>Masquerade</vt:lpstr>
      <vt:lpstr>Modification of Messages</vt:lpstr>
      <vt:lpstr>Repudiation </vt:lpstr>
      <vt:lpstr>Replay  </vt:lpstr>
      <vt:lpstr>Denial of Service  </vt:lpstr>
      <vt:lpstr>Cryptography and Network Security Principles/Services</vt:lpstr>
      <vt:lpstr>Confidentiality</vt:lpstr>
      <vt:lpstr>Authentication</vt:lpstr>
      <vt:lpstr>Integrity</vt:lpstr>
      <vt:lpstr>Non-Repudiation</vt:lpstr>
      <vt:lpstr>Access control</vt:lpstr>
      <vt:lpstr>Availability</vt:lpstr>
      <vt:lpstr>Security Mechanism</vt:lpstr>
      <vt:lpstr>A basic Encryption and Decryption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Alamgir Hossain</dc:creator>
  <cp:lastModifiedBy>0421312014 - Md. Alamgir Hossain</cp:lastModifiedBy>
  <cp:revision>26</cp:revision>
  <dcterms:created xsi:type="dcterms:W3CDTF">2020-02-09T08:42:24Z</dcterms:created>
  <dcterms:modified xsi:type="dcterms:W3CDTF">2022-06-19T04:36:00Z</dcterms:modified>
</cp:coreProperties>
</file>