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3" r:id="rId3"/>
    <p:sldId id="294" r:id="rId4"/>
    <p:sldId id="295" r:id="rId5"/>
    <p:sldId id="296" r:id="rId6"/>
    <p:sldId id="298" r:id="rId7"/>
    <p:sldId id="299" r:id="rId8"/>
    <p:sldId id="300" r:id="rId9"/>
    <p:sldId id="301" r:id="rId10"/>
    <p:sldId id="302" r:id="rId11"/>
    <p:sldId id="303" r:id="rId12"/>
    <p:sldId id="304" r:id="rId13"/>
    <p:sldId id="305" r:id="rId14"/>
    <p:sldId id="306" r:id="rId15"/>
    <p:sldId id="307" r:id="rId16"/>
    <p:sldId id="308" r:id="rId17"/>
    <p:sldId id="318" r:id="rId18"/>
    <p:sldId id="319" r:id="rId19"/>
    <p:sldId id="297"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AAFDF-58C4-4675-8820-9C115A5D04DB}"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6003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9668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412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218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AAFDF-58C4-4675-8820-9C115A5D04DB}"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0439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2AAFDF-58C4-4675-8820-9C115A5D04DB}"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102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2AAFDF-58C4-4675-8820-9C115A5D04DB}"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30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2AAFDF-58C4-4675-8820-9C115A5D04DB}"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2225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AAFDF-58C4-4675-8820-9C115A5D04DB}"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441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788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3244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AFDF-58C4-4675-8820-9C115A5D04DB}" type="datetimeFigureOut">
              <a:rPr lang="en-US" smtClean="0"/>
              <a:t>6/24/2022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044D-3C56-4095-ADFE-16A8F4895D38}" type="slidenum">
              <a:rPr lang="en-US" smtClean="0"/>
              <a:t>‹#›</a:t>
            </a:fld>
            <a:endParaRPr lang="en-US"/>
          </a:p>
        </p:txBody>
      </p:sp>
    </p:spTree>
    <p:extLst>
      <p:ext uri="{BB962C8B-B14F-4D97-AF65-F5344CB8AC3E}">
        <p14:creationId xmlns:p14="http://schemas.microsoft.com/office/powerpoint/2010/main" val="326263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05" y="457890"/>
            <a:ext cx="10515600" cy="5571849"/>
          </a:xfrm>
        </p:spPr>
        <p:txBody>
          <a:bodyPr/>
          <a:lstStyle/>
          <a:p>
            <a:pPr algn="ctr"/>
            <a:r>
              <a:rPr lang="en-AU" altLang="en-US" sz="4400" b="1" dirty="0">
                <a:solidFill>
                  <a:srgbClr val="002060"/>
                </a:solidFill>
                <a:latin typeface="Times New Roman" panose="02020603050405020304" pitchFamily="18" charset="0"/>
                <a:cs typeface="Times New Roman" panose="02020603050405020304" pitchFamily="18" charset="0"/>
              </a:rPr>
              <a:t>Polyalphabetic Cipher</a:t>
            </a:r>
            <a:br>
              <a:rPr lang="en-AU" altLang="en-US" b="1" dirty="0">
                <a:solidFill>
                  <a:srgbClr val="002060"/>
                </a:solidFill>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Md. Alamgir Hossain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Senior Lecturer,</a:t>
            </a:r>
            <a:br>
              <a:rPr lang="en-US" dirty="0">
                <a:latin typeface="Times New Roman" panose="02020603050405020304" pitchFamily="18" charset="0"/>
                <a:cs typeface="Times New Roman" panose="02020603050405020304" pitchFamily="18" charset="0"/>
              </a:rPr>
            </a:br>
            <a:r>
              <a:rPr lang="en-US" b="1" dirty="0">
                <a:solidFill>
                  <a:schemeClr val="accent5">
                    <a:lumMod val="50000"/>
                  </a:schemeClr>
                </a:solidFill>
                <a:latin typeface="Times New Roman" panose="02020603050405020304" pitchFamily="18" charset="0"/>
                <a:cs typeface="Times New Roman" panose="02020603050405020304" pitchFamily="18" charset="0"/>
              </a:rPr>
              <a:t>Dept. of CSE, Prime University</a:t>
            </a:r>
            <a:br>
              <a:rPr lang="en-US" b="1" dirty="0">
                <a:solidFill>
                  <a:srgbClr val="7030A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Mail:</a:t>
            </a:r>
            <a:r>
              <a:rPr lang="en-US" b="1" dirty="0">
                <a:solidFill>
                  <a:srgbClr val="7030A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alamgir.cse14.just@gmail.com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80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neither of the above rules is true</a:t>
            </a:r>
            <a:r>
              <a:rPr lang="en-US" sz="2400" dirty="0">
                <a:latin typeface="Times New Roman" panose="02020603050405020304" pitchFamily="18" charset="0"/>
                <a:cs typeface="Times New Roman" panose="02020603050405020304" pitchFamily="18" charset="0"/>
              </a:rPr>
              <a:t>: Form a rectangle with the two letters and take the letters on the horizontal opposite corner of the rectangle.</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19004" y="3126326"/>
            <a:ext cx="3697225" cy="2628663"/>
          </a:xfrm>
          <a:prstGeom prst="rect">
            <a:avLst/>
          </a:prstGeom>
          <a:ln w="28575">
            <a:solidFill>
              <a:schemeClr val="accent2">
                <a:lumMod val="50000"/>
              </a:schemeClr>
            </a:solidFill>
          </a:ln>
          <a:effectLst>
            <a:softEdge rad="0"/>
          </a:effectLst>
        </p:spPr>
      </p:pic>
      <p:pic>
        <p:nvPicPr>
          <p:cNvPr id="7" name="Picture 6"/>
          <p:cNvPicPr>
            <a:picLocks noChangeAspect="1"/>
          </p:cNvPicPr>
          <p:nvPr/>
        </p:nvPicPr>
        <p:blipFill>
          <a:blip r:embed="rId4"/>
          <a:stretch>
            <a:fillRect/>
          </a:stretch>
        </p:blipFill>
        <p:spPr>
          <a:xfrm>
            <a:off x="5949002" y="2849941"/>
            <a:ext cx="4772025" cy="3067050"/>
          </a:xfrm>
          <a:prstGeom prst="rect">
            <a:avLst/>
          </a:prstGeom>
        </p:spPr>
      </p:pic>
    </p:spTree>
    <p:extLst>
      <p:ext uri="{BB962C8B-B14F-4D97-AF65-F5344CB8AC3E}">
        <p14:creationId xmlns:p14="http://schemas.microsoft.com/office/powerpoint/2010/main" val="214020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Example: </a:t>
            </a:r>
          </a:p>
          <a:p>
            <a:pPr lvl="1" algn="just" fontAlgn="base">
              <a:buSzPct val="100000"/>
              <a:buBlip>
                <a:blip r:embed="rId3"/>
              </a:buBlip>
            </a:pPr>
            <a:r>
              <a:rPr lang="en-US" altLang="en-US" b="1" dirty="0">
                <a:latin typeface="Times New Roman" panose="02020603050405020304" pitchFamily="18" charset="0"/>
                <a:cs typeface="Times New Roman" panose="02020603050405020304" pitchFamily="18" charset="0"/>
              </a:rPr>
              <a:t>Plain Text: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instrumentsz</a:t>
            </a:r>
            <a:r>
              <a:rPr lang="en-US" altLang="en-US" dirty="0">
                <a:latin typeface="Times New Roman" panose="02020603050405020304" pitchFamily="18" charset="0"/>
                <a:cs typeface="Times New Roman" panose="02020603050405020304" pitchFamily="18" charset="0"/>
              </a:rPr>
              <a:t>” </a:t>
            </a:r>
          </a:p>
          <a:p>
            <a:pPr lvl="1" algn="just" fontAlgn="base">
              <a:buSzPct val="100000"/>
              <a:buBlip>
                <a:blip r:embed="rId3"/>
              </a:buBlip>
            </a:pPr>
            <a:r>
              <a:rPr lang="en-US" altLang="en-US" b="1" dirty="0">
                <a:latin typeface="Times New Roman" panose="02020603050405020304" pitchFamily="18" charset="0"/>
                <a:cs typeface="Times New Roman" panose="02020603050405020304" pitchFamily="18" charset="0"/>
              </a:rPr>
              <a:t>Encrypted Text: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gatlmzclrqtx</a:t>
            </a:r>
            <a:r>
              <a:rPr lang="en-US" altLang="en-US" dirty="0">
                <a:latin typeface="Times New Roman" panose="02020603050405020304" pitchFamily="18" charset="0"/>
                <a:cs typeface="Times New Roman" panose="02020603050405020304" pitchFamily="18" charset="0"/>
              </a:rPr>
              <a:t>”</a:t>
            </a: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7205568" y="1550504"/>
            <a:ext cx="1951827" cy="4380767"/>
          </a:xfrm>
          <a:prstGeom prst="rect">
            <a:avLst/>
          </a:prstGeom>
          <a:ln w="28575">
            <a:solidFill>
              <a:schemeClr val="accent2">
                <a:lumMod val="50000"/>
              </a:schemeClr>
            </a:solidFill>
          </a:ln>
        </p:spPr>
      </p:pic>
    </p:spTree>
    <p:extLst>
      <p:ext uri="{BB962C8B-B14F-4D97-AF65-F5344CB8AC3E}">
        <p14:creationId xmlns:p14="http://schemas.microsoft.com/office/powerpoint/2010/main" val="200283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Decrypting the </a:t>
            </a:r>
            <a:r>
              <a:rPr lang="en-US" sz="2400" dirty="0" err="1">
                <a:latin typeface="Times New Roman" panose="02020603050405020304" pitchFamily="18" charset="0"/>
                <a:cs typeface="Times New Roman" panose="02020603050405020304" pitchFamily="18" charset="0"/>
              </a:rPr>
              <a:t>Playfair</a:t>
            </a:r>
            <a:r>
              <a:rPr lang="en-US" sz="2400" dirty="0">
                <a:latin typeface="Times New Roman" panose="02020603050405020304" pitchFamily="18" charset="0"/>
                <a:cs typeface="Times New Roman" panose="02020603050405020304" pitchFamily="18" charset="0"/>
              </a:rPr>
              <a:t> cipher is as simple as doing the same process in reverse. The receiver has the same key and can create the same key table, and then decrypt any messages made using that key.</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Key: </a:t>
            </a:r>
            <a:r>
              <a:rPr lang="en-US" sz="2400" dirty="0">
                <a:latin typeface="Times New Roman" panose="02020603050405020304" pitchFamily="18" charset="0"/>
                <a:cs typeface="Times New Roman" panose="02020603050405020304" pitchFamily="18" charset="0"/>
              </a:rPr>
              <a:t>monarchy(Same key is used for both Encryption &amp; Decryption)</a:t>
            </a:r>
          </a:p>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The Algorithm consists of 2 steps:</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Generate the key Square(5×5) at the receiver’s end:</a:t>
            </a:r>
            <a:endParaRPr lang="en-US" sz="2400" dirty="0">
              <a:latin typeface="Times New Roman" panose="02020603050405020304" pitchFamily="18" charset="0"/>
              <a:cs typeface="Times New Roman" panose="02020603050405020304" pitchFamily="18" charset="0"/>
            </a:endParaRPr>
          </a:p>
          <a:p>
            <a:pPr lvl="1" algn="just" fontAlgn="base">
              <a:buSzPct val="100000"/>
              <a:buBlip>
                <a:blip r:embed="rId3"/>
              </a:buBlip>
            </a:pPr>
            <a:r>
              <a:rPr lang="en-US" dirty="0">
                <a:latin typeface="Times New Roman" panose="02020603050405020304" pitchFamily="18" charset="0"/>
                <a:cs typeface="Times New Roman" panose="02020603050405020304" pitchFamily="18" charset="0"/>
              </a:rPr>
              <a:t>The key square is a 5×5 grid of alphabets that acts as the key for encrypting the plaintext. Each of the 25 alphabets must be unique and one letter of the alphabet (usually J) is omitted from the table (as the table can hold only 25 alphabets). If the plaintext contains J, then it is replaced by I.</a:t>
            </a:r>
          </a:p>
          <a:p>
            <a:pPr lvl="1" algn="just" fontAlgn="base">
              <a:buSzPct val="100000"/>
              <a:buBlip>
                <a:blip r:embed="rId3"/>
              </a:buBlip>
            </a:pPr>
            <a:r>
              <a:rPr lang="en-US" dirty="0">
                <a:latin typeface="Times New Roman" panose="02020603050405020304" pitchFamily="18" charset="0"/>
                <a:cs typeface="Times New Roman" panose="02020603050405020304" pitchFamily="18" charset="0"/>
              </a:rPr>
              <a:t>The initial alphabets in the key square are the unique alphabets of the key in the order in which they appear followed by the remaining letters of the alphabet in order.</a:t>
            </a: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84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Algorithm to decrypt the ciphertext:</a:t>
            </a:r>
            <a:r>
              <a:rPr lang="en-US" sz="2400" dirty="0">
                <a:latin typeface="Times New Roman" panose="02020603050405020304" pitchFamily="18" charset="0"/>
                <a:cs typeface="Times New Roman" panose="02020603050405020304" pitchFamily="18" charset="0"/>
              </a:rPr>
              <a:t> The ciphertext is split into pairs of two letters (digraphs).</a:t>
            </a:r>
          </a:p>
          <a:p>
            <a:pPr marL="0" indent="0" fontAlgn="base">
              <a:buSzPct val="150000"/>
              <a:buNone/>
            </a:pPr>
            <a:endParaRPr lang="en-US" sz="2400" dirty="0">
              <a:latin typeface="Times New Roman" panose="02020603050405020304" pitchFamily="18" charset="0"/>
              <a:cs typeface="Times New Roman" panose="02020603050405020304" pitchFamily="18" charset="0"/>
            </a:endParaRPr>
          </a:p>
          <a:p>
            <a:pPr fontAlgn="base">
              <a:buSzPct val="150000"/>
              <a:buBlip>
                <a:blip r:embed="rId2"/>
              </a:buBlip>
            </a:pPr>
            <a:r>
              <a:rPr lang="en-US" sz="2400" b="1" dirty="0">
                <a:latin typeface="Times New Roman" panose="02020603050405020304" pitchFamily="18" charset="0"/>
                <a:cs typeface="Times New Roman" panose="02020603050405020304" pitchFamily="18" charset="0"/>
              </a:rPr>
              <a:t>Example: </a:t>
            </a: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552763" y="2053653"/>
            <a:ext cx="4656477" cy="1675196"/>
          </a:xfrm>
          <a:prstGeom prst="rect">
            <a:avLst/>
          </a:prstGeom>
          <a:ln w="28575">
            <a:solidFill>
              <a:schemeClr val="accent2">
                <a:lumMod val="50000"/>
              </a:schemeClr>
            </a:solidFill>
          </a:ln>
        </p:spPr>
      </p:pic>
      <p:pic>
        <p:nvPicPr>
          <p:cNvPr id="7" name="Picture 6"/>
          <p:cNvPicPr>
            <a:picLocks noChangeAspect="1"/>
          </p:cNvPicPr>
          <p:nvPr/>
        </p:nvPicPr>
        <p:blipFill>
          <a:blip r:embed="rId4"/>
          <a:stretch>
            <a:fillRect/>
          </a:stretch>
        </p:blipFill>
        <p:spPr>
          <a:xfrm>
            <a:off x="6496238" y="1704327"/>
            <a:ext cx="3672998" cy="2345684"/>
          </a:xfrm>
          <a:prstGeom prst="rect">
            <a:avLst/>
          </a:prstGeom>
        </p:spPr>
      </p:pic>
      <p:pic>
        <p:nvPicPr>
          <p:cNvPr id="8" name="Picture 7"/>
          <p:cNvPicPr>
            <a:picLocks noChangeAspect="1"/>
          </p:cNvPicPr>
          <p:nvPr/>
        </p:nvPicPr>
        <p:blipFill>
          <a:blip r:embed="rId5"/>
          <a:stretch>
            <a:fillRect/>
          </a:stretch>
        </p:blipFill>
        <p:spPr>
          <a:xfrm>
            <a:off x="3632691" y="5491285"/>
            <a:ext cx="4700046" cy="701697"/>
          </a:xfrm>
          <a:prstGeom prst="rect">
            <a:avLst/>
          </a:prstGeom>
          <a:ln w="28575">
            <a:solidFill>
              <a:schemeClr val="accent2">
                <a:lumMod val="50000"/>
              </a:schemeClr>
            </a:solidFill>
          </a:ln>
        </p:spPr>
      </p:pic>
    </p:spTree>
    <p:extLst>
      <p:ext uri="{BB962C8B-B14F-4D97-AF65-F5344CB8AC3E}">
        <p14:creationId xmlns:p14="http://schemas.microsoft.com/office/powerpoint/2010/main" val="181824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marL="0" indent="0" algn="just" fontAlgn="base">
              <a:buSzPct val="150000"/>
              <a:buNone/>
            </a:pPr>
            <a:r>
              <a:rPr lang="en-US" sz="2400" b="1" dirty="0">
                <a:latin typeface="Times New Roman" panose="02020603050405020304" pitchFamily="18" charset="0"/>
                <a:cs typeface="Times New Roman" panose="02020603050405020304" pitchFamily="18" charset="0"/>
              </a:rPr>
              <a:t>Rules for Decryption:</a:t>
            </a: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column</a:t>
            </a:r>
            <a:r>
              <a:rPr lang="en-US" sz="2400" dirty="0">
                <a:latin typeface="Times New Roman" panose="02020603050405020304" pitchFamily="18" charset="0"/>
                <a:cs typeface="Times New Roman" panose="02020603050405020304" pitchFamily="18" charset="0"/>
              </a:rPr>
              <a:t>: Take the letter above each one (going back to the bottom if at the top).</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1702796" y="3481131"/>
            <a:ext cx="3395703" cy="2124584"/>
          </a:xfrm>
          <a:prstGeom prst="rect">
            <a:avLst/>
          </a:prstGeom>
          <a:ln w="28575">
            <a:solidFill>
              <a:schemeClr val="accent2">
                <a:lumMod val="50000"/>
              </a:schemeClr>
            </a:solidFill>
          </a:ln>
        </p:spPr>
      </p:pic>
      <p:pic>
        <p:nvPicPr>
          <p:cNvPr id="9" name="Picture 8"/>
          <p:cNvPicPr>
            <a:picLocks noChangeAspect="1"/>
          </p:cNvPicPr>
          <p:nvPr/>
        </p:nvPicPr>
        <p:blipFill>
          <a:blip r:embed="rId4"/>
          <a:stretch>
            <a:fillRect/>
          </a:stretch>
        </p:blipFill>
        <p:spPr>
          <a:xfrm>
            <a:off x="6256165" y="3168360"/>
            <a:ext cx="4233039" cy="2750127"/>
          </a:xfrm>
          <a:prstGeom prst="rect">
            <a:avLst/>
          </a:prstGeom>
        </p:spPr>
      </p:pic>
    </p:spTree>
    <p:extLst>
      <p:ext uri="{BB962C8B-B14F-4D97-AF65-F5344CB8AC3E}">
        <p14:creationId xmlns:p14="http://schemas.microsoft.com/office/powerpoint/2010/main" val="246952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row: </a:t>
            </a:r>
            <a:r>
              <a:rPr lang="en-US" sz="2400" dirty="0">
                <a:latin typeface="Times New Roman" panose="02020603050405020304" pitchFamily="18" charset="0"/>
                <a:cs typeface="Times New Roman" panose="02020603050405020304" pitchFamily="18" charset="0"/>
              </a:rPr>
              <a:t>Take the letter to the left of each one (going back to the rightmost if at the leftmost position). </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1927492" y="3525982"/>
            <a:ext cx="3739792" cy="2412769"/>
          </a:xfrm>
          <a:prstGeom prst="rect">
            <a:avLst/>
          </a:prstGeom>
          <a:ln w="28575">
            <a:solidFill>
              <a:schemeClr val="accent2">
                <a:lumMod val="50000"/>
              </a:schemeClr>
            </a:solidFill>
          </a:ln>
        </p:spPr>
      </p:pic>
      <p:pic>
        <p:nvPicPr>
          <p:cNvPr id="8" name="Picture 7"/>
          <p:cNvPicPr>
            <a:picLocks noChangeAspect="1"/>
          </p:cNvPicPr>
          <p:nvPr/>
        </p:nvPicPr>
        <p:blipFill>
          <a:blip r:embed="rId4"/>
          <a:stretch>
            <a:fillRect/>
          </a:stretch>
        </p:blipFill>
        <p:spPr>
          <a:xfrm>
            <a:off x="6756575" y="3429000"/>
            <a:ext cx="3755837" cy="2412769"/>
          </a:xfrm>
          <a:prstGeom prst="rect">
            <a:avLst/>
          </a:prstGeom>
        </p:spPr>
      </p:pic>
    </p:spTree>
    <p:extLst>
      <p:ext uri="{BB962C8B-B14F-4D97-AF65-F5344CB8AC3E}">
        <p14:creationId xmlns:p14="http://schemas.microsoft.com/office/powerpoint/2010/main" val="300229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neither of the above rules is true</a:t>
            </a:r>
            <a:r>
              <a:rPr lang="en-US" sz="2400" dirty="0">
                <a:latin typeface="Times New Roman" panose="02020603050405020304" pitchFamily="18" charset="0"/>
                <a:cs typeface="Times New Roman" panose="02020603050405020304" pitchFamily="18" charset="0"/>
              </a:rPr>
              <a:t>: Form a rectangle with the two letters and take the letters on the horizontal opposite corner of the rectangle.</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2506092" y="3429000"/>
            <a:ext cx="2949142" cy="2193874"/>
          </a:xfrm>
          <a:prstGeom prst="rect">
            <a:avLst/>
          </a:prstGeom>
          <a:ln w="28575">
            <a:solidFill>
              <a:schemeClr val="accent2">
                <a:lumMod val="50000"/>
              </a:schemeClr>
            </a:solidFill>
          </a:ln>
        </p:spPr>
      </p:pic>
      <p:pic>
        <p:nvPicPr>
          <p:cNvPr id="6" name="Picture 5"/>
          <p:cNvPicPr>
            <a:picLocks noChangeAspect="1"/>
          </p:cNvPicPr>
          <p:nvPr/>
        </p:nvPicPr>
        <p:blipFill>
          <a:blip r:embed="rId4"/>
          <a:stretch>
            <a:fillRect/>
          </a:stretch>
        </p:blipFill>
        <p:spPr>
          <a:xfrm>
            <a:off x="6096000" y="3144906"/>
            <a:ext cx="4094266" cy="2646294"/>
          </a:xfrm>
          <a:prstGeom prst="rect">
            <a:avLst/>
          </a:prstGeom>
        </p:spPr>
      </p:pic>
    </p:spTree>
    <p:extLst>
      <p:ext uri="{BB962C8B-B14F-4D97-AF65-F5344CB8AC3E}">
        <p14:creationId xmlns:p14="http://schemas.microsoft.com/office/powerpoint/2010/main" val="125222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Decryption Technique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Cipher Text: </a:t>
            </a:r>
            <a:r>
              <a:rPr lang="en-US" sz="2400" b="1" dirty="0" err="1">
                <a:latin typeface="Times New Roman" panose="02020603050405020304" pitchFamily="18" charset="0"/>
                <a:cs typeface="Times New Roman" panose="02020603050405020304" pitchFamily="18" charset="0"/>
              </a:rPr>
              <a:t>gatlmzclrqtx</a:t>
            </a: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Decrypted Text: </a:t>
            </a:r>
            <a:r>
              <a:rPr lang="en-US" sz="2400" b="1" dirty="0" err="1">
                <a:latin typeface="Times New Roman" panose="02020603050405020304" pitchFamily="18" charset="0"/>
                <a:cs typeface="Times New Roman" panose="02020603050405020304" pitchFamily="18" charset="0"/>
              </a:rPr>
              <a:t>instrumentsz</a:t>
            </a: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Decryption:   </a:t>
            </a:r>
          </a:p>
          <a:p>
            <a:pPr marL="914400" lvl="2" indent="0" algn="just" fontAlgn="base">
              <a:buSzPct val="150000"/>
              <a:buNone/>
            </a:pPr>
            <a:r>
              <a:rPr lang="en-US" sz="16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ga -&gt; in</a:t>
            </a: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tl</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st</a:t>
            </a:r>
            <a:endParaRPr lang="en-US" sz="2400" b="1" dirty="0">
              <a:latin typeface="Times New Roman" panose="02020603050405020304" pitchFamily="18" charset="0"/>
              <a:cs typeface="Times New Roman" panose="02020603050405020304" pitchFamily="18" charset="0"/>
            </a:endParaRP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mz</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ru</a:t>
            </a:r>
            <a:endParaRPr lang="en-US" sz="2400" b="1" dirty="0">
              <a:latin typeface="Times New Roman" panose="02020603050405020304" pitchFamily="18" charset="0"/>
              <a:cs typeface="Times New Roman" panose="02020603050405020304" pitchFamily="18" charset="0"/>
            </a:endParaRP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cl -&gt; me</a:t>
            </a: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rq</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nt</a:t>
            </a:r>
            <a:endParaRPr lang="en-US" sz="2400" b="1" dirty="0">
              <a:latin typeface="Times New Roman" panose="02020603050405020304" pitchFamily="18" charset="0"/>
              <a:cs typeface="Times New Roman" panose="02020603050405020304" pitchFamily="18" charset="0"/>
            </a:endParaRPr>
          </a:p>
          <a:p>
            <a:pPr marL="914400" lvl="2" indent="0" algn="just" fontAlgn="base">
              <a:buSzPct val="15000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tx</a:t>
            </a:r>
            <a:r>
              <a:rPr lang="en-US" sz="2400" b="1" dirty="0">
                <a:latin typeface="Times New Roman" panose="02020603050405020304" pitchFamily="18" charset="0"/>
                <a:cs typeface="Times New Roman" panose="02020603050405020304" pitchFamily="18" charset="0"/>
              </a:rPr>
              <a:t> -&gt; </a:t>
            </a:r>
            <a:r>
              <a:rPr lang="en-US" sz="2400" b="1" dirty="0" err="1">
                <a:latin typeface="Times New Roman" panose="02020603050405020304" pitchFamily="18" charset="0"/>
                <a:cs typeface="Times New Roman" panose="02020603050405020304" pitchFamily="18" charset="0"/>
              </a:rPr>
              <a:t>sz</a:t>
            </a: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729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a:t>
            </a:r>
            <a:r>
              <a:rPr lang="en-AU" altLang="en-US" sz="3600" b="1">
                <a:solidFill>
                  <a:srgbClr val="002060"/>
                </a:solidFill>
                <a:latin typeface="Times New Roman" panose="02020603050405020304" pitchFamily="18" charset="0"/>
                <a:cs typeface="Times New Roman" panose="02020603050405020304" pitchFamily="18" charset="0"/>
              </a:rPr>
              <a:t>(Example)</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Plain Text: “I AM A STUDENT”</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Keyword: “EDUCATION”</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Encrypted Text: “BDSEMBCUCTOV”</a:t>
            </a: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54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Advantages &amp; Disadvantages of </a:t>
            </a: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Advantages:</a:t>
            </a:r>
            <a:endParaRPr lang="en-US" sz="2400" dirty="0">
              <a:latin typeface="Times New Roman" panose="02020603050405020304" pitchFamily="18" charset="0"/>
              <a:cs typeface="Times New Roman" panose="02020603050405020304" pitchFamily="18" charset="0"/>
            </a:endParaRP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It is significantly harder to break since the frequency analysis technique used to break simple substitution ciphers is difficult but still can be used on (25*25) = 625 digraphs rather than 25 monographs which is difficult.</a:t>
            </a: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Frequency analysis thus requires more cipher text to crack the encryption.</a:t>
            </a:r>
          </a:p>
          <a:p>
            <a:pPr algn="just" fontAlgn="base">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Disadvantages:</a:t>
            </a:r>
            <a:endParaRPr lang="en-US" sz="2400" dirty="0">
              <a:latin typeface="Times New Roman" panose="02020603050405020304" pitchFamily="18" charset="0"/>
              <a:cs typeface="Times New Roman" panose="02020603050405020304" pitchFamily="18" charset="0"/>
            </a:endParaRP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An interesting weakness is the fact that a digraph in the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(AB) and it’s reverse (BA) will have corresponding plaintexts like UR and RU (and also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UR and RU will correspond to plaintext AB and BA, i.e. the substitution is self-inverse). That can easily be exploited with the aid of frequency analysis, if the language of the plaintext is known.</a:t>
            </a:r>
          </a:p>
          <a:p>
            <a:pPr lvl="1" algn="just" fontAlgn="base">
              <a:buClr>
                <a:srgbClr val="002060"/>
              </a:buClr>
              <a:buBlip>
                <a:blip r:embed="rId3"/>
              </a:buBlip>
            </a:pPr>
            <a:r>
              <a:rPr lang="en-US" dirty="0">
                <a:latin typeface="Times New Roman" panose="02020603050405020304" pitchFamily="18" charset="0"/>
                <a:cs typeface="Times New Roman" panose="02020603050405020304" pitchFamily="18" charset="0"/>
              </a:rPr>
              <a:t>Another disadvantage is that </a:t>
            </a:r>
            <a:r>
              <a:rPr lang="en-US" dirty="0" err="1">
                <a:latin typeface="Times New Roman" panose="02020603050405020304" pitchFamily="18" charset="0"/>
                <a:cs typeface="Times New Roman" panose="02020603050405020304" pitchFamily="18" charset="0"/>
              </a:rPr>
              <a:t>playfair</a:t>
            </a:r>
            <a:r>
              <a:rPr lang="en-US" dirty="0">
                <a:latin typeface="Times New Roman" panose="02020603050405020304" pitchFamily="18" charset="0"/>
                <a:cs typeface="Times New Roman" panose="02020603050405020304" pitchFamily="18" charset="0"/>
              </a:rPr>
              <a:t> cipher is a symmetric cipher thus same key is used for both encryption and decryption.</a:t>
            </a:r>
          </a:p>
        </p:txBody>
      </p:sp>
    </p:spTree>
    <p:extLst>
      <p:ext uri="{BB962C8B-B14F-4D97-AF65-F5344CB8AC3E}">
        <p14:creationId xmlns:p14="http://schemas.microsoft.com/office/powerpoint/2010/main" val="160469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Polyalphabetic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Polyalphabetic </a:t>
            </a:r>
            <a:r>
              <a:rPr lang="en-US" sz="2400" b="1" i="1" dirty="0">
                <a:solidFill>
                  <a:srgbClr val="002060"/>
                </a:solidFill>
                <a:latin typeface="Times New Roman" panose="02020603050405020304" pitchFamily="18" charset="0"/>
                <a:cs typeface="Times New Roman" panose="02020603050405020304" pitchFamily="18" charset="0"/>
              </a:rPr>
              <a:t>Cipher is a substitution cipher in which the cipher alphabet for the plain alphabet may be different at different places </a:t>
            </a:r>
            <a:r>
              <a:rPr lang="en-US" sz="2400" dirty="0">
                <a:latin typeface="Times New Roman" panose="02020603050405020304" pitchFamily="18" charset="0"/>
                <a:cs typeface="Times New Roman" panose="02020603050405020304" pitchFamily="18" charset="0"/>
              </a:rPr>
              <a:t>during the encryption process.</a:t>
            </a:r>
          </a:p>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 The next two examples, </a:t>
            </a:r>
            <a:r>
              <a:rPr lang="en-US" sz="2400" b="1" i="1" dirty="0" err="1">
                <a:solidFill>
                  <a:srgbClr val="002060"/>
                </a:solidFill>
                <a:latin typeface="Times New Roman" panose="02020603050405020304" pitchFamily="18" charset="0"/>
                <a:cs typeface="Times New Roman" panose="02020603050405020304" pitchFamily="18" charset="0"/>
              </a:rPr>
              <a:t>playfair</a:t>
            </a:r>
            <a:r>
              <a:rPr lang="en-US" sz="2400" b="1" i="1" dirty="0">
                <a:solidFill>
                  <a:srgbClr val="002060"/>
                </a:solidFill>
                <a:latin typeface="Times New Roman" panose="02020603050405020304" pitchFamily="18" charset="0"/>
                <a:cs typeface="Times New Roman" panose="02020603050405020304" pitchFamily="18" charset="0"/>
              </a:rPr>
              <a:t> and </a:t>
            </a:r>
            <a:r>
              <a:rPr lang="en-US" sz="2400" b="1" i="1" dirty="0" err="1">
                <a:solidFill>
                  <a:srgbClr val="002060"/>
                </a:solidFill>
                <a:latin typeface="Times New Roman" panose="02020603050405020304" pitchFamily="18" charset="0"/>
                <a:cs typeface="Times New Roman" panose="02020603050405020304" pitchFamily="18" charset="0"/>
              </a:rPr>
              <a:t>Vigenere</a:t>
            </a:r>
            <a:r>
              <a:rPr lang="en-US" sz="2400" b="1" i="1" dirty="0">
                <a:solidFill>
                  <a:srgbClr val="002060"/>
                </a:solidFill>
                <a:latin typeface="Times New Roman" panose="02020603050405020304" pitchFamily="18" charset="0"/>
                <a:cs typeface="Times New Roman" panose="02020603050405020304" pitchFamily="18" charset="0"/>
              </a:rPr>
              <a:t> Cipher </a:t>
            </a:r>
            <a:r>
              <a:rPr lang="en-US" sz="2400" dirty="0">
                <a:latin typeface="Times New Roman" panose="02020603050405020304" pitchFamily="18" charset="0"/>
                <a:cs typeface="Times New Roman" panose="02020603050405020304" pitchFamily="18" charset="0"/>
              </a:rPr>
              <a:t>are polyalphabetic ciphers.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95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cipher is an algorithm that is used to encrypt and decrypt the 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is used for encrypting an alphabetic text that uses a series of interwoven Caesar ciphers.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is based on a keyword's letters.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is an example of a polyalphabetic substitution cipher.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Two methods perform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cipher.</a:t>
            </a:r>
          </a:p>
        </p:txBody>
      </p:sp>
    </p:spTree>
    <p:extLst>
      <p:ext uri="{BB962C8B-B14F-4D97-AF65-F5344CB8AC3E}">
        <p14:creationId xmlns:p14="http://schemas.microsoft.com/office/powerpoint/2010/main" val="200561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(Method-01)</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It uses a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or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square for encryption and decryption of the text.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is also called the tabula recta.</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Vigenère cipher uses a 26×26 table with A to Z as the row heading and column heading.</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When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is given, the encryption and decryption are done using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(26 * 26 matrix) in this method.</a:t>
            </a:r>
          </a:p>
        </p:txBody>
      </p:sp>
    </p:spTree>
    <p:extLst>
      <p:ext uri="{BB962C8B-B14F-4D97-AF65-F5344CB8AC3E}">
        <p14:creationId xmlns:p14="http://schemas.microsoft.com/office/powerpoint/2010/main" val="23183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Table</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Vigenere Cipher">
            <a:extLst>
              <a:ext uri="{FF2B5EF4-FFF2-40B4-BE49-F238E27FC236}">
                <a16:creationId xmlns:a16="http://schemas.microsoft.com/office/drawing/2014/main" id="{DA936D1A-DBF8-E663-B9EB-FE384AE2B6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6821" y="1837242"/>
            <a:ext cx="5838357" cy="4655633"/>
          </a:xfrm>
          <a:prstGeom prst="rect">
            <a:avLst/>
          </a:prstGeom>
          <a:noFill/>
          <a:ln w="28575">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8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To the plaintext, the Vigenère cipher also requires a keyword, </a:t>
            </a:r>
            <a:r>
              <a:rPr lang="en-US" sz="2400" b="1" i="1" dirty="0">
                <a:solidFill>
                  <a:srgbClr val="002060"/>
                </a:solidFill>
                <a:latin typeface="Times New Roman" panose="02020603050405020304" pitchFamily="18" charset="0"/>
                <a:cs typeface="Times New Roman" panose="02020603050405020304" pitchFamily="18" charset="0"/>
              </a:rPr>
              <a:t>which is repeated so that the total length is equal to that of the plaintext.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 example, suppose the plaintext is </a:t>
            </a:r>
            <a:r>
              <a:rPr lang="en-US" sz="2400" b="1" i="1" dirty="0">
                <a:solidFill>
                  <a:srgbClr val="002060"/>
                </a:solidFill>
                <a:latin typeface="Times New Roman" panose="02020603050405020304" pitchFamily="18" charset="0"/>
                <a:cs typeface="Times New Roman" panose="02020603050405020304" pitchFamily="18" charset="0"/>
              </a:rPr>
              <a:t>PRIME UNIVERSITY BANGLADESH</a:t>
            </a:r>
            <a:r>
              <a:rPr lang="en-US" sz="2400" dirty="0">
                <a:latin typeface="Times New Roman" panose="02020603050405020304" pitchFamily="18" charset="0"/>
                <a:cs typeface="Times New Roman" panose="02020603050405020304" pitchFamily="18" charset="0"/>
              </a:rPr>
              <a:t> and the keyword is </a:t>
            </a:r>
            <a:r>
              <a:rPr lang="en-US" sz="2400" b="1" i="1" dirty="0">
                <a:solidFill>
                  <a:srgbClr val="002060"/>
                </a:solidFill>
                <a:latin typeface="Times New Roman" panose="02020603050405020304" pitchFamily="18" charset="0"/>
                <a:cs typeface="Times New Roman" panose="02020603050405020304" pitchFamily="18" charset="0"/>
              </a:rPr>
              <a:t>DHAKA</a:t>
            </a:r>
            <a:r>
              <a:rPr lang="en-US" sz="2400" dirty="0">
                <a:latin typeface="Times New Roman" panose="02020603050405020304" pitchFamily="18" charset="0"/>
                <a:cs typeface="Times New Roman" panose="02020603050405020304" pitchFamily="18" charset="0"/>
              </a:rPr>
              <a:t>. Then, the keyword must be repeated as follows:</a:t>
            </a:r>
          </a:p>
          <a:p>
            <a:pPr lvl="1" algn="just">
              <a:lnSpc>
                <a:spcPct val="100000"/>
              </a:lnSpc>
              <a:buClr>
                <a:srgbClr val="002060"/>
              </a:buClr>
              <a:buSzPct val="100000"/>
              <a:buBlip>
                <a:blip r:embed="rId3"/>
              </a:buBlip>
            </a:pPr>
            <a:r>
              <a:rPr lang="en-US" b="1" i="1" dirty="0">
                <a:solidFill>
                  <a:srgbClr val="002060"/>
                </a:solidFill>
                <a:latin typeface="Times New Roman" panose="02020603050405020304" pitchFamily="18" charset="0"/>
                <a:cs typeface="Times New Roman" panose="02020603050405020304" pitchFamily="18" charset="0"/>
              </a:rPr>
              <a:t>PRIME   UNIVERSITY      BANGLADESH </a:t>
            </a:r>
            <a:r>
              <a:rPr lang="en-US" b="1" dirty="0">
                <a:solidFill>
                  <a:srgbClr val="002060"/>
                </a:solidFill>
                <a:latin typeface="Times New Roman" panose="02020603050405020304" pitchFamily="18" charset="0"/>
                <a:cs typeface="Times New Roman" panose="02020603050405020304" pitchFamily="18" charset="0"/>
              </a:rPr>
              <a:t>(Plain Text)</a:t>
            </a:r>
            <a:endParaRPr lang="en-US" b="1" i="1" dirty="0">
              <a:solidFill>
                <a:srgbClr val="002060"/>
              </a:solidFill>
              <a:latin typeface="Times New Roman" panose="02020603050405020304" pitchFamily="18" charset="0"/>
              <a:cs typeface="Times New Roman" panose="02020603050405020304" pitchFamily="18" charset="0"/>
            </a:endParaRPr>
          </a:p>
          <a:p>
            <a:pPr lvl="1" algn="just">
              <a:lnSpc>
                <a:spcPct val="100000"/>
              </a:lnSpc>
              <a:buClr>
                <a:srgbClr val="002060"/>
              </a:buClr>
              <a:buSzPct val="100000"/>
              <a:buBlip>
                <a:blip r:embed="rId3"/>
              </a:buBlip>
            </a:pPr>
            <a:r>
              <a:rPr lang="en-US" b="1" i="1" dirty="0">
                <a:solidFill>
                  <a:srgbClr val="C00000"/>
                </a:solidFill>
                <a:latin typeface="Times New Roman" panose="02020603050405020304" pitchFamily="18" charset="0"/>
                <a:cs typeface="Times New Roman" panose="02020603050405020304" pitchFamily="18" charset="0"/>
              </a:rPr>
              <a:t>DHAKA  DHAKADHAKA  </a:t>
            </a:r>
            <a:r>
              <a:rPr lang="en-US" b="1" i="1" dirty="0" err="1">
                <a:solidFill>
                  <a:srgbClr val="C00000"/>
                </a:solidFill>
                <a:latin typeface="Times New Roman" panose="02020603050405020304" pitchFamily="18" charset="0"/>
                <a:cs typeface="Times New Roman" panose="02020603050405020304" pitchFamily="18" charset="0"/>
              </a:rPr>
              <a:t>DHAKADHAKA</a:t>
            </a:r>
            <a:r>
              <a:rPr lang="en-US" b="1" i="1" dirty="0">
                <a:solidFill>
                  <a:srgbClr val="C00000"/>
                </a:solidFill>
                <a:latin typeface="Times New Roman" panose="02020603050405020304" pitchFamily="18" charset="0"/>
                <a:cs typeface="Times New Roman" panose="02020603050405020304" pitchFamily="18" charset="0"/>
              </a:rPr>
              <a:t> (New Keyword)</a:t>
            </a:r>
            <a:endParaRPr lang="en-US" dirty="0">
              <a:solidFill>
                <a:srgbClr val="C00000"/>
              </a:solidFill>
              <a:latin typeface="Times New Roman" panose="02020603050405020304" pitchFamily="18" charset="0"/>
              <a:cs typeface="Times New Roman" panose="02020603050405020304" pitchFamily="18" charset="0"/>
            </a:endParaRPr>
          </a:p>
          <a:p>
            <a:pPr algn="just">
              <a:lnSpc>
                <a:spcPct val="100000"/>
              </a:lnSpc>
              <a:buClr>
                <a:srgbClr val="002060"/>
              </a:buClr>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51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(Encryption)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We follow the tradition by removing all spaces and punctuation (Depends on you) and converting all letters to upper case.</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The first letter of the plaintext is combined with the first letter of the key. The column of plain text “P” and row of key “D” intersects the alphabet of “S” in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so the first letter of ciphertext is “S”.</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Similarly, the second letter of the plaintext is combined with the second letter of the key. The column of plain text “R” and row of key “H” intersects the alphabet of “Y” in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so the second letter of ciphertext is “Y".</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This process continues continuously until the plaintext is finished.</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Ciphertext = “SYIWE XUIFEUZIDY EHNQLDKECH”</a:t>
            </a:r>
          </a:p>
        </p:txBody>
      </p:sp>
    </p:spTree>
    <p:extLst>
      <p:ext uri="{BB962C8B-B14F-4D97-AF65-F5344CB8AC3E}">
        <p14:creationId xmlns:p14="http://schemas.microsoft.com/office/powerpoint/2010/main" val="16118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(Decryption)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Decryption is done by the row of keys in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First, select the row of the key letter, find the ciphertext letter’s position in that row, and then select the column label of the corresponding ciphertext as the plaintext.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 example, in the row of the key is “D” and the ciphertext is “S” and this ciphertext letter appears in the column “P”, which means the first plaintext letter is “P”.</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Next, in the row of the key is “H” and the ciphertext is “Y” and this ciphertext letter appears in the column “R”, which means the second plaintext letter is “R”.</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This process continues continuously until the ciphertext is finished.</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Plaintext = “PRIME UNIVERSITY BANGLADESH”</a:t>
            </a:r>
          </a:p>
        </p:txBody>
      </p:sp>
    </p:spTree>
    <p:extLst>
      <p:ext uri="{BB962C8B-B14F-4D97-AF65-F5344CB8AC3E}">
        <p14:creationId xmlns:p14="http://schemas.microsoft.com/office/powerpoint/2010/main" val="21124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(Example-02)</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Plain Text: </a:t>
            </a:r>
            <a:r>
              <a:rPr lang="en-US" sz="2400" dirty="0">
                <a:latin typeface="Times New Roman" panose="02020603050405020304" pitchFamily="18" charset="0"/>
                <a:cs typeface="Times New Roman" panose="02020603050405020304" pitchFamily="18" charset="0"/>
              </a:rPr>
              <a:t>WE ARE THE STUDENTS OF CSE DEPARTMENT.</a:t>
            </a:r>
          </a:p>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Key: </a:t>
            </a:r>
            <a:r>
              <a:rPr lang="en-US" sz="2400" dirty="0">
                <a:latin typeface="Times New Roman" panose="02020603050405020304" pitchFamily="18" charset="0"/>
                <a:cs typeface="Times New Roman" panose="02020603050405020304" pitchFamily="18" charset="0"/>
              </a:rPr>
              <a:t>PRIME</a:t>
            </a:r>
          </a:p>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Cipher Text: </a:t>
            </a:r>
            <a:r>
              <a:rPr lang="en-US" sz="2400" dirty="0">
                <a:latin typeface="Times New Roman" panose="02020603050405020304" pitchFamily="18" charset="0"/>
                <a:cs typeface="Times New Roman" panose="02020603050405020304" pitchFamily="18" charset="0"/>
              </a:rPr>
              <a:t>LV IDI IYM EXJUMZXH FN OWT UMBEGKUQRI.</a:t>
            </a:r>
          </a:p>
        </p:txBody>
      </p:sp>
    </p:spTree>
    <p:extLst>
      <p:ext uri="{BB962C8B-B14F-4D97-AF65-F5344CB8AC3E}">
        <p14:creationId xmlns:p14="http://schemas.microsoft.com/office/powerpoint/2010/main" val="34757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(Method-02)</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When the </a:t>
            </a:r>
            <a:r>
              <a:rPr lang="en-US" sz="2400" dirty="0" err="1">
                <a:latin typeface="Times New Roman" panose="02020603050405020304" pitchFamily="18" charset="0"/>
                <a:cs typeface="Times New Roman" panose="02020603050405020304" pitchFamily="18" charset="0"/>
              </a:rPr>
              <a:t>vigenere</a:t>
            </a:r>
            <a:r>
              <a:rPr lang="en-US" sz="2400" dirty="0">
                <a:latin typeface="Times New Roman" panose="02020603050405020304" pitchFamily="18" charset="0"/>
                <a:cs typeface="Times New Roman" panose="02020603050405020304" pitchFamily="18" charset="0"/>
              </a:rPr>
              <a:t> table is not given, the encryption and decryption are done by </a:t>
            </a:r>
            <a:r>
              <a:rPr lang="en-US" sz="2400" dirty="0" err="1">
                <a:latin typeface="Times New Roman" panose="02020603050405020304" pitchFamily="18" charset="0"/>
                <a:cs typeface="Times New Roman" panose="02020603050405020304" pitchFamily="18" charset="0"/>
              </a:rPr>
              <a:t>Vigenar</a:t>
            </a:r>
            <a:r>
              <a:rPr lang="en-US" sz="2400" dirty="0">
                <a:latin typeface="Times New Roman" panose="02020603050405020304" pitchFamily="18" charset="0"/>
                <a:cs typeface="Times New Roman" panose="02020603050405020304" pitchFamily="18" charset="0"/>
              </a:rPr>
              <a:t> algebraically formula in this method (convert the letters (A-Z) into the numbers (0-25)).</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Formula of encryption is: </a:t>
            </a:r>
            <a:r>
              <a:rPr lang="en-US" sz="2400" dirty="0" err="1">
                <a:latin typeface="Times New Roman" panose="02020603050405020304" pitchFamily="18" charset="0"/>
                <a:cs typeface="Times New Roman" panose="02020603050405020304" pitchFamily="18" charset="0"/>
              </a:rPr>
              <a:t>E</a:t>
            </a:r>
            <a:r>
              <a:rPr lang="en-US" sz="3000" baseline="-15000" dirty="0" err="1">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(P</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 </a:t>
            </a:r>
            <a:r>
              <a:rPr lang="en-US" sz="2400" i="1" dirty="0">
                <a:latin typeface="Times New Roman" panose="02020603050405020304" pitchFamily="18" charset="0"/>
                <a:cs typeface="Times New Roman" panose="02020603050405020304" pitchFamily="18" charset="0"/>
              </a:rPr>
              <a:t>(E denotes the encryption, P for Plaintext).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Formula of decryption </a:t>
            </a:r>
            <a:r>
              <a:rPr lang="en-US" sz="2400" dirty="0" err="1">
                <a:latin typeface="Times New Roman" panose="02020603050405020304" pitchFamily="18" charset="0"/>
                <a:cs typeface="Times New Roman" panose="02020603050405020304" pitchFamily="18" charset="0"/>
              </a:rPr>
              <a:t>isL</a:t>
            </a:r>
            <a:r>
              <a:rPr lang="en-US" sz="2400" dirty="0">
                <a:latin typeface="Times New Roman" panose="02020603050405020304" pitchFamily="18" charset="0"/>
                <a:cs typeface="Times New Roman" panose="02020603050405020304" pitchFamily="18" charset="0"/>
              </a:rPr>
              <a:t> D</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a:t>
            </a:r>
            <a:r>
              <a:rPr lang="en-US" sz="3000" baseline="-15000" dirty="0" err="1">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 </a:t>
            </a:r>
            <a:r>
              <a:rPr lang="en-US" sz="2400" i="1" dirty="0">
                <a:latin typeface="Times New Roman" panose="02020603050405020304" pitchFamily="18" charset="0"/>
                <a:cs typeface="Times New Roman" panose="02020603050405020304" pitchFamily="18" charset="0"/>
              </a:rPr>
              <a:t>(D denotes the decryption, K denotes the key).</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If any case (D</a:t>
            </a:r>
            <a:r>
              <a:rPr lang="en-US" sz="3000" baseline="-15000" dirty="0">
                <a:solidFill>
                  <a:srgbClr val="C0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value becomes negative (-</a:t>
            </a:r>
            <a:r>
              <a:rPr lang="en-US" sz="2400" dirty="0" err="1">
                <a:latin typeface="Times New Roman" panose="02020603050405020304" pitchFamily="18" charset="0"/>
                <a:cs typeface="Times New Roman" panose="02020603050405020304" pitchFamily="18" charset="0"/>
              </a:rPr>
              <a:t>ve</a:t>
            </a:r>
            <a:r>
              <a:rPr lang="en-US" sz="2400" dirty="0">
                <a:latin typeface="Times New Roman" panose="02020603050405020304" pitchFamily="18" charset="0"/>
                <a:cs typeface="Times New Roman" panose="02020603050405020304" pitchFamily="18" charset="0"/>
              </a:rPr>
              <a:t>), in this case, we will add 26 in the negative value.</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Note: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denotes the offset of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number of the letters, as shown in the table below.</a:t>
            </a:r>
          </a:p>
        </p:txBody>
      </p:sp>
      <p:pic>
        <p:nvPicPr>
          <p:cNvPr id="2050" name="Picture 2" descr="Vigenere Cipher">
            <a:extLst>
              <a:ext uri="{FF2B5EF4-FFF2-40B4-BE49-F238E27FC236}">
                <a16:creationId xmlns:a16="http://schemas.microsoft.com/office/drawing/2014/main" id="{6FD68A34-BC12-CF1C-C137-EA83EDE71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605" y="6126162"/>
            <a:ext cx="5924550" cy="733425"/>
          </a:xfrm>
          <a:prstGeom prst="rect">
            <a:avLst/>
          </a:prstGeom>
          <a:noFill/>
          <a:ln w="28575">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(Encryption)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The plaintext is </a:t>
            </a:r>
            <a:r>
              <a:rPr lang="en-US" sz="2400" b="1" i="1" dirty="0">
                <a:solidFill>
                  <a:srgbClr val="002060"/>
                </a:solidFill>
                <a:latin typeface="Times New Roman" panose="02020603050405020304" pitchFamily="18" charset="0"/>
                <a:cs typeface="Times New Roman" panose="02020603050405020304" pitchFamily="18" charset="0"/>
              </a:rPr>
              <a:t>“PRIME”, </a:t>
            </a:r>
            <a:r>
              <a:rPr lang="en-US" sz="2400" dirty="0">
                <a:latin typeface="Times New Roman" panose="02020603050405020304" pitchFamily="18" charset="0"/>
                <a:cs typeface="Times New Roman" panose="02020603050405020304" pitchFamily="18" charset="0"/>
              </a:rPr>
              <a:t>and the key is </a:t>
            </a:r>
            <a:r>
              <a:rPr lang="en-US" sz="2400" b="1" i="1" dirty="0">
                <a:solidFill>
                  <a:srgbClr val="002060"/>
                </a:solidFill>
                <a:latin typeface="Times New Roman" panose="02020603050405020304" pitchFamily="18" charset="0"/>
                <a:cs typeface="Times New Roman" panose="02020603050405020304" pitchFamily="18" charset="0"/>
              </a:rPr>
              <a:t>“CSE”.</a:t>
            </a:r>
          </a:p>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Encryption: </a:t>
            </a:r>
            <a:r>
              <a:rPr lang="en-US" sz="2400" dirty="0" err="1">
                <a:latin typeface="Times New Roman" panose="02020603050405020304" pitchFamily="18" charset="0"/>
                <a:cs typeface="Times New Roman" panose="02020603050405020304" pitchFamily="18" charset="0"/>
              </a:rPr>
              <a:t>E</a:t>
            </a:r>
            <a:r>
              <a:rPr lang="en-US" sz="3000" baseline="-15000" dirty="0" err="1">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(P</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a:t>
            </a:r>
          </a:p>
          <a:p>
            <a:pPr algn="just">
              <a:lnSpc>
                <a:spcPct val="100000"/>
              </a:lnSpc>
              <a:buClr>
                <a:srgbClr val="002060"/>
              </a:buClr>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EB4A957-41D2-6779-0EE0-368C17AFAC71}"/>
              </a:ext>
            </a:extLst>
          </p:cNvPr>
          <p:cNvGraphicFramePr>
            <a:graphicFrameLocks noGrp="1"/>
          </p:cNvGraphicFramePr>
          <p:nvPr>
            <p:extLst>
              <p:ext uri="{D42A27DB-BD31-4B8C-83A1-F6EECF244321}">
                <p14:modId xmlns:p14="http://schemas.microsoft.com/office/powerpoint/2010/main" val="3096125150"/>
              </p:ext>
            </p:extLst>
          </p:nvPr>
        </p:nvGraphicFramePr>
        <p:xfrm>
          <a:off x="1524000" y="3019521"/>
          <a:ext cx="9047018" cy="2743200"/>
        </p:xfrm>
        <a:graphic>
          <a:graphicData uri="http://schemas.openxmlformats.org/drawingml/2006/table">
            <a:tbl>
              <a:tblPr firstRow="1" bandRow="1">
                <a:tableStyleId>{93296810-A885-4BE3-A3E7-6D5BEEA58F35}</a:tableStyleId>
              </a:tblPr>
              <a:tblGrid>
                <a:gridCol w="3086132">
                  <a:extLst>
                    <a:ext uri="{9D8B030D-6E8A-4147-A177-3AD203B41FA5}">
                      <a16:colId xmlns:a16="http://schemas.microsoft.com/office/drawing/2014/main" val="3409899199"/>
                    </a:ext>
                  </a:extLst>
                </a:gridCol>
                <a:gridCol w="1211906">
                  <a:extLst>
                    <a:ext uri="{9D8B030D-6E8A-4147-A177-3AD203B41FA5}">
                      <a16:colId xmlns:a16="http://schemas.microsoft.com/office/drawing/2014/main" val="3284531979"/>
                    </a:ext>
                  </a:extLst>
                </a:gridCol>
                <a:gridCol w="1479653">
                  <a:extLst>
                    <a:ext uri="{9D8B030D-6E8A-4147-A177-3AD203B41FA5}">
                      <a16:colId xmlns:a16="http://schemas.microsoft.com/office/drawing/2014/main" val="3540268673"/>
                    </a:ext>
                  </a:extLst>
                </a:gridCol>
                <a:gridCol w="1268273">
                  <a:extLst>
                    <a:ext uri="{9D8B030D-6E8A-4147-A177-3AD203B41FA5}">
                      <a16:colId xmlns:a16="http://schemas.microsoft.com/office/drawing/2014/main" val="724316238"/>
                    </a:ext>
                  </a:extLst>
                </a:gridCol>
                <a:gridCol w="1056895">
                  <a:extLst>
                    <a:ext uri="{9D8B030D-6E8A-4147-A177-3AD203B41FA5}">
                      <a16:colId xmlns:a16="http://schemas.microsoft.com/office/drawing/2014/main" val="4028964058"/>
                    </a:ext>
                  </a:extLst>
                </a:gridCol>
                <a:gridCol w="944159">
                  <a:extLst>
                    <a:ext uri="{9D8B030D-6E8A-4147-A177-3AD203B41FA5}">
                      <a16:colId xmlns:a16="http://schemas.microsoft.com/office/drawing/2014/main" val="727585390"/>
                    </a:ext>
                  </a:extLst>
                </a:gridCol>
              </a:tblGrid>
              <a:tr h="370840">
                <a:tc>
                  <a:txBody>
                    <a:bodyPr/>
                    <a:lstStyle/>
                    <a:p>
                      <a:pPr algn="just"/>
                      <a:r>
                        <a:rPr lang="en-US" sz="2400" b="1" dirty="0">
                          <a:latin typeface="Times New Roman" panose="02020603050405020304" pitchFamily="18" charset="0"/>
                          <a:cs typeface="Times New Roman" panose="02020603050405020304" pitchFamily="18" charset="0"/>
                        </a:rPr>
                        <a:t>Plaintext</a:t>
                      </a:r>
                    </a:p>
                  </a:txBody>
                  <a:tcPr/>
                </a:tc>
                <a:tc>
                  <a:txBody>
                    <a:bodyPr/>
                    <a:lstStyle/>
                    <a:p>
                      <a:pPr algn="ctr"/>
                      <a:r>
                        <a:rPr lang="en-US" sz="2400" b="1" dirty="0">
                          <a:latin typeface="Times New Roman" panose="02020603050405020304" pitchFamily="18" charset="0"/>
                          <a:cs typeface="Times New Roman" panose="02020603050405020304" pitchFamily="18" charset="0"/>
                        </a:rPr>
                        <a:t>P</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I</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extLst>
                  <a:ext uri="{0D108BD9-81ED-4DB2-BD59-A6C34878D82A}">
                    <a16:rowId xmlns:a16="http://schemas.microsoft.com/office/drawing/2014/main" val="126684714"/>
                  </a:ext>
                </a:extLst>
              </a:tr>
              <a:tr h="370840">
                <a:tc>
                  <a:txBody>
                    <a:bodyPr/>
                    <a:lstStyle/>
                    <a:p>
                      <a:pPr algn="just"/>
                      <a:r>
                        <a:rPr lang="en-US" sz="2400" b="1" dirty="0">
                          <a:latin typeface="Times New Roman" panose="02020603050405020304" pitchFamily="18" charset="0"/>
                          <a:cs typeface="Times New Roman" panose="02020603050405020304" pitchFamily="18" charset="0"/>
                        </a:rPr>
                        <a:t>Plaintext value (P)</a:t>
                      </a:r>
                    </a:p>
                  </a:txBody>
                  <a:tcPr/>
                </a:tc>
                <a:tc>
                  <a:txBody>
                    <a:bodyPr/>
                    <a:lstStyle/>
                    <a:p>
                      <a:pPr algn="ctr"/>
                      <a:r>
                        <a:rPr lang="en-US" sz="2400" b="1" dirty="0">
                          <a:latin typeface="Times New Roman" panose="02020603050405020304" pitchFamily="18" charset="0"/>
                          <a:cs typeface="Times New Roman" panose="02020603050405020304" pitchFamily="18" charset="0"/>
                        </a:rPr>
                        <a:t>15</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8</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81322087"/>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extLst>
                  <a:ext uri="{0D108BD9-81ED-4DB2-BD59-A6C34878D82A}">
                    <a16:rowId xmlns:a16="http://schemas.microsoft.com/office/drawing/2014/main" val="3167189084"/>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 value (K)</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tc>
                  <a:txBody>
                    <a:bodyPr/>
                    <a:lstStyle/>
                    <a:p>
                      <a:pPr algn="ctr"/>
                      <a:r>
                        <a:rPr lang="en-US" sz="2400" b="1" dirty="0">
                          <a:latin typeface="Times New Roman" panose="02020603050405020304" pitchFamily="18" charset="0"/>
                          <a:cs typeface="Times New Roman" panose="02020603050405020304" pitchFamily="18" charset="0"/>
                        </a:rPr>
                        <a:t>04</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560569789"/>
                  </a:ext>
                </a:extLst>
              </a:tr>
              <a:tr h="370840">
                <a:tc>
                  <a:txBody>
                    <a:bodyPr/>
                    <a:lstStyle/>
                    <a:p>
                      <a:pPr algn="just"/>
                      <a:r>
                        <a:rPr lang="en-US" sz="2400" b="1" dirty="0">
                          <a:latin typeface="Times New Roman" panose="02020603050405020304" pitchFamily="18" charset="0"/>
                          <a:cs typeface="Times New Roman" panose="02020603050405020304" pitchFamily="18" charset="0"/>
                        </a:rPr>
                        <a:t>Ciphertext value (E)</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09</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14</a:t>
                      </a:r>
                    </a:p>
                  </a:txBody>
                  <a:tcPr/>
                </a:tc>
                <a:tc>
                  <a:txBody>
                    <a:bodyPr/>
                    <a:lstStyle/>
                    <a:p>
                      <a:pPr algn="ctr"/>
                      <a:r>
                        <a:rPr lang="en-US" sz="2400" b="1" dirty="0">
                          <a:latin typeface="Times New Roman" panose="02020603050405020304" pitchFamily="18" charset="0"/>
                          <a:cs typeface="Times New Roman" panose="02020603050405020304" pitchFamily="18" charset="0"/>
                        </a:rPr>
                        <a:t>22</a:t>
                      </a:r>
                    </a:p>
                  </a:txBody>
                  <a:tcPr/>
                </a:tc>
                <a:extLst>
                  <a:ext uri="{0D108BD9-81ED-4DB2-BD59-A6C34878D82A}">
                    <a16:rowId xmlns:a16="http://schemas.microsoft.com/office/drawing/2014/main" val="2920322898"/>
                  </a:ext>
                </a:extLst>
              </a:tr>
              <a:tr h="370840">
                <a:tc>
                  <a:txBody>
                    <a:bodyPr/>
                    <a:lstStyle/>
                    <a:p>
                      <a:pPr algn="just"/>
                      <a:r>
                        <a:rPr lang="en-US" sz="2400" b="1" dirty="0">
                          <a:latin typeface="Times New Roman" panose="02020603050405020304" pitchFamily="18" charset="0"/>
                          <a:cs typeface="Times New Roman" panose="02020603050405020304" pitchFamily="18" charset="0"/>
                        </a:rPr>
                        <a:t>Ciphertext</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J</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O</a:t>
                      </a:r>
                    </a:p>
                  </a:txBody>
                  <a:tcPr/>
                </a:tc>
                <a:tc>
                  <a:txBody>
                    <a:bodyPr/>
                    <a:lstStyle/>
                    <a:p>
                      <a:pPr algn="ctr"/>
                      <a:r>
                        <a:rPr lang="en-US" sz="2400" b="1" dirty="0">
                          <a:latin typeface="Times New Roman" panose="02020603050405020304" pitchFamily="18" charset="0"/>
                          <a:cs typeface="Times New Roman" panose="02020603050405020304" pitchFamily="18" charset="0"/>
                        </a:rPr>
                        <a:t>W</a:t>
                      </a:r>
                    </a:p>
                  </a:txBody>
                  <a:tcPr/>
                </a:tc>
                <a:extLst>
                  <a:ext uri="{0D108BD9-81ED-4DB2-BD59-A6C34878D82A}">
                    <a16:rowId xmlns:a16="http://schemas.microsoft.com/office/drawing/2014/main" val="3610026153"/>
                  </a:ext>
                </a:extLst>
              </a:tr>
            </a:tbl>
          </a:graphicData>
        </a:graphic>
      </p:graphicFrame>
    </p:spTree>
    <p:extLst>
      <p:ext uri="{BB962C8B-B14F-4D97-AF65-F5344CB8AC3E}">
        <p14:creationId xmlns:p14="http://schemas.microsoft.com/office/powerpoint/2010/main" val="22669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(Decryption)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Formula: </a:t>
            </a:r>
            <a:r>
              <a:rPr lang="en-US" sz="2400" dirty="0">
                <a:latin typeface="Times New Roman" panose="02020603050405020304" pitchFamily="18" charset="0"/>
                <a:cs typeface="Times New Roman" panose="02020603050405020304" pitchFamily="18" charset="0"/>
              </a:rPr>
              <a:t>D</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a:t>
            </a:r>
            <a:r>
              <a:rPr lang="en-US" sz="3000" baseline="-15000" dirty="0" err="1">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K</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mod 26.</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If any case (D</a:t>
            </a:r>
            <a:r>
              <a:rPr lang="en-US" sz="3000" baseline="-15000" dirty="0">
                <a:solidFill>
                  <a:schemeClr val="accent2">
                    <a:lumMod val="50000"/>
                  </a:schemeClr>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value becomes negative (-</a:t>
            </a:r>
            <a:r>
              <a:rPr lang="en-US" sz="2400" dirty="0" err="1">
                <a:latin typeface="Times New Roman" panose="02020603050405020304" pitchFamily="18" charset="0"/>
                <a:cs typeface="Times New Roman" panose="02020603050405020304" pitchFamily="18" charset="0"/>
              </a:rPr>
              <a:t>ve</a:t>
            </a:r>
            <a:r>
              <a:rPr lang="en-US" sz="2400" dirty="0">
                <a:latin typeface="Times New Roman" panose="02020603050405020304" pitchFamily="18" charset="0"/>
                <a:cs typeface="Times New Roman" panose="02020603050405020304" pitchFamily="18" charset="0"/>
              </a:rPr>
              <a:t>), in this case, we will add 26 in the negative value. Like, the third letter of the ciphertext;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Cipher Text: </a:t>
            </a:r>
            <a:r>
              <a:rPr lang="en-US" sz="2400" b="1" i="1" dirty="0">
                <a:solidFill>
                  <a:srgbClr val="002060"/>
                </a:solidFill>
                <a:latin typeface="Times New Roman" panose="02020603050405020304" pitchFamily="18" charset="0"/>
                <a:cs typeface="Times New Roman" panose="02020603050405020304" pitchFamily="18" charset="0"/>
              </a:rPr>
              <a:t>“RJMOW”</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Key: </a:t>
            </a:r>
            <a:r>
              <a:rPr lang="en-US" sz="2400" b="1" i="1" dirty="0">
                <a:solidFill>
                  <a:srgbClr val="002060"/>
                </a:solidFill>
                <a:latin typeface="Times New Roman" panose="02020603050405020304" pitchFamily="18" charset="0"/>
                <a:cs typeface="Times New Roman" panose="02020603050405020304" pitchFamily="18" charset="0"/>
              </a:rPr>
              <a:t>“CSE”.</a:t>
            </a:r>
          </a:p>
        </p:txBody>
      </p:sp>
      <p:graphicFrame>
        <p:nvGraphicFramePr>
          <p:cNvPr id="4" name="Table 4">
            <a:extLst>
              <a:ext uri="{FF2B5EF4-FFF2-40B4-BE49-F238E27FC236}">
                <a16:creationId xmlns:a16="http://schemas.microsoft.com/office/drawing/2014/main" id="{2EB4A957-41D2-6779-0EE0-368C17AFAC71}"/>
              </a:ext>
            </a:extLst>
          </p:cNvPr>
          <p:cNvGraphicFramePr>
            <a:graphicFrameLocks noGrp="1"/>
          </p:cNvGraphicFramePr>
          <p:nvPr>
            <p:extLst>
              <p:ext uri="{D42A27DB-BD31-4B8C-83A1-F6EECF244321}">
                <p14:modId xmlns:p14="http://schemas.microsoft.com/office/powerpoint/2010/main" val="2015978729"/>
              </p:ext>
            </p:extLst>
          </p:nvPr>
        </p:nvGraphicFramePr>
        <p:xfrm>
          <a:off x="1572491" y="3893126"/>
          <a:ext cx="9047018" cy="2743200"/>
        </p:xfrm>
        <a:graphic>
          <a:graphicData uri="http://schemas.openxmlformats.org/drawingml/2006/table">
            <a:tbl>
              <a:tblPr firstRow="1" bandRow="1">
                <a:tableStyleId>{93296810-A885-4BE3-A3E7-6D5BEEA58F35}</a:tableStyleId>
              </a:tblPr>
              <a:tblGrid>
                <a:gridCol w="3086132">
                  <a:extLst>
                    <a:ext uri="{9D8B030D-6E8A-4147-A177-3AD203B41FA5}">
                      <a16:colId xmlns:a16="http://schemas.microsoft.com/office/drawing/2014/main" val="3409899199"/>
                    </a:ext>
                  </a:extLst>
                </a:gridCol>
                <a:gridCol w="1211906">
                  <a:extLst>
                    <a:ext uri="{9D8B030D-6E8A-4147-A177-3AD203B41FA5}">
                      <a16:colId xmlns:a16="http://schemas.microsoft.com/office/drawing/2014/main" val="3284531979"/>
                    </a:ext>
                  </a:extLst>
                </a:gridCol>
                <a:gridCol w="1479653">
                  <a:extLst>
                    <a:ext uri="{9D8B030D-6E8A-4147-A177-3AD203B41FA5}">
                      <a16:colId xmlns:a16="http://schemas.microsoft.com/office/drawing/2014/main" val="3540268673"/>
                    </a:ext>
                  </a:extLst>
                </a:gridCol>
                <a:gridCol w="1268273">
                  <a:extLst>
                    <a:ext uri="{9D8B030D-6E8A-4147-A177-3AD203B41FA5}">
                      <a16:colId xmlns:a16="http://schemas.microsoft.com/office/drawing/2014/main" val="724316238"/>
                    </a:ext>
                  </a:extLst>
                </a:gridCol>
                <a:gridCol w="1056895">
                  <a:extLst>
                    <a:ext uri="{9D8B030D-6E8A-4147-A177-3AD203B41FA5}">
                      <a16:colId xmlns:a16="http://schemas.microsoft.com/office/drawing/2014/main" val="4028964058"/>
                    </a:ext>
                  </a:extLst>
                </a:gridCol>
                <a:gridCol w="944159">
                  <a:extLst>
                    <a:ext uri="{9D8B030D-6E8A-4147-A177-3AD203B41FA5}">
                      <a16:colId xmlns:a16="http://schemas.microsoft.com/office/drawing/2014/main" val="727585390"/>
                    </a:ext>
                  </a:extLst>
                </a:gridCol>
              </a:tblGrid>
              <a:tr h="370840">
                <a:tc>
                  <a:txBody>
                    <a:bodyPr/>
                    <a:lstStyle/>
                    <a:p>
                      <a:pPr algn="just"/>
                      <a:r>
                        <a:rPr lang="en-US" sz="2400" b="1" dirty="0">
                          <a:latin typeface="Times New Roman" panose="02020603050405020304" pitchFamily="18" charset="0"/>
                          <a:cs typeface="Times New Roman" panose="02020603050405020304" pitchFamily="18" charset="0"/>
                        </a:rPr>
                        <a:t>Ciphertext</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J</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O</a:t>
                      </a:r>
                    </a:p>
                  </a:txBody>
                  <a:tcPr/>
                </a:tc>
                <a:tc>
                  <a:txBody>
                    <a:bodyPr/>
                    <a:lstStyle/>
                    <a:p>
                      <a:pPr algn="ctr"/>
                      <a:r>
                        <a:rPr lang="en-US" sz="2400" b="1" dirty="0">
                          <a:latin typeface="Times New Roman" panose="02020603050405020304" pitchFamily="18" charset="0"/>
                          <a:cs typeface="Times New Roman" panose="02020603050405020304" pitchFamily="18" charset="0"/>
                        </a:rPr>
                        <a:t>W</a:t>
                      </a:r>
                    </a:p>
                  </a:txBody>
                  <a:tcPr/>
                </a:tc>
                <a:extLst>
                  <a:ext uri="{0D108BD9-81ED-4DB2-BD59-A6C34878D82A}">
                    <a16:rowId xmlns:a16="http://schemas.microsoft.com/office/drawing/2014/main" val="126684714"/>
                  </a:ext>
                </a:extLst>
              </a:tr>
              <a:tr h="370840">
                <a:tc>
                  <a:txBody>
                    <a:bodyPr/>
                    <a:lstStyle/>
                    <a:p>
                      <a:pPr algn="just"/>
                      <a:r>
                        <a:rPr lang="en-US" sz="2400" b="1" dirty="0">
                          <a:latin typeface="Times New Roman" panose="02020603050405020304" pitchFamily="18" charset="0"/>
                          <a:cs typeface="Times New Roman" panose="02020603050405020304" pitchFamily="18" charset="0"/>
                        </a:rPr>
                        <a:t>Ciphertext value (E)</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09</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14</a:t>
                      </a:r>
                    </a:p>
                  </a:txBody>
                  <a:tcPr/>
                </a:tc>
                <a:tc>
                  <a:txBody>
                    <a:bodyPr/>
                    <a:lstStyle/>
                    <a:p>
                      <a:pPr algn="ctr"/>
                      <a:r>
                        <a:rPr lang="en-US" sz="2400" b="1" dirty="0">
                          <a:latin typeface="Times New Roman" panose="02020603050405020304" pitchFamily="18" charset="0"/>
                          <a:cs typeface="Times New Roman" panose="02020603050405020304" pitchFamily="18" charset="0"/>
                        </a:rPr>
                        <a:t>22</a:t>
                      </a:r>
                    </a:p>
                  </a:txBody>
                  <a:tcPr/>
                </a:tc>
                <a:extLst>
                  <a:ext uri="{0D108BD9-81ED-4DB2-BD59-A6C34878D82A}">
                    <a16:rowId xmlns:a16="http://schemas.microsoft.com/office/drawing/2014/main" val="281322087"/>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tc>
                  <a:txBody>
                    <a:bodyPr/>
                    <a:lstStyle/>
                    <a:p>
                      <a:pPr algn="ctr"/>
                      <a:r>
                        <a:rPr lang="en-US" sz="2400" b="1" dirty="0">
                          <a:latin typeface="Times New Roman" panose="02020603050405020304" pitchFamily="18" charset="0"/>
                          <a:cs typeface="Times New Roman" panose="02020603050405020304" pitchFamily="18" charset="0"/>
                        </a:rPr>
                        <a:t>C</a:t>
                      </a:r>
                    </a:p>
                  </a:txBody>
                  <a:tcPr/>
                </a:tc>
                <a:tc>
                  <a:txBody>
                    <a:bodyPr/>
                    <a:lstStyle/>
                    <a:p>
                      <a:pPr algn="ctr"/>
                      <a:r>
                        <a:rPr lang="en-US" sz="2400" b="1" dirty="0">
                          <a:latin typeface="Times New Roman" panose="02020603050405020304" pitchFamily="18" charset="0"/>
                          <a:cs typeface="Times New Roman" panose="02020603050405020304" pitchFamily="18" charset="0"/>
                        </a:rPr>
                        <a:t>S</a:t>
                      </a:r>
                    </a:p>
                  </a:txBody>
                  <a:tcPr/>
                </a:tc>
                <a:extLst>
                  <a:ext uri="{0D108BD9-81ED-4DB2-BD59-A6C34878D82A}">
                    <a16:rowId xmlns:a16="http://schemas.microsoft.com/office/drawing/2014/main" val="3167189084"/>
                  </a:ext>
                </a:extLst>
              </a:tr>
              <a:tr h="370840">
                <a:tc>
                  <a:txBody>
                    <a:bodyPr/>
                    <a:lstStyle/>
                    <a:p>
                      <a:pPr algn="just"/>
                      <a:r>
                        <a:rPr lang="en-US" sz="2400" b="1" dirty="0">
                          <a:latin typeface="Times New Roman" panose="02020603050405020304" pitchFamily="18" charset="0"/>
                          <a:cs typeface="Times New Roman" panose="02020603050405020304" pitchFamily="18" charset="0"/>
                        </a:rPr>
                        <a:t>Key value (K)</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tc>
                  <a:txBody>
                    <a:bodyPr/>
                    <a:lstStyle/>
                    <a:p>
                      <a:pPr algn="ctr"/>
                      <a:r>
                        <a:rPr lang="en-US" sz="2400" b="1" dirty="0">
                          <a:latin typeface="Times New Roman" panose="02020603050405020304" pitchFamily="18" charset="0"/>
                          <a:cs typeface="Times New Roman" panose="02020603050405020304" pitchFamily="18" charset="0"/>
                        </a:rPr>
                        <a:t>04</a:t>
                      </a:r>
                    </a:p>
                  </a:txBody>
                  <a:tcPr/>
                </a:tc>
                <a:tc>
                  <a:txBody>
                    <a:bodyPr/>
                    <a:lstStyle/>
                    <a:p>
                      <a:pPr algn="ctr"/>
                      <a:r>
                        <a:rPr lang="en-US" sz="2400" b="1" dirty="0">
                          <a:latin typeface="Times New Roman" panose="02020603050405020304" pitchFamily="18" charset="0"/>
                          <a:cs typeface="Times New Roman" panose="02020603050405020304" pitchFamily="18" charset="0"/>
                        </a:rPr>
                        <a:t>02</a:t>
                      </a:r>
                    </a:p>
                  </a:txBody>
                  <a:tcPr/>
                </a:tc>
                <a:tc>
                  <a:txBody>
                    <a:bodyPr/>
                    <a:lstStyle/>
                    <a:p>
                      <a:pPr algn="ctr"/>
                      <a:r>
                        <a:rPr lang="en-US" sz="2400" b="1"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560569789"/>
                  </a:ext>
                </a:extLst>
              </a:tr>
              <a:tr h="370840">
                <a:tc>
                  <a:txBody>
                    <a:bodyPr/>
                    <a:lstStyle/>
                    <a:p>
                      <a:pPr algn="just"/>
                      <a:r>
                        <a:rPr lang="en-US" sz="2400" b="1" dirty="0">
                          <a:latin typeface="Times New Roman" panose="02020603050405020304" pitchFamily="18" charset="0"/>
                          <a:cs typeface="Times New Roman" panose="02020603050405020304" pitchFamily="18" charset="0"/>
                        </a:rPr>
                        <a:t>Plaintext value (P)</a:t>
                      </a:r>
                    </a:p>
                  </a:txBody>
                  <a:tcPr/>
                </a:tc>
                <a:tc>
                  <a:txBody>
                    <a:bodyPr/>
                    <a:lstStyle/>
                    <a:p>
                      <a:pPr algn="ctr"/>
                      <a:r>
                        <a:rPr lang="en-US" sz="2400" b="1" dirty="0">
                          <a:latin typeface="Times New Roman" panose="02020603050405020304" pitchFamily="18" charset="0"/>
                          <a:cs typeface="Times New Roman" panose="02020603050405020304" pitchFamily="18" charset="0"/>
                        </a:rPr>
                        <a:t>15</a:t>
                      </a:r>
                    </a:p>
                  </a:txBody>
                  <a:tcPr/>
                </a:tc>
                <a:tc>
                  <a:txBody>
                    <a:bodyPr/>
                    <a:lstStyle/>
                    <a:p>
                      <a:pPr algn="ctr"/>
                      <a:r>
                        <a:rPr lang="en-US" sz="2400" b="1" dirty="0">
                          <a:latin typeface="Times New Roman" panose="02020603050405020304" pitchFamily="18" charset="0"/>
                          <a:cs typeface="Times New Roman" panose="02020603050405020304" pitchFamily="18" charset="0"/>
                        </a:rPr>
                        <a:t>17</a:t>
                      </a:r>
                    </a:p>
                  </a:txBody>
                  <a:tcPr/>
                </a:tc>
                <a:tc>
                  <a:txBody>
                    <a:bodyPr/>
                    <a:lstStyle/>
                    <a:p>
                      <a:pPr algn="ctr"/>
                      <a:r>
                        <a:rPr lang="en-US" sz="2400" b="1" dirty="0">
                          <a:latin typeface="Times New Roman" panose="02020603050405020304" pitchFamily="18" charset="0"/>
                          <a:cs typeface="Times New Roman" panose="02020603050405020304" pitchFamily="18" charset="0"/>
                        </a:rPr>
                        <a:t>08</a:t>
                      </a:r>
                    </a:p>
                  </a:txBody>
                  <a:tcPr/>
                </a:tc>
                <a:tc>
                  <a:txBody>
                    <a:bodyPr/>
                    <a:lstStyle/>
                    <a:p>
                      <a:pPr algn="ctr"/>
                      <a:r>
                        <a:rPr lang="en-US" sz="2400" b="1" dirty="0">
                          <a:latin typeface="Times New Roman" panose="02020603050405020304" pitchFamily="18" charset="0"/>
                          <a:cs typeface="Times New Roman" panose="02020603050405020304" pitchFamily="18" charset="0"/>
                        </a:rPr>
                        <a:t>12</a:t>
                      </a:r>
                    </a:p>
                  </a:txBody>
                  <a:tcPr/>
                </a:tc>
                <a:tc>
                  <a:txBody>
                    <a:bodyPr/>
                    <a:lstStyle/>
                    <a:p>
                      <a:pPr algn="ctr"/>
                      <a:r>
                        <a:rPr lang="en-US" sz="2400" b="1" dirty="0">
                          <a:latin typeface="Times New Roman" panose="02020603050405020304" pitchFamily="18" charset="0"/>
                          <a:cs typeface="Times New Roman" panose="02020603050405020304" pitchFamily="18" charset="0"/>
                        </a:rPr>
                        <a:t>04</a:t>
                      </a:r>
                    </a:p>
                  </a:txBody>
                  <a:tcPr/>
                </a:tc>
                <a:extLst>
                  <a:ext uri="{0D108BD9-81ED-4DB2-BD59-A6C34878D82A}">
                    <a16:rowId xmlns:a16="http://schemas.microsoft.com/office/drawing/2014/main" val="2920322898"/>
                  </a:ext>
                </a:extLst>
              </a:tr>
              <a:tr h="370840">
                <a:tc>
                  <a:txBody>
                    <a:bodyPr/>
                    <a:lstStyle/>
                    <a:p>
                      <a:pPr algn="just"/>
                      <a:r>
                        <a:rPr lang="en-US" sz="2400" b="1" dirty="0">
                          <a:latin typeface="Times New Roman" panose="02020603050405020304" pitchFamily="18" charset="0"/>
                          <a:cs typeface="Times New Roman" panose="02020603050405020304" pitchFamily="18" charset="0"/>
                        </a:rPr>
                        <a:t>Plaintext</a:t>
                      </a:r>
                    </a:p>
                  </a:txBody>
                  <a:tcPr/>
                </a:tc>
                <a:tc>
                  <a:txBody>
                    <a:bodyPr/>
                    <a:lstStyle/>
                    <a:p>
                      <a:pPr algn="ctr"/>
                      <a:r>
                        <a:rPr lang="en-US" sz="2400" b="1" dirty="0">
                          <a:latin typeface="Times New Roman" panose="02020603050405020304" pitchFamily="18" charset="0"/>
                          <a:cs typeface="Times New Roman" panose="02020603050405020304" pitchFamily="18" charset="0"/>
                        </a:rPr>
                        <a:t>P</a:t>
                      </a:r>
                    </a:p>
                  </a:txBody>
                  <a:tcPr/>
                </a:tc>
                <a:tc>
                  <a:txBody>
                    <a:bodyPr/>
                    <a:lstStyle/>
                    <a:p>
                      <a:pPr algn="ctr"/>
                      <a:r>
                        <a:rPr lang="en-US" sz="2400" b="1" dirty="0">
                          <a:latin typeface="Times New Roman" panose="02020603050405020304" pitchFamily="18" charset="0"/>
                          <a:cs typeface="Times New Roman" panose="02020603050405020304" pitchFamily="18" charset="0"/>
                        </a:rPr>
                        <a:t>R</a:t>
                      </a:r>
                    </a:p>
                  </a:txBody>
                  <a:tcPr/>
                </a:tc>
                <a:tc>
                  <a:txBody>
                    <a:bodyPr/>
                    <a:lstStyle/>
                    <a:p>
                      <a:pPr algn="ctr"/>
                      <a:r>
                        <a:rPr lang="en-US" sz="2400" b="1" dirty="0">
                          <a:latin typeface="Times New Roman" panose="02020603050405020304" pitchFamily="18" charset="0"/>
                          <a:cs typeface="Times New Roman" panose="02020603050405020304" pitchFamily="18" charset="0"/>
                        </a:rPr>
                        <a:t>I</a:t>
                      </a:r>
                    </a:p>
                  </a:txBody>
                  <a:tcPr/>
                </a:tc>
                <a:tc>
                  <a:txBody>
                    <a:bodyPr/>
                    <a:lstStyle/>
                    <a:p>
                      <a:pPr algn="ctr"/>
                      <a:r>
                        <a:rPr lang="en-US" sz="2400" b="1" dirty="0">
                          <a:latin typeface="Times New Roman" panose="02020603050405020304" pitchFamily="18" charset="0"/>
                          <a:cs typeface="Times New Roman" panose="02020603050405020304" pitchFamily="18" charset="0"/>
                        </a:rPr>
                        <a:t>M</a:t>
                      </a:r>
                    </a:p>
                  </a:txBody>
                  <a:tcPr/>
                </a:tc>
                <a:tc>
                  <a:txBody>
                    <a:bodyPr/>
                    <a:lstStyle/>
                    <a:p>
                      <a:pPr algn="ctr"/>
                      <a:r>
                        <a:rPr lang="en-US" sz="2400" b="1" dirty="0">
                          <a:latin typeface="Times New Roman" panose="02020603050405020304" pitchFamily="18" charset="0"/>
                          <a:cs typeface="Times New Roman" panose="02020603050405020304" pitchFamily="18" charset="0"/>
                        </a:rPr>
                        <a:t>E</a:t>
                      </a:r>
                    </a:p>
                  </a:txBody>
                  <a:tcPr/>
                </a:tc>
                <a:extLst>
                  <a:ext uri="{0D108BD9-81ED-4DB2-BD59-A6C34878D82A}">
                    <a16:rowId xmlns:a16="http://schemas.microsoft.com/office/drawing/2014/main" val="3610026153"/>
                  </a:ext>
                </a:extLst>
              </a:tr>
            </a:tbl>
          </a:graphicData>
        </a:graphic>
      </p:graphicFrame>
    </p:spTree>
    <p:extLst>
      <p:ext uri="{BB962C8B-B14F-4D97-AF65-F5344CB8AC3E}">
        <p14:creationId xmlns:p14="http://schemas.microsoft.com/office/powerpoint/2010/main" val="414302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In this scheme, </a:t>
            </a:r>
            <a:r>
              <a:rPr lang="en-US" sz="2400" b="1" i="1" dirty="0">
                <a:solidFill>
                  <a:srgbClr val="002060"/>
                </a:solidFill>
                <a:latin typeface="Times New Roman" panose="02020603050405020304" pitchFamily="18" charset="0"/>
                <a:cs typeface="Times New Roman" panose="02020603050405020304" pitchFamily="18" charset="0"/>
              </a:rPr>
              <a:t>pairs of letters are encrypted, instead of single letters </a:t>
            </a:r>
            <a:r>
              <a:rPr lang="en-US" sz="2400" dirty="0">
                <a:latin typeface="Times New Roman" panose="02020603050405020304" pitchFamily="18" charset="0"/>
                <a:cs typeface="Times New Roman" panose="02020603050405020304" pitchFamily="18" charset="0"/>
              </a:rPr>
              <a:t>as in the case of simple substitution cipher.</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playfair</a:t>
            </a:r>
            <a:r>
              <a:rPr lang="en-US" sz="2400" dirty="0">
                <a:latin typeface="Times New Roman" panose="02020603050405020304" pitchFamily="18" charset="0"/>
                <a:cs typeface="Times New Roman" panose="02020603050405020304" pitchFamily="18" charset="0"/>
              </a:rPr>
              <a:t> cipher, initially a key table is created. The key table is a 5×5 grid of alphabets that acts as the key for encrypting the plaintext. Each of the 25 alphabets must be unique and one letter of the alphabet (usually J) is omitted from the table as we need only 25 alphabets instead of 26. If the plaintext contains J, then it is replaced by I.</a:t>
            </a:r>
          </a:p>
          <a:p>
            <a:pPr algn="just">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727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Strengths of </a:t>
            </a: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The cipher disguises plaintext letter frequency</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Like most other poly alphabetic substitution ciphers the main idea was to create a cipher that will disguise letter frequency which greatly interfered frequency analysis methods</a:t>
            </a:r>
          </a:p>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Largely uncrackable without knowledge of methods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Without knowing the </a:t>
            </a:r>
            <a:r>
              <a:rPr lang="en-US" dirty="0" err="1">
                <a:latin typeface="Times New Roman" panose="02020603050405020304" pitchFamily="18" charset="0"/>
                <a:cs typeface="Times New Roman" panose="02020603050405020304" pitchFamily="18" charset="0"/>
              </a:rPr>
              <a:t>Kasiski</a:t>
            </a:r>
            <a:r>
              <a:rPr lang="en-US" dirty="0">
                <a:latin typeface="Times New Roman" panose="02020603050405020304" pitchFamily="18" charset="0"/>
                <a:cs typeface="Times New Roman" panose="02020603050405020304" pitchFamily="18" charset="0"/>
              </a:rPr>
              <a:t> method or the Friedman test it is incredibly difficult to find the key other than through brute force methods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Literally unbroken for 300 years</a:t>
            </a:r>
          </a:p>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Large key space</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The key space is 26k where k is the length of the key</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With just a key of length 10 you would reach 141167095653376 different keys</a:t>
            </a:r>
          </a:p>
        </p:txBody>
      </p:sp>
    </p:spTree>
    <p:extLst>
      <p:ext uri="{BB962C8B-B14F-4D97-AF65-F5344CB8AC3E}">
        <p14:creationId xmlns:p14="http://schemas.microsoft.com/office/powerpoint/2010/main" val="1264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Weaknesses of </a:t>
            </a:r>
            <a:r>
              <a:rPr lang="en-AU" altLang="en-US" sz="3600" b="1" dirty="0" err="1">
                <a:solidFill>
                  <a:srgbClr val="002060"/>
                </a:solidFill>
                <a:latin typeface="Times New Roman" panose="02020603050405020304" pitchFamily="18" charset="0"/>
                <a:cs typeface="Times New Roman" panose="02020603050405020304" pitchFamily="18" charset="0"/>
              </a:rPr>
              <a:t>Vigenere</a:t>
            </a:r>
            <a:r>
              <a:rPr lang="en-AU" altLang="en-US" sz="3600" b="1" dirty="0">
                <a:solidFill>
                  <a:srgbClr val="002060"/>
                </a:solidFill>
                <a:latin typeface="Times New Roman" panose="02020603050405020304" pitchFamily="18" charset="0"/>
                <a:cs typeface="Times New Roman" panose="02020603050405020304" pitchFamily="18" charset="0"/>
              </a:rPr>
              <a:t> Cipher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10702"/>
          </a:xfrm>
        </p:spPr>
        <p:txBody>
          <a:bodyPr>
            <a:normAutofit/>
          </a:bodyPr>
          <a:lstStyle/>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Repeating nature of the key (largest weakness that leads to other weaknesses)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Because the key repeats it makes it much easier to guess the length of the key. Using </a:t>
            </a:r>
            <a:r>
              <a:rPr lang="en-US" dirty="0" err="1">
                <a:latin typeface="Times New Roman" panose="02020603050405020304" pitchFamily="18" charset="0"/>
                <a:cs typeface="Times New Roman" panose="02020603050405020304" pitchFamily="18" charset="0"/>
              </a:rPr>
              <a:t>Kasiski</a:t>
            </a:r>
            <a:r>
              <a:rPr lang="en-US" dirty="0">
                <a:latin typeface="Times New Roman" panose="02020603050405020304" pitchFamily="18" charset="0"/>
                <a:cs typeface="Times New Roman" panose="02020603050405020304" pitchFamily="18" charset="0"/>
              </a:rPr>
              <a:t> examination and the Friedman test the length of the key can be found much faster than brute force methods</a:t>
            </a:r>
          </a:p>
          <a:p>
            <a:pPr lvl="1" algn="just">
              <a:lnSpc>
                <a:spcPct val="100000"/>
              </a:lnSpc>
              <a:buClr>
                <a:srgbClr val="002060"/>
              </a:buClr>
              <a:buSzPct val="100000"/>
              <a:buBlip>
                <a:blip r:embed="rId3"/>
              </a:buBlip>
            </a:pPr>
            <a:r>
              <a:rPr lang="en-US" dirty="0">
                <a:latin typeface="Times New Roman" panose="02020603050405020304" pitchFamily="18" charset="0"/>
                <a:cs typeface="Times New Roman" panose="02020603050405020304" pitchFamily="18" charset="0"/>
              </a:rPr>
              <a:t>One could just go a bit more and use a one time pad or a running key cipher (basically a Vigenère cipher however the key is longer than the message, usually a sentence from a book or something similar)</a:t>
            </a:r>
          </a:p>
        </p:txBody>
      </p:sp>
    </p:spTree>
    <p:extLst>
      <p:ext uri="{BB962C8B-B14F-4D97-AF65-F5344CB8AC3E}">
        <p14:creationId xmlns:p14="http://schemas.microsoft.com/office/powerpoint/2010/main" val="169366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183" y="2557669"/>
            <a:ext cx="7275443" cy="1862048"/>
          </a:xfrm>
          <a:prstGeom prst="rect">
            <a:avLst/>
          </a:prstGeom>
          <a:noFill/>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0387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Encryption Steps of </a:t>
            </a: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Remove any punctuation or characters that are not present in the key square (this may mean spelling out numbers, punctuation etc.).</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Identify any double letters in the plaintext and replace the second occurrence with an ‘x’ e.g. ‘hammer’ -&gt; ‘</a:t>
            </a:r>
            <a:r>
              <a:rPr lang="en-US" sz="1800" dirty="0" err="1">
                <a:latin typeface="Times New Roman" panose="02020603050405020304" pitchFamily="18" charset="0"/>
                <a:cs typeface="Times New Roman" panose="02020603050405020304" pitchFamily="18" charset="0"/>
              </a:rPr>
              <a:t>hamxer</a:t>
            </a:r>
            <a:r>
              <a:rPr lang="en-US" sz="1800" dirty="0">
                <a:latin typeface="Times New Roman" panose="02020603050405020304" pitchFamily="18" charset="0"/>
                <a:cs typeface="Times New Roman" panose="02020603050405020304" pitchFamily="18" charset="0"/>
              </a:rPr>
              <a:t>’.</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If the plaintext has an odd number of characters, append an ‘x’ to the end to make it even.</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Break the plaintext into pairs of letters, e.g. “</a:t>
            </a:r>
            <a:r>
              <a:rPr lang="en-US" sz="1800" dirty="0" err="1">
                <a:latin typeface="Times New Roman" panose="02020603050405020304" pitchFamily="18" charset="0"/>
                <a:cs typeface="Times New Roman" panose="02020603050405020304" pitchFamily="18" charset="0"/>
              </a:rPr>
              <a:t>hamxer</a:t>
            </a:r>
            <a:r>
              <a:rPr lang="en-US" sz="1800" dirty="0">
                <a:latin typeface="Times New Roman" panose="02020603050405020304" pitchFamily="18" charset="0"/>
                <a:cs typeface="Times New Roman" panose="02020603050405020304" pitchFamily="18" charset="0"/>
              </a:rPr>
              <a:t>” -&gt; “ha mx er”, key is </a:t>
            </a:r>
            <a:r>
              <a:rPr lang="en-US" sz="1800" b="1" i="1" dirty="0">
                <a:solidFill>
                  <a:srgbClr val="002060"/>
                </a:solidFill>
                <a:latin typeface="Times New Roman" panose="02020603050405020304" pitchFamily="18" charset="0"/>
                <a:cs typeface="Times New Roman" panose="02020603050405020304" pitchFamily="18" charset="0"/>
              </a:rPr>
              <a:t>monarchy</a:t>
            </a:r>
            <a:r>
              <a:rPr lang="en-US" sz="1800" dirty="0">
                <a:latin typeface="Times New Roman" panose="02020603050405020304" pitchFamily="18" charset="0"/>
                <a:cs typeface="Times New Roman" panose="02020603050405020304" pitchFamily="18" charset="0"/>
              </a:rPr>
              <a:t>.</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The algorithm now works on each of the letter pairs.</a:t>
            </a:r>
          </a:p>
          <a:p>
            <a:pPr algn="just">
              <a:buClr>
                <a:srgbClr val="002060"/>
              </a:buClr>
              <a:buBlip>
                <a:blip r:embed="rId2"/>
              </a:buBlip>
            </a:pPr>
            <a:r>
              <a:rPr lang="en-US" sz="1800" dirty="0">
                <a:latin typeface="Times New Roman" panose="02020603050405020304" pitchFamily="18" charset="0"/>
                <a:cs typeface="Times New Roman" panose="02020603050405020304" pitchFamily="18" charset="0"/>
              </a:rPr>
              <a:t>Locate the letters in the key square.</a:t>
            </a:r>
          </a:p>
          <a:p>
            <a:pPr algn="just">
              <a:buClr>
                <a:srgbClr val="002060"/>
              </a:buClr>
              <a:buBlip>
                <a:blip r:embed="rId2"/>
              </a:buBlip>
            </a:pPr>
            <a:r>
              <a:rPr lang="en-US" sz="1600" dirty="0">
                <a:latin typeface="Times New Roman" panose="02020603050405020304" pitchFamily="18" charset="0"/>
                <a:cs typeface="Times New Roman" panose="02020603050405020304" pitchFamily="18" charset="0"/>
              </a:rPr>
              <a:t>If the letters are in different rows and columns, replace the pair with the letters on the same row respectively but at the other pair of corners of the rectangle defined by the original pair. The order is important – the first encrypted letter of the pair is the one that lies on the same row as the first plaintext letter. ‘ha’ -&gt; ‘</a:t>
            </a:r>
            <a:r>
              <a:rPr lang="en-US" sz="1600" dirty="0" err="1">
                <a:latin typeface="Times New Roman" panose="02020603050405020304" pitchFamily="18" charset="0"/>
                <a:cs typeface="Times New Roman" panose="02020603050405020304" pitchFamily="18" charset="0"/>
              </a:rPr>
              <a:t>bo</a:t>
            </a:r>
            <a:r>
              <a:rPr lang="en-US" sz="1600" dirty="0">
                <a:latin typeface="Times New Roman" panose="02020603050405020304" pitchFamily="18" charset="0"/>
                <a:cs typeface="Times New Roman" panose="02020603050405020304" pitchFamily="18" charset="0"/>
              </a:rPr>
              <a:t>’, ‘es’ -&gt; ‘il’</a:t>
            </a:r>
          </a:p>
          <a:p>
            <a:pPr lvl="1" algn="just">
              <a:buClr>
                <a:srgbClr val="002060"/>
              </a:buClr>
              <a:buBlip>
                <a:blip r:embed="rId3"/>
              </a:buBlip>
            </a:pPr>
            <a:r>
              <a:rPr lang="en-US" sz="1600" dirty="0">
                <a:latin typeface="Times New Roman" panose="02020603050405020304" pitchFamily="18" charset="0"/>
                <a:cs typeface="Times New Roman" panose="02020603050405020304" pitchFamily="18" charset="0"/>
              </a:rPr>
              <a:t>If the letters appear on the same row of the table, replace them with the letters to their immediate right respectively (wrapping around to the left side of the row if a letter in the original pair was on the right side of the row). ‘ma’ -&gt; ‘or’, ‘</a:t>
            </a:r>
            <a:r>
              <a:rPr lang="en-US" sz="1600" dirty="0" err="1">
                <a:latin typeface="Times New Roman" panose="02020603050405020304" pitchFamily="18" charset="0"/>
                <a:cs typeface="Times New Roman" panose="02020603050405020304" pitchFamily="18" charset="0"/>
              </a:rPr>
              <a:t>lp</a:t>
            </a:r>
            <a:r>
              <a:rPr lang="en-US" sz="1600" dirty="0">
                <a:latin typeface="Times New Roman" panose="02020603050405020304" pitchFamily="18" charset="0"/>
                <a:cs typeface="Times New Roman" panose="02020603050405020304" pitchFamily="18" charset="0"/>
              </a:rPr>
              <a:t>’ -&gt; ‘</a:t>
            </a:r>
            <a:r>
              <a:rPr lang="en-US" sz="1600" dirty="0" err="1">
                <a:latin typeface="Times New Roman" panose="02020603050405020304" pitchFamily="18" charset="0"/>
                <a:cs typeface="Times New Roman" panose="02020603050405020304" pitchFamily="18" charset="0"/>
              </a:rPr>
              <a:t>pq</a:t>
            </a:r>
            <a:r>
              <a:rPr lang="en-US" sz="1600" dirty="0">
                <a:latin typeface="Times New Roman" panose="02020603050405020304" pitchFamily="18" charset="0"/>
                <a:cs typeface="Times New Roman" panose="02020603050405020304" pitchFamily="18" charset="0"/>
              </a:rPr>
              <a:t>’</a:t>
            </a:r>
          </a:p>
          <a:p>
            <a:pPr lvl="1" algn="just">
              <a:buClr>
                <a:srgbClr val="002060"/>
              </a:buClr>
              <a:buBlip>
                <a:blip r:embed="rId3"/>
              </a:buBlip>
            </a:pPr>
            <a:r>
              <a:rPr lang="en-US" sz="1600" dirty="0">
                <a:latin typeface="Times New Roman" panose="02020603050405020304" pitchFamily="18" charset="0"/>
                <a:cs typeface="Times New Roman" panose="02020603050405020304" pitchFamily="18" charset="0"/>
              </a:rPr>
              <a:t>If the letters appear on the same column of the table, replace them with the letters immediately below respectively (wrapping around to the top side of the column if a letter in the original pair was on the bottom side of the column). ‘</a:t>
            </a:r>
            <a:r>
              <a:rPr lang="en-US" sz="1600" dirty="0" err="1">
                <a:latin typeface="Times New Roman" panose="02020603050405020304" pitchFamily="18" charset="0"/>
                <a:cs typeface="Times New Roman" panose="02020603050405020304" pitchFamily="18" charset="0"/>
              </a:rPr>
              <a:t>rk</a:t>
            </a:r>
            <a:r>
              <a:rPr lang="en-US" sz="1600" dirty="0">
                <a:latin typeface="Times New Roman" panose="02020603050405020304" pitchFamily="18" charset="0"/>
                <a:cs typeface="Times New Roman" panose="02020603050405020304" pitchFamily="18" charset="0"/>
              </a:rPr>
              <a:t>’ -&gt; ‘dt’, ‘</a:t>
            </a:r>
            <a:r>
              <a:rPr lang="en-US" sz="1600" dirty="0" err="1">
                <a:latin typeface="Times New Roman" panose="02020603050405020304" pitchFamily="18" charset="0"/>
                <a:cs typeface="Times New Roman" panose="02020603050405020304" pitchFamily="18" charset="0"/>
              </a:rPr>
              <a:t>pv</a:t>
            </a:r>
            <a:r>
              <a:rPr lang="en-US" sz="1600" dirty="0">
                <a:latin typeface="Times New Roman" panose="02020603050405020304" pitchFamily="18" charset="0"/>
                <a:cs typeface="Times New Roman" panose="02020603050405020304" pitchFamily="18" charset="0"/>
              </a:rPr>
              <a:t>’ -&gt; ‘</a:t>
            </a:r>
            <a:r>
              <a:rPr lang="en-US" sz="1600" dirty="0" err="1">
                <a:latin typeface="Times New Roman" panose="02020603050405020304" pitchFamily="18" charset="0"/>
                <a:cs typeface="Times New Roman" panose="02020603050405020304" pitchFamily="18" charset="0"/>
              </a:rPr>
              <a:t>vo</a:t>
            </a:r>
            <a:r>
              <a:rPr lang="en-US" sz="1600" dirty="0">
                <a:latin typeface="Times New Roman" panose="02020603050405020304" pitchFamily="18" charset="0"/>
                <a:cs typeface="Times New Roman" panose="02020603050405020304" pitchFamily="18" charset="0"/>
              </a:rPr>
              <a:t>’</a:t>
            </a:r>
          </a:p>
          <a:p>
            <a:pPr algn="just">
              <a:buClr>
                <a:srgbClr val="002060"/>
              </a:buClr>
              <a:buBlip>
                <a:blip r:embed="rId2"/>
              </a:buBlip>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64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a:solidFill>
                  <a:srgbClr val="002060"/>
                </a:solidFill>
                <a:latin typeface="Times New Roman" panose="02020603050405020304" pitchFamily="18" charset="0"/>
                <a:cs typeface="Times New Roman" panose="02020603050405020304" pitchFamily="18" charset="0"/>
              </a:rPr>
              <a:t>Encryption Steps of </a:t>
            </a: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5"/>
            <a:ext cx="10515600" cy="3215460"/>
          </a:xfrm>
        </p:spPr>
        <p:txBody>
          <a:bodyPr>
            <a:noAutofit/>
          </a:bodyPr>
          <a:lstStyle/>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An example encryption, </a:t>
            </a:r>
            <a:r>
              <a:rPr lang="en-US" sz="2400" b="1" i="1" dirty="0">
                <a:solidFill>
                  <a:srgbClr val="002060"/>
                </a:solidFill>
                <a:latin typeface="Times New Roman" panose="02020603050405020304" pitchFamily="18" charset="0"/>
                <a:cs typeface="Times New Roman" panose="02020603050405020304" pitchFamily="18" charset="0"/>
              </a:rPr>
              <a:t>“we are discovered, save yourself” </a:t>
            </a:r>
            <a:r>
              <a:rPr lang="en-US" sz="2400" dirty="0">
                <a:latin typeface="Times New Roman" panose="02020603050405020304" pitchFamily="18" charset="0"/>
                <a:cs typeface="Times New Roman" panose="02020603050405020304" pitchFamily="18" charset="0"/>
              </a:rPr>
              <a:t>using the key square</a:t>
            </a:r>
          </a:p>
          <a:p>
            <a:pPr lvl="1" algn="just">
              <a:buClr>
                <a:srgbClr val="002060"/>
              </a:buClr>
              <a:buBlip>
                <a:blip r:embed="rId3"/>
              </a:buBlip>
            </a:pPr>
            <a:r>
              <a:rPr lang="en-US" b="1" i="1" dirty="0">
                <a:solidFill>
                  <a:srgbClr val="002060"/>
                </a:solidFill>
                <a:latin typeface="Times New Roman" panose="02020603050405020304" pitchFamily="18" charset="0"/>
                <a:cs typeface="Times New Roman" panose="02020603050405020304" pitchFamily="18" charset="0"/>
              </a:rPr>
              <a:t>Keyword: “</a:t>
            </a:r>
            <a:r>
              <a:rPr lang="en-US" dirty="0">
                <a:latin typeface="Times New Roman" panose="02020603050405020304" pitchFamily="18" charset="0"/>
                <a:cs typeface="Times New Roman" panose="02020603050405020304" pitchFamily="18" charset="0"/>
              </a:rPr>
              <a:t>monarchy”</a:t>
            </a:r>
          </a:p>
          <a:p>
            <a:pPr lvl="1" algn="just">
              <a:buClr>
                <a:srgbClr val="002060"/>
              </a:buClr>
              <a:buBlip>
                <a:blip r:embed="rId3"/>
              </a:buBlip>
            </a:pPr>
            <a:r>
              <a:rPr lang="en-US" b="1" i="1" dirty="0">
                <a:solidFill>
                  <a:srgbClr val="002060"/>
                </a:solidFill>
                <a:latin typeface="Times New Roman" panose="02020603050405020304" pitchFamily="18" charset="0"/>
                <a:cs typeface="Times New Roman" panose="02020603050405020304" pitchFamily="18" charset="0"/>
              </a:rPr>
              <a:t>Plaintext: “</a:t>
            </a:r>
            <a:r>
              <a:rPr lang="en-US" dirty="0" err="1">
                <a:latin typeface="Times New Roman" panose="02020603050405020304" pitchFamily="18" charset="0"/>
                <a:cs typeface="Times New Roman" panose="02020603050405020304" pitchFamily="18" charset="0"/>
              </a:rPr>
              <a:t>wearediscoveredsaveyourselfx</a:t>
            </a:r>
            <a:r>
              <a:rPr lang="en-US" dirty="0">
                <a:latin typeface="Times New Roman" panose="02020603050405020304" pitchFamily="18" charset="0"/>
                <a:cs typeface="Times New Roman" panose="02020603050405020304" pitchFamily="18" charset="0"/>
              </a:rPr>
              <a:t>”</a:t>
            </a:r>
          </a:p>
          <a:p>
            <a:pPr lvl="1" algn="just">
              <a:buClr>
                <a:srgbClr val="002060"/>
              </a:buClr>
              <a:buBlip>
                <a:blip r:embed="rId3"/>
              </a:buBlip>
            </a:pPr>
            <a:r>
              <a:rPr lang="en-US" b="1" i="1" dirty="0">
                <a:solidFill>
                  <a:srgbClr val="002060"/>
                </a:solidFill>
                <a:latin typeface="Times New Roman" panose="02020603050405020304" pitchFamily="18" charset="0"/>
                <a:cs typeface="Times New Roman" panose="02020603050405020304" pitchFamily="18" charset="0"/>
              </a:rPr>
              <a:t>Ciphertext: “</a:t>
            </a:r>
            <a:r>
              <a:rPr lang="en-US" dirty="0" err="1">
                <a:latin typeface="Times New Roman" panose="02020603050405020304" pitchFamily="18" charset="0"/>
                <a:cs typeface="Times New Roman" panose="02020603050405020304" pitchFamily="18" charset="0"/>
              </a:rPr>
              <a:t>ugrmkcsxhmufmkbtoxgcmvatluiv</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678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The Algorithm consists of 2 steps: </a:t>
            </a:r>
            <a:r>
              <a:rPr lang="en-US" sz="2400" b="1" i="1" dirty="0">
                <a:solidFill>
                  <a:srgbClr val="002060"/>
                </a:solidFill>
                <a:latin typeface="Times New Roman" panose="02020603050405020304" pitchFamily="18" charset="0"/>
                <a:cs typeface="Times New Roman" panose="02020603050405020304" pitchFamily="18" charset="0"/>
              </a:rPr>
              <a:t>Key-&gt;monarchy, Plaintext: instruments</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Generate the key Square(5×5):</a:t>
            </a:r>
            <a:endParaRPr lang="en-US" sz="2400" dirty="0">
              <a:latin typeface="Times New Roman" panose="02020603050405020304" pitchFamily="18" charset="0"/>
              <a:cs typeface="Times New Roman" panose="02020603050405020304" pitchFamily="18" charset="0"/>
            </a:endParaRPr>
          </a:p>
          <a:p>
            <a:pPr lvl="1" algn="just" fontAlgn="base">
              <a:buBlip>
                <a:blip r:embed="rId3"/>
              </a:buBlip>
            </a:pPr>
            <a:r>
              <a:rPr lang="en-US" dirty="0">
                <a:latin typeface="Times New Roman" panose="02020603050405020304" pitchFamily="18" charset="0"/>
                <a:cs typeface="Times New Roman" panose="02020603050405020304" pitchFamily="18" charset="0"/>
              </a:rPr>
              <a:t>The key square is a 5×5 grid of alphabets that acts as the key for encrypting the plaintext. Each of the 25 alphabets must be unique and one letter of the alphabet (usually J) is omitted from the table (as the table can hold only 25 alphabets). </a:t>
            </a:r>
            <a:r>
              <a:rPr lang="en-US" b="1" i="1" dirty="0">
                <a:solidFill>
                  <a:srgbClr val="C00000"/>
                </a:solidFill>
                <a:latin typeface="Times New Roman" panose="02020603050405020304" pitchFamily="18" charset="0"/>
                <a:cs typeface="Times New Roman" panose="02020603050405020304" pitchFamily="18" charset="0"/>
              </a:rPr>
              <a:t>If the plaintext contains J, then it is replaced by I</a:t>
            </a:r>
            <a:r>
              <a:rPr lang="en-US" dirty="0">
                <a:latin typeface="Times New Roman" panose="02020603050405020304" pitchFamily="18" charset="0"/>
                <a:cs typeface="Times New Roman" panose="02020603050405020304" pitchFamily="18" charset="0"/>
              </a:rPr>
              <a:t>.</a:t>
            </a:r>
          </a:p>
          <a:p>
            <a:pPr lvl="1" algn="just" fontAlgn="base">
              <a:buBlip>
                <a:blip r:embed="rId3"/>
              </a:buBlip>
            </a:pPr>
            <a:r>
              <a:rPr lang="en-US" dirty="0">
                <a:latin typeface="Times New Roman" panose="02020603050405020304" pitchFamily="18" charset="0"/>
                <a:cs typeface="Times New Roman" panose="02020603050405020304" pitchFamily="18" charset="0"/>
              </a:rPr>
              <a:t>The initial alphabets in the key square are the unique alphabets of the key in the order in which they appear followed by the remaining letters of the alphabet in order.</a:t>
            </a:r>
          </a:p>
          <a:p>
            <a:pPr algn="just">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Example: </a:t>
            </a:r>
          </a:p>
        </p:txBody>
      </p:sp>
      <p:pic>
        <p:nvPicPr>
          <p:cNvPr id="4" name="Picture 3"/>
          <p:cNvPicPr>
            <a:picLocks noChangeAspect="1"/>
          </p:cNvPicPr>
          <p:nvPr/>
        </p:nvPicPr>
        <p:blipFill>
          <a:blip r:embed="rId4"/>
          <a:stretch>
            <a:fillRect/>
          </a:stretch>
        </p:blipFill>
        <p:spPr>
          <a:xfrm>
            <a:off x="4013337" y="4887108"/>
            <a:ext cx="5170419" cy="1871501"/>
          </a:xfrm>
          <a:prstGeom prst="rect">
            <a:avLst/>
          </a:prstGeom>
          <a:ln w="28575">
            <a:solidFill>
              <a:schemeClr val="accent2">
                <a:lumMod val="50000"/>
              </a:schemeClr>
            </a:solidFill>
          </a:ln>
        </p:spPr>
      </p:pic>
    </p:spTree>
    <p:extLst>
      <p:ext uri="{BB962C8B-B14F-4D97-AF65-F5344CB8AC3E}">
        <p14:creationId xmlns:p14="http://schemas.microsoft.com/office/powerpoint/2010/main" val="48626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dirty="0">
                <a:latin typeface="Times New Roman" panose="02020603050405020304" pitchFamily="18" charset="0"/>
                <a:cs typeface="Times New Roman" panose="02020603050405020304" pitchFamily="18" charset="0"/>
              </a:rPr>
              <a:t>The Algorithm consists of 2 steps: Key-&gt;monarchy, Plaintext: instruments</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Generate the key Square(5×5):</a:t>
            </a:r>
            <a:endParaRPr lang="en-US" sz="2400" dirty="0">
              <a:latin typeface="Times New Roman" panose="02020603050405020304" pitchFamily="18" charset="0"/>
              <a:cs typeface="Times New Roman" panose="02020603050405020304" pitchFamily="18" charset="0"/>
            </a:endParaRPr>
          </a:p>
          <a:p>
            <a:pPr lvl="1" algn="just" fontAlgn="base">
              <a:buBlip>
                <a:blip r:embed="rId3"/>
              </a:buBlip>
            </a:pPr>
            <a:r>
              <a:rPr lang="en-US" dirty="0">
                <a:latin typeface="Times New Roman" panose="02020603050405020304" pitchFamily="18" charset="0"/>
                <a:cs typeface="Times New Roman" panose="02020603050405020304" pitchFamily="18" charset="0"/>
              </a:rPr>
              <a:t>The key square is a 5×5 grid of alphabets that acts as the key for encrypting the plaintext. Each of the 25 alphabets must be unique and one letter of the alphabet (usually J) is omitted from the table (as the table can hold only 25 alphabets). If the plaintext contains J, then it is replaced by I.</a:t>
            </a:r>
          </a:p>
          <a:p>
            <a:pPr lvl="1" algn="just" fontAlgn="base">
              <a:buBlip>
                <a:blip r:embed="rId3"/>
              </a:buBlip>
            </a:pPr>
            <a:r>
              <a:rPr lang="en-US" dirty="0">
                <a:latin typeface="Times New Roman" panose="02020603050405020304" pitchFamily="18" charset="0"/>
                <a:cs typeface="Times New Roman" panose="02020603050405020304" pitchFamily="18" charset="0"/>
              </a:rPr>
              <a:t>The initial alphabets in the key square are the unique alphabets of the key in the order in which they appear followed by the remaining letters of the alphabet in order.</a:t>
            </a:r>
          </a:p>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Example: </a:t>
            </a:r>
          </a:p>
        </p:txBody>
      </p:sp>
      <p:pic>
        <p:nvPicPr>
          <p:cNvPr id="4" name="Picture 3"/>
          <p:cNvPicPr>
            <a:picLocks noChangeAspect="1"/>
          </p:cNvPicPr>
          <p:nvPr/>
        </p:nvPicPr>
        <p:blipFill>
          <a:blip r:embed="rId4"/>
          <a:stretch>
            <a:fillRect/>
          </a:stretch>
        </p:blipFill>
        <p:spPr>
          <a:xfrm>
            <a:off x="2476085" y="4887108"/>
            <a:ext cx="5170419" cy="1871501"/>
          </a:xfrm>
          <a:prstGeom prst="rect">
            <a:avLst/>
          </a:prstGeom>
          <a:ln w="28575">
            <a:solidFill>
              <a:schemeClr val="accent2">
                <a:lumMod val="50000"/>
              </a:schemeClr>
            </a:solidFill>
          </a:ln>
        </p:spPr>
      </p:pic>
      <p:pic>
        <p:nvPicPr>
          <p:cNvPr id="5" name="Picture 4"/>
          <p:cNvPicPr>
            <a:picLocks noChangeAspect="1"/>
          </p:cNvPicPr>
          <p:nvPr/>
        </p:nvPicPr>
        <p:blipFill>
          <a:blip r:embed="rId5"/>
          <a:stretch>
            <a:fillRect/>
          </a:stretch>
        </p:blipFill>
        <p:spPr>
          <a:xfrm>
            <a:off x="7966627" y="4827495"/>
            <a:ext cx="3067050" cy="1990725"/>
          </a:xfrm>
          <a:prstGeom prst="rect">
            <a:avLst/>
          </a:prstGeom>
        </p:spPr>
      </p:pic>
    </p:spTree>
    <p:extLst>
      <p:ext uri="{BB962C8B-B14F-4D97-AF65-F5344CB8AC3E}">
        <p14:creationId xmlns:p14="http://schemas.microsoft.com/office/powerpoint/2010/main" val="315183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Algorithm to encrypt the plain text:</a:t>
            </a:r>
            <a:r>
              <a:rPr lang="en-US" sz="2400" dirty="0">
                <a:latin typeface="Times New Roman" panose="02020603050405020304" pitchFamily="18" charset="0"/>
                <a:cs typeface="Times New Roman" panose="02020603050405020304" pitchFamily="18" charset="0"/>
              </a:rPr>
              <a:t> The plaintext is split into pairs of two letters (digraphs). If there is an odd number of letters, a Z/X is added to the last letter.</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p>
          <a:p>
            <a:pPr algn="just" fontAlgn="base">
              <a:buSzPct val="150000"/>
              <a:buBlip>
                <a:blip r:embed="rId2"/>
              </a:buBlip>
            </a:pPr>
            <a:endParaRPr lang="en-US" sz="2400" b="1"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Rules for Encryption:</a:t>
            </a: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column</a:t>
            </a:r>
            <a:r>
              <a:rPr lang="en-US" sz="2400" dirty="0">
                <a:latin typeface="Times New Roman" panose="02020603050405020304" pitchFamily="18" charset="0"/>
                <a:cs typeface="Times New Roman" panose="02020603050405020304" pitchFamily="18" charset="0"/>
              </a:rPr>
              <a:t>: Take the letter below each one (going back to the top if at the bottom). </a:t>
            </a: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a:p>
            <a:pPr algn="just" fontAlgn="base">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479359" y="2384917"/>
            <a:ext cx="6053428" cy="848761"/>
          </a:xfrm>
          <a:prstGeom prst="rect">
            <a:avLst/>
          </a:prstGeom>
          <a:ln w="28575">
            <a:solidFill>
              <a:schemeClr val="accent2">
                <a:lumMod val="50000"/>
              </a:schemeClr>
            </a:solidFill>
          </a:ln>
        </p:spPr>
      </p:pic>
      <p:pic>
        <p:nvPicPr>
          <p:cNvPr id="7" name="Picture 6"/>
          <p:cNvPicPr>
            <a:picLocks noChangeAspect="1"/>
          </p:cNvPicPr>
          <p:nvPr/>
        </p:nvPicPr>
        <p:blipFill>
          <a:blip r:embed="rId4"/>
          <a:stretch>
            <a:fillRect/>
          </a:stretch>
        </p:blipFill>
        <p:spPr>
          <a:xfrm>
            <a:off x="1567371" y="4986500"/>
            <a:ext cx="2499467" cy="1506375"/>
          </a:xfrm>
          <a:prstGeom prst="rect">
            <a:avLst/>
          </a:prstGeom>
          <a:ln w="28575">
            <a:solidFill>
              <a:schemeClr val="accent2">
                <a:lumMod val="50000"/>
              </a:schemeClr>
            </a:solidFill>
          </a:ln>
        </p:spPr>
      </p:pic>
      <p:pic>
        <p:nvPicPr>
          <p:cNvPr id="8" name="Picture 7"/>
          <p:cNvPicPr>
            <a:picLocks noChangeAspect="1"/>
          </p:cNvPicPr>
          <p:nvPr/>
        </p:nvPicPr>
        <p:blipFill>
          <a:blip r:embed="rId5"/>
          <a:stretch>
            <a:fillRect/>
          </a:stretch>
        </p:blipFill>
        <p:spPr>
          <a:xfrm>
            <a:off x="7065818" y="4856683"/>
            <a:ext cx="2767295" cy="1766007"/>
          </a:xfrm>
          <a:prstGeom prst="rect">
            <a:avLst/>
          </a:prstGeom>
        </p:spPr>
      </p:pic>
    </p:spTree>
    <p:extLst>
      <p:ext uri="{BB962C8B-B14F-4D97-AF65-F5344CB8AC3E}">
        <p14:creationId xmlns:p14="http://schemas.microsoft.com/office/powerpoint/2010/main" val="23439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normAutofit/>
          </a:bodyPr>
          <a:lstStyle/>
          <a:p>
            <a:pPr algn="ctr"/>
            <a:r>
              <a:rPr lang="en-AU" altLang="en-US" sz="3600" b="1" dirty="0" err="1">
                <a:solidFill>
                  <a:srgbClr val="002060"/>
                </a:solidFill>
                <a:latin typeface="Times New Roman" panose="02020603050405020304" pitchFamily="18" charset="0"/>
                <a:cs typeface="Times New Roman" panose="02020603050405020304" pitchFamily="18" charset="0"/>
              </a:rPr>
              <a:t>Playfire</a:t>
            </a:r>
            <a:r>
              <a:rPr lang="en-AU" altLang="en-US" sz="3600" b="1" dirty="0">
                <a:solidFill>
                  <a:srgbClr val="002060"/>
                </a:solidFill>
                <a:latin typeface="Times New Roman" panose="02020603050405020304" pitchFamily="18" charset="0"/>
                <a:cs typeface="Times New Roman" panose="02020603050405020304" pitchFamily="18" charset="0"/>
              </a:rPr>
              <a:t> Cipher Encryption Algorithm</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Autofit/>
          </a:bodyPr>
          <a:lstStyle/>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If both the letters are in the same row</a:t>
            </a:r>
            <a:r>
              <a:rPr lang="en-US" sz="2400" dirty="0">
                <a:latin typeface="Times New Roman" panose="02020603050405020304" pitchFamily="18" charset="0"/>
                <a:cs typeface="Times New Roman" panose="02020603050405020304" pitchFamily="18" charset="0"/>
              </a:rPr>
              <a:t>: Take the letter to the right of each one (going back to the leftmost if at the rightmost position).</a:t>
            </a:r>
          </a:p>
          <a:p>
            <a:pPr algn="just" fontAlgn="base">
              <a:buSzPct val="150000"/>
              <a:buBlip>
                <a:blip r:embed="rId2"/>
              </a:buBlip>
            </a:pPr>
            <a:r>
              <a:rPr lang="en-US" sz="2400" b="1" dirty="0">
                <a:latin typeface="Times New Roman" panose="02020603050405020304" pitchFamily="18" charset="0"/>
                <a:cs typeface="Times New Roman" panose="02020603050405020304" pitchFamily="18" charset="0"/>
              </a:rPr>
              <a:t>For example: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585788" y="2872220"/>
            <a:ext cx="4014912" cy="2669710"/>
          </a:xfrm>
          <a:prstGeom prst="rect">
            <a:avLst/>
          </a:prstGeom>
          <a:ln w="28575">
            <a:solidFill>
              <a:schemeClr val="accent2">
                <a:lumMod val="50000"/>
              </a:schemeClr>
            </a:solidFill>
          </a:ln>
        </p:spPr>
      </p:pic>
      <p:pic>
        <p:nvPicPr>
          <p:cNvPr id="5" name="Picture 4"/>
          <p:cNvPicPr>
            <a:picLocks noChangeAspect="1"/>
          </p:cNvPicPr>
          <p:nvPr/>
        </p:nvPicPr>
        <p:blipFill>
          <a:blip r:embed="rId4"/>
          <a:stretch>
            <a:fillRect/>
          </a:stretch>
        </p:blipFill>
        <p:spPr>
          <a:xfrm>
            <a:off x="6096000" y="2625793"/>
            <a:ext cx="4762500" cy="3057525"/>
          </a:xfrm>
          <a:prstGeom prst="rect">
            <a:avLst/>
          </a:prstGeom>
        </p:spPr>
      </p:pic>
    </p:spTree>
    <p:extLst>
      <p:ext uri="{BB962C8B-B14F-4D97-AF65-F5344CB8AC3E}">
        <p14:creationId xmlns:p14="http://schemas.microsoft.com/office/powerpoint/2010/main" val="363732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2551</Words>
  <Application>Microsoft Office PowerPoint</Application>
  <PresentationFormat>Widescreen</PresentationFormat>
  <Paragraphs>231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Polyalphabetic Cipher  Md. Alamgir Hossain Senior Lecturer, Dept. of CSE, Prime University Mail: alamgir.cse14.just@gmail.com </vt:lpstr>
      <vt:lpstr>Polyalphabetic Cipher</vt:lpstr>
      <vt:lpstr>Playfire Cipher</vt:lpstr>
      <vt:lpstr>Encryption Steps of Playfire Cipher</vt:lpstr>
      <vt:lpstr>Encryption Steps of Playfire Cipher</vt:lpstr>
      <vt:lpstr>Playfire Cipher Encryption Algorithm</vt:lpstr>
      <vt:lpstr>Playfire Cipher Encryption Algorithm</vt:lpstr>
      <vt:lpstr>Playfire Cipher Encryption Algorithm</vt:lpstr>
      <vt:lpstr>Playfire Cipher Encryption Algorithm</vt:lpstr>
      <vt:lpstr>Playfire Cipher Encryption Algorithm</vt:lpstr>
      <vt:lpstr>Playfire Cipher Encryption Technique</vt:lpstr>
      <vt:lpstr>Playfire Cipher Decryption Technique</vt:lpstr>
      <vt:lpstr>Playfire Cipher Decryption Technique</vt:lpstr>
      <vt:lpstr>Playfire Cipher Decryption Technique</vt:lpstr>
      <vt:lpstr>Playfire Cipher Decryption Technique</vt:lpstr>
      <vt:lpstr>Playfire Cipher Decryption Technique</vt:lpstr>
      <vt:lpstr>Playfire Cipher Decryption Technique</vt:lpstr>
      <vt:lpstr>Playfire Cipher Encryption (Example)</vt:lpstr>
      <vt:lpstr>Advantages &amp; Disadvantages of Playfire Cipher</vt:lpstr>
      <vt:lpstr>Vigenere Cipher</vt:lpstr>
      <vt:lpstr>Vigenere Cipher (Method-01)</vt:lpstr>
      <vt:lpstr>Vigenere Table</vt:lpstr>
      <vt:lpstr>Vigenere Cipher </vt:lpstr>
      <vt:lpstr>Vigenere Cipher (Encryption)</vt:lpstr>
      <vt:lpstr>Vigenere Cipher (Decryption)</vt:lpstr>
      <vt:lpstr>Vigenere Cipher (Example-02)</vt:lpstr>
      <vt:lpstr>Vigenere Cipher (Method-02)</vt:lpstr>
      <vt:lpstr>Vigenere Cipher (Encryption)</vt:lpstr>
      <vt:lpstr>Vigenere Cipher (Decryption)</vt:lpstr>
      <vt:lpstr>Strengths of Vigenere Cipher </vt:lpstr>
      <vt:lpstr>Weaknesses of Vigenere Cipher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Alamgir Hossain</dc:creator>
  <cp:lastModifiedBy>0421312014 - Md. Alamgir Hossain</cp:lastModifiedBy>
  <cp:revision>54</cp:revision>
  <dcterms:created xsi:type="dcterms:W3CDTF">2020-02-09T08:42:24Z</dcterms:created>
  <dcterms:modified xsi:type="dcterms:W3CDTF">2022-06-24T03:00:22Z</dcterms:modified>
</cp:coreProperties>
</file>