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4" r:id="rId3"/>
    <p:sldId id="295" r:id="rId4"/>
    <p:sldId id="297" r:id="rId5"/>
    <p:sldId id="298" r:id="rId6"/>
    <p:sldId id="299" r:id="rId7"/>
    <p:sldId id="300" r:id="rId8"/>
    <p:sldId id="301" r:id="rId9"/>
    <p:sldId id="302" r:id="rId10"/>
    <p:sldId id="303" r:id="rId11"/>
    <p:sldId id="304" r:id="rId12"/>
    <p:sldId id="305" r:id="rId13"/>
    <p:sldId id="30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AAFDF-58C4-4675-8820-9C115A5D04D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6003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9668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412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218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AAFDF-58C4-4675-8820-9C115A5D04D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0439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2AAFDF-58C4-4675-8820-9C115A5D04D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102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2AAFDF-58C4-4675-8820-9C115A5D04DB}"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30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2AAFDF-58C4-4675-8820-9C115A5D04DB}"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2225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AAFDF-58C4-4675-8820-9C115A5D04DB}"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441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788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3244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AFDF-58C4-4675-8820-9C115A5D04DB}" type="datetimeFigureOut">
              <a:rPr lang="en-US" smtClean="0"/>
              <a:t>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044D-3C56-4095-ADFE-16A8F4895D38}" type="slidenum">
              <a:rPr lang="en-US" smtClean="0"/>
              <a:t>‹#›</a:t>
            </a:fld>
            <a:endParaRPr lang="en-US"/>
          </a:p>
        </p:txBody>
      </p:sp>
    </p:spTree>
    <p:extLst>
      <p:ext uri="{BB962C8B-B14F-4D97-AF65-F5344CB8AC3E}">
        <p14:creationId xmlns:p14="http://schemas.microsoft.com/office/powerpoint/2010/main" val="326263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05" y="457890"/>
            <a:ext cx="10515600" cy="5571849"/>
          </a:xfrm>
        </p:spPr>
        <p:txBody>
          <a:bodyPr/>
          <a:lstStyle/>
          <a:p>
            <a:pPr algn="ctr"/>
            <a:r>
              <a:rPr lang="en-AU" altLang="en-US" sz="4000" b="1" dirty="0">
                <a:solidFill>
                  <a:srgbClr val="002060"/>
                </a:solidFill>
                <a:latin typeface="Bookman Old Style" panose="02050604050505020204" pitchFamily="18" charset="0"/>
                <a:cs typeface="Times New Roman" panose="02020603050405020304" pitchFamily="18" charset="0"/>
              </a:rPr>
              <a:t>Polyalphabetic Cipher (</a:t>
            </a:r>
            <a:r>
              <a:rPr lang="en-AU" altLang="en-US" sz="4000" b="1" dirty="0" err="1">
                <a:solidFill>
                  <a:srgbClr val="002060"/>
                </a:solidFill>
                <a:latin typeface="Bookman Old Style" panose="02050604050505020204" pitchFamily="18" charset="0"/>
                <a:cs typeface="Times New Roman" panose="02020603050405020304" pitchFamily="18" charset="0"/>
              </a:rPr>
              <a:t>Vernam</a:t>
            </a:r>
            <a:r>
              <a:rPr lang="en-AU" altLang="en-US" sz="4000" b="1" dirty="0">
                <a:solidFill>
                  <a:srgbClr val="002060"/>
                </a:solidFill>
                <a:latin typeface="Bookman Old Style" panose="02050604050505020204" pitchFamily="18" charset="0"/>
                <a:cs typeface="Times New Roman" panose="02020603050405020304" pitchFamily="18" charset="0"/>
              </a:rPr>
              <a:t> Cipher)</a:t>
            </a:r>
            <a:br>
              <a:rPr lang="en-AU" altLang="en-US" b="1" dirty="0">
                <a:solidFill>
                  <a:srgbClr val="002060"/>
                </a:solidFill>
                <a:latin typeface="Bookman Old Style" panose="02050604050505020204" pitchFamily="18" charset="0"/>
                <a:cs typeface="Times New Roman" panose="02020603050405020304" pitchFamily="18" charset="0"/>
              </a:rPr>
            </a:br>
            <a:br>
              <a:rPr lang="en-US" dirty="0">
                <a:latin typeface="Bookman Old Style" panose="02050604050505020204" pitchFamily="18" charset="0"/>
                <a:cs typeface="Times New Roman" panose="02020603050405020304" pitchFamily="18" charset="0"/>
              </a:rPr>
            </a:br>
            <a:r>
              <a:rPr lang="en-US" b="1" dirty="0">
                <a:solidFill>
                  <a:srgbClr val="C00000"/>
                </a:solidFill>
                <a:latin typeface="Bookman Old Style" panose="02050604050505020204" pitchFamily="18" charset="0"/>
                <a:cs typeface="Times New Roman" panose="02020603050405020304" pitchFamily="18" charset="0"/>
              </a:rPr>
              <a:t>Md. Alamgir Hossain</a:t>
            </a:r>
            <a:br>
              <a:rPr lang="en-US" dirty="0">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Senior Lecturer,</a:t>
            </a:r>
            <a:br>
              <a:rPr lang="en-US" dirty="0">
                <a:latin typeface="Bookman Old Style" panose="02050604050505020204" pitchFamily="18" charset="0"/>
                <a:cs typeface="Times New Roman" panose="02020603050405020304" pitchFamily="18" charset="0"/>
              </a:rPr>
            </a:br>
            <a:r>
              <a:rPr lang="en-US" b="1" dirty="0">
                <a:solidFill>
                  <a:schemeClr val="accent5">
                    <a:lumMod val="50000"/>
                  </a:schemeClr>
                </a:solidFill>
                <a:latin typeface="Bookman Old Style" panose="02050604050505020204" pitchFamily="18" charset="0"/>
                <a:cs typeface="Times New Roman" panose="02020603050405020304" pitchFamily="18" charset="0"/>
              </a:rPr>
              <a:t>Dept. of CSE, Prime University</a:t>
            </a:r>
            <a:br>
              <a:rPr lang="en-US" b="1" dirty="0">
                <a:solidFill>
                  <a:srgbClr val="7030A0"/>
                </a:solidFill>
                <a:latin typeface="Bookman Old Style" panose="02050604050505020204" pitchFamily="18" charset="0"/>
                <a:cs typeface="Times New Roman" panose="02020603050405020304" pitchFamily="18" charset="0"/>
              </a:rPr>
            </a:br>
            <a:r>
              <a:rPr lang="en-US" b="1" dirty="0">
                <a:solidFill>
                  <a:srgbClr val="002060"/>
                </a:solidFill>
                <a:latin typeface="Bookman Old Style" panose="02050604050505020204" pitchFamily="18" charset="0"/>
                <a:cs typeface="Times New Roman" panose="02020603050405020304" pitchFamily="18" charset="0"/>
              </a:rPr>
              <a:t>Mail:</a:t>
            </a:r>
            <a:r>
              <a:rPr lang="en-US" b="1" dirty="0">
                <a:solidFill>
                  <a:srgbClr val="7030A0"/>
                </a:solidFill>
                <a:latin typeface="Bookman Old Style" panose="02050604050505020204" pitchFamily="18" charset="0"/>
                <a:cs typeface="Times New Roman" panose="02020603050405020304" pitchFamily="18" charset="0"/>
              </a:rPr>
              <a:t> </a:t>
            </a:r>
            <a:r>
              <a:rPr lang="en-US" dirty="0">
                <a:latin typeface="Bookman Old Style" panose="02050604050505020204" pitchFamily="18" charset="0"/>
                <a:cs typeface="Times New Roman" panose="02020603050405020304" pitchFamily="18" charset="0"/>
                <a:hlinkClick r:id="rId2"/>
              </a:rPr>
              <a:t>alamgir.cse14.just@gmail.com</a:t>
            </a:r>
            <a:r>
              <a:rPr lang="en-US" dirty="0">
                <a:latin typeface="Bookman Old Style" panose="02050604050505020204" pitchFamily="18" charset="0"/>
                <a:cs typeface="Times New Roman" panose="02020603050405020304" pitchFamily="18" charset="0"/>
              </a:rPr>
              <a:t> </a:t>
            </a:r>
          </a:p>
        </p:txBody>
      </p:sp>
    </p:spTree>
    <p:extLst>
      <p:ext uri="{BB962C8B-B14F-4D97-AF65-F5344CB8AC3E}">
        <p14:creationId xmlns:p14="http://schemas.microsoft.com/office/powerpoint/2010/main" val="29580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Notes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Vernam</a:t>
            </a:r>
            <a:r>
              <a:rPr lang="en-US" sz="2400" dirty="0">
                <a:latin typeface="Bookman Old Style" panose="02050604050505020204" pitchFamily="18" charset="0"/>
                <a:cs typeface="Times New Roman" panose="02020603050405020304" pitchFamily="18" charset="0"/>
              </a:rPr>
              <a:t> cipher is considered to be perfectly secure as it reveals no fingerprint. This is because each character is encrypted using its own key.</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Even if the key comprises only letters, there are 26 options for each character of the plain text message. This means that the message “HELLO” would have 26, to the power 5, 26</a:t>
            </a:r>
            <a:r>
              <a:rPr lang="en-US" sz="2400" baseline="30000" dirty="0">
                <a:latin typeface="Bookman Old Style" panose="02050604050505020204" pitchFamily="18" charset="0"/>
                <a:cs typeface="Times New Roman" panose="02020603050405020304" pitchFamily="18" charset="0"/>
              </a:rPr>
              <a:t>5</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  (11,881,376) possible representations, including all possible five-letter words.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the </a:t>
            </a:r>
            <a:r>
              <a:rPr lang="en-US" sz="2400" dirty="0" err="1">
                <a:latin typeface="Bookman Old Style" panose="02050604050505020204" pitchFamily="18" charset="0"/>
                <a:cs typeface="Times New Roman" panose="02020603050405020304" pitchFamily="18" charset="0"/>
              </a:rPr>
              <a:t>Vernam</a:t>
            </a:r>
            <a:r>
              <a:rPr lang="en-US" sz="2400" dirty="0">
                <a:latin typeface="Bookman Old Style" panose="02050604050505020204" pitchFamily="18" charset="0"/>
                <a:cs typeface="Times New Roman" panose="02020603050405020304" pitchFamily="18" charset="0"/>
              </a:rPr>
              <a:t> cipher uses a random bitstream for the key, rather than using alphabetic characters, the number of possible representations rises to 256, to the power n,256</a:t>
            </a:r>
            <a:r>
              <a:rPr lang="en-US" sz="2400" baseline="30000" dirty="0">
                <a:latin typeface="Bookman Old Style" panose="02050604050505020204" pitchFamily="18" charset="0"/>
                <a:cs typeface="Times New Roman" panose="02020603050405020304" pitchFamily="18" charset="0"/>
              </a:rPr>
              <a:t>n</a:t>
            </a:r>
            <a:r>
              <a:rPr lang="en-US" sz="2400" dirty="0">
                <a:latin typeface="Bookman Old Style" panose="02050604050505020204" pitchFamily="18" charset="0"/>
                <a:cs typeface="Times New Roman" panose="02020603050405020304" pitchFamily="18" charset="0"/>
              </a:rPr>
              <a:t>, (where n is the number of characters in the plain text).</a:t>
            </a:r>
            <a:endParaRPr lang="en-US" sz="2400" baseline="-25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1457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Notes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However, there are some additional rules that need to be applied to achieve perfect security: </a:t>
            </a:r>
          </a:p>
          <a:p>
            <a:pPr lvl="1" algn="just">
              <a:lnSpc>
                <a:spcPct val="100000"/>
              </a:lnSpc>
              <a:buClr>
                <a:srgbClr val="002060"/>
              </a:buClr>
              <a:buSzPct val="100000"/>
              <a:buFont typeface="Wingdings" panose="05000000000000000000" pitchFamily="2" charset="2"/>
              <a:buChar char="Ø"/>
            </a:pPr>
            <a:r>
              <a:rPr lang="en-US" sz="2000" dirty="0">
                <a:latin typeface="Bookman Old Style" panose="02050604050505020204" pitchFamily="18" charset="0"/>
                <a:cs typeface="Times New Roman" panose="02020603050405020304" pitchFamily="18" charset="0"/>
              </a:rPr>
              <a:t>The characters in the key must be truly random</a:t>
            </a:r>
          </a:p>
          <a:p>
            <a:pPr lvl="1" algn="just">
              <a:lnSpc>
                <a:spcPct val="100000"/>
              </a:lnSpc>
              <a:buClr>
                <a:srgbClr val="002060"/>
              </a:buClr>
              <a:buSzPct val="100000"/>
              <a:buFont typeface="Wingdings" panose="05000000000000000000" pitchFamily="2" charset="2"/>
              <a:buChar char="Ø"/>
            </a:pPr>
            <a:r>
              <a:rPr lang="en-US" sz="2000" dirty="0">
                <a:latin typeface="Bookman Old Style" panose="02050604050505020204" pitchFamily="18" charset="0"/>
                <a:cs typeface="Times New Roman" panose="02020603050405020304" pitchFamily="18" charset="0"/>
              </a:rPr>
              <a:t>The key must be used once, and only once</a:t>
            </a:r>
          </a:p>
          <a:p>
            <a:pPr lvl="1" algn="just">
              <a:lnSpc>
                <a:spcPct val="100000"/>
              </a:lnSpc>
              <a:buClr>
                <a:srgbClr val="002060"/>
              </a:buClr>
              <a:buSzPct val="100000"/>
              <a:buFont typeface="Wingdings" panose="05000000000000000000" pitchFamily="2" charset="2"/>
              <a:buChar char="Ø"/>
            </a:pPr>
            <a:r>
              <a:rPr lang="en-US" sz="2000" dirty="0">
                <a:latin typeface="Bookman Old Style" panose="02050604050505020204" pitchFamily="18" charset="0"/>
                <a:cs typeface="Times New Roman" panose="02020603050405020304" pitchFamily="18" charset="0"/>
              </a:rPr>
              <a:t>There must be only two copies of the key (held by the sender and recipient) and the key must be secret to these parties</a:t>
            </a:r>
          </a:p>
          <a:p>
            <a:pPr lvl="1" algn="just">
              <a:lnSpc>
                <a:spcPct val="100000"/>
              </a:lnSpc>
              <a:buClr>
                <a:srgbClr val="002060"/>
              </a:buClr>
              <a:buSzPct val="100000"/>
              <a:buFont typeface="Wingdings" panose="05000000000000000000" pitchFamily="2" charset="2"/>
              <a:buChar char="Ø"/>
            </a:pPr>
            <a:r>
              <a:rPr lang="en-US" sz="2000" dirty="0">
                <a:latin typeface="Bookman Old Style" panose="02050604050505020204" pitchFamily="18" charset="0"/>
                <a:cs typeface="Times New Roman" panose="02020603050405020304" pitchFamily="18" charset="0"/>
              </a:rPr>
              <a:t>The key must be destroyed after use</a:t>
            </a:r>
            <a:endParaRPr lang="en-US" sz="2000" baseline="-25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81611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One Time Pad</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fontScale="92500"/>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One Time Pad algorithm is the improvement of the </a:t>
            </a:r>
            <a:r>
              <a:rPr lang="en-US" sz="2400" dirty="0" err="1">
                <a:latin typeface="Bookman Old Style" panose="02050604050505020204" pitchFamily="18" charset="0"/>
                <a:cs typeface="Times New Roman" panose="02020603050405020304" pitchFamily="18" charset="0"/>
              </a:rPr>
              <a:t>Vernam</a:t>
            </a:r>
            <a:r>
              <a:rPr lang="en-US" sz="2400" dirty="0">
                <a:latin typeface="Bookman Old Style" panose="02050604050505020204" pitchFamily="18" charset="0"/>
                <a:cs typeface="Times New Roman" panose="02020603050405020304" pitchFamily="18" charset="0"/>
              </a:rPr>
              <a:t> Cipher, proposed by An Army Signal Corp officer, Joseph Mauborgne.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the only available algorithm that is unbreakable(completely secure).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a method of encrypting alphabetic plain text.</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So encrypting every new message requires a new key of the same length as the new message in one-time pad.</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two requirements for the One-Time pad are</a:t>
            </a:r>
            <a:endParaRPr lang="en-US" sz="2400" b="1" i="1" dirty="0">
              <a:solidFill>
                <a:srgbClr val="002060"/>
              </a:solidFill>
              <a:latin typeface="Bookman Old Style" panose="02050604050505020204" pitchFamily="18" charset="0"/>
              <a:cs typeface="Times New Roman" panose="02020603050405020304" pitchFamily="18" charset="0"/>
            </a:endParaRPr>
          </a:p>
          <a:p>
            <a:pPr lvl="1" algn="just">
              <a:lnSpc>
                <a:spcPct val="100000"/>
              </a:lnSpc>
              <a:buClr>
                <a:srgbClr val="002060"/>
              </a:buClr>
              <a:buSzPct val="100000"/>
              <a:buBlip>
                <a:blip r:embed="rId3"/>
              </a:buBlip>
            </a:pPr>
            <a:r>
              <a:rPr lang="en-US" sz="2000" b="1" i="1" dirty="0">
                <a:solidFill>
                  <a:srgbClr val="002060"/>
                </a:solidFill>
                <a:latin typeface="Bookman Old Style" panose="02050604050505020204" pitchFamily="18" charset="0"/>
                <a:cs typeface="Times New Roman" panose="02020603050405020304" pitchFamily="18" charset="0"/>
              </a:rPr>
              <a:t>The key should be randomly generated as long as the size of the message.</a:t>
            </a:r>
          </a:p>
          <a:p>
            <a:pPr lvl="1" algn="just">
              <a:lnSpc>
                <a:spcPct val="100000"/>
              </a:lnSpc>
              <a:buClr>
                <a:srgbClr val="002060"/>
              </a:buClr>
              <a:buSzPct val="100000"/>
              <a:buBlip>
                <a:blip r:embed="rId3"/>
              </a:buBlip>
            </a:pPr>
            <a:r>
              <a:rPr lang="en-US" sz="2000" b="1" i="1" dirty="0">
                <a:solidFill>
                  <a:srgbClr val="002060"/>
                </a:solidFill>
                <a:latin typeface="Bookman Old Style" panose="02050604050505020204" pitchFamily="18" charset="0"/>
                <a:cs typeface="Times New Roman" panose="02020603050405020304" pitchFamily="18" charset="0"/>
              </a:rPr>
              <a:t>The key is to be used to encrypt and decrypt a single message, and then it is discarded.</a:t>
            </a: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ciphertext generated by the One-Time pad is random, so it does not have any statistical relation with the plain text.</a:t>
            </a:r>
          </a:p>
        </p:txBody>
      </p:sp>
    </p:spTree>
    <p:extLst>
      <p:ext uri="{BB962C8B-B14F-4D97-AF65-F5344CB8AC3E}">
        <p14:creationId xmlns:p14="http://schemas.microsoft.com/office/powerpoint/2010/main" val="20115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One Time Pad</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marL="0" indent="0" algn="just">
              <a:lnSpc>
                <a:spcPct val="100000"/>
              </a:lnSpc>
              <a:buClr>
                <a:srgbClr val="002060"/>
              </a:buClr>
              <a:buSzPct val="150000"/>
              <a:buNone/>
            </a:pPr>
            <a:r>
              <a:rPr lang="en-US" sz="2400" b="1" dirty="0">
                <a:latin typeface="Bookman Old Style" panose="02050604050505020204" pitchFamily="18" charset="0"/>
                <a:cs typeface="Times New Roman" panose="02020603050405020304" pitchFamily="18" charset="0"/>
              </a:rPr>
              <a:t>Advantages: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One-Time Pad is the only algorithm that is truly unbreakable and can be used for low-bandwidth channels requiring very high security(ex. for military uses).</a:t>
            </a:r>
          </a:p>
          <a:p>
            <a:pPr marL="0" indent="0" algn="just">
              <a:lnSpc>
                <a:spcPct val="100000"/>
              </a:lnSpc>
              <a:buClr>
                <a:srgbClr val="002060"/>
              </a:buClr>
              <a:buSzPct val="150000"/>
              <a:buNone/>
            </a:pPr>
            <a:r>
              <a:rPr lang="en-US" sz="2400" b="1">
                <a:latin typeface="Bookman Old Style" panose="02050604050505020204" pitchFamily="18" charset="0"/>
                <a:cs typeface="Times New Roman" panose="02020603050405020304" pitchFamily="18" charset="0"/>
              </a:rPr>
              <a:t>Disadvantages:</a:t>
            </a:r>
            <a:endParaRPr lang="en-US" sz="2400" b="1"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is the practical problem of making large quantities of random keys. Any heavily used system might require millions of random characters on a regular basis.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For every message to be sent, a key of equal length is needed by both sender and receiver. Thus, a mammoth key distribution problem exists.</a:t>
            </a:r>
          </a:p>
        </p:txBody>
      </p:sp>
    </p:spTree>
    <p:extLst>
      <p:ext uri="{BB962C8B-B14F-4D97-AF65-F5344CB8AC3E}">
        <p14:creationId xmlns:p14="http://schemas.microsoft.com/office/powerpoint/2010/main" val="405964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869" y="2497976"/>
            <a:ext cx="8804262" cy="1862048"/>
          </a:xfrm>
          <a:prstGeom prst="rect">
            <a:avLst/>
          </a:prstGeom>
          <a:noFill/>
        </p:spPr>
        <p:txBody>
          <a:bodyPr wrap="square" rtlCol="0">
            <a:spAutoFit/>
          </a:bodyPr>
          <a:lstStyle/>
          <a:p>
            <a:pPr algn="ctr"/>
            <a:r>
              <a:rPr lang="en-US" sz="11500" b="1" dirty="0">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390387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Bookman Old Style" panose="02050604050505020204" pitchFamily="18" charset="0"/>
                <a:cs typeface="Times New Roman" panose="02020603050405020304" pitchFamily="18" charset="0"/>
              </a:rPr>
              <a:t>Vernam</a:t>
            </a:r>
            <a:r>
              <a:rPr lang="en-AU" altLang="en-US" sz="3600" b="1" dirty="0">
                <a:solidFill>
                  <a:srgbClr val="002060"/>
                </a:solidFill>
                <a:latin typeface="Bookman Old Style" panose="02050604050505020204" pitchFamily="18" charset="0"/>
                <a:cs typeface="Times New Roman" panose="02020603050405020304" pitchFamily="18" charset="0"/>
              </a:rPr>
              <a:t> Cipher</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b="1" i="1" dirty="0" err="1">
                <a:solidFill>
                  <a:srgbClr val="002060"/>
                </a:solidFill>
                <a:latin typeface="Bookman Old Style" panose="02050604050505020204" pitchFamily="18" charset="0"/>
                <a:cs typeface="Times New Roman" panose="02020603050405020304" pitchFamily="18" charset="0"/>
              </a:rPr>
              <a:t>Vernam</a:t>
            </a:r>
            <a:r>
              <a:rPr lang="en-US" sz="2400" b="1" i="1" dirty="0">
                <a:solidFill>
                  <a:srgbClr val="002060"/>
                </a:solidFill>
                <a:latin typeface="Bookman Old Style" panose="02050604050505020204" pitchFamily="18" charset="0"/>
                <a:cs typeface="Times New Roman" panose="02020603050405020304" pitchFamily="18" charset="0"/>
              </a:rPr>
              <a:t> Cipher </a:t>
            </a:r>
            <a:r>
              <a:rPr lang="en-US" sz="2400" dirty="0">
                <a:latin typeface="Bookman Old Style" panose="02050604050505020204" pitchFamily="18" charset="0"/>
                <a:cs typeface="Times New Roman" panose="02020603050405020304" pitchFamily="18" charset="0"/>
              </a:rPr>
              <a:t>is a method of encrypting alphabetic text.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one of the Substitution techniques for converting plain text into cipher text.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this mechanism we assign a number to each character of the Plain-Text, like (a = 0, b = 1, c = 2, … z = 25), or the ASCII </a:t>
            </a:r>
            <a:r>
              <a:rPr lang="en-US" sz="2400" dirty="0" err="1">
                <a:latin typeface="Bookman Old Style" panose="02050604050505020204" pitchFamily="18" charset="0"/>
                <a:cs typeface="Times New Roman" panose="02020603050405020304" pitchFamily="18" charset="0"/>
              </a:rPr>
              <a:t>Vaues</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Method to take key: </a:t>
            </a:r>
            <a:r>
              <a:rPr lang="en-US" sz="2400" dirty="0">
                <a:latin typeface="Bookman Old Style" panose="02050604050505020204" pitchFamily="18" charset="0"/>
                <a:cs typeface="Times New Roman" panose="02020603050405020304" pitchFamily="18" charset="0"/>
              </a:rPr>
              <a:t>In the </a:t>
            </a:r>
            <a:r>
              <a:rPr lang="en-US" sz="2400" dirty="0" err="1">
                <a:latin typeface="Bookman Old Style" panose="02050604050505020204" pitchFamily="18" charset="0"/>
                <a:cs typeface="Times New Roman" panose="02020603050405020304" pitchFamily="18" charset="0"/>
              </a:rPr>
              <a:t>Vernam</a:t>
            </a:r>
            <a:r>
              <a:rPr lang="en-US" sz="2400" dirty="0">
                <a:latin typeface="Bookman Old Style" panose="02050604050505020204" pitchFamily="18" charset="0"/>
                <a:cs typeface="Times New Roman" panose="02020603050405020304" pitchFamily="18" charset="0"/>
              </a:rPr>
              <a:t> cipher algorithm, we take a key to encrypt the plain text whose length should be equal or less than to the length of the plain text. </a:t>
            </a:r>
            <a:r>
              <a:rPr lang="en-US" sz="2400" b="1" i="1" dirty="0">
                <a:solidFill>
                  <a:srgbClr val="002060"/>
                </a:solidFill>
                <a:latin typeface="Bookman Old Style" panose="02050604050505020204" pitchFamily="18" charset="0"/>
                <a:cs typeface="Times New Roman" panose="02020603050405020304" pitchFamily="18" charset="0"/>
              </a:rPr>
              <a:t>It can be repeated. </a:t>
            </a:r>
          </a:p>
        </p:txBody>
      </p:sp>
    </p:spTree>
    <p:extLst>
      <p:ext uri="{BB962C8B-B14F-4D97-AF65-F5344CB8AC3E}">
        <p14:creationId xmlns:p14="http://schemas.microsoft.com/office/powerpoint/2010/main" val="99272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Encryption Process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Assign a number to each character of the plain-text and the key according to alphabetical order.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Bitwise XOR both the number (Corresponding plain-text character number and Key character number).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Subtract the number from 26 if the resulting number is greater than or equal to 26, if it isn’t then leave it.</a:t>
            </a:r>
          </a:p>
          <a:p>
            <a:pPr algn="just">
              <a:lnSpc>
                <a:spcPct val="100000"/>
              </a:lnSpc>
              <a:buClr>
                <a:srgbClr val="002060"/>
              </a:buClr>
              <a:buSzPct val="150000"/>
              <a:buBlip>
                <a:blip r:embed="rId2"/>
              </a:buBlip>
            </a:pPr>
            <a:r>
              <a:rPr lang="it-IT" sz="2400" dirty="0">
                <a:latin typeface="Bookman Old Style" panose="02050604050505020204" pitchFamily="18" charset="0"/>
                <a:cs typeface="Times New Roman" panose="02020603050405020304" pitchFamily="18" charset="0"/>
              </a:rPr>
              <a:t>E (P</a:t>
            </a:r>
            <a:r>
              <a:rPr lang="it-IT" sz="2400" baseline="-25000" dirty="0">
                <a:latin typeface="Bookman Old Style" panose="02050604050505020204" pitchFamily="18" charset="0"/>
                <a:cs typeface="Times New Roman" panose="02020603050405020304" pitchFamily="18" charset="0"/>
              </a:rPr>
              <a:t>i</a:t>
            </a:r>
            <a:r>
              <a:rPr lang="it-IT" sz="2400" dirty="0">
                <a:latin typeface="Bookman Old Style" panose="02050604050505020204" pitchFamily="18" charset="0"/>
                <a:cs typeface="Times New Roman" panose="02020603050405020304" pitchFamily="18" charset="0"/>
              </a:rPr>
              <a:t> , K</a:t>
            </a:r>
            <a:r>
              <a:rPr lang="it-IT" sz="2400" baseline="-25000" dirty="0">
                <a:latin typeface="Bookman Old Style" panose="02050604050505020204" pitchFamily="18" charset="0"/>
                <a:cs typeface="Times New Roman" panose="02020603050405020304" pitchFamily="18" charset="0"/>
              </a:rPr>
              <a:t>i</a:t>
            </a:r>
            <a:r>
              <a:rPr lang="it-IT" sz="2400" dirty="0">
                <a:latin typeface="Bookman Old Style" panose="02050604050505020204" pitchFamily="18" charset="0"/>
                <a:cs typeface="Times New Roman" panose="02020603050405020304" pitchFamily="18" charset="0"/>
              </a:rPr>
              <a:t>) =  P</a:t>
            </a:r>
            <a:r>
              <a:rPr lang="it-IT" sz="2400" baseline="-25000" dirty="0">
                <a:latin typeface="Bookman Old Style" panose="02050604050505020204" pitchFamily="18" charset="0"/>
                <a:cs typeface="Times New Roman" panose="02020603050405020304" pitchFamily="18" charset="0"/>
              </a:rPr>
              <a:t>i </a:t>
            </a:r>
            <a:r>
              <a:rPr lang="it-IT" sz="2400" dirty="0">
                <a:latin typeface="Bookman Old Style" panose="02050604050505020204" pitchFamily="18" charset="0"/>
                <a:cs typeface="Times New Roman" panose="02020603050405020304" pitchFamily="18" charset="0"/>
              </a:rPr>
              <a:t> (XOR)  K</a:t>
            </a:r>
            <a:r>
              <a:rPr lang="it-IT" sz="2400" baseline="-25000" dirty="0">
                <a:latin typeface="Bookman Old Style" panose="02050604050505020204" pitchFamily="18" charset="0"/>
                <a:cs typeface="Times New Roman" panose="02020603050405020304" pitchFamily="18" charset="0"/>
              </a:rPr>
              <a:t>i</a:t>
            </a:r>
            <a:endParaRPr lang="en-US" sz="2400" baseline="-25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79570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Decryption Process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process of decrypting the ciphertext to convert it back into plain text is performed in the same way as the encryption process. Therefore, the formula for decryption of the text under </a:t>
            </a:r>
            <a:r>
              <a:rPr lang="en-US" sz="2400" dirty="0" err="1">
                <a:latin typeface="Bookman Old Style" panose="02050604050505020204" pitchFamily="18" charset="0"/>
                <a:cs typeface="Times New Roman" panose="02020603050405020304" pitchFamily="18" charset="0"/>
              </a:rPr>
              <a:t>Vernam</a:t>
            </a:r>
            <a:r>
              <a:rPr lang="en-US" sz="2400" dirty="0">
                <a:latin typeface="Bookman Old Style" panose="02050604050505020204" pitchFamily="18" charset="0"/>
                <a:cs typeface="Times New Roman" panose="02020603050405020304" pitchFamily="18" charset="0"/>
              </a:rPr>
              <a:t> cipher is as follows,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D (C</a:t>
            </a:r>
            <a:r>
              <a:rPr lang="en-US" sz="2400" baseline="-25000" dirty="0">
                <a:latin typeface="Bookman Old Style" panose="02050604050505020204" pitchFamily="18" charset="0"/>
                <a:cs typeface="Times New Roman" panose="02020603050405020304" pitchFamily="18" charset="0"/>
              </a:rPr>
              <a:t>i</a:t>
            </a:r>
            <a:r>
              <a:rPr lang="en-US" sz="2400" dirty="0">
                <a:latin typeface="Bookman Old Style" panose="02050604050505020204" pitchFamily="18" charset="0"/>
                <a:cs typeface="Times New Roman" panose="02020603050405020304" pitchFamily="18" charset="0"/>
              </a:rPr>
              <a:t> , K</a:t>
            </a:r>
            <a:r>
              <a:rPr lang="en-US" sz="2400" baseline="-25000" dirty="0">
                <a:latin typeface="Bookman Old Style" panose="02050604050505020204" pitchFamily="18" charset="0"/>
                <a:cs typeface="Times New Roman" panose="02020603050405020304" pitchFamily="18" charset="0"/>
              </a:rPr>
              <a:t>i</a:t>
            </a:r>
            <a:r>
              <a:rPr lang="en-US" sz="2400" dirty="0">
                <a:latin typeface="Bookman Old Style" panose="02050604050505020204" pitchFamily="18" charset="0"/>
                <a:cs typeface="Times New Roman" panose="02020603050405020304" pitchFamily="18" charset="0"/>
              </a:rPr>
              <a:t>) =  C</a:t>
            </a:r>
            <a:r>
              <a:rPr lang="en-US" sz="2400" baseline="-25000" dirty="0">
                <a:latin typeface="Bookman Old Style" panose="02050604050505020204" pitchFamily="18" charset="0"/>
                <a:cs typeface="Times New Roman" panose="02020603050405020304" pitchFamily="18" charset="0"/>
              </a:rPr>
              <a:t>i</a:t>
            </a:r>
            <a:r>
              <a:rPr lang="en-US" sz="2400" dirty="0">
                <a:latin typeface="Bookman Old Style" panose="02050604050505020204" pitchFamily="18" charset="0"/>
                <a:cs typeface="Times New Roman" panose="02020603050405020304" pitchFamily="18" charset="0"/>
              </a:rPr>
              <a:t> (XOR)  K</a:t>
            </a:r>
            <a:r>
              <a:rPr lang="en-US" sz="2400" baseline="-25000" dirty="0">
                <a:latin typeface="Bookman Old Style" panose="02050604050505020204" pitchFamily="18" charset="0"/>
                <a:cs typeface="Times New Roman" panose="02020603050405020304" pitchFamily="18" charset="0"/>
              </a:rPr>
              <a:t>i</a:t>
            </a:r>
          </a:p>
        </p:txBody>
      </p:sp>
    </p:spTree>
    <p:extLst>
      <p:ext uri="{BB962C8B-B14F-4D97-AF65-F5344CB8AC3E}">
        <p14:creationId xmlns:p14="http://schemas.microsoft.com/office/powerpoint/2010/main" val="86331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Example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Plain-Text: OAK, Key: SON </a:t>
            </a: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O ==&gt; 14 = 0 1 1 1 0</a:t>
            </a: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S ==&gt; 18 = 1 0 0 1 0</a:t>
            </a: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Bitwise XOR Result: 1 1 1 0 0 = 28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Since the resulting number is greater than 26, subtract 26 from it.  Then convert the Cipher-Text character number to the Cipher-Text character. 28 - 26 = 2 ==&gt; C, CIPHER-TEXT: C</a:t>
            </a:r>
          </a:p>
          <a:p>
            <a:pPr algn="just">
              <a:lnSpc>
                <a:spcPct val="100000"/>
              </a:lnSpc>
              <a:buClr>
                <a:srgbClr val="002060"/>
              </a:buClr>
              <a:buSzPct val="150000"/>
              <a:buBlip>
                <a:blip r:embed="rId2"/>
              </a:buBlip>
            </a:pPr>
            <a:endParaRPr lang="en-US" sz="2400" baseline="-25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33820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Example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Plain-Text: RAMSWARUPK, Key: RANCHOBABA  </a:t>
            </a: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PT:   R  A  M   S   W   A  R   U   P   K</a:t>
            </a: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NO:   17 0  12  18  22  0  17  20  15  10</a:t>
            </a:r>
          </a:p>
          <a:p>
            <a:pPr algn="just">
              <a:lnSpc>
                <a:spcPct val="100000"/>
              </a:lnSpc>
              <a:buClr>
                <a:srgbClr val="002060"/>
              </a:buClr>
              <a:buSzPct val="150000"/>
              <a:buBlip>
                <a:blip r:embed="rId2"/>
              </a:buBlip>
            </a:pPr>
            <a:endParaRPr lang="pt-BR"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KEY:  R   A  N   C  H  O   B  A  B  A  </a:t>
            </a:r>
          </a:p>
          <a:p>
            <a:pPr algn="just">
              <a:lnSpc>
                <a:spcPct val="100000"/>
              </a:lnSpc>
              <a:buClr>
                <a:srgbClr val="002060"/>
              </a:buClr>
              <a:buSzPct val="150000"/>
              <a:buBlip>
                <a:blip r:embed="rId2"/>
              </a:buBlip>
            </a:pPr>
            <a:r>
              <a:rPr lang="pt-BR" sz="2400" dirty="0">
                <a:latin typeface="Bookman Old Style" panose="02050604050505020204" pitchFamily="18" charset="0"/>
                <a:cs typeface="Times New Roman" panose="02020603050405020304" pitchFamily="18" charset="0"/>
              </a:rPr>
              <a:t>NO:   17  0  13  2  7  14  1  0  1  0</a:t>
            </a: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endParaRPr lang="en-US" sz="2400" baseline="-25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46130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Example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lnSpcReduction="10000"/>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Now Bitwise XOR the number of Plain-Text and Key and after doing the XOR operation and subtraction operation (if required), we will get the corresponding Cipher-Text character number. </a:t>
            </a:r>
          </a:p>
          <a:p>
            <a:pPr algn="just">
              <a:lnSpc>
                <a:spcPct val="100000"/>
              </a:lnSpc>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CT-NO: 0  0  1  16  17  14  16  20  14  10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Since there are no numbers that are greater than or equal to 26 we do not have to subtract 26 from any of them.</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New Cipher-Text is after getting the corresponding character from the number.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CIPHER-TEXT: A  </a:t>
            </a:r>
            <a:r>
              <a:rPr lang="en-US" sz="2400" dirty="0" err="1">
                <a:latin typeface="Bookman Old Style" panose="02050604050505020204" pitchFamily="18" charset="0"/>
                <a:cs typeface="Times New Roman" panose="02020603050405020304" pitchFamily="18" charset="0"/>
              </a:rPr>
              <a:t>A</a:t>
            </a:r>
            <a:r>
              <a:rPr lang="en-US" sz="2400" dirty="0">
                <a:latin typeface="Bookman Old Style" panose="02050604050505020204" pitchFamily="18" charset="0"/>
                <a:cs typeface="Times New Roman" panose="02020603050405020304" pitchFamily="18" charset="0"/>
              </a:rPr>
              <a:t>  B  Q  R  O  Q  U  O  K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Note: For the Decryption apply the just reverse process of encryption.</a:t>
            </a:r>
            <a:endParaRPr lang="en-US" sz="2400" baseline="-25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99829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Example using ASCII (Encryption)</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Plaintext: HELLO, Key: PLUTO</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Obtain the 8-bit ASCII code for each letter of the plain text:</a:t>
            </a:r>
          </a:p>
          <a:p>
            <a:pPr algn="just">
              <a:lnSpc>
                <a:spcPct val="100000"/>
              </a:lnSpc>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E6DFB1B4-18F5-F70A-8668-878C184AB79D}"/>
              </a:ext>
            </a:extLst>
          </p:cNvPr>
          <p:cNvGraphicFramePr>
            <a:graphicFrameLocks noGrp="1"/>
          </p:cNvGraphicFramePr>
          <p:nvPr>
            <p:extLst>
              <p:ext uri="{D42A27DB-BD31-4B8C-83A1-F6EECF244321}">
                <p14:modId xmlns:p14="http://schemas.microsoft.com/office/powerpoint/2010/main" val="2987931496"/>
              </p:ext>
            </p:extLst>
          </p:nvPr>
        </p:nvGraphicFramePr>
        <p:xfrm>
          <a:off x="1163782" y="2813216"/>
          <a:ext cx="9864436" cy="2494280"/>
        </p:xfrm>
        <a:graphic>
          <a:graphicData uri="http://schemas.openxmlformats.org/drawingml/2006/table">
            <a:tbl>
              <a:tblPr firstRow="1" bandRow="1">
                <a:tableStyleId>{93296810-A885-4BE3-A3E7-6D5BEEA58F35}</a:tableStyleId>
              </a:tblPr>
              <a:tblGrid>
                <a:gridCol w="2036618">
                  <a:extLst>
                    <a:ext uri="{9D8B030D-6E8A-4147-A177-3AD203B41FA5}">
                      <a16:colId xmlns:a16="http://schemas.microsoft.com/office/drawing/2014/main" val="107911072"/>
                    </a:ext>
                  </a:extLst>
                </a:gridCol>
                <a:gridCol w="2036618">
                  <a:extLst>
                    <a:ext uri="{9D8B030D-6E8A-4147-A177-3AD203B41FA5}">
                      <a16:colId xmlns:a16="http://schemas.microsoft.com/office/drawing/2014/main" val="55769166"/>
                    </a:ext>
                  </a:extLst>
                </a:gridCol>
                <a:gridCol w="1951220">
                  <a:extLst>
                    <a:ext uri="{9D8B030D-6E8A-4147-A177-3AD203B41FA5}">
                      <a16:colId xmlns:a16="http://schemas.microsoft.com/office/drawing/2014/main" val="573888154"/>
                    </a:ext>
                  </a:extLst>
                </a:gridCol>
                <a:gridCol w="1429289">
                  <a:extLst>
                    <a:ext uri="{9D8B030D-6E8A-4147-A177-3AD203B41FA5}">
                      <a16:colId xmlns:a16="http://schemas.microsoft.com/office/drawing/2014/main" val="3753250441"/>
                    </a:ext>
                  </a:extLst>
                </a:gridCol>
                <a:gridCol w="2410691">
                  <a:extLst>
                    <a:ext uri="{9D8B030D-6E8A-4147-A177-3AD203B41FA5}">
                      <a16:colId xmlns:a16="http://schemas.microsoft.com/office/drawing/2014/main" val="2783064635"/>
                    </a:ext>
                  </a:extLst>
                </a:gridCol>
              </a:tblGrid>
              <a:tr h="370840">
                <a:tc gridSpan="2">
                  <a:txBody>
                    <a:bodyPr/>
                    <a:lstStyle/>
                    <a:p>
                      <a:pPr algn="ctr"/>
                      <a:r>
                        <a:rPr lang="en-US" sz="1800" dirty="0">
                          <a:latin typeface="Bookman Old Style" panose="02050604050505020204" pitchFamily="18" charset="0"/>
                          <a:cs typeface="Times New Roman" panose="02020603050405020304" pitchFamily="18" charset="0"/>
                        </a:rPr>
                        <a:t> 8-bit ASCII code of Plaintext</a:t>
                      </a:r>
                      <a:endParaRPr lang="en-US" dirty="0">
                        <a:latin typeface="Bookman Old Style" panose="02050604050505020204" pitchFamily="18" charset="0"/>
                      </a:endParaRPr>
                    </a:p>
                  </a:txBody>
                  <a:tcPr/>
                </a:tc>
                <a:tc hMerge="1">
                  <a:txBody>
                    <a:bodyPr/>
                    <a:lstStyle/>
                    <a:p>
                      <a:endParaRPr lang="en-US" dirty="0"/>
                    </a:p>
                  </a:txBody>
                  <a:tcPr/>
                </a:tc>
                <a:tc gridSpan="2">
                  <a:txBody>
                    <a:bodyPr/>
                    <a:lstStyle/>
                    <a:p>
                      <a:pPr algn="ctr"/>
                      <a:r>
                        <a:rPr lang="en-US" dirty="0">
                          <a:latin typeface="Bookman Old Style" panose="02050604050505020204" pitchFamily="18" charset="0"/>
                        </a:rPr>
                        <a:t> 8-bit ASCII code of Key</a:t>
                      </a:r>
                    </a:p>
                  </a:txBody>
                  <a:tcPr/>
                </a:tc>
                <a:tc hMerge="1">
                  <a:txBody>
                    <a:bodyPr/>
                    <a:lstStyle/>
                    <a:p>
                      <a:endParaRPr lang="en-US" dirty="0"/>
                    </a:p>
                  </a:txBody>
                  <a:tcPr/>
                </a:tc>
                <a:tc>
                  <a:txBody>
                    <a:bodyPr/>
                    <a:lstStyle/>
                    <a:p>
                      <a:pPr algn="ctr"/>
                      <a:r>
                        <a:rPr lang="en-US" dirty="0">
                          <a:latin typeface="Bookman Old Style" panose="02050604050505020204" pitchFamily="18" charset="0"/>
                        </a:rPr>
                        <a:t>Ciphertext</a:t>
                      </a:r>
                    </a:p>
                    <a:p>
                      <a:pPr algn="ctr"/>
                      <a:r>
                        <a:rPr lang="en-US" dirty="0">
                          <a:latin typeface="Bookman Old Style" panose="02050604050505020204" pitchFamily="18" charset="0"/>
                        </a:rPr>
                        <a:t>in Binary</a:t>
                      </a:r>
                    </a:p>
                  </a:txBody>
                  <a:tcPr/>
                </a:tc>
                <a:extLst>
                  <a:ext uri="{0D108BD9-81ED-4DB2-BD59-A6C34878D82A}">
                    <a16:rowId xmlns:a16="http://schemas.microsoft.com/office/drawing/2014/main" val="4215751269"/>
                  </a:ext>
                </a:extLst>
              </a:tr>
              <a:tr h="370840">
                <a:tc>
                  <a:txBody>
                    <a:bodyPr/>
                    <a:lstStyle/>
                    <a:p>
                      <a:pPr algn="ctr" fontAlgn="t"/>
                      <a:r>
                        <a:rPr lang="en-US" dirty="0">
                          <a:effectLst/>
                          <a:latin typeface="Bookman Old Style" panose="02050604050505020204" pitchFamily="18" charset="0"/>
                        </a:rPr>
                        <a:t>H</a:t>
                      </a:r>
                    </a:p>
                  </a:txBody>
                  <a:tcPr/>
                </a:tc>
                <a:tc>
                  <a:txBody>
                    <a:bodyPr/>
                    <a:lstStyle/>
                    <a:p>
                      <a:pPr algn="ctr" fontAlgn="t"/>
                      <a:r>
                        <a:rPr lang="en-US" dirty="0">
                          <a:effectLst/>
                          <a:latin typeface="Bookman Old Style" panose="02050604050505020204" pitchFamily="18" charset="0"/>
                        </a:rPr>
                        <a:t>01001000</a:t>
                      </a:r>
                    </a:p>
                  </a:txBody>
                  <a:tcPr/>
                </a:tc>
                <a:tc>
                  <a:txBody>
                    <a:bodyPr/>
                    <a:lstStyle/>
                    <a:p>
                      <a:pPr algn="ctr" fontAlgn="t"/>
                      <a:r>
                        <a:rPr lang="en-US" dirty="0">
                          <a:effectLst/>
                          <a:latin typeface="Bookman Old Style" panose="02050604050505020204" pitchFamily="18" charset="0"/>
                        </a:rPr>
                        <a:t>P</a:t>
                      </a:r>
                    </a:p>
                  </a:txBody>
                  <a:tcPr/>
                </a:tc>
                <a:tc>
                  <a:txBody>
                    <a:bodyPr/>
                    <a:lstStyle/>
                    <a:p>
                      <a:pPr algn="ctr" fontAlgn="t"/>
                      <a:r>
                        <a:rPr lang="en-US" dirty="0">
                          <a:effectLst/>
                          <a:latin typeface="Bookman Old Style" panose="02050604050505020204" pitchFamily="18" charset="0"/>
                        </a:rPr>
                        <a:t>01010000 </a:t>
                      </a:r>
                    </a:p>
                  </a:txBody>
                  <a:tcPr/>
                </a:tc>
                <a:tc>
                  <a:txBody>
                    <a:bodyPr/>
                    <a:lstStyle/>
                    <a:p>
                      <a:pPr algn="ctr" fontAlgn="t"/>
                      <a:r>
                        <a:rPr lang="en-US" dirty="0">
                          <a:effectLst/>
                          <a:latin typeface="Bookman Old Style" panose="02050604050505020204" pitchFamily="18" charset="0"/>
                        </a:rPr>
                        <a:t>00011000</a:t>
                      </a:r>
                    </a:p>
                  </a:txBody>
                  <a:tcPr/>
                </a:tc>
                <a:extLst>
                  <a:ext uri="{0D108BD9-81ED-4DB2-BD59-A6C34878D82A}">
                    <a16:rowId xmlns:a16="http://schemas.microsoft.com/office/drawing/2014/main" val="2744460629"/>
                  </a:ext>
                </a:extLst>
              </a:tr>
              <a:tr h="370840">
                <a:tc>
                  <a:txBody>
                    <a:bodyPr/>
                    <a:lstStyle/>
                    <a:p>
                      <a:pPr algn="ctr" fontAlgn="t"/>
                      <a:r>
                        <a:rPr lang="en-US">
                          <a:effectLst/>
                          <a:latin typeface="Bookman Old Style" panose="02050604050505020204" pitchFamily="18" charset="0"/>
                        </a:rPr>
                        <a:t>E</a:t>
                      </a:r>
                    </a:p>
                  </a:txBody>
                  <a:tcPr/>
                </a:tc>
                <a:tc>
                  <a:txBody>
                    <a:bodyPr/>
                    <a:lstStyle/>
                    <a:p>
                      <a:pPr algn="ctr" fontAlgn="t"/>
                      <a:r>
                        <a:rPr lang="en-US" dirty="0">
                          <a:effectLst/>
                          <a:latin typeface="Bookman Old Style" panose="02050604050505020204" pitchFamily="18" charset="0"/>
                        </a:rPr>
                        <a:t>01000101 </a:t>
                      </a:r>
                    </a:p>
                  </a:txBody>
                  <a:tcPr/>
                </a:tc>
                <a:tc>
                  <a:txBody>
                    <a:bodyPr/>
                    <a:lstStyle/>
                    <a:p>
                      <a:pPr algn="ctr" fontAlgn="t"/>
                      <a:r>
                        <a:rPr lang="en-US" dirty="0">
                          <a:effectLst/>
                          <a:latin typeface="Bookman Old Style" panose="02050604050505020204" pitchFamily="18" charset="0"/>
                        </a:rPr>
                        <a:t>L</a:t>
                      </a:r>
                    </a:p>
                  </a:txBody>
                  <a:tcPr/>
                </a:tc>
                <a:tc>
                  <a:txBody>
                    <a:bodyPr/>
                    <a:lstStyle/>
                    <a:p>
                      <a:pPr algn="ctr" fontAlgn="t"/>
                      <a:r>
                        <a:rPr lang="en-US" dirty="0">
                          <a:effectLst/>
                          <a:latin typeface="Bookman Old Style" panose="02050604050505020204" pitchFamily="18" charset="0"/>
                        </a:rPr>
                        <a:t>01001100 </a:t>
                      </a:r>
                    </a:p>
                  </a:txBody>
                  <a:tcPr/>
                </a:tc>
                <a:tc>
                  <a:txBody>
                    <a:bodyPr/>
                    <a:lstStyle/>
                    <a:p>
                      <a:pPr algn="ctr" fontAlgn="t"/>
                      <a:r>
                        <a:rPr lang="en-US" dirty="0">
                          <a:effectLst/>
                          <a:latin typeface="Bookman Old Style" panose="02050604050505020204" pitchFamily="18" charset="0"/>
                        </a:rPr>
                        <a:t>00001001</a:t>
                      </a:r>
                    </a:p>
                  </a:txBody>
                  <a:tcPr/>
                </a:tc>
                <a:extLst>
                  <a:ext uri="{0D108BD9-81ED-4DB2-BD59-A6C34878D82A}">
                    <a16:rowId xmlns:a16="http://schemas.microsoft.com/office/drawing/2014/main" val="795757465"/>
                  </a:ext>
                </a:extLst>
              </a:tr>
              <a:tr h="370840">
                <a:tc>
                  <a:txBody>
                    <a:bodyPr/>
                    <a:lstStyle/>
                    <a:p>
                      <a:pPr algn="ctr" fontAlgn="t"/>
                      <a:r>
                        <a:rPr lang="en-US">
                          <a:effectLst/>
                          <a:latin typeface="Bookman Old Style" panose="02050604050505020204" pitchFamily="18" charset="0"/>
                        </a:rPr>
                        <a:t>L</a:t>
                      </a:r>
                    </a:p>
                  </a:txBody>
                  <a:tcPr/>
                </a:tc>
                <a:tc>
                  <a:txBody>
                    <a:bodyPr/>
                    <a:lstStyle/>
                    <a:p>
                      <a:pPr algn="ctr" fontAlgn="t"/>
                      <a:r>
                        <a:rPr lang="en-US" dirty="0">
                          <a:effectLst/>
                          <a:latin typeface="Bookman Old Style" panose="02050604050505020204" pitchFamily="18" charset="0"/>
                        </a:rPr>
                        <a:t>01001100 </a:t>
                      </a:r>
                    </a:p>
                  </a:txBody>
                  <a:tcPr/>
                </a:tc>
                <a:tc>
                  <a:txBody>
                    <a:bodyPr/>
                    <a:lstStyle/>
                    <a:p>
                      <a:pPr algn="ctr" fontAlgn="t"/>
                      <a:r>
                        <a:rPr lang="en-US" dirty="0">
                          <a:effectLst/>
                          <a:latin typeface="Bookman Old Style" panose="02050604050505020204" pitchFamily="18" charset="0"/>
                        </a:rPr>
                        <a:t>U</a:t>
                      </a:r>
                    </a:p>
                  </a:txBody>
                  <a:tcPr/>
                </a:tc>
                <a:tc>
                  <a:txBody>
                    <a:bodyPr/>
                    <a:lstStyle/>
                    <a:p>
                      <a:pPr algn="ctr" fontAlgn="t"/>
                      <a:r>
                        <a:rPr lang="en-US" dirty="0">
                          <a:effectLst/>
                          <a:latin typeface="Bookman Old Style" panose="02050604050505020204" pitchFamily="18" charset="0"/>
                        </a:rPr>
                        <a:t>01010101 </a:t>
                      </a:r>
                    </a:p>
                  </a:txBody>
                  <a:tcPr/>
                </a:tc>
                <a:tc>
                  <a:txBody>
                    <a:bodyPr/>
                    <a:lstStyle/>
                    <a:p>
                      <a:pPr algn="ctr" fontAlgn="t"/>
                      <a:r>
                        <a:rPr lang="en-US" dirty="0">
                          <a:effectLst/>
                          <a:latin typeface="Bookman Old Style" panose="02050604050505020204" pitchFamily="18" charset="0"/>
                        </a:rPr>
                        <a:t>00011001</a:t>
                      </a:r>
                    </a:p>
                  </a:txBody>
                  <a:tcPr/>
                </a:tc>
                <a:extLst>
                  <a:ext uri="{0D108BD9-81ED-4DB2-BD59-A6C34878D82A}">
                    <a16:rowId xmlns:a16="http://schemas.microsoft.com/office/drawing/2014/main" val="819922001"/>
                  </a:ext>
                </a:extLst>
              </a:tr>
              <a:tr h="370840">
                <a:tc>
                  <a:txBody>
                    <a:bodyPr/>
                    <a:lstStyle/>
                    <a:p>
                      <a:pPr algn="ctr" fontAlgn="t"/>
                      <a:r>
                        <a:rPr lang="en-US">
                          <a:effectLst/>
                          <a:latin typeface="Bookman Old Style" panose="02050604050505020204" pitchFamily="18" charset="0"/>
                        </a:rPr>
                        <a:t>L</a:t>
                      </a:r>
                    </a:p>
                  </a:txBody>
                  <a:tcPr/>
                </a:tc>
                <a:tc>
                  <a:txBody>
                    <a:bodyPr/>
                    <a:lstStyle/>
                    <a:p>
                      <a:pPr algn="ctr" fontAlgn="t"/>
                      <a:r>
                        <a:rPr lang="en-US" dirty="0">
                          <a:effectLst/>
                          <a:latin typeface="Bookman Old Style" panose="02050604050505020204" pitchFamily="18" charset="0"/>
                        </a:rPr>
                        <a:t>01001100 </a:t>
                      </a:r>
                    </a:p>
                  </a:txBody>
                  <a:tcPr/>
                </a:tc>
                <a:tc>
                  <a:txBody>
                    <a:bodyPr/>
                    <a:lstStyle/>
                    <a:p>
                      <a:pPr algn="ctr" fontAlgn="t"/>
                      <a:r>
                        <a:rPr lang="en-US" dirty="0">
                          <a:effectLst/>
                          <a:latin typeface="Bookman Old Style" panose="02050604050505020204" pitchFamily="18" charset="0"/>
                        </a:rPr>
                        <a:t>T</a:t>
                      </a:r>
                    </a:p>
                  </a:txBody>
                  <a:tcPr/>
                </a:tc>
                <a:tc>
                  <a:txBody>
                    <a:bodyPr/>
                    <a:lstStyle/>
                    <a:p>
                      <a:pPr algn="ctr" fontAlgn="t"/>
                      <a:r>
                        <a:rPr lang="en-US" dirty="0">
                          <a:effectLst/>
                          <a:latin typeface="Bookman Old Style" panose="02050604050505020204" pitchFamily="18" charset="0"/>
                        </a:rPr>
                        <a:t>01010100 </a:t>
                      </a:r>
                    </a:p>
                  </a:txBody>
                  <a:tcPr/>
                </a:tc>
                <a:tc>
                  <a:txBody>
                    <a:bodyPr/>
                    <a:lstStyle/>
                    <a:p>
                      <a:pPr algn="ctr" fontAlgn="t"/>
                      <a:r>
                        <a:rPr lang="en-US" dirty="0">
                          <a:effectLst/>
                          <a:latin typeface="Bookman Old Style" panose="02050604050505020204" pitchFamily="18" charset="0"/>
                        </a:rPr>
                        <a:t>00011000</a:t>
                      </a:r>
                    </a:p>
                  </a:txBody>
                  <a:tcPr/>
                </a:tc>
                <a:extLst>
                  <a:ext uri="{0D108BD9-81ED-4DB2-BD59-A6C34878D82A}">
                    <a16:rowId xmlns:a16="http://schemas.microsoft.com/office/drawing/2014/main" val="4208223072"/>
                  </a:ext>
                </a:extLst>
              </a:tr>
              <a:tr h="370840">
                <a:tc>
                  <a:txBody>
                    <a:bodyPr/>
                    <a:lstStyle/>
                    <a:p>
                      <a:pPr algn="ctr" fontAlgn="t"/>
                      <a:r>
                        <a:rPr lang="en-US">
                          <a:effectLst/>
                          <a:latin typeface="Bookman Old Style" panose="02050604050505020204" pitchFamily="18" charset="0"/>
                        </a:rPr>
                        <a:t>O</a:t>
                      </a:r>
                    </a:p>
                  </a:txBody>
                  <a:tcPr/>
                </a:tc>
                <a:tc>
                  <a:txBody>
                    <a:bodyPr/>
                    <a:lstStyle/>
                    <a:p>
                      <a:pPr algn="ctr" fontAlgn="t"/>
                      <a:r>
                        <a:rPr lang="en-US" dirty="0">
                          <a:effectLst/>
                          <a:latin typeface="Bookman Old Style" panose="02050604050505020204" pitchFamily="18" charset="0"/>
                        </a:rPr>
                        <a:t>01001111 </a:t>
                      </a:r>
                    </a:p>
                  </a:txBody>
                  <a:tcPr/>
                </a:tc>
                <a:tc>
                  <a:txBody>
                    <a:bodyPr/>
                    <a:lstStyle/>
                    <a:p>
                      <a:pPr algn="ctr" fontAlgn="t"/>
                      <a:r>
                        <a:rPr lang="en-US">
                          <a:effectLst/>
                          <a:latin typeface="Bookman Old Style" panose="02050604050505020204" pitchFamily="18" charset="0"/>
                        </a:rPr>
                        <a:t>O</a:t>
                      </a:r>
                    </a:p>
                  </a:txBody>
                  <a:tcPr/>
                </a:tc>
                <a:tc>
                  <a:txBody>
                    <a:bodyPr/>
                    <a:lstStyle/>
                    <a:p>
                      <a:pPr algn="ctr" fontAlgn="t"/>
                      <a:r>
                        <a:rPr lang="en-US" dirty="0">
                          <a:effectLst/>
                          <a:latin typeface="Bookman Old Style" panose="02050604050505020204" pitchFamily="18" charset="0"/>
                        </a:rPr>
                        <a:t>01001111 </a:t>
                      </a:r>
                    </a:p>
                  </a:txBody>
                  <a:tcPr/>
                </a:tc>
                <a:tc>
                  <a:txBody>
                    <a:bodyPr/>
                    <a:lstStyle/>
                    <a:p>
                      <a:pPr algn="ctr" fontAlgn="t"/>
                      <a:r>
                        <a:rPr lang="en-US" dirty="0">
                          <a:effectLst/>
                          <a:latin typeface="Bookman Old Style" panose="02050604050505020204" pitchFamily="18" charset="0"/>
                        </a:rPr>
                        <a:t>00000000</a:t>
                      </a:r>
                    </a:p>
                  </a:txBody>
                  <a:tcPr/>
                </a:tc>
                <a:extLst>
                  <a:ext uri="{0D108BD9-81ED-4DB2-BD59-A6C34878D82A}">
                    <a16:rowId xmlns:a16="http://schemas.microsoft.com/office/drawing/2014/main" val="1972006643"/>
                  </a:ext>
                </a:extLst>
              </a:tr>
            </a:tbl>
          </a:graphicData>
        </a:graphic>
      </p:graphicFrame>
    </p:spTree>
    <p:extLst>
      <p:ext uri="{BB962C8B-B14F-4D97-AF65-F5344CB8AC3E}">
        <p14:creationId xmlns:p14="http://schemas.microsoft.com/office/powerpoint/2010/main" val="252935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Bookman Old Style" panose="02050604050505020204" pitchFamily="18" charset="0"/>
                <a:cs typeface="Times New Roman" panose="02020603050405020304" pitchFamily="18" charset="0"/>
              </a:rPr>
              <a:t>Example using ASCII (Encryption)</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marL="0" indent="0" algn="just">
              <a:lnSpc>
                <a:spcPct val="100000"/>
              </a:lnSpc>
              <a:buClr>
                <a:srgbClr val="002060"/>
              </a:buClr>
              <a:buSzPct val="150000"/>
              <a:buNone/>
            </a:pP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F6934CF-5227-50F5-0CC1-5E5698ACB262}"/>
              </a:ext>
            </a:extLst>
          </p:cNvPr>
          <p:cNvGraphicFramePr>
            <a:graphicFrameLocks noGrp="1"/>
          </p:cNvGraphicFramePr>
          <p:nvPr>
            <p:extLst>
              <p:ext uri="{D42A27DB-BD31-4B8C-83A1-F6EECF244321}">
                <p14:modId xmlns:p14="http://schemas.microsoft.com/office/powerpoint/2010/main" val="1688629825"/>
              </p:ext>
            </p:extLst>
          </p:nvPr>
        </p:nvGraphicFramePr>
        <p:xfrm>
          <a:off x="838200" y="1550504"/>
          <a:ext cx="10515601" cy="4351337"/>
        </p:xfrm>
        <a:graphic>
          <a:graphicData uri="http://schemas.openxmlformats.org/drawingml/2006/table">
            <a:tbl>
              <a:tblPr>
                <a:tableStyleId>{E8B1032C-EA38-4F05-BA0D-38AFFFC7BED3}</a:tableStyleId>
              </a:tblPr>
              <a:tblGrid>
                <a:gridCol w="1587926">
                  <a:extLst>
                    <a:ext uri="{9D8B030D-6E8A-4147-A177-3AD203B41FA5}">
                      <a16:colId xmlns:a16="http://schemas.microsoft.com/office/drawing/2014/main" val="684938981"/>
                    </a:ext>
                  </a:extLst>
                </a:gridCol>
                <a:gridCol w="1785535">
                  <a:extLst>
                    <a:ext uri="{9D8B030D-6E8A-4147-A177-3AD203B41FA5}">
                      <a16:colId xmlns:a16="http://schemas.microsoft.com/office/drawing/2014/main" val="2392188319"/>
                    </a:ext>
                  </a:extLst>
                </a:gridCol>
                <a:gridCol w="1785535">
                  <a:extLst>
                    <a:ext uri="{9D8B030D-6E8A-4147-A177-3AD203B41FA5}">
                      <a16:colId xmlns:a16="http://schemas.microsoft.com/office/drawing/2014/main" val="1050556493"/>
                    </a:ext>
                  </a:extLst>
                </a:gridCol>
                <a:gridCol w="1785535">
                  <a:extLst>
                    <a:ext uri="{9D8B030D-6E8A-4147-A177-3AD203B41FA5}">
                      <a16:colId xmlns:a16="http://schemas.microsoft.com/office/drawing/2014/main" val="2968387292"/>
                    </a:ext>
                  </a:extLst>
                </a:gridCol>
                <a:gridCol w="1785535">
                  <a:extLst>
                    <a:ext uri="{9D8B030D-6E8A-4147-A177-3AD203B41FA5}">
                      <a16:colId xmlns:a16="http://schemas.microsoft.com/office/drawing/2014/main" val="3542409067"/>
                    </a:ext>
                  </a:extLst>
                </a:gridCol>
                <a:gridCol w="1785535">
                  <a:extLst>
                    <a:ext uri="{9D8B030D-6E8A-4147-A177-3AD203B41FA5}">
                      <a16:colId xmlns:a16="http://schemas.microsoft.com/office/drawing/2014/main" val="3450782412"/>
                    </a:ext>
                  </a:extLst>
                </a:gridCol>
              </a:tblGrid>
              <a:tr h="888028">
                <a:tc>
                  <a:txBody>
                    <a:bodyPr/>
                    <a:lstStyle/>
                    <a:p>
                      <a:pPr fontAlgn="t"/>
                      <a:r>
                        <a:rPr lang="en-US" sz="1800" dirty="0">
                          <a:effectLst/>
                          <a:latin typeface="Bookman Old Style" panose="02050604050505020204" pitchFamily="18" charset="0"/>
                        </a:rPr>
                        <a:t>Cipher text</a:t>
                      </a:r>
                    </a:p>
                  </a:txBody>
                  <a:tcPr marL="88803" marR="88803" marT="44401" marB="44401"/>
                </a:tc>
                <a:tc>
                  <a:txBody>
                    <a:bodyPr/>
                    <a:lstStyle/>
                    <a:p>
                      <a:pPr fontAlgn="t"/>
                      <a:r>
                        <a:rPr lang="en-US" sz="1800" dirty="0">
                          <a:effectLst/>
                          <a:latin typeface="Bookman Old Style" panose="02050604050505020204" pitchFamily="18" charset="0"/>
                        </a:rPr>
                        <a:t>00011000</a:t>
                      </a:r>
                    </a:p>
                  </a:txBody>
                  <a:tcPr marL="88803" marR="88803" marT="44401" marB="44401"/>
                </a:tc>
                <a:tc>
                  <a:txBody>
                    <a:bodyPr/>
                    <a:lstStyle/>
                    <a:p>
                      <a:pPr fontAlgn="t"/>
                      <a:r>
                        <a:rPr lang="en-US" sz="1800" dirty="0">
                          <a:effectLst/>
                          <a:latin typeface="Bookman Old Style" panose="02050604050505020204" pitchFamily="18" charset="0"/>
                        </a:rPr>
                        <a:t>00001001 </a:t>
                      </a:r>
                    </a:p>
                  </a:txBody>
                  <a:tcPr marL="88803" marR="88803" marT="44401" marB="44401"/>
                </a:tc>
                <a:tc>
                  <a:txBody>
                    <a:bodyPr/>
                    <a:lstStyle/>
                    <a:p>
                      <a:pPr fontAlgn="t"/>
                      <a:r>
                        <a:rPr lang="en-US" sz="1800" dirty="0">
                          <a:effectLst/>
                          <a:latin typeface="Bookman Old Style" panose="02050604050505020204" pitchFamily="18" charset="0"/>
                        </a:rPr>
                        <a:t>00011001 </a:t>
                      </a:r>
                    </a:p>
                  </a:txBody>
                  <a:tcPr marL="88803" marR="88803" marT="44401" marB="44401"/>
                </a:tc>
                <a:tc>
                  <a:txBody>
                    <a:bodyPr/>
                    <a:lstStyle/>
                    <a:p>
                      <a:pPr fontAlgn="t"/>
                      <a:r>
                        <a:rPr lang="en-US" sz="1800" dirty="0">
                          <a:effectLst/>
                          <a:latin typeface="Bookman Old Style" panose="02050604050505020204" pitchFamily="18" charset="0"/>
                        </a:rPr>
                        <a:t>00011000 </a:t>
                      </a:r>
                    </a:p>
                  </a:txBody>
                  <a:tcPr marL="88803" marR="88803" marT="44401" marB="44401"/>
                </a:tc>
                <a:tc>
                  <a:txBody>
                    <a:bodyPr/>
                    <a:lstStyle/>
                    <a:p>
                      <a:pPr fontAlgn="t"/>
                      <a:r>
                        <a:rPr lang="en-US" sz="1800" dirty="0">
                          <a:effectLst/>
                          <a:latin typeface="Bookman Old Style" panose="02050604050505020204" pitchFamily="18" charset="0"/>
                        </a:rPr>
                        <a:t>00000000</a:t>
                      </a:r>
                    </a:p>
                  </a:txBody>
                  <a:tcPr marL="88803" marR="88803" marT="44401" marB="44401"/>
                </a:tc>
                <a:extLst>
                  <a:ext uri="{0D108BD9-81ED-4DB2-BD59-A6C34878D82A}">
                    <a16:rowId xmlns:a16="http://schemas.microsoft.com/office/drawing/2014/main" val="3883792025"/>
                  </a:ext>
                </a:extLst>
              </a:tr>
              <a:tr h="888028">
                <a:tc>
                  <a:txBody>
                    <a:bodyPr/>
                    <a:lstStyle/>
                    <a:p>
                      <a:pPr fontAlgn="t"/>
                      <a:r>
                        <a:rPr lang="en-US" sz="1800">
                          <a:effectLst/>
                          <a:latin typeface="Bookman Old Style" panose="02050604050505020204" pitchFamily="18" charset="0"/>
                        </a:rPr>
                        <a:t>Key</a:t>
                      </a:r>
                    </a:p>
                  </a:txBody>
                  <a:tcPr marL="88803" marR="88803" marT="44401" marB="44401"/>
                </a:tc>
                <a:tc>
                  <a:txBody>
                    <a:bodyPr/>
                    <a:lstStyle/>
                    <a:p>
                      <a:pPr fontAlgn="t"/>
                      <a:r>
                        <a:rPr lang="en-US" sz="1800" dirty="0">
                          <a:effectLst/>
                          <a:latin typeface="Bookman Old Style" panose="02050604050505020204" pitchFamily="18" charset="0"/>
                        </a:rPr>
                        <a:t>01010000</a:t>
                      </a:r>
                    </a:p>
                  </a:txBody>
                  <a:tcPr marL="88803" marR="88803" marT="44401" marB="44401"/>
                </a:tc>
                <a:tc>
                  <a:txBody>
                    <a:bodyPr/>
                    <a:lstStyle/>
                    <a:p>
                      <a:pPr fontAlgn="t"/>
                      <a:r>
                        <a:rPr lang="en-US" sz="1800" dirty="0">
                          <a:effectLst/>
                          <a:latin typeface="Bookman Old Style" panose="02050604050505020204" pitchFamily="18" charset="0"/>
                        </a:rPr>
                        <a:t>01001100 </a:t>
                      </a:r>
                    </a:p>
                  </a:txBody>
                  <a:tcPr marL="88803" marR="88803" marT="44401" marB="44401"/>
                </a:tc>
                <a:tc>
                  <a:txBody>
                    <a:bodyPr/>
                    <a:lstStyle/>
                    <a:p>
                      <a:pPr fontAlgn="t"/>
                      <a:r>
                        <a:rPr lang="en-US" sz="1800" dirty="0">
                          <a:effectLst/>
                          <a:latin typeface="Bookman Old Style" panose="02050604050505020204" pitchFamily="18" charset="0"/>
                        </a:rPr>
                        <a:t>01010101 </a:t>
                      </a:r>
                    </a:p>
                  </a:txBody>
                  <a:tcPr marL="88803" marR="88803" marT="44401" marB="44401"/>
                </a:tc>
                <a:tc>
                  <a:txBody>
                    <a:bodyPr/>
                    <a:lstStyle/>
                    <a:p>
                      <a:pPr fontAlgn="t"/>
                      <a:r>
                        <a:rPr lang="en-US" sz="1800" dirty="0">
                          <a:effectLst/>
                          <a:latin typeface="Bookman Old Style" panose="02050604050505020204" pitchFamily="18" charset="0"/>
                        </a:rPr>
                        <a:t>01010100 </a:t>
                      </a:r>
                    </a:p>
                  </a:txBody>
                  <a:tcPr marL="88803" marR="88803" marT="44401" marB="44401"/>
                </a:tc>
                <a:tc>
                  <a:txBody>
                    <a:bodyPr/>
                    <a:lstStyle/>
                    <a:p>
                      <a:pPr fontAlgn="t"/>
                      <a:r>
                        <a:rPr lang="en-US" sz="1800" dirty="0">
                          <a:effectLst/>
                          <a:latin typeface="Bookman Old Style" panose="02050604050505020204" pitchFamily="18" charset="0"/>
                        </a:rPr>
                        <a:t>01001111 </a:t>
                      </a:r>
                    </a:p>
                  </a:txBody>
                  <a:tcPr marL="88803" marR="88803" marT="44401" marB="44401"/>
                </a:tc>
                <a:extLst>
                  <a:ext uri="{0D108BD9-81ED-4DB2-BD59-A6C34878D82A}">
                    <a16:rowId xmlns:a16="http://schemas.microsoft.com/office/drawing/2014/main" val="644421419"/>
                  </a:ext>
                </a:extLst>
              </a:tr>
              <a:tr h="888028">
                <a:tc>
                  <a:txBody>
                    <a:bodyPr/>
                    <a:lstStyle/>
                    <a:p>
                      <a:pPr fontAlgn="t"/>
                      <a:r>
                        <a:rPr lang="en-US" sz="1800">
                          <a:effectLst/>
                          <a:latin typeface="Bookman Old Style" panose="02050604050505020204" pitchFamily="18" charset="0"/>
                        </a:rPr>
                        <a:t>Plain text</a:t>
                      </a:r>
                    </a:p>
                  </a:txBody>
                  <a:tcPr marL="88803" marR="88803" marT="44401" marB="44401"/>
                </a:tc>
                <a:tc>
                  <a:txBody>
                    <a:bodyPr/>
                    <a:lstStyle/>
                    <a:p>
                      <a:pPr fontAlgn="t"/>
                      <a:r>
                        <a:rPr lang="en-US" sz="1800" dirty="0">
                          <a:effectLst/>
                          <a:latin typeface="Bookman Old Style" panose="02050604050505020204" pitchFamily="18" charset="0"/>
                        </a:rPr>
                        <a:t>01001000</a:t>
                      </a:r>
                    </a:p>
                  </a:txBody>
                  <a:tcPr marL="88803" marR="88803" marT="44401" marB="44401"/>
                </a:tc>
                <a:tc>
                  <a:txBody>
                    <a:bodyPr/>
                    <a:lstStyle/>
                    <a:p>
                      <a:pPr fontAlgn="t"/>
                      <a:r>
                        <a:rPr lang="en-US" sz="1800" dirty="0">
                          <a:effectLst/>
                          <a:latin typeface="Bookman Old Style" panose="02050604050505020204" pitchFamily="18" charset="0"/>
                        </a:rPr>
                        <a:t>01000101 </a:t>
                      </a:r>
                    </a:p>
                  </a:txBody>
                  <a:tcPr marL="88803" marR="88803" marT="44401" marB="44401"/>
                </a:tc>
                <a:tc>
                  <a:txBody>
                    <a:bodyPr/>
                    <a:lstStyle/>
                    <a:p>
                      <a:pPr fontAlgn="t"/>
                      <a:r>
                        <a:rPr lang="en-US" sz="1800" dirty="0">
                          <a:effectLst/>
                          <a:latin typeface="Bookman Old Style" panose="02050604050505020204" pitchFamily="18" charset="0"/>
                        </a:rPr>
                        <a:t>01001100 </a:t>
                      </a:r>
                    </a:p>
                  </a:txBody>
                  <a:tcPr marL="88803" marR="88803" marT="44401" marB="44401"/>
                </a:tc>
                <a:tc>
                  <a:txBody>
                    <a:bodyPr/>
                    <a:lstStyle/>
                    <a:p>
                      <a:pPr fontAlgn="t"/>
                      <a:r>
                        <a:rPr lang="en-US" sz="1800" dirty="0">
                          <a:effectLst/>
                          <a:latin typeface="Bookman Old Style" panose="02050604050505020204" pitchFamily="18" charset="0"/>
                        </a:rPr>
                        <a:t>01001100 </a:t>
                      </a:r>
                    </a:p>
                  </a:txBody>
                  <a:tcPr marL="88803" marR="88803" marT="44401" marB="44401"/>
                </a:tc>
                <a:tc>
                  <a:txBody>
                    <a:bodyPr/>
                    <a:lstStyle/>
                    <a:p>
                      <a:pPr fontAlgn="t"/>
                      <a:r>
                        <a:rPr lang="en-US" sz="1800" dirty="0">
                          <a:effectLst/>
                          <a:latin typeface="Bookman Old Style" panose="02050604050505020204" pitchFamily="18" charset="0"/>
                        </a:rPr>
                        <a:t>01001111 </a:t>
                      </a:r>
                    </a:p>
                  </a:txBody>
                  <a:tcPr marL="88803" marR="88803" marT="44401" marB="44401"/>
                </a:tc>
                <a:extLst>
                  <a:ext uri="{0D108BD9-81ED-4DB2-BD59-A6C34878D82A}">
                    <a16:rowId xmlns:a16="http://schemas.microsoft.com/office/drawing/2014/main" val="246490420"/>
                  </a:ext>
                </a:extLst>
              </a:tr>
              <a:tr h="1687253">
                <a:tc>
                  <a:txBody>
                    <a:bodyPr/>
                    <a:lstStyle/>
                    <a:p>
                      <a:pPr fontAlgn="t"/>
                      <a:r>
                        <a:rPr lang="en-US" sz="1800" dirty="0">
                          <a:effectLst/>
                          <a:latin typeface="Bookman Old Style" panose="02050604050505020204" pitchFamily="18" charset="0"/>
                        </a:rPr>
                        <a:t>Plain text converted</a:t>
                      </a:r>
                      <a:br>
                        <a:rPr lang="en-US" sz="1800" dirty="0">
                          <a:effectLst/>
                          <a:latin typeface="Bookman Old Style" panose="02050604050505020204" pitchFamily="18" charset="0"/>
                        </a:rPr>
                      </a:br>
                      <a:r>
                        <a:rPr lang="en-US" sz="1800" dirty="0">
                          <a:effectLst/>
                          <a:latin typeface="Bookman Old Style" panose="02050604050505020204" pitchFamily="18" charset="0"/>
                        </a:rPr>
                        <a:t>back into characters</a:t>
                      </a:r>
                    </a:p>
                  </a:txBody>
                  <a:tcPr marL="88803" marR="88803" marT="44401" marB="44401"/>
                </a:tc>
                <a:tc>
                  <a:txBody>
                    <a:bodyPr/>
                    <a:lstStyle/>
                    <a:p>
                      <a:pPr fontAlgn="t"/>
                      <a:r>
                        <a:rPr lang="en-US" sz="1800" dirty="0">
                          <a:effectLst/>
                          <a:latin typeface="Bookman Old Style" panose="02050604050505020204" pitchFamily="18" charset="0"/>
                        </a:rPr>
                        <a:t>H</a:t>
                      </a:r>
                    </a:p>
                  </a:txBody>
                  <a:tcPr marL="88803" marR="88803" marT="44401" marB="44401"/>
                </a:tc>
                <a:tc>
                  <a:txBody>
                    <a:bodyPr/>
                    <a:lstStyle/>
                    <a:p>
                      <a:pPr fontAlgn="t"/>
                      <a:r>
                        <a:rPr lang="en-US" sz="1800">
                          <a:effectLst/>
                          <a:latin typeface="Bookman Old Style" panose="02050604050505020204" pitchFamily="18" charset="0"/>
                        </a:rPr>
                        <a:t>E</a:t>
                      </a:r>
                    </a:p>
                  </a:txBody>
                  <a:tcPr marL="88803" marR="88803" marT="44401" marB="44401"/>
                </a:tc>
                <a:tc>
                  <a:txBody>
                    <a:bodyPr/>
                    <a:lstStyle/>
                    <a:p>
                      <a:pPr fontAlgn="t"/>
                      <a:r>
                        <a:rPr lang="en-US" sz="1800">
                          <a:effectLst/>
                          <a:latin typeface="Bookman Old Style" panose="02050604050505020204" pitchFamily="18" charset="0"/>
                        </a:rPr>
                        <a:t>L</a:t>
                      </a:r>
                    </a:p>
                  </a:txBody>
                  <a:tcPr marL="88803" marR="88803" marT="44401" marB="44401"/>
                </a:tc>
                <a:tc>
                  <a:txBody>
                    <a:bodyPr/>
                    <a:lstStyle/>
                    <a:p>
                      <a:pPr fontAlgn="t"/>
                      <a:r>
                        <a:rPr lang="en-US" sz="1800">
                          <a:effectLst/>
                          <a:latin typeface="Bookman Old Style" panose="02050604050505020204" pitchFamily="18" charset="0"/>
                        </a:rPr>
                        <a:t>L</a:t>
                      </a:r>
                    </a:p>
                  </a:txBody>
                  <a:tcPr marL="88803" marR="88803" marT="44401" marB="44401"/>
                </a:tc>
                <a:tc>
                  <a:txBody>
                    <a:bodyPr/>
                    <a:lstStyle/>
                    <a:p>
                      <a:pPr fontAlgn="t"/>
                      <a:r>
                        <a:rPr lang="en-US" sz="1800" dirty="0">
                          <a:effectLst/>
                          <a:latin typeface="Bookman Old Style" panose="02050604050505020204" pitchFamily="18" charset="0"/>
                        </a:rPr>
                        <a:t>O</a:t>
                      </a:r>
                    </a:p>
                  </a:txBody>
                  <a:tcPr marL="88803" marR="88803" marT="44401" marB="44401"/>
                </a:tc>
                <a:extLst>
                  <a:ext uri="{0D108BD9-81ED-4DB2-BD59-A6C34878D82A}">
                    <a16:rowId xmlns:a16="http://schemas.microsoft.com/office/drawing/2014/main" val="1221850993"/>
                  </a:ext>
                </a:extLst>
              </a:tr>
            </a:tbl>
          </a:graphicData>
        </a:graphic>
      </p:graphicFrame>
    </p:spTree>
    <p:extLst>
      <p:ext uri="{BB962C8B-B14F-4D97-AF65-F5344CB8AC3E}">
        <p14:creationId xmlns:p14="http://schemas.microsoft.com/office/powerpoint/2010/main" val="238549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1032</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Calibri Light</vt:lpstr>
      <vt:lpstr>Wingdings</vt:lpstr>
      <vt:lpstr>Office Theme</vt:lpstr>
      <vt:lpstr>Polyalphabetic Cipher (Vernam Cipher)  Md. Alamgir Hossain Senior Lecturer, Dept. of CSE, Prime University Mail: alamgir.cse14.just@gmail.com </vt:lpstr>
      <vt:lpstr>Vernam Cipher</vt:lpstr>
      <vt:lpstr>Encryption Process</vt:lpstr>
      <vt:lpstr>Decryption Process</vt:lpstr>
      <vt:lpstr>Example</vt:lpstr>
      <vt:lpstr>Example</vt:lpstr>
      <vt:lpstr>Example</vt:lpstr>
      <vt:lpstr>Example using ASCII (Encryption)</vt:lpstr>
      <vt:lpstr>Example using ASCII (Encryption)</vt:lpstr>
      <vt:lpstr>Notes</vt:lpstr>
      <vt:lpstr>Notes</vt:lpstr>
      <vt:lpstr>One Time Pad</vt:lpstr>
      <vt:lpstr>One Time Pad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Alamgir Hossain</dc:creator>
  <cp:lastModifiedBy>Alamgir Hossain</cp:lastModifiedBy>
  <cp:revision>55</cp:revision>
  <dcterms:created xsi:type="dcterms:W3CDTF">2020-02-09T08:42:24Z</dcterms:created>
  <dcterms:modified xsi:type="dcterms:W3CDTF">2023-01-08T18:15:20Z</dcterms:modified>
</cp:coreProperties>
</file>