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3" r:id="rId3"/>
    <p:sldId id="347" r:id="rId4"/>
    <p:sldId id="314" r:id="rId5"/>
    <p:sldId id="317" r:id="rId6"/>
    <p:sldId id="315" r:id="rId7"/>
    <p:sldId id="318" r:id="rId8"/>
    <p:sldId id="316" r:id="rId9"/>
    <p:sldId id="319" r:id="rId10"/>
    <p:sldId id="323" r:id="rId11"/>
    <p:sldId id="321" r:id="rId12"/>
    <p:sldId id="343" r:id="rId13"/>
    <p:sldId id="345" r:id="rId14"/>
    <p:sldId id="344" r:id="rId15"/>
    <p:sldId id="320" r:id="rId16"/>
    <p:sldId id="322" r:id="rId17"/>
    <p:sldId id="325" r:id="rId18"/>
    <p:sldId id="324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8" r:id="rId36"/>
    <p:sldId id="346" r:id="rId37"/>
    <p:sldId id="349" r:id="rId38"/>
    <p:sldId id="351" r:id="rId39"/>
    <p:sldId id="352" r:id="rId40"/>
    <p:sldId id="353" r:id="rId41"/>
    <p:sldId id="354" r:id="rId42"/>
    <p:sldId id="2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1206212X.2020.180917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5" y="457890"/>
            <a:ext cx="10515600" cy="5571849"/>
          </a:xfrm>
        </p:spPr>
        <p:txBody>
          <a:bodyPr/>
          <a:lstStyle/>
          <a:p>
            <a:pPr algn="ctr"/>
            <a:r>
              <a:rPr lang="en-SG" altLang="en-US" sz="48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Advanced Encryption Standard (AES)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AES Example - Input (128 bit key and message)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 in English: 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Two One Nine Two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(16 ASCII characters, 1 byte each)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Translation into Hex: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Plaintext in Hex (128 bits): 54 77 6F 20 4F 6E 65 20 4E 69 6E 65 20 54 77 6F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8777D0-0C5E-027B-B044-E55945234530}"/>
              </a:ext>
            </a:extLst>
          </p:cNvPr>
          <p:cNvGraphicFramePr>
            <a:graphicFrameLocks noGrp="1"/>
          </p:cNvGraphicFramePr>
          <p:nvPr/>
        </p:nvGraphicFramePr>
        <p:xfrm>
          <a:off x="1870363" y="3042036"/>
          <a:ext cx="8728368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523">
                  <a:extLst>
                    <a:ext uri="{9D8B030D-6E8A-4147-A177-3AD203B41FA5}">
                      <a16:colId xmlns:a16="http://schemas.microsoft.com/office/drawing/2014/main" val="4122186514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11704094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616113286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224640829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2807736420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40653727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72084870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920958682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40321759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720849368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541565560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15882736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4051091349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41178805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2902337357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59650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2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6F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4F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6E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6E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6F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48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AES Example - Input (128 bit key and message)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in English: </a:t>
            </a:r>
            <a:r>
              <a:rPr lang="en-US" b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Thats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my Kung Fu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(16 ASCII characters, 1 byte each).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Translation into Hex: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in Hex (128 bits): 54 68 61 74 73 20 6D 79 20 4B 75 6E 67 20 46 75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8777D0-0C5E-027B-B044-E55945234530}"/>
              </a:ext>
            </a:extLst>
          </p:cNvPr>
          <p:cNvGraphicFramePr>
            <a:graphicFrameLocks noGrp="1"/>
          </p:cNvGraphicFramePr>
          <p:nvPr/>
        </p:nvGraphicFramePr>
        <p:xfrm>
          <a:off x="1870363" y="3042036"/>
          <a:ext cx="8728368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523">
                  <a:extLst>
                    <a:ext uri="{9D8B030D-6E8A-4147-A177-3AD203B41FA5}">
                      <a16:colId xmlns:a16="http://schemas.microsoft.com/office/drawing/2014/main" val="4122186514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11704094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616113286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224640829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2807736420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40653727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72084870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920958682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40321759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720849368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541565560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115882736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4051091349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411788051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2902337357"/>
                    </a:ext>
                  </a:extLst>
                </a:gridCol>
                <a:gridCol w="545523">
                  <a:extLst>
                    <a:ext uri="{9D8B030D-6E8A-4147-A177-3AD203B41FA5}">
                      <a16:colId xmlns:a16="http://schemas.microsoft.com/office/drawing/2014/main" val="359650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2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40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AES Example - The first </a:t>
            </a:r>
            <a:r>
              <a:rPr lang="en-US" altLang="en-US" sz="3600" b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Key in Hex (128 bits): 54 68 61 74 73 20 6D 79 20 4B 75 6E 67 20 46 75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w[0] = (54, 68, 61, 74), w[1] = (73, 20, 6D, 79), w[2] = (20, 4B, 75, 6E), w[3] = (67, 20, 46, 75)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Do for w[4]: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circular byte left shift of w[3]: (20, 46, 75, 67) (1 byte rotation in column)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Byte Substitution (S-Box): (B7, 5A, 9D, 85)=&gt;S[3]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W[4] = w[3] ⊕ S[3] ⊕ R[1] </a:t>
            </a: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(N.B: Do for w[8, 12, 16, 20, 24, 28, 32, 36, 40)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w[5] = w[4] ⊕ w[1] = (91, 12, 91, 88), w[6] = w[5] ⊕ w[2] = (B1, 59, E4, E6),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w[7] = w[6] ⊕ w[3] = (D6, 79, A2, 93)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3600" b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RoundKeys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0: 54 68 61 74 73 20 6D 79 20 4B 75 6E 67 20 46 75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1: E2 32 FC F1 91 12 91 88 B1 59 E4 E6 D6 79 A2 93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2: 56 08 20 07 C7 1A B1 8F 76 43 55 69 A0 3A F7 FA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3: D2 60 0D E7 15 7A BC 68 63 39 E9 01 C3 03 1E FB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4: A1 12 02 C9 B4 68 BE A1 D7 51 57 A0 14 52 49 5B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5: B1 29 3B 33 05 41 85 92 D2 10 D2 32 C6 42 9B 69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6: BD 3D C2 B7 B8 7C 47 15 6A 6C 95 27 AC 2E 0E 4E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7: CC 96 ED 16 74 EA AA 03 1E 86 3F 24 B2 A8 31 6A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8: 8E 51 EF 21 FA BB 45 22 E4 3D 7A 06 56 95 4B 6C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9: BF E2 BF 90 45 59 FA B2 A1 64 80 B4 F7 F1 CB D8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pl-P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Round 10: 28 FD DE F8 6D A4 24 4A CC C0 A4 FE 3B 31 6F 26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6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Constant Table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70F58-96AA-D666-CE29-B496AB65D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87" y="1816100"/>
            <a:ext cx="7058025" cy="4676775"/>
          </a:xfrm>
        </p:spPr>
      </p:pic>
    </p:spTree>
    <p:extLst>
      <p:ext uri="{BB962C8B-B14F-4D97-AF65-F5344CB8AC3E}">
        <p14:creationId xmlns:p14="http://schemas.microsoft.com/office/powerpoint/2010/main" val="106859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Step 1: Generation of Round Keys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round key generation">
            <a:extLst>
              <a:ext uri="{FF2B5EF4-FFF2-40B4-BE49-F238E27FC236}">
                <a16:creationId xmlns:a16="http://schemas.microsoft.com/office/drawing/2014/main" id="{3369B32B-CBA4-4FA7-A9B1-97A6D391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1920875"/>
            <a:ext cx="58769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Add Round Key, Round-0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504"/>
                <a:ext cx="10515600" cy="5208105"/>
              </a:xfrm>
            </p:spPr>
            <p:txBody>
              <a:bodyPr>
                <a:normAutofit/>
              </a:bodyPr>
              <a:lstStyle/>
              <a:p>
                <a:pPr algn="just"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Key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XOR the corresponding entries, e.g., 69 ⊕ 4B = 22</a:t>
                </a:r>
              </a:p>
              <a:p>
                <a:pPr marL="3657600" lvl="8" indent="0" algn="just">
                  <a:buClr>
                    <a:srgbClr val="002060"/>
                  </a:buClr>
                  <a:buSzPct val="150000"/>
                  <a:buNone/>
                </a:pPr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0110 1001</a:t>
                </a:r>
              </a:p>
              <a:p>
                <a:pPr marL="3657600" lvl="8" indent="0" algn="just">
                  <a:buClr>
                    <a:srgbClr val="002060"/>
                  </a:buClr>
                  <a:buSzPct val="150000"/>
                  <a:buNone/>
                </a:pPr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0100 1011</a:t>
                </a:r>
              </a:p>
              <a:p>
                <a:pPr marL="3657600" lvl="8" indent="0" algn="just">
                  <a:buClr>
                    <a:srgbClr val="002060"/>
                  </a:buClr>
                  <a:buSzPct val="150000"/>
                  <a:buNone/>
                </a:pPr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-------------</a:t>
                </a:r>
              </a:p>
              <a:p>
                <a:pPr marL="3657600" lvl="8" indent="0" algn="just">
                  <a:buClr>
                    <a:srgbClr val="002060"/>
                  </a:buClr>
                  <a:buSzPct val="150000"/>
                  <a:buNone/>
                </a:pPr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0010 0010</a:t>
                </a:r>
              </a:p>
              <a:p>
                <a:pPr algn="just">
                  <a:buClr>
                    <a:srgbClr val="002060"/>
                  </a:buClr>
                  <a:buSzPct val="150000"/>
                  <a:buBlip>
                    <a:blip r:embed="rId2"/>
                  </a:buBlip>
                </a:pPr>
                <a:r>
                  <a:rPr lang="en-US" dirty="0"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The new State Matrix is: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504"/>
                <a:ext cx="10515600" cy="5208105"/>
              </a:xfrm>
              <a:blipFill>
                <a:blip r:embed="rId3"/>
                <a:stretch>
                  <a:fillRect t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17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1: Step-01, Substitution Bytes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involves substituting the resultant data from previous step in a substituting table.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substitution">
            <a:extLst>
              <a:ext uri="{FF2B5EF4-FFF2-40B4-BE49-F238E27FC236}">
                <a16:creationId xmlns:a16="http://schemas.microsoft.com/office/drawing/2014/main" id="{3F668509-5E4D-98C3-2F96-F08F3F6A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26" y="2554432"/>
            <a:ext cx="7281147" cy="37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64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1: Step-01, Substitution Bytes (S-Box)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Calendar&#10;&#10;Description automatically generated">
            <a:extLst>
              <a:ext uri="{FF2B5EF4-FFF2-40B4-BE49-F238E27FC236}">
                <a16:creationId xmlns:a16="http://schemas.microsoft.com/office/drawing/2014/main" id="{969D8F90-0183-634B-C9AF-1BF2CC23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7" y="1550504"/>
            <a:ext cx="7225145" cy="4781977"/>
          </a:xfrm>
        </p:spPr>
      </p:pic>
    </p:spTree>
    <p:extLst>
      <p:ext uri="{BB962C8B-B14F-4D97-AF65-F5344CB8AC3E}">
        <p14:creationId xmlns:p14="http://schemas.microsoft.com/office/powerpoint/2010/main" val="320040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1: Step-01, Substitution Bytes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Substitute each entry (byte) of the current state matrix by the corresponding entry in AES S-Box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For instance: byte 6E is substituted by an entry of S-Box in row 6 and column E, i.e., by 9F.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leads to new State Matrix: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F0587-6FD6-C0B1-CE83-4A6EAF44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77" y="3908713"/>
            <a:ext cx="3950446" cy="21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9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Basic Information about AES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(Advanced Encryption Standard) is a widely used symmetric encryption algorithm.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uses a fixed block size of 128 bits and supports key sizes of 128, 192, and 256 bits.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a block cipher, which means it encrypts data in fixed-size blocks (128 bits) rather than streams.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considered to be highly secure and efficient, and is used in many applications, such as securing wireless networks, encrypting sensitive data, and protecting financial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87895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1: Step-02, Shift Row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Four rows are shifted cyclically to the left by offsets of 0,1,2, and 3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shift rows">
            <a:extLst>
              <a:ext uri="{FF2B5EF4-FFF2-40B4-BE49-F238E27FC236}">
                <a16:creationId xmlns:a16="http://schemas.microsoft.com/office/drawing/2014/main" id="{06ED768C-9ED3-F13A-67C0-B1BFBDA3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16" y="2638764"/>
            <a:ext cx="8940568" cy="33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3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1: Step-02, Shift Row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Current State Matrix: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new State Matrix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F0587-6FD6-C0B1-CE83-4A6EAF44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77" y="1994979"/>
            <a:ext cx="3950446" cy="215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B114A-63CD-07B6-62F6-911BD8036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846" y="4599031"/>
            <a:ext cx="3451223" cy="21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1: Step-03, Mix Column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Performing the Mix Column operation “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Rijndael Galois Field” 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will be applied.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Mix Column multiplies fixed matrix against current State Matrix:</a:t>
            </a:r>
          </a:p>
        </p:txBody>
      </p:sp>
      <p:pic>
        <p:nvPicPr>
          <p:cNvPr id="7170" name="Picture 2" descr="mixing columns">
            <a:extLst>
              <a:ext uri="{FF2B5EF4-FFF2-40B4-BE49-F238E27FC236}">
                <a16:creationId xmlns:a16="http://schemas.microsoft.com/office/drawing/2014/main" id="{55996CFA-58C2-73E4-1840-03309286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4" y="3429000"/>
            <a:ext cx="6373091" cy="338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53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1: Step-03, Mix Column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Mix Column multiplies fixed matrix against current State Matrix (Multiply and X-OR):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Entry BA is result of (02 • 63) ⊕ (03 • 2F ) ⊕ (01 • AF ) ⊕ (01 • A2):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02 • 63 = 00000010 • 01100011 = 11000110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03 • 2F = 01110001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01 • AF = AF = 10101111 and 01 • A2 = A2 = 10100010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4E890-9A92-5CCE-5D80-BDC6CC00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23" y="2343587"/>
            <a:ext cx="6210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4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Value calculation using </a:t>
            </a:r>
            <a:b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Galois’ field 2</a:t>
            </a:r>
            <a:r>
              <a:rPr lang="en-US" altLang="en-US" sz="3600" b="1" baseline="30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Polynomial Theorem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 descr="Calendar&#10;&#10;Description automatically generated">
            <a:extLst>
              <a:ext uri="{FF2B5EF4-FFF2-40B4-BE49-F238E27FC236}">
                <a16:creationId xmlns:a16="http://schemas.microsoft.com/office/drawing/2014/main" id="{F9F3C327-A72C-CB2D-C661-0347B7D80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6" y="1825624"/>
            <a:ext cx="8955923" cy="5032376"/>
          </a:xfrm>
        </p:spPr>
      </p:pic>
    </p:spTree>
    <p:extLst>
      <p:ext uri="{BB962C8B-B14F-4D97-AF65-F5344CB8AC3E}">
        <p14:creationId xmlns:p14="http://schemas.microsoft.com/office/powerpoint/2010/main" val="38994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Add </a:t>
            </a:r>
            <a:r>
              <a:rPr lang="en-US" altLang="en-US" sz="3600" b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Round 1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State Matrix and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No.1 Matrix: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XOR yields new State Matrix: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output after Round 1: 58 47 08 8B 15 B6 1C BA 59 D4 E2 E8 CD 39 DF 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F350E-5531-9427-608A-1D5ED544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2175164"/>
            <a:ext cx="51339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B167F-47B7-E4AB-8C6C-805ABA409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1" y="4154556"/>
            <a:ext cx="28860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7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Round 2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B0027-E5CF-438A-8C2F-1F79BF58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892444"/>
            <a:ext cx="506730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0F631-5A75-DFA7-4F1E-7CBD2448A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7" y="386152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96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3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7EDBE-67DB-C4F1-BB01-CCAF33535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2051815"/>
            <a:ext cx="52578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C373F-A1B9-3D25-0E34-65179122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4407376"/>
            <a:ext cx="4895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4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CAF01-42ED-7470-5C42-5196F4C2B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2" y="2032926"/>
            <a:ext cx="5286375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FA443-A10D-9CC3-9D94-F177D32A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12" y="4507396"/>
            <a:ext cx="50768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0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5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678CB-EEA8-EF3C-4EFE-8751B3CD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2117148"/>
            <a:ext cx="499110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FD233-C883-4B63-AA50-08A6175E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837" y="4371203"/>
            <a:ext cx="4886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Basic Information about AES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uses a round-based structure and substitution-permutation network (SPN) structure.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a US government standard and is approved by National Security Agency (NSA) for top secret information.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widely accepted and used globally, as it is available in hardware and software form, and is included in most operating systems and encryption libraries.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12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6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5C764-2E64-1454-26D9-EC1D601D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837" y="2136197"/>
            <a:ext cx="49530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A4842-5E3D-EF8E-3D2B-4A083155D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92" y="4469296"/>
            <a:ext cx="4914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8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7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23B82-F3E5-6D30-8C40-85EFAA68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42" y="1964358"/>
            <a:ext cx="516255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2A3AB-CA64-E223-3B1D-23AA9711E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142" y="4521683"/>
            <a:ext cx="5334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97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8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0FC83-5A87-2102-790A-6E64DFA6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29" y="1950070"/>
            <a:ext cx="500062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8B026-5576-127C-E5A3-E63A039F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393" y="4359102"/>
            <a:ext cx="5133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9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Mixcolumns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D7E5B-D5B3-7A26-DEDD-6B5EC67B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87" y="1935783"/>
            <a:ext cx="500062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42D2E8-9B41-E481-9475-64F3A589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87" y="4497871"/>
            <a:ext cx="5057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3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Round 10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Substitute Byte and after Shift Rows: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Roundkey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(Attention: no Mix columns in last round):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Ciphertext: 29 C3 50 5F 57 14 20 F6 40 22 99 B3 1A 02 D7 3A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EB6B4-5448-ADD2-16F1-66DA1B0D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87" y="2084675"/>
            <a:ext cx="4895850" cy="1552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FF9DF-1761-D670-A398-300039DF2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289" y="4143711"/>
            <a:ext cx="2276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8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Decryption Process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process of decryption of an AES ciphertext is similar to the encryption process in the reverse order. Each round consists of the four processes conducted in the reverse order −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Add round key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Mix columns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Shift rows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Byte substitution</a:t>
            </a:r>
          </a:p>
        </p:txBody>
      </p:sp>
    </p:spTree>
    <p:extLst>
      <p:ext uri="{BB962C8B-B14F-4D97-AF65-F5344CB8AC3E}">
        <p14:creationId xmlns:p14="http://schemas.microsoft.com/office/powerpoint/2010/main" val="3688668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Decryption Example???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4143"/>
            <a:ext cx="10515600" cy="217636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5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Hopefully in the next birth!!</a:t>
            </a:r>
          </a:p>
        </p:txBody>
      </p:sp>
    </p:spTree>
    <p:extLst>
      <p:ext uri="{BB962C8B-B14F-4D97-AF65-F5344CB8AC3E}">
        <p14:creationId xmlns:p14="http://schemas.microsoft.com/office/powerpoint/2010/main" val="2970223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Advantages of AES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considered to be highly secure due to its use of a complex round-based structure and substitution-permutation network (SPN) structure.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efficient and fast, making it suitable for use in a wide variety of applications, including real-time communications and high-speed data processing.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a widely accepted and used standard, with support built into many operating systems and encryption libraries.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is a flexible algorithm, supporting key sizes of 128, 192, and 256 bits, allowing for a high level of customization based on the level of security required.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AES has been adopted as a standard by many government and industry organizations around the world, which gives users confidence in its security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2244642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Area where AES can be used!!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70000" lnSpcReduction="2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Network security: AES is commonly used to encrypt data transmitted over networks, such as the internet and wireless networks.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computing: AES is often used to encrypt data stored in the cloud and to secure data transmission between cloud servers and clients.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Internet of Things (IoT): AES is used to secure data transmission and storage in IoT devices, such as smart home devices and industrial control systems.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Mobile devices: AES is used to encrypt data stored on and transmitted by mobile devices, such as smartphones and tablets.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Disk encryption: AES is used to encrypt data stored on hard drives and other storage devices, such as USB drives and SD cards.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Software and apps: AES is used to encrypt sensitive data in various types of software and apps, such as password managers and file sharing programs.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Hardware: AES is used to encrypt data in hardware devices, such as secure tokens and smart cards.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Digital rights management (DRM): AES is used to encrypt and protect copyrighted content, such as movies and music.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Embedded systems: AES is used in embedded systems to secure boot process and communication between devices.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Government and military: AES is used to encrypt sensitive data by government and military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027117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Research Areas of AES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“Enhancing Cybersecurity with Advanced AES Encryption Techniques”.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“Investigating the Effectiveness of AES in Protecting against Cyber Attacks”.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 Comparative Study of AES and Other Symmetric Encryption Algorithms in Cyber Security”.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in IoT Security: An Analysis of its Efficacy and Limitations”.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“Implementing AES Encryption for Secure Communication in Cyber-Physical Systems”.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“AES-based Encryption for Cloud Security: A Performance Evaluation”.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in Mobile Device Security: Challenges and Solutions”.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and Quantum-Safe Cryptography: A Research on Future of Cybersecurity”.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in Industrial Control Systems: An Analysis of its suitability and limitations”.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“AES-based key management in wireless sensor networks for improved cybersecurity”.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3973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Diagrammatic Representation Flow of How AES Encrypts Data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ES algorithm flow.">
            <a:extLst>
              <a:ext uri="{FF2B5EF4-FFF2-40B4-BE49-F238E27FC236}">
                <a16:creationId xmlns:a16="http://schemas.microsoft.com/office/drawing/2014/main" id="{9B1ACFB6-6883-48A0-90EA-1A5AC74C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31" y="1595438"/>
            <a:ext cx="6684137" cy="52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23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Research Areas of AES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“Enhancing Cybersecurity with Advanced AES Encryption Techniques”.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“Investigating the Effectiveness of AES in Protecting against Cyber Attacks”.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 Comparative Study of AES and Other Symmetric Encryption Algorithms in Cyber Security”.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in IoT Security: An Analysis of its Efficacy and Limitations”.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“Implementing AES Encryption for Secure Communication in Cyber-Physical Systems”.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“AES-based Encryption for Cloud Security: A Performance Evaluation”.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in Mobile Device Security: Challenges and Solutions”.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and Quantum-Safe Cryptography: A Research on Future of Cybersecurity”.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 in Industrial Control Systems: An Analysis of its suitability and limitations”.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“AES-based key management in wireless sensor networks for improved cybersecurity”.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94569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My Published Paper with AES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Title: Improving cloud data security through hybrid verification technique based on biometrics and encryption system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Link: https://www.tandfonline.com/doi/abs/10.1080/1206212X.2020.1809177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174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6214" y="2497976"/>
            <a:ext cx="86795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Structure of AES for the Case of 128-</a:t>
            </a:r>
            <a:b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Bit Encryption Key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C6A0B-25E9-0D47-2C25-F05C3F067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12" y="1835150"/>
            <a:ext cx="5524933" cy="4848004"/>
          </a:xfrm>
        </p:spPr>
      </p:pic>
    </p:spTree>
    <p:extLst>
      <p:ext uri="{BB962C8B-B14F-4D97-AF65-F5344CB8AC3E}">
        <p14:creationId xmlns:p14="http://schemas.microsoft.com/office/powerpoint/2010/main" val="101577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Operation in One Round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4BB50-ACD4-E108-A106-2417A4CC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419225"/>
            <a:ext cx="78867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2180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AU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Overall Structure of AES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4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7B8BEBF2-8EBA-BFCC-72C8-677833271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84" y="69275"/>
            <a:ext cx="4906831" cy="6677891"/>
          </a:xfrm>
        </p:spPr>
      </p:pic>
    </p:spTree>
    <p:extLst>
      <p:ext uri="{BB962C8B-B14F-4D97-AF65-F5344CB8AC3E}">
        <p14:creationId xmlns:p14="http://schemas.microsoft.com/office/powerpoint/2010/main" val="35149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Step 1: Generation of Round Keys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occurs through a process called key expansion where the original secret key is used to derive round keys by use of Rijndael’s key schedule algorithm.</a:t>
            </a:r>
          </a:p>
        </p:txBody>
      </p:sp>
    </p:spTree>
    <p:extLst>
      <p:ext uri="{BB962C8B-B14F-4D97-AF65-F5344CB8AC3E}">
        <p14:creationId xmlns:p14="http://schemas.microsoft.com/office/powerpoint/2010/main" val="3325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2129</Words>
  <Application>Microsoft Office PowerPoint</Application>
  <PresentationFormat>Widescreen</PresentationFormat>
  <Paragraphs>278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Cambria Math</vt:lpstr>
      <vt:lpstr>Times New Roman</vt:lpstr>
      <vt:lpstr>Office Theme</vt:lpstr>
      <vt:lpstr>Advanced Encryption Standard (AES)  Md. Alamgir Hossain Senior Lecturer, Dept. of CSE, Prime University Mail: alamgir.cse14.just@gmail.com </vt:lpstr>
      <vt:lpstr>Basic Information about AES</vt:lpstr>
      <vt:lpstr>Basic Information about AES</vt:lpstr>
      <vt:lpstr>Diagrammatic Representation Flow of How AES Encrypts Data</vt:lpstr>
      <vt:lpstr>Structure of AES for the Case of 128- Bit Encryption Key</vt:lpstr>
      <vt:lpstr>Operation in One Round</vt:lpstr>
      <vt:lpstr>Overall Structure of AES</vt:lpstr>
      <vt:lpstr>PowerPoint Presentation</vt:lpstr>
      <vt:lpstr>Step 1: Generation of Round Keys</vt:lpstr>
      <vt:lpstr>AES Example - Input (128 bit key and message)</vt:lpstr>
      <vt:lpstr>AES Example - Input (128 bit key and message)</vt:lpstr>
      <vt:lpstr>AES Example - The first Roundkey</vt:lpstr>
      <vt:lpstr>All RoundKeys</vt:lpstr>
      <vt:lpstr>Round Constant Table</vt:lpstr>
      <vt:lpstr>Step 1: Generation of Round Keys</vt:lpstr>
      <vt:lpstr>Add Round Key, Round-0</vt:lpstr>
      <vt:lpstr>Round 1: Step-01, Substitution Bytes</vt:lpstr>
      <vt:lpstr>Round 1: Step-01, Substitution Bytes (S-Box)</vt:lpstr>
      <vt:lpstr>Round 1: Step-01, Substitution Bytes</vt:lpstr>
      <vt:lpstr>Round 1: Step-02, Shift Row</vt:lpstr>
      <vt:lpstr>Round 1: Step-02, Shift Row</vt:lpstr>
      <vt:lpstr>Round 1: Step-03, Mix Column</vt:lpstr>
      <vt:lpstr>Round 1: Step-03, Mix Column</vt:lpstr>
      <vt:lpstr>Value calculation using  Galois’ field 23 Polynomial Theorem</vt:lpstr>
      <vt:lpstr>Add Roundkey, Round 1</vt:lpstr>
      <vt:lpstr>Round 2</vt:lpstr>
      <vt:lpstr> Round 3</vt:lpstr>
      <vt:lpstr> Round 4</vt:lpstr>
      <vt:lpstr> Round 5</vt:lpstr>
      <vt:lpstr> Round 6</vt:lpstr>
      <vt:lpstr> Round 7</vt:lpstr>
      <vt:lpstr> Round 8</vt:lpstr>
      <vt:lpstr> Round 9</vt:lpstr>
      <vt:lpstr> Round 10</vt:lpstr>
      <vt:lpstr>Decryption Process</vt:lpstr>
      <vt:lpstr>Decryption Example???</vt:lpstr>
      <vt:lpstr>Advantages of AES</vt:lpstr>
      <vt:lpstr>Area where AES can be used!!</vt:lpstr>
      <vt:lpstr>Research Areas of AES</vt:lpstr>
      <vt:lpstr>Research Areas of AES</vt:lpstr>
      <vt:lpstr>My Published Paper with AES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63</cp:revision>
  <dcterms:created xsi:type="dcterms:W3CDTF">2020-02-09T08:42:24Z</dcterms:created>
  <dcterms:modified xsi:type="dcterms:W3CDTF">2023-01-17T17:37:24Z</dcterms:modified>
</cp:coreProperties>
</file>