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93" r:id="rId3"/>
    <p:sldId id="294" r:id="rId4"/>
    <p:sldId id="295" r:id="rId5"/>
    <p:sldId id="296" r:id="rId6"/>
    <p:sldId id="298" r:id="rId7"/>
    <p:sldId id="300" r:id="rId8"/>
    <p:sldId id="299" r:id="rId9"/>
    <p:sldId id="301" r:id="rId10"/>
    <p:sldId id="302" r:id="rId11"/>
    <p:sldId id="303" r:id="rId12"/>
    <p:sldId id="305" r:id="rId13"/>
    <p:sldId id="306" r:id="rId14"/>
    <p:sldId id="311" r:id="rId15"/>
    <p:sldId id="307" r:id="rId16"/>
    <p:sldId id="308" r:id="rId17"/>
    <p:sldId id="313" r:id="rId18"/>
    <p:sldId id="316" r:id="rId19"/>
    <p:sldId id="317" r:id="rId20"/>
    <p:sldId id="309" r:id="rId21"/>
    <p:sldId id="312" r:id="rId22"/>
    <p:sldId id="318" r:id="rId23"/>
    <p:sldId id="331" r:id="rId24"/>
    <p:sldId id="330" r:id="rId25"/>
    <p:sldId id="332" r:id="rId26"/>
    <p:sldId id="314" r:id="rId27"/>
    <p:sldId id="319" r:id="rId28"/>
    <p:sldId id="320" r:id="rId29"/>
    <p:sldId id="321" r:id="rId30"/>
    <p:sldId id="322" r:id="rId31"/>
    <p:sldId id="323" r:id="rId32"/>
    <p:sldId id="328" r:id="rId33"/>
    <p:sldId id="329" r:id="rId34"/>
    <p:sldId id="327" r:id="rId35"/>
    <p:sldId id="324" r:id="rId36"/>
    <p:sldId id="325" r:id="rId37"/>
    <p:sldId id="326" r:id="rId38"/>
    <p:sldId id="315" r:id="rId39"/>
    <p:sldId id="278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74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57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33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3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13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6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5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9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6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8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AAFDF-58C4-4675-8820-9C115A5D04DB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30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lamgir.cse14.just@gmail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ainkart.com/article/Principles-of-Public-Key-Cryptosystems-and-its-Applications,-Requirements,-Cryptanalysis_8435/" TargetMode="External"/><Relationship Id="rId7" Type="http://schemas.openxmlformats.org/officeDocument/2006/relationships/hyperlink" Target="https://www.mtholyoke.edu/courses/quenell/s2003/ma139/js/powermod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i-mgt.com.au/rsa_alg.html" TargetMode="External"/><Relationship Id="rId5" Type="http://schemas.openxmlformats.org/officeDocument/2006/relationships/hyperlink" Target="https://www.geeksforgeeks.org/rsa-algorithm-cryptography/" TargetMode="External"/><Relationship Id="rId4" Type="http://schemas.openxmlformats.org/officeDocument/2006/relationships/hyperlink" Target="https://sectigostore.com/blog/what-is-asymmetric-encryption-how-does-it-work/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705" y="457890"/>
            <a:ext cx="10515600" cy="5571849"/>
          </a:xfrm>
        </p:spPr>
        <p:txBody>
          <a:bodyPr>
            <a:normAutofit/>
          </a:bodyPr>
          <a:lstStyle/>
          <a:p>
            <a:pPr marL="895981" marR="0" algn="ctr">
              <a:lnSpc>
                <a:spcPts val="5643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Bookman Old Style" panose="02050604050505020204" pitchFamily="18" charset="0"/>
                <a:cs typeface="Bookman Old Style"/>
              </a:rPr>
              <a:t>PUBLIC</a:t>
            </a:r>
            <a:r>
              <a:rPr lang="en-US" b="1" spc="68" dirty="0">
                <a:latin typeface="Bookman Old Style" panose="02050604050505020204" pitchFamily="18" charset="0"/>
                <a:cs typeface="Bookman Old Style"/>
              </a:rPr>
              <a:t> </a:t>
            </a:r>
            <a:r>
              <a:rPr lang="en-US" b="1" dirty="0">
                <a:latin typeface="Bookman Old Style" panose="02050604050505020204" pitchFamily="18" charset="0"/>
                <a:cs typeface="Bookman Old Style"/>
              </a:rPr>
              <a:t>KEY CRYPTOSYSTEMS</a:t>
            </a:r>
            <a:br>
              <a:rPr lang="en-AU" altLang="en-US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Md. Alamgir Hossain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Senior Lecturer,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Dept. of CSE, Prime University</a:t>
            </a:r>
            <a:br>
              <a:rPr lang="en-US" b="1" dirty="0">
                <a:solidFill>
                  <a:srgbClr val="7030A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Mail:</a:t>
            </a:r>
            <a:r>
              <a:rPr lang="en-US" sz="4000" b="1" dirty="0">
                <a:solidFill>
                  <a:srgbClr val="7030A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Bookman Old Style" panose="02050604050505020204" pitchFamily="18" charset="0"/>
                <a:cs typeface="Times New Roman" panose="02020603050405020304" pitchFamily="18" charset="0"/>
                <a:hlinkClick r:id="rId2"/>
              </a:rPr>
              <a:t>alamgir.cse14.just@gmail.com</a:t>
            </a:r>
            <a:r>
              <a:rPr lang="en-US" sz="4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033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APPLICATIONS FOR PUBLIC KEY</a:t>
            </a:r>
            <a:br>
              <a:rPr lang="en-US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CRYPTOSYSTEMS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marL="0" indent="0" algn="just">
              <a:buClr>
                <a:srgbClr val="002060"/>
              </a:buClr>
              <a:buSzPct val="150000"/>
              <a:buNone/>
            </a:pP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Public-key cryptosystems can be classified into three categories: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Encryption/decryption: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The sender encrypts a message with the recipient’s public key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Digital Signatures: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The sender “signs” a message with its private key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Key Exchange: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Two sides cooperate to exchange a session key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Some algorithms are suitable for all three applications, whereas others can be used only for one or two.</a:t>
            </a:r>
          </a:p>
        </p:txBody>
      </p:sp>
    </p:spTree>
    <p:extLst>
      <p:ext uri="{BB962C8B-B14F-4D97-AF65-F5344CB8AC3E}">
        <p14:creationId xmlns:p14="http://schemas.microsoft.com/office/powerpoint/2010/main" val="2613758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PUBLIC KEY REQUIREMENTS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Computationally easy</a:t>
            </a:r>
          </a:p>
          <a:p>
            <a:pPr lvl="1" algn="just">
              <a:buClr>
                <a:srgbClr val="002060"/>
              </a:buClr>
              <a:buSzPct val="100000"/>
              <a:buBlip>
                <a:blip r:embed="rId3"/>
              </a:buBlip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for party B to generate a pair (public-key </a:t>
            </a:r>
            <a:r>
              <a:rPr lang="en-US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PUb</a:t>
            </a: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, private key </a:t>
            </a:r>
            <a:r>
              <a:rPr lang="en-US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PRb</a:t>
            </a: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buClr>
                <a:srgbClr val="002060"/>
              </a:buClr>
              <a:buSzPct val="100000"/>
              <a:buBlip>
                <a:blip r:embed="rId3"/>
              </a:buBlip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for sender A, knowing the public key and the message, to generate the corresponding ciphertext</a:t>
            </a:r>
          </a:p>
          <a:p>
            <a:pPr lvl="1" algn="just">
              <a:buClr>
                <a:srgbClr val="002060"/>
              </a:buClr>
              <a:buSzPct val="100000"/>
              <a:buBlip>
                <a:blip r:embed="rId3"/>
              </a:buBlip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for receiver B to decrypt the resulting ciphertext using the private key to recover the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Computationally infeasible for an adversary</a:t>
            </a:r>
          </a:p>
          <a:p>
            <a:pPr lvl="1" algn="just">
              <a:buClr>
                <a:srgbClr val="002060"/>
              </a:buClr>
              <a:buSzPct val="100000"/>
              <a:buBlip>
                <a:blip r:embed="rId3"/>
              </a:buBlip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knowing the public key, to determine the private key</a:t>
            </a:r>
          </a:p>
          <a:p>
            <a:pPr lvl="1" algn="just">
              <a:buClr>
                <a:srgbClr val="002060"/>
              </a:buClr>
              <a:buSzPct val="100000"/>
              <a:buBlip>
                <a:blip r:embed="rId3"/>
              </a:buBlip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knowing the public key and a ciphertext, to recover the original message</a:t>
            </a:r>
          </a:p>
        </p:txBody>
      </p:sp>
    </p:spTree>
    <p:extLst>
      <p:ext uri="{BB962C8B-B14F-4D97-AF65-F5344CB8AC3E}">
        <p14:creationId xmlns:p14="http://schemas.microsoft.com/office/powerpoint/2010/main" val="3683694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PUBLIC KEY REQUIREMENTS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Need a trap-door one-way function</a:t>
            </a:r>
          </a:p>
          <a:p>
            <a:pPr lvl="1"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f : {0,1}</a:t>
            </a:r>
            <a:r>
              <a:rPr lang="en-US" sz="3200" baseline="30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-&gt; {0,1}n is a one-way function if</a:t>
            </a:r>
          </a:p>
          <a:p>
            <a:pPr lvl="2"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Y = f(X) can easily be computed for X in {0,1}</a:t>
            </a:r>
            <a:r>
              <a:rPr lang="en-US" sz="3200" baseline="30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n</a:t>
            </a:r>
          </a:p>
          <a:p>
            <a:pPr lvl="2"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X = f </a:t>
            </a:r>
            <a:r>
              <a:rPr lang="en-US" sz="3200" baseline="30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–1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(Y) infeasible for Y in {0,1}</a:t>
            </a:r>
            <a:r>
              <a:rPr lang="en-US" sz="3200" baseline="30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n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 trap-door one-way function is a family of invertible functions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f</a:t>
            </a:r>
            <a:r>
              <a:rPr lang="en-US" sz="3200" baseline="-250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, such that computing</a:t>
            </a:r>
          </a:p>
          <a:p>
            <a:pPr lvl="1"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Y = f </a:t>
            </a:r>
            <a:r>
              <a:rPr lang="en-US" sz="3200" baseline="-25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(X) is easy, if k and X are known</a:t>
            </a:r>
          </a:p>
          <a:p>
            <a:pPr lvl="1"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X = f </a:t>
            </a:r>
            <a:r>
              <a:rPr lang="en-US" sz="3200" baseline="-25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k</a:t>
            </a:r>
            <a:r>
              <a:rPr lang="en-US" sz="3200" baseline="30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–1 </a:t>
            </a: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(Y) is easy, if k and Y are known</a:t>
            </a:r>
          </a:p>
          <a:p>
            <a:pPr lvl="1"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X = f </a:t>
            </a:r>
            <a:r>
              <a:rPr lang="en-US" sz="3200" baseline="-25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k</a:t>
            </a:r>
            <a:r>
              <a:rPr lang="en-US" sz="3200" baseline="30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–1 </a:t>
            </a: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(Y) infeasible, if Y is known but k not known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 practical public-key scheme depends on a suitable trapdoor one-way function</a:t>
            </a:r>
          </a:p>
        </p:txBody>
      </p:sp>
    </p:spTree>
    <p:extLst>
      <p:ext uri="{BB962C8B-B14F-4D97-AF65-F5344CB8AC3E}">
        <p14:creationId xmlns:p14="http://schemas.microsoft.com/office/powerpoint/2010/main" val="2816529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RIVEST-SHAMIR-ADLEMAN (RSA) SCHEME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Developed in 1977 by Ron Rivest, Adi Shamir &amp; Len Adleman.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Most widely used general-purpose public-key encryption.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 cipher for which the plaintext and ciphertext are integers between 0 and n – 1 for some n.</a:t>
            </a:r>
          </a:p>
          <a:p>
            <a:pPr lvl="1" algn="just">
              <a:buClr>
                <a:srgbClr val="002060"/>
              </a:buClr>
              <a:buSzPct val="100000"/>
              <a:buBlip>
                <a:blip r:embed="rId3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 typical size for n is 1024 bits, or 309 decimal digits.</a:t>
            </a:r>
          </a:p>
        </p:txBody>
      </p:sp>
    </p:spTree>
    <p:extLst>
      <p:ext uri="{BB962C8B-B14F-4D97-AF65-F5344CB8AC3E}">
        <p14:creationId xmlns:p14="http://schemas.microsoft.com/office/powerpoint/2010/main" val="1422340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RSA ALGORITHM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Plaintext is encrypted in blocks with whose value less than some number n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Encryption and decryption are of the following form, for plaintext block M and ciphertext block C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 = M</a:t>
            </a:r>
            <a:r>
              <a:rPr lang="en-US" sz="2400" b="1" i="1" baseline="30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e</a:t>
            </a: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mod n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 = C</a:t>
            </a:r>
            <a:r>
              <a:rPr lang="en-US" sz="2400" b="1" i="1" baseline="30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mod n = (M</a:t>
            </a:r>
            <a:r>
              <a:rPr lang="en-US" sz="2400" b="1" i="1" baseline="30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e</a:t>
            </a: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)</a:t>
            </a:r>
            <a:r>
              <a:rPr lang="en-US" sz="2400" b="1" i="1" baseline="30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mod n = M</a:t>
            </a:r>
            <a:r>
              <a:rPr lang="en-US" sz="2400" b="1" i="1" baseline="30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ed</a:t>
            </a: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mod n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Both sender and receiver must know the value of n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The sender knows the value of e, and only the receiver knows the value of d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This is a public-key encryption algorithm with a public key of PU={e, n} and a private key of PR={d, n}</a:t>
            </a:r>
          </a:p>
        </p:txBody>
      </p:sp>
    </p:spTree>
    <p:extLst>
      <p:ext uri="{BB962C8B-B14F-4D97-AF65-F5344CB8AC3E}">
        <p14:creationId xmlns:p14="http://schemas.microsoft.com/office/powerpoint/2010/main" val="1833440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ALGORITHM REQUIREMENTS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It should be possible to find values of e, d, n such that</a:t>
            </a:r>
          </a:p>
          <a:p>
            <a:pPr marL="457200" lvl="1" indent="0" algn="just">
              <a:buClr>
                <a:srgbClr val="002060"/>
              </a:buClr>
              <a:buSzPct val="150000"/>
              <a:buNone/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</a:t>
            </a:r>
            <a:r>
              <a:rPr lang="en-US" baseline="30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ed</a:t>
            </a: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mod n = M for all M &lt; n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It should be relatively easy to calculate</a:t>
            </a:r>
          </a:p>
          <a:p>
            <a:pPr marL="0" indent="0" algn="just">
              <a:buClr>
                <a:srgbClr val="002060"/>
              </a:buClr>
              <a:buSzPct val="150000"/>
              <a:buNone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	M</a:t>
            </a:r>
            <a:r>
              <a:rPr lang="en-US" sz="2400" baseline="30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mod n and C</a:t>
            </a:r>
            <a:r>
              <a:rPr lang="en-US" sz="2400" baseline="30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mod n for all values of M &lt; n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It should be infeasible to determine d given e and n.</a:t>
            </a:r>
          </a:p>
        </p:txBody>
      </p:sp>
    </p:spTree>
    <p:extLst>
      <p:ext uri="{BB962C8B-B14F-4D97-AF65-F5344CB8AC3E}">
        <p14:creationId xmlns:p14="http://schemas.microsoft.com/office/powerpoint/2010/main" val="1933368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RSA ALGORITHM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Content Placeholder 10" descr="A picture containing text&#10;&#10;Description automatically generated">
            <a:extLst>
              <a:ext uri="{FF2B5EF4-FFF2-40B4-BE49-F238E27FC236}">
                <a16:creationId xmlns:a16="http://schemas.microsoft.com/office/drawing/2014/main" id="{621AA052-03A7-98F5-0679-E2834E0F6B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704" y="1550504"/>
            <a:ext cx="6508591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115BBF-94A7-148C-DD46-91D35169F49E}"/>
              </a:ext>
            </a:extLst>
          </p:cNvPr>
          <p:cNvSpPr txBox="1"/>
          <p:nvPr/>
        </p:nvSpPr>
        <p:spPr>
          <a:xfrm>
            <a:off x="8371703" y="1890950"/>
            <a:ext cx="175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Bookman Old Style" panose="02050604050505020204" pitchFamily="18" charset="0"/>
              </a:rPr>
              <a:t>p ≠ q</a:t>
            </a:r>
          </a:p>
        </p:txBody>
      </p:sp>
    </p:spTree>
    <p:extLst>
      <p:ext uri="{BB962C8B-B14F-4D97-AF65-F5344CB8AC3E}">
        <p14:creationId xmlns:p14="http://schemas.microsoft.com/office/powerpoint/2010/main" val="3689177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EXAMPLE OF RSA ALGORITHM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marL="0" indent="0" algn="just">
              <a:buClr>
                <a:srgbClr val="002060"/>
              </a:buClr>
              <a:buSzPct val="150000"/>
              <a:buNone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Select two prime no. Suppose P = 53 and Q = 59.</a:t>
            </a:r>
          </a:p>
          <a:p>
            <a:pPr marL="0" indent="0" algn="just">
              <a:buClr>
                <a:srgbClr val="002060"/>
              </a:buClr>
              <a:buSzPct val="150000"/>
              <a:buNone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Now First part of the Public key  : n = P*Q = 3127.</a:t>
            </a:r>
          </a:p>
          <a:p>
            <a:pPr marL="0" indent="0" algn="just">
              <a:buClr>
                <a:srgbClr val="002060"/>
              </a:buClr>
              <a:buSzPct val="150000"/>
              <a:buNone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We also need a small exponent say e : But e Must be An integer.</a:t>
            </a:r>
          </a:p>
          <a:p>
            <a:pPr marL="0" indent="0" algn="just">
              <a:buClr>
                <a:srgbClr val="002060"/>
              </a:buClr>
              <a:buSzPct val="150000"/>
              <a:buNone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1 &lt; e &lt; Φ(n) [Φ(n) is discussed below], Let us now consider it to be equal to 3. </a:t>
            </a:r>
          </a:p>
          <a:p>
            <a:pPr marL="0" indent="0" algn="just">
              <a:buClr>
                <a:srgbClr val="002060"/>
              </a:buClr>
              <a:buSzPct val="150000"/>
              <a:buNone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Our Public Key is made of n and e.</a:t>
            </a:r>
          </a:p>
          <a:p>
            <a:pPr marL="0" indent="0" algn="just">
              <a:buClr>
                <a:srgbClr val="002060"/>
              </a:buClr>
              <a:buSzPct val="150000"/>
              <a:buNone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Generating Private Key :</a:t>
            </a:r>
          </a:p>
          <a:p>
            <a:pPr marL="457200" lvl="1" indent="0" algn="just">
              <a:buClr>
                <a:srgbClr val="002060"/>
              </a:buClr>
              <a:buSzPct val="150000"/>
              <a:buNone/>
            </a:pP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We need to calculate Φ(n) : Such that Φ(n) = (P-1)(Q-1). so,  Φ(n) = 3016</a:t>
            </a:r>
          </a:p>
          <a:p>
            <a:pPr marL="457200" lvl="1" indent="0" algn="just">
              <a:buClr>
                <a:srgbClr val="002060"/>
              </a:buClr>
              <a:buSzPct val="150000"/>
              <a:buNone/>
            </a:pP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Now calculate Private Key, d : d = (k*Φ(n) + 1) / e for some integer k</a:t>
            </a:r>
          </a:p>
          <a:p>
            <a:pPr marL="457200" lvl="1" indent="0" algn="just">
              <a:buClr>
                <a:srgbClr val="002060"/>
              </a:buClr>
              <a:buSzPct val="150000"/>
              <a:buNone/>
            </a:pP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For k = 2, value of d is 2011.</a:t>
            </a:r>
          </a:p>
          <a:p>
            <a:pPr marL="457200" lvl="1" indent="0" algn="just">
              <a:buClr>
                <a:srgbClr val="002060"/>
              </a:buClr>
              <a:buSzPct val="150000"/>
              <a:buNone/>
            </a:pPr>
            <a:endParaRPr lang="en-US" sz="20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0" lvl="1" indent="0" algn="just">
              <a:spcBef>
                <a:spcPts val="0"/>
              </a:spcBef>
              <a:buClr>
                <a:srgbClr val="002060"/>
              </a:buClr>
              <a:buSzPct val="150000"/>
              <a:buNone/>
            </a:pPr>
            <a:r>
              <a:rPr lang="en-US" sz="20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Now we are ready with our – Public Key ( n = 3127 and e = 3) and Private Key(d = 2011)</a:t>
            </a:r>
          </a:p>
        </p:txBody>
      </p:sp>
    </p:spTree>
    <p:extLst>
      <p:ext uri="{BB962C8B-B14F-4D97-AF65-F5344CB8AC3E}">
        <p14:creationId xmlns:p14="http://schemas.microsoft.com/office/powerpoint/2010/main" val="2053563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FINDING THE VALUE OF “d”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 = e</a:t>
            </a:r>
            <a:r>
              <a:rPr lang="en-US" sz="3200" baseline="30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-1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mod Φ(n). =&gt; de = 1 mod Φ(n). What does it mean? It means “</a:t>
            </a: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de mod Φ(n) = 1”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(Basic theorem of inverse modular arithmetic).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0" indent="0" algn="just">
              <a:buClr>
                <a:srgbClr val="002060"/>
              </a:buClr>
              <a:buSzPct val="150000"/>
              <a:buNone/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=&gt; Φ(n) * X + 1 = de; =&gt; d = {Φ(n) * X + 1} / e; d must be an integer number. 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BEF5393-5BCD-22D2-C6AA-84702BE92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820" y="2632362"/>
            <a:ext cx="5023651" cy="267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478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EXAMPLE OF RSA ALGORITHM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 = f/6, p = 7, q = 17, n = 119, Φ(n) = 96, e = 5, C = 41, d = 77, M = 6.  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 = 2, p = 3, q = 11, n = 33, Φ(n) = 20, e = 7, C = 29, d = 3, M = 2. 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 = 9, p = 7, q = 11, n = 77, Φ(n) = 60, e = 7, C = 37, d = 43, M = 9.  </a:t>
            </a:r>
          </a:p>
          <a:p>
            <a:pPr marL="0" indent="0" algn="just">
              <a:buClr>
                <a:srgbClr val="002060"/>
              </a:buClr>
              <a:buSzPct val="150000"/>
              <a:buNone/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211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AU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ASYMMETRIC KEY ENCRYPTION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The concept of using </a:t>
            </a: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different keys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at the encryption and decryption ends.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Depends on different mathematical principles than symmetric encryption.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Usually done through a combination of hardware and software.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Can be used for several different applications, other than just encryption.</a:t>
            </a:r>
          </a:p>
        </p:txBody>
      </p:sp>
    </p:spTree>
    <p:extLst>
      <p:ext uri="{BB962C8B-B14F-4D97-AF65-F5344CB8AC3E}">
        <p14:creationId xmlns:p14="http://schemas.microsoft.com/office/powerpoint/2010/main" val="1878956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EXAMPLE OF RSA ALGORITHM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6400E7-ABAD-BE98-B073-37C50CA9D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1871662"/>
            <a:ext cx="9391650" cy="31146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72913F-7CD0-987E-094F-30EFC881ACE4}"/>
              </a:ext>
            </a:extLst>
          </p:cNvPr>
          <p:cNvSpPr txBox="1"/>
          <p:nvPr/>
        </p:nvSpPr>
        <p:spPr>
          <a:xfrm>
            <a:off x="1537856" y="5874327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ookman Old Style" panose="02050604050505020204" pitchFamily="18" charset="0"/>
              </a:rPr>
              <a:t>P = 17, q = 11, n = 187, </a:t>
            </a:r>
            <a:r>
              <a:rPr lang="el-GR" sz="2400" b="1" dirty="0">
                <a:latin typeface="Bookman Old Style" panose="02050604050505020204" pitchFamily="18" charset="0"/>
              </a:rPr>
              <a:t>φ</a:t>
            </a:r>
            <a:r>
              <a:rPr lang="en-US" sz="2400" b="1" dirty="0">
                <a:latin typeface="Bookman Old Style" panose="02050604050505020204" pitchFamily="18" charset="0"/>
              </a:rPr>
              <a:t> (n) = 160, e = 7, d = 23 </a:t>
            </a:r>
          </a:p>
        </p:txBody>
      </p:sp>
    </p:spTree>
    <p:extLst>
      <p:ext uri="{BB962C8B-B14F-4D97-AF65-F5344CB8AC3E}">
        <p14:creationId xmlns:p14="http://schemas.microsoft.com/office/powerpoint/2010/main" val="3546815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EXAMPLE OF RSA ALGORITHM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B3D19050-0F5D-4E03-BD58-8BDB99232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62" y="1738524"/>
            <a:ext cx="10390476" cy="3380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B75730-F719-D42F-3043-13015747A3FA}"/>
              </a:ext>
            </a:extLst>
          </p:cNvPr>
          <p:cNvSpPr txBox="1"/>
          <p:nvPr/>
        </p:nvSpPr>
        <p:spPr>
          <a:xfrm>
            <a:off x="1537856" y="5874327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ookman Old Style" panose="02050604050505020204" pitchFamily="18" charset="0"/>
              </a:rPr>
              <a:t>P = 17, q = 7, n = 119, </a:t>
            </a:r>
            <a:r>
              <a:rPr lang="el-GR" sz="2400" b="1" dirty="0">
                <a:latin typeface="Bookman Old Style" panose="02050604050505020204" pitchFamily="18" charset="0"/>
              </a:rPr>
              <a:t>φ</a:t>
            </a:r>
            <a:r>
              <a:rPr lang="en-US" sz="2400" b="1" dirty="0">
                <a:latin typeface="Bookman Old Style" panose="02050604050505020204" pitchFamily="18" charset="0"/>
              </a:rPr>
              <a:t> (n) = 96, e = 5, d = 77 </a:t>
            </a:r>
          </a:p>
        </p:txBody>
      </p:sp>
    </p:spTree>
    <p:extLst>
      <p:ext uri="{BB962C8B-B14F-4D97-AF65-F5344CB8AC3E}">
        <p14:creationId xmlns:p14="http://schemas.microsoft.com/office/powerpoint/2010/main" val="1672011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EXAMPLE OF RSA ALGORITHM (TEXT)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Encrypt and Decrypt: “HI”.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Convert letters to numbers : H  = 8 and I = 9.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dirty="0">
                <a:latin typeface="Bookman Old Style" panose="02050604050505020204" pitchFamily="18" charset="0"/>
              </a:rPr>
              <a:t>P = 7, q = 17, n = 119, </a:t>
            </a:r>
            <a:r>
              <a:rPr lang="el-GR" sz="2400" b="1" dirty="0">
                <a:latin typeface="Bookman Old Style" panose="02050604050505020204" pitchFamily="18" charset="0"/>
              </a:rPr>
              <a:t>φ</a:t>
            </a:r>
            <a:r>
              <a:rPr lang="en-US" sz="2400" b="1" dirty="0">
                <a:latin typeface="Bookman Old Style" panose="02050604050505020204" pitchFamily="18" charset="0"/>
              </a:rPr>
              <a:t> (n) = 96, e = 5, d = 77 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Thus Encrypted Data c = 89</a:t>
            </a:r>
            <a:r>
              <a:rPr lang="en-US" sz="3600" baseline="30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mod n. 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Thus our Encrypted Data comes out to be 38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Decrypted Data = c</a:t>
            </a:r>
            <a:r>
              <a:rPr lang="en-US" sz="3200" baseline="30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mod n. 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Thus our Encrypted Data comes out to be 89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H = 8 and I = 9 i.e. “HI”.</a:t>
            </a:r>
          </a:p>
        </p:txBody>
      </p:sp>
    </p:spTree>
    <p:extLst>
      <p:ext uri="{BB962C8B-B14F-4D97-AF65-F5344CB8AC3E}">
        <p14:creationId xmlns:p14="http://schemas.microsoft.com/office/powerpoint/2010/main" val="2744311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EXAMPLE OF RSA ALGORITHM (TEXT)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marL="0" indent="0" algn="just">
              <a:buClr>
                <a:srgbClr val="002060"/>
              </a:buClr>
              <a:buNone/>
            </a:pPr>
            <a:r>
              <a:rPr lang="en-US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Plaintext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HELLO</a:t>
            </a:r>
          </a:p>
          <a:p>
            <a:pPr marL="0" indent="0" algn="just">
              <a:buNone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1) Choose two prime numbers p = 5 and q = 7</a:t>
            </a:r>
          </a:p>
          <a:p>
            <a:pPr marL="0" indent="0" algn="just">
              <a:buNone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2) Compute n =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pq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and m = (p – 1)(q – 1)</a:t>
            </a:r>
          </a:p>
          <a:p>
            <a:pPr marL="457200" lvl="1" indent="0" algn="just">
              <a:buNone/>
            </a:pPr>
            <a:r>
              <a:rPr lang="pt-BR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a. n = pq = (5)(7) = 35</a:t>
            </a:r>
          </a:p>
          <a:p>
            <a:pPr marL="457200" lvl="1" indent="0" algn="just">
              <a:buNone/>
            </a:pPr>
            <a:r>
              <a:rPr lang="pl-PL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b. </a:t>
            </a: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</a:t>
            </a:r>
            <a:r>
              <a:rPr lang="pl-PL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= ( p – 1 )( q – 1 ) = ( 5 – 1)( 7 – 1) = (4)(6) = 24</a:t>
            </a:r>
          </a:p>
          <a:p>
            <a:pPr marL="0" indent="0" algn="just">
              <a:buNone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3) Choose a number e &lt; n such that it has no common factors with z other than</a:t>
            </a:r>
          </a:p>
          <a:p>
            <a:pPr marL="0" indent="0" algn="just">
              <a:buNone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1, Let e = 5</a:t>
            </a:r>
          </a:p>
          <a:p>
            <a:pPr marL="0" indent="0" algn="just">
              <a:buNone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4) Find a number d such that ed divided z has a remainder of 1, d = 5 or 29.</a:t>
            </a:r>
          </a:p>
          <a:p>
            <a:pPr marL="0" indent="0" algn="just">
              <a:buNone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5) The public key becomes (n, e) and the private key becomes (n, d).</a:t>
            </a:r>
          </a:p>
        </p:txBody>
      </p:sp>
    </p:spTree>
    <p:extLst>
      <p:ext uri="{BB962C8B-B14F-4D97-AF65-F5344CB8AC3E}">
        <p14:creationId xmlns:p14="http://schemas.microsoft.com/office/powerpoint/2010/main" val="541868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EXAMPLE OF RSA ALGORITHM (TEXT)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marL="0" indent="0" algn="just">
              <a:buClr>
                <a:srgbClr val="002060"/>
              </a:buClr>
              <a:buNone/>
            </a:pPr>
            <a:r>
              <a:rPr lang="en-US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Encryption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E44A9F-4F69-9830-205F-0495252C4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61" y="2576182"/>
            <a:ext cx="9722127" cy="17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675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EXAMPLE OF RSA ALGORITHM (TEXT)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marL="0" indent="0" algn="just">
              <a:buClr>
                <a:srgbClr val="002060"/>
              </a:buClr>
              <a:buNone/>
            </a:pPr>
            <a:r>
              <a:rPr lang="en-US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Decryption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Do it!!</a:t>
            </a:r>
          </a:p>
        </p:txBody>
      </p:sp>
    </p:spTree>
    <p:extLst>
      <p:ext uri="{BB962C8B-B14F-4D97-AF65-F5344CB8AC3E}">
        <p14:creationId xmlns:p14="http://schemas.microsoft.com/office/powerpoint/2010/main" val="2335764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EXAMPLE OF RSA ALGORITHM (TEXT)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This time, to make life slightly less easy for those who can crack simple Caesar substitution codes, we will group the characters into blocks of three and compute a message representative integer for each block. 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Please note that this method is not secure in any way. 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It just shows another example of the mechanism of RSA with small numbers.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For this example, to keep things simple, we’ll limit our characters to the letters A to Z and the space character.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Message: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ATTACK AT SEVEN = ATT ACK _AT _SE VEN</a:t>
            </a:r>
          </a:p>
        </p:txBody>
      </p:sp>
    </p:spTree>
    <p:extLst>
      <p:ext uri="{BB962C8B-B14F-4D97-AF65-F5344CB8AC3E}">
        <p14:creationId xmlns:p14="http://schemas.microsoft.com/office/powerpoint/2010/main" val="32960835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EXAMPLE OF RSA ALGORITHM (TEXT)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In the same way that any decimal number can be represented uniquely as the sum of powers of ten, e.g. 135=1×10</a:t>
            </a:r>
            <a:r>
              <a:rPr lang="en-US" sz="3200" baseline="30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+3×10</a:t>
            </a:r>
            <a:r>
              <a:rPr lang="en-US" sz="3200" baseline="30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+5×10</a:t>
            </a:r>
            <a:r>
              <a:rPr lang="en-US" sz="3200" baseline="30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,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we can represent our blocks of three characters as the sum of powers of 27 using SPACE=0, A=1, B=2, C=3, .. E=5, .. K=11, .. N=14, .. S=19, T=20, .. V=22, ..., Z=26.</a:t>
            </a:r>
          </a:p>
          <a:p>
            <a:pPr algn="just">
              <a:buClr>
                <a:srgbClr val="002060"/>
              </a:buClr>
              <a:buSzPct val="150000"/>
              <a:buFont typeface="Bookman Old Style" panose="02050604050505020204" pitchFamily="18" charset="0"/>
              <a:buChar char="▬"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ATT ⇒  1 x 27^2 + 20 x 27^1 + 20 = 1289</a:t>
            </a:r>
          </a:p>
          <a:p>
            <a:pPr algn="just">
              <a:buClr>
                <a:srgbClr val="002060"/>
              </a:buClr>
              <a:buSzPct val="150000"/>
              <a:buFont typeface="Bookman Old Style" panose="02050604050505020204" pitchFamily="18" charset="0"/>
              <a:buChar char="▬"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ACK ⇒  1 x 27^2 +  3 x 27^1 + 11 = 821</a:t>
            </a:r>
          </a:p>
          <a:p>
            <a:pPr algn="just">
              <a:buClr>
                <a:srgbClr val="002060"/>
              </a:buClr>
              <a:buSzPct val="150000"/>
              <a:buFont typeface="Bookman Old Style" panose="02050604050505020204" pitchFamily="18" charset="0"/>
              <a:buChar char="▬"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_AT ⇒  0 x 27^2 +  1 x 27^1 + 20 = 47</a:t>
            </a:r>
          </a:p>
          <a:p>
            <a:pPr algn="just">
              <a:buClr>
                <a:srgbClr val="002060"/>
              </a:buClr>
              <a:buSzPct val="150000"/>
              <a:buFont typeface="Bookman Old Style" panose="02050604050505020204" pitchFamily="18" charset="0"/>
              <a:buChar char="▬"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_SE ⇒  0 x 27^2 + 19 x 27^1 +  5 = 518</a:t>
            </a:r>
          </a:p>
          <a:p>
            <a:pPr algn="just">
              <a:buClr>
                <a:srgbClr val="002060"/>
              </a:buClr>
              <a:buSzPct val="150000"/>
              <a:buFont typeface="Bookman Old Style" panose="02050604050505020204" pitchFamily="18" charset="0"/>
              <a:buChar char="▬"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VEN ⇒ 22 x 27^2 +  5 x 27^1 + 14 = 16187</a:t>
            </a:r>
          </a:p>
        </p:txBody>
      </p:sp>
    </p:spTree>
    <p:extLst>
      <p:ext uri="{BB962C8B-B14F-4D97-AF65-F5344CB8AC3E}">
        <p14:creationId xmlns:p14="http://schemas.microsoft.com/office/powerpoint/2010/main" val="24344670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EXAMPLE OF RSA ALGORITHM (TEXT)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Using this system of integer representation, the maximum value of a block (ZZZ) is 27</a:t>
            </a:r>
            <a:r>
              <a:rPr lang="en-US" sz="3200" baseline="30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−1=19682, so we require a modulus n greater than this value.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A853E2-FFC8-F802-0CF3-C8568596B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825" y="2756665"/>
            <a:ext cx="96583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2225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EXAMPLE OF RSA ALGORITHM (TEXT)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Overall, our plaintext ATTACK AT SEVEN is represented by the sequence of five integers m</a:t>
            </a:r>
            <a:r>
              <a:rPr lang="en-US" sz="3200" baseline="-25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,m</a:t>
            </a:r>
            <a:r>
              <a:rPr lang="en-US" sz="3200" baseline="-25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,m</a:t>
            </a:r>
            <a:r>
              <a:rPr lang="en-US" sz="3200" baseline="-25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,m</a:t>
            </a:r>
            <a:r>
              <a:rPr lang="en-US" sz="3200" baseline="-25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,m</a:t>
            </a:r>
            <a:r>
              <a:rPr lang="en-US" sz="3200" baseline="-25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(1289, 821, 47, 518, 16187).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399165-D152-C111-7CDE-CE8335BD3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473" y="2778069"/>
            <a:ext cx="9413053" cy="275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697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AU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MISCONCEPTIONS CONCERNING PUBLIC-KEY ENCRYPTION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Public-key encryption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is more secure from cryptanalysis than symmetric encryption.</a:t>
            </a:r>
          </a:p>
          <a:p>
            <a:pPr lvl="1" algn="just">
              <a:buClr>
                <a:srgbClr val="002060"/>
              </a:buClr>
              <a:buSzPct val="100000"/>
              <a:buBlip>
                <a:blip r:embed="rId3"/>
              </a:buBlip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Not true – they depend on different principles but can be equally secure.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Public-key encryption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has made symmetric encryption obsolete.</a:t>
            </a:r>
          </a:p>
          <a:p>
            <a:pPr lvl="1" algn="just">
              <a:buClr>
                <a:srgbClr val="002060"/>
              </a:buClr>
              <a:buSzPct val="100000"/>
              <a:buBlip>
                <a:blip r:embed="rId3"/>
              </a:buBlip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Not true – symmetric encryption is still used in several areas, quite successfully.</a:t>
            </a:r>
          </a:p>
        </p:txBody>
      </p:sp>
    </p:spTree>
    <p:extLst>
      <p:ext uri="{BB962C8B-B14F-4D97-AF65-F5344CB8AC3E}">
        <p14:creationId xmlns:p14="http://schemas.microsoft.com/office/powerpoint/2010/main" val="17531334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EXAMPLE OF RSA ALGORITHM (TEXT)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We can compute the inverse of these ciphertext integers using  m=c</a:t>
            </a:r>
            <a:r>
              <a:rPr lang="en-US" sz="3200" baseline="30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mod n.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E15149-AECE-1808-E9E0-2E8BAE36F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87" y="2540000"/>
            <a:ext cx="804862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2619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EXAMPLE OF RSA ALGORITHM (TEXT)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RSA algorithm is used to process multiple blocks of data. In this simple example, the plaintext is an alphanumeric string. 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Each plaintext symbol is assigned a unique code of two decimal digits (e.g., a = 00, A = 26).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A plaintext block consists of four decimal digits, or two alphanumeric characters. 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The sequence of events for the encryption of multiple blocks is as shown (the circled numbers indicate the order in which operations are performed).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6880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EXAMPLE OF RSA ALGORITHM (TEXT)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E80E123-1795-7EDC-7471-A627DEC0C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739" y="1550504"/>
            <a:ext cx="6528521" cy="517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84873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ATTCKS IN RSA ALGORITHM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Brute force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This involves trying all possible private keys.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Mathematical attacks: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There are several approaches, all equivalent in effort to factoring the product of two primes. 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Timing attacks: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These depend on the running time of the decryption algorithm. 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Hardware fault-based attack: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This involves inducing hardware faults in the processor that is generating digital signatures. 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Chosen ciphertext attacks: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This type of attack exploits properties of the RSA algorithm.</a:t>
            </a:r>
          </a:p>
          <a:p>
            <a:pPr marL="0" indent="0" algn="just">
              <a:buClr>
                <a:srgbClr val="002060"/>
              </a:buClr>
              <a:buSzPct val="150000"/>
              <a:buNone/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5055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EXPONENTIATION IN MODULAR ARITHMETIC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Both encryption and decryption in RSA involve raising an integer to an integer power, mod n.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Can make use of a property of modular arithmetic:</a:t>
            </a:r>
          </a:p>
          <a:p>
            <a:pPr marL="0" indent="0" algn="just">
              <a:buClr>
                <a:srgbClr val="002060"/>
              </a:buClr>
              <a:buSzPct val="150000"/>
              <a:buNone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	[(a mod n) x (b mod n)] mod n =(a x b) mod n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With RSA you are dealing with potentially large exponents, so efficiency of exponentiation is a consideration.</a:t>
            </a:r>
          </a:p>
        </p:txBody>
      </p:sp>
    </p:spTree>
    <p:extLst>
      <p:ext uri="{BB962C8B-B14F-4D97-AF65-F5344CB8AC3E}">
        <p14:creationId xmlns:p14="http://schemas.microsoft.com/office/powerpoint/2010/main" val="42184548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EFFICIENT OPERATION USING THE PRIVATE KEY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Decryption uses exponentiation to power d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 small value of d is vulnerable to a brute force attack and to other forms of cryptanalysis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Can use the Chinese Remainder Theorem ( to speed up computation</a:t>
            </a:r>
          </a:p>
          <a:p>
            <a:pPr lvl="1" algn="just">
              <a:buClr>
                <a:srgbClr val="002060"/>
              </a:buClr>
              <a:buSzPct val="100000"/>
              <a:buBlip>
                <a:blip r:embed="rId3"/>
              </a:buBlip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The quantities d mod (p - 1) and d mod (q - 1) can be precalculated</a:t>
            </a:r>
          </a:p>
          <a:p>
            <a:pPr lvl="1" algn="just">
              <a:buClr>
                <a:srgbClr val="002060"/>
              </a:buClr>
              <a:buSzPct val="100000"/>
              <a:buBlip>
                <a:blip r:embed="rId3"/>
              </a:buBlip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Result is that the calculation is approximately four times as fast as evaluating M = C</a:t>
            </a:r>
            <a:r>
              <a:rPr lang="en-US" sz="3200" baseline="30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mod n directly</a:t>
            </a:r>
          </a:p>
        </p:txBody>
      </p:sp>
    </p:spTree>
    <p:extLst>
      <p:ext uri="{BB962C8B-B14F-4D97-AF65-F5344CB8AC3E}">
        <p14:creationId xmlns:p14="http://schemas.microsoft.com/office/powerpoint/2010/main" val="9128620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ADVANTAGES OF ASYMMETRIC ENCRYPTION 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It’s more secure than </a:t>
            </a:r>
            <a:r>
              <a:rPr lang="en-US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Symmetric Encryption.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It’s useful when more endpoints are involved.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Makes key distribution easy.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Makes digital signatures possible.</a:t>
            </a:r>
          </a:p>
        </p:txBody>
      </p:sp>
    </p:spTree>
    <p:extLst>
      <p:ext uri="{BB962C8B-B14F-4D97-AF65-F5344CB8AC3E}">
        <p14:creationId xmlns:p14="http://schemas.microsoft.com/office/powerpoint/2010/main" val="31038512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DISADVANTAGES OF ASYMMETRIC ENCRYPTION 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Slower Speed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It’s Too Bulky to Be Used at Scale</a:t>
            </a:r>
          </a:p>
        </p:txBody>
      </p:sp>
    </p:spTree>
    <p:extLst>
      <p:ext uri="{BB962C8B-B14F-4D97-AF65-F5344CB8AC3E}">
        <p14:creationId xmlns:p14="http://schemas.microsoft.com/office/powerpoint/2010/main" val="11607237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RECOMMENDATION OF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  <a:hlinkClick r:id="rId3"/>
              </a:rPr>
              <a:t>https://www.brainkart.com/article/Principles-of-Public-Key-Cryptosystems-and-its-Applications,-Requirements,-Cryptanalysis_8435/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  <a:hlinkClick r:id="rId4"/>
              </a:rPr>
              <a:t>https://sectigostore.com/blog/what-is-asymmetric-encryption-how-does-it-work/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  <a:hlinkClick r:id="rId5"/>
              </a:rPr>
              <a:t>https://www.geeksforgeeks.org/rsa-algorithm-cryptography/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  <a:hlinkClick r:id="rId6"/>
              </a:rPr>
              <a:t>https://www.di-mgt.com.au/rsa_alg.html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YouTube Videos</a:t>
            </a:r>
          </a:p>
          <a:p>
            <a:pPr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Online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PowerMod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Calculator: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  <a:hlinkClick r:id="rId7"/>
              </a:rPr>
              <a:t>https://www.mtholyoke.edu/courses/quenell/s2003/ma139/js/powermod.html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2959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7183" y="2557669"/>
            <a:ext cx="727544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03871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AU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ASYMMETRIC ENCRYPTION TERMINOLOGY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 fontScale="77500" lnSpcReduction="20000"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Asymmetric Keys</a:t>
            </a:r>
          </a:p>
          <a:p>
            <a:pPr lvl="1" algn="just">
              <a:buClr>
                <a:srgbClr val="002060"/>
              </a:buClr>
              <a:buSzPct val="100000"/>
              <a:buBlip>
                <a:blip r:embed="rId3"/>
              </a:buBlip>
            </a:pPr>
            <a:r>
              <a:rPr lang="en-US" sz="2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Two related keys – a public key and a private key, that are used to perform complementary operations, such as encryption and decryption or signature generation and signature verification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Public Key Certificate</a:t>
            </a:r>
          </a:p>
          <a:p>
            <a:pPr lvl="1" algn="just">
              <a:buClr>
                <a:srgbClr val="002060"/>
              </a:buClr>
              <a:buSzPct val="100000"/>
              <a:buBlip>
                <a:blip r:embed="rId3"/>
              </a:buBlip>
            </a:pPr>
            <a:r>
              <a:rPr lang="en-US" sz="2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 digital document issued and digitally signed by the private key of the certification authority that binds the name of a subscriber to a public key. The certificate indicates that the subscriber identified in the certificate has sole control and access to the corresponding private key.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Public Key Algorithm</a:t>
            </a:r>
          </a:p>
          <a:p>
            <a:pPr lvl="1" algn="just">
              <a:buClr>
                <a:srgbClr val="002060"/>
              </a:buClr>
              <a:buSzPct val="100000"/>
              <a:buBlip>
                <a:blip r:embed="rId3"/>
              </a:buBlip>
            </a:pPr>
            <a:r>
              <a:rPr lang="en-US" sz="2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 cryptographic algorithm that uses the related keys, a public key and a private key. The two keys have the property that deriving the private key from the public key is computationally infeasible.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Public Key Infrastructure</a:t>
            </a:r>
          </a:p>
          <a:p>
            <a:pPr lvl="1" algn="just">
              <a:buClr>
                <a:srgbClr val="002060"/>
              </a:buClr>
              <a:buSzPct val="100000"/>
              <a:buBlip>
                <a:blip r:embed="rId3"/>
              </a:buBlip>
            </a:pPr>
            <a:r>
              <a:rPr lang="en-US" sz="2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 set of policies, processes, server platforms, software, and workstations used for the purpose of administering certificates and public-private key pairs, including the ability to issue and revoke public key certificates.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219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AU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PRINCIPLES OF PUBLIC-KEY</a:t>
            </a:r>
            <a:br>
              <a:rPr lang="en-AU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AU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CRYPTOSYSTEMS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Public-key cryptography evolved from an attempt to address the two basic limitations of symmetric encryption:</a:t>
            </a:r>
          </a:p>
          <a:p>
            <a:pPr lvl="1" algn="just">
              <a:buClr>
                <a:srgbClr val="002060"/>
              </a:buClr>
              <a:buSzPct val="100000"/>
              <a:buBlip>
                <a:blip r:embed="rId3"/>
              </a:buBlip>
            </a:pPr>
            <a:r>
              <a:rPr lang="en-US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Key Distribution </a:t>
            </a: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- How to have secure communication without having to trust a KDC(key distribution center) with your key?</a:t>
            </a:r>
          </a:p>
          <a:p>
            <a:pPr lvl="1" algn="just">
              <a:buClr>
                <a:srgbClr val="002060"/>
              </a:buClr>
              <a:buSzPct val="100000"/>
              <a:buBlip>
                <a:blip r:embed="rId3"/>
              </a:buBlip>
            </a:pPr>
            <a:r>
              <a:rPr lang="en-US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Digital Signatures </a:t>
            </a: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- How to verify that a message comes intact from the claimed sender?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Whit Diffie and Martin Hellman proposed a method that addressed both problems and was radically different from all previous approaches to cryptography.</a:t>
            </a:r>
            <a:endParaRPr lang="en-US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247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AU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PUBLIC-KEY CRYPTOSYSTEMS TERMINOLOGY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Plaintext – the input data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Encryption Algorithm – Performs various transformations on the plaintext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Public Key – Used for encryption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Private Key – Used for decryption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Ciphertext – The output data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Decryption Algorithm – Used for decryption</a:t>
            </a:r>
            <a:endParaRPr lang="en-US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549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AU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PUBLIC-KEY CRYPTOGRAPHY-ENCRYPTION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38C82636-2527-D319-E336-B39DB0A1C8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018" y="1944400"/>
            <a:ext cx="7133963" cy="400300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329583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AU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CONVENTIONAL AND PUBLIC-KEY ENRYPTION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64ABF00-72D0-A85E-E22B-0BECB3839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3995190"/>
              </p:ext>
            </p:extLst>
          </p:nvPr>
        </p:nvGraphicFramePr>
        <p:xfrm>
          <a:off x="838200" y="1825625"/>
          <a:ext cx="10515600" cy="4292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3767376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9980524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Conventional Encryption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Public-Key Encryption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165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700" b="1" i="1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Needed to Work: </a:t>
                      </a:r>
                    </a:p>
                    <a:p>
                      <a:pPr marL="400050" indent="-400050" algn="just">
                        <a:buAutoNum type="romanUcPeriod"/>
                      </a:pPr>
                      <a:r>
                        <a:rPr lang="en-US" sz="17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The same algorithm with the same key is used for encryption and decryption.</a:t>
                      </a:r>
                    </a:p>
                    <a:p>
                      <a:pPr marL="400050" indent="-400050" algn="just">
                        <a:buAutoNum type="romanUcPeriod"/>
                      </a:pPr>
                      <a:r>
                        <a:rPr lang="en-US" sz="17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The sender and receiver must share the algorithm and the key.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i="1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Needed to Work: </a:t>
                      </a:r>
                      <a:endParaRPr lang="en-US" sz="1700" dirty="0">
                        <a:latin typeface="Bookman Old Style" panose="020506040505050202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00050" indent="-400050" algn="just">
                        <a:buFont typeface="+mj-lt"/>
                        <a:buAutoNum type="romanUcPeriod"/>
                      </a:pPr>
                      <a:r>
                        <a:rPr lang="en-US" sz="17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One algorithm is used for encryption and a related one for decryption.</a:t>
                      </a:r>
                    </a:p>
                    <a:p>
                      <a:pPr marL="400050" indent="-400050" algn="just">
                        <a:buFont typeface="+mj-lt"/>
                        <a:buAutoNum type="romanUcPeriod"/>
                      </a:pPr>
                      <a:r>
                        <a:rPr lang="en-US" sz="17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The sender and receiver must each have one of the matched pair of keys (not the same one).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856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i="1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Needed for Security: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i="1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Needed for Security: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242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00050" indent="-400050" algn="just">
                        <a:buFont typeface="+mj-lt"/>
                        <a:buAutoNum type="romanUcPeriod"/>
                      </a:pPr>
                      <a:r>
                        <a:rPr lang="en-US" sz="17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The key must be kept secret. </a:t>
                      </a:r>
                    </a:p>
                    <a:p>
                      <a:pPr marL="400050" indent="-400050" algn="just">
                        <a:buFont typeface="+mj-lt"/>
                        <a:buAutoNum type="romanUcPeriod"/>
                      </a:pPr>
                      <a:r>
                        <a:rPr lang="en-US" sz="17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It must be impossible or at least impractical to decipher a message if the key is kept secret.</a:t>
                      </a:r>
                    </a:p>
                    <a:p>
                      <a:pPr marL="400050" indent="-400050" algn="just">
                        <a:buFont typeface="+mj-lt"/>
                        <a:buAutoNum type="romanUcPeriod"/>
                      </a:pPr>
                      <a:r>
                        <a:rPr lang="en-US" sz="17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Knowledge of the algorithm plus samples of ciphertext must be insufficient to determine the other key.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00050" indent="-400050" algn="just">
                        <a:buFont typeface="+mj-lt"/>
                        <a:buAutoNum type="romanUcPeriod"/>
                      </a:pPr>
                      <a:r>
                        <a:rPr lang="en-US" sz="17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One of the two keys must be kept secret.</a:t>
                      </a:r>
                    </a:p>
                    <a:p>
                      <a:pPr marL="400050" indent="-400050" algn="just">
                        <a:buFont typeface="+mj-lt"/>
                        <a:buAutoNum type="romanUcPeriod"/>
                      </a:pPr>
                      <a:r>
                        <a:rPr lang="en-US" sz="17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 It must be impossible or at least impractical to decipher a message if one of the keys is kept secret.</a:t>
                      </a:r>
                    </a:p>
                    <a:p>
                      <a:pPr marL="400050" indent="-400050" algn="just">
                        <a:buFont typeface="+mj-lt"/>
                        <a:buAutoNum type="romanUcPeriod"/>
                      </a:pPr>
                      <a:r>
                        <a:rPr lang="en-US" sz="17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Knowledge of the algorithm plus one of the keys plus samples of ciphertext must be insufficient to determine the other keys.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985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937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AU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PUBLIC-KEY CRYPTOSYSTEM: SECRECY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6763714-162E-8B9E-4437-CDBFF95F833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90"/>
          <a:stretch/>
        </p:blipFill>
        <p:spPr bwMode="auto">
          <a:xfrm>
            <a:off x="2200755" y="1550504"/>
            <a:ext cx="7790490" cy="440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941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1806</TotalTime>
  <Words>2701</Words>
  <Application>Microsoft Office PowerPoint</Application>
  <PresentationFormat>Widescreen</PresentationFormat>
  <Paragraphs>207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Bookman Old Style</vt:lpstr>
      <vt:lpstr>Calibri</vt:lpstr>
      <vt:lpstr>Calibri Light</vt:lpstr>
      <vt:lpstr>Times New Roman</vt:lpstr>
      <vt:lpstr>Office Theme</vt:lpstr>
      <vt:lpstr>PUBLIC KEY CRYPTOSYSTEMS  Md. Alamgir Hossain Senior Lecturer, Dept. of CSE, Prime University Mail: alamgir.cse14.just@gmail.com </vt:lpstr>
      <vt:lpstr>ASYMMETRIC KEY ENCRYPTION</vt:lpstr>
      <vt:lpstr> MISCONCEPTIONS CONCERNING PUBLIC-KEY ENCRYPTION</vt:lpstr>
      <vt:lpstr>ASYMMETRIC ENCRYPTION TERMINOLOGY</vt:lpstr>
      <vt:lpstr>PRINCIPLES OF PUBLIC-KEY CRYPTOSYSTEMS</vt:lpstr>
      <vt:lpstr>PUBLIC-KEY CRYPTOSYSTEMS TERMINOLOGY</vt:lpstr>
      <vt:lpstr>PUBLIC-KEY CRYPTOGRAPHY-ENCRYPTION</vt:lpstr>
      <vt:lpstr>CONVENTIONAL AND PUBLIC-KEY ENRYPTION</vt:lpstr>
      <vt:lpstr>PUBLIC-KEY CRYPTOSYSTEM: SECRECY</vt:lpstr>
      <vt:lpstr>APPLICATIONS FOR PUBLIC KEY CRYPTOSYSTEMS</vt:lpstr>
      <vt:lpstr>PUBLIC KEY REQUIREMENTS</vt:lpstr>
      <vt:lpstr>PUBLIC KEY REQUIREMENTS</vt:lpstr>
      <vt:lpstr>RIVEST-SHAMIR-ADLEMAN (RSA) SCHEME</vt:lpstr>
      <vt:lpstr>RSA ALGORITHM</vt:lpstr>
      <vt:lpstr>ALGORITHM REQUIREMENTS</vt:lpstr>
      <vt:lpstr>RSA ALGORITHM</vt:lpstr>
      <vt:lpstr>EXAMPLE OF RSA ALGORITHM</vt:lpstr>
      <vt:lpstr>FINDING THE VALUE OF “d”</vt:lpstr>
      <vt:lpstr>EXAMPLE OF RSA ALGORITHM</vt:lpstr>
      <vt:lpstr>EXAMPLE OF RSA ALGORITHM</vt:lpstr>
      <vt:lpstr>EXAMPLE OF RSA ALGORITHM</vt:lpstr>
      <vt:lpstr>EXAMPLE OF RSA ALGORITHM (TEXT)</vt:lpstr>
      <vt:lpstr>EXAMPLE OF RSA ALGORITHM (TEXT)</vt:lpstr>
      <vt:lpstr>EXAMPLE OF RSA ALGORITHM (TEXT)</vt:lpstr>
      <vt:lpstr>EXAMPLE OF RSA ALGORITHM (TEXT)</vt:lpstr>
      <vt:lpstr>EXAMPLE OF RSA ALGORITHM (TEXT)</vt:lpstr>
      <vt:lpstr>EXAMPLE OF RSA ALGORITHM (TEXT)</vt:lpstr>
      <vt:lpstr>EXAMPLE OF RSA ALGORITHM (TEXT)</vt:lpstr>
      <vt:lpstr>EXAMPLE OF RSA ALGORITHM (TEXT)</vt:lpstr>
      <vt:lpstr>EXAMPLE OF RSA ALGORITHM (TEXT)</vt:lpstr>
      <vt:lpstr>EXAMPLE OF RSA ALGORITHM (TEXT)</vt:lpstr>
      <vt:lpstr>EXAMPLE OF RSA ALGORITHM (TEXT)</vt:lpstr>
      <vt:lpstr>ATTCKS IN RSA ALGORITHM</vt:lpstr>
      <vt:lpstr>EXPONENTIATION IN MODULAR ARITHMETIC</vt:lpstr>
      <vt:lpstr>EFFICIENT OPERATION USING THE PRIVATE KEY</vt:lpstr>
      <vt:lpstr>ADVANTAGES OF ASYMMETRIC ENCRYPTION </vt:lpstr>
      <vt:lpstr>DISADVANTAGES OF ASYMMETRIC ENCRYPTION </vt:lpstr>
      <vt:lpstr>RECOMMENDATION OF READING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Alamgir Hossain</dc:creator>
  <cp:lastModifiedBy>Alamgir Hossain</cp:lastModifiedBy>
  <cp:revision>75</cp:revision>
  <dcterms:created xsi:type="dcterms:W3CDTF">2020-02-09T08:42:24Z</dcterms:created>
  <dcterms:modified xsi:type="dcterms:W3CDTF">2022-11-25T04:05:36Z</dcterms:modified>
</cp:coreProperties>
</file>