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96" r:id="rId3"/>
    <p:sldId id="297" r:id="rId4"/>
    <p:sldId id="300" r:id="rId5"/>
    <p:sldId id="299" r:id="rId6"/>
    <p:sldId id="298" r:id="rId7"/>
    <p:sldId id="301" r:id="rId8"/>
    <p:sldId id="302" r:id="rId9"/>
    <p:sldId id="307" r:id="rId10"/>
    <p:sldId id="303" r:id="rId11"/>
    <p:sldId id="304" r:id="rId12"/>
    <p:sldId id="305" r:id="rId13"/>
    <p:sldId id="306" r:id="rId14"/>
    <p:sldId id="308" r:id="rId15"/>
    <p:sldId id="27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672"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62AAFDF-58C4-4675-8820-9C115A5D04DB}"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E3044D-3C56-4095-ADFE-16A8F4895D38}" type="slidenum">
              <a:rPr lang="en-US" smtClean="0"/>
              <a:t>‹#›</a:t>
            </a:fld>
            <a:endParaRPr lang="en-US"/>
          </a:p>
        </p:txBody>
      </p:sp>
    </p:spTree>
    <p:extLst>
      <p:ext uri="{BB962C8B-B14F-4D97-AF65-F5344CB8AC3E}">
        <p14:creationId xmlns:p14="http://schemas.microsoft.com/office/powerpoint/2010/main" val="600374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2AAFDF-58C4-4675-8820-9C115A5D04DB}"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E3044D-3C56-4095-ADFE-16A8F4895D38}" type="slidenum">
              <a:rPr lang="en-US" smtClean="0"/>
              <a:t>‹#›</a:t>
            </a:fld>
            <a:endParaRPr lang="en-US"/>
          </a:p>
        </p:txBody>
      </p:sp>
    </p:spTree>
    <p:extLst>
      <p:ext uri="{BB962C8B-B14F-4D97-AF65-F5344CB8AC3E}">
        <p14:creationId xmlns:p14="http://schemas.microsoft.com/office/powerpoint/2010/main" val="3966857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2AAFDF-58C4-4675-8820-9C115A5D04DB}"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E3044D-3C56-4095-ADFE-16A8F4895D38}" type="slidenum">
              <a:rPr lang="en-US" smtClean="0"/>
              <a:t>‹#›</a:t>
            </a:fld>
            <a:endParaRPr lang="en-US"/>
          </a:p>
        </p:txBody>
      </p:sp>
    </p:spTree>
    <p:extLst>
      <p:ext uri="{BB962C8B-B14F-4D97-AF65-F5344CB8AC3E}">
        <p14:creationId xmlns:p14="http://schemas.microsoft.com/office/powerpoint/2010/main" val="2341233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2AAFDF-58C4-4675-8820-9C115A5D04DB}"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E3044D-3C56-4095-ADFE-16A8F4895D38}" type="slidenum">
              <a:rPr lang="en-US" smtClean="0"/>
              <a:t>‹#›</a:t>
            </a:fld>
            <a:endParaRPr lang="en-US"/>
          </a:p>
        </p:txBody>
      </p:sp>
    </p:spTree>
    <p:extLst>
      <p:ext uri="{BB962C8B-B14F-4D97-AF65-F5344CB8AC3E}">
        <p14:creationId xmlns:p14="http://schemas.microsoft.com/office/powerpoint/2010/main" val="1821831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2AAFDF-58C4-4675-8820-9C115A5D04DB}"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E3044D-3C56-4095-ADFE-16A8F4895D38}" type="slidenum">
              <a:rPr lang="en-US" smtClean="0"/>
              <a:t>‹#›</a:t>
            </a:fld>
            <a:endParaRPr lang="en-US"/>
          </a:p>
        </p:txBody>
      </p:sp>
    </p:spTree>
    <p:extLst>
      <p:ext uri="{BB962C8B-B14F-4D97-AF65-F5344CB8AC3E}">
        <p14:creationId xmlns:p14="http://schemas.microsoft.com/office/powerpoint/2010/main" val="2043913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62AAFDF-58C4-4675-8820-9C115A5D04DB}"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E3044D-3C56-4095-ADFE-16A8F4895D38}" type="slidenum">
              <a:rPr lang="en-US" smtClean="0"/>
              <a:t>‹#›</a:t>
            </a:fld>
            <a:endParaRPr lang="en-US"/>
          </a:p>
        </p:txBody>
      </p:sp>
    </p:spTree>
    <p:extLst>
      <p:ext uri="{BB962C8B-B14F-4D97-AF65-F5344CB8AC3E}">
        <p14:creationId xmlns:p14="http://schemas.microsoft.com/office/powerpoint/2010/main" val="310296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2AAFDF-58C4-4675-8820-9C115A5D04DB}" type="datetimeFigureOut">
              <a:rPr lang="en-US" smtClean="0"/>
              <a:t>1/24/2023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E3044D-3C56-4095-ADFE-16A8F4895D38}" type="slidenum">
              <a:rPr lang="en-US" smtClean="0"/>
              <a:t>‹#›</a:t>
            </a:fld>
            <a:endParaRPr lang="en-US"/>
          </a:p>
        </p:txBody>
      </p:sp>
    </p:spTree>
    <p:extLst>
      <p:ext uri="{BB962C8B-B14F-4D97-AF65-F5344CB8AC3E}">
        <p14:creationId xmlns:p14="http://schemas.microsoft.com/office/powerpoint/2010/main" val="183066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62AAFDF-58C4-4675-8820-9C115A5D04DB}" type="datetimeFigureOut">
              <a:rPr lang="en-US" smtClean="0"/>
              <a:t>1/24/2023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E3044D-3C56-4095-ADFE-16A8F4895D38}" type="slidenum">
              <a:rPr lang="en-US" smtClean="0"/>
              <a:t>‹#›</a:t>
            </a:fld>
            <a:endParaRPr lang="en-US"/>
          </a:p>
        </p:txBody>
      </p:sp>
    </p:spTree>
    <p:extLst>
      <p:ext uri="{BB962C8B-B14F-4D97-AF65-F5344CB8AC3E}">
        <p14:creationId xmlns:p14="http://schemas.microsoft.com/office/powerpoint/2010/main" val="2322252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2AAFDF-58C4-4675-8820-9C115A5D04DB}" type="datetimeFigureOut">
              <a:rPr lang="en-US" smtClean="0"/>
              <a:t>1/24/2023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E3044D-3C56-4095-ADFE-16A8F4895D38}" type="slidenum">
              <a:rPr lang="en-US" smtClean="0"/>
              <a:t>‹#›</a:t>
            </a:fld>
            <a:endParaRPr lang="en-US"/>
          </a:p>
        </p:txBody>
      </p:sp>
    </p:spTree>
    <p:extLst>
      <p:ext uri="{BB962C8B-B14F-4D97-AF65-F5344CB8AC3E}">
        <p14:creationId xmlns:p14="http://schemas.microsoft.com/office/powerpoint/2010/main" val="244109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2AAFDF-58C4-4675-8820-9C115A5D04DB}"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E3044D-3C56-4095-ADFE-16A8F4895D38}" type="slidenum">
              <a:rPr lang="en-US" smtClean="0"/>
              <a:t>‹#›</a:t>
            </a:fld>
            <a:endParaRPr lang="en-US"/>
          </a:p>
        </p:txBody>
      </p:sp>
    </p:spTree>
    <p:extLst>
      <p:ext uri="{BB962C8B-B14F-4D97-AF65-F5344CB8AC3E}">
        <p14:creationId xmlns:p14="http://schemas.microsoft.com/office/powerpoint/2010/main" val="3788765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2AAFDF-58C4-4675-8820-9C115A5D04DB}"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E3044D-3C56-4095-ADFE-16A8F4895D38}" type="slidenum">
              <a:rPr lang="en-US" smtClean="0"/>
              <a:t>‹#›</a:t>
            </a:fld>
            <a:endParaRPr lang="en-US"/>
          </a:p>
        </p:txBody>
      </p:sp>
    </p:spTree>
    <p:extLst>
      <p:ext uri="{BB962C8B-B14F-4D97-AF65-F5344CB8AC3E}">
        <p14:creationId xmlns:p14="http://schemas.microsoft.com/office/powerpoint/2010/main" val="3324489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2AAFDF-58C4-4675-8820-9C115A5D04DB}" type="datetimeFigureOut">
              <a:rPr lang="en-US" smtClean="0"/>
              <a:t>1/24/2023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E3044D-3C56-4095-ADFE-16A8F4895D38}" type="slidenum">
              <a:rPr lang="en-US" smtClean="0"/>
              <a:t>‹#›</a:t>
            </a:fld>
            <a:endParaRPr lang="en-US"/>
          </a:p>
        </p:txBody>
      </p:sp>
    </p:spTree>
    <p:extLst>
      <p:ext uri="{BB962C8B-B14F-4D97-AF65-F5344CB8AC3E}">
        <p14:creationId xmlns:p14="http://schemas.microsoft.com/office/powerpoint/2010/main" val="3262630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lamgir.cse14.just@gmail.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890"/>
            <a:ext cx="12192000" cy="5571849"/>
          </a:xfrm>
        </p:spPr>
        <p:txBody>
          <a:bodyPr>
            <a:normAutofit/>
          </a:bodyPr>
          <a:lstStyle/>
          <a:p>
            <a:pPr marL="895981" marR="0" algn="ctr">
              <a:lnSpc>
                <a:spcPts val="5643"/>
              </a:lnSpc>
              <a:spcBef>
                <a:spcPts val="0"/>
              </a:spcBef>
              <a:spcAft>
                <a:spcPts val="0"/>
              </a:spcAft>
            </a:pPr>
            <a:r>
              <a:rPr lang="en-US" sz="6000" b="1">
                <a:latin typeface="Bookman Old Style" panose="02050604050505020204" pitchFamily="18" charset="0"/>
                <a:cs typeface="Bookman Old Style"/>
              </a:rPr>
              <a:t>Firewall Design Principles</a:t>
            </a:r>
            <a:r>
              <a:rPr lang="en-AU" altLang="en-US" sz="6600" b="1" dirty="0">
                <a:solidFill>
                  <a:srgbClr val="002060"/>
                </a:solidFill>
                <a:latin typeface="Bookman Old Style" panose="02050604050505020204" pitchFamily="18" charset="0"/>
                <a:cs typeface="Times New Roman" panose="02020603050405020304" pitchFamily="18" charset="0"/>
              </a:rPr>
              <a:t/>
            </a:r>
            <a:br>
              <a:rPr lang="en-AU" altLang="en-US" sz="6600" b="1" dirty="0">
                <a:solidFill>
                  <a:srgbClr val="002060"/>
                </a:solidFill>
                <a:latin typeface="Bookman Old Style" panose="02050604050505020204" pitchFamily="18" charset="0"/>
                <a:cs typeface="Times New Roman" panose="02020603050405020304" pitchFamily="18" charset="0"/>
              </a:rPr>
            </a:br>
            <a:r>
              <a:rPr lang="en-US" dirty="0">
                <a:latin typeface="Bookman Old Style" panose="02050604050505020204" pitchFamily="18" charset="0"/>
                <a:cs typeface="Times New Roman" panose="02020603050405020304" pitchFamily="18" charset="0"/>
              </a:rPr>
              <a:t/>
            </a:r>
            <a:br>
              <a:rPr lang="en-US" dirty="0">
                <a:latin typeface="Bookman Old Style" panose="02050604050505020204" pitchFamily="18" charset="0"/>
                <a:cs typeface="Times New Roman" panose="02020603050405020304" pitchFamily="18" charset="0"/>
              </a:rPr>
            </a:br>
            <a:r>
              <a:rPr lang="en-US" b="1" dirty="0">
                <a:solidFill>
                  <a:srgbClr val="C00000"/>
                </a:solidFill>
                <a:latin typeface="Bookman Old Style" panose="02050604050505020204" pitchFamily="18" charset="0"/>
                <a:cs typeface="Times New Roman" panose="02020603050405020304" pitchFamily="18" charset="0"/>
              </a:rPr>
              <a:t>Md. Alamgir Hossain</a:t>
            </a:r>
            <a:r>
              <a:rPr lang="en-US" dirty="0">
                <a:latin typeface="Bookman Old Style" panose="02050604050505020204" pitchFamily="18" charset="0"/>
                <a:cs typeface="Times New Roman" panose="02020603050405020304" pitchFamily="18" charset="0"/>
              </a:rPr>
              <a:t/>
            </a:r>
            <a:br>
              <a:rPr lang="en-US" dirty="0">
                <a:latin typeface="Bookman Old Style" panose="02050604050505020204" pitchFamily="18" charset="0"/>
                <a:cs typeface="Times New Roman" panose="02020603050405020304" pitchFamily="18" charset="0"/>
              </a:rPr>
            </a:br>
            <a:r>
              <a:rPr lang="en-US" dirty="0">
                <a:latin typeface="Bookman Old Style" panose="02050604050505020204" pitchFamily="18" charset="0"/>
                <a:cs typeface="Times New Roman" panose="02020603050405020304" pitchFamily="18" charset="0"/>
              </a:rPr>
              <a:t>Senior </a:t>
            </a:r>
            <a:r>
              <a:rPr lang="en-US" dirty="0" smtClean="0">
                <a:latin typeface="Bookman Old Style" panose="02050604050505020204" pitchFamily="18" charset="0"/>
                <a:cs typeface="Times New Roman" panose="02020603050405020304" pitchFamily="18" charset="0"/>
              </a:rPr>
              <a:t>Lecturer,</a:t>
            </a:r>
            <a:br>
              <a:rPr lang="en-US" dirty="0" smtClean="0">
                <a:latin typeface="Bookman Old Style" panose="02050604050505020204" pitchFamily="18" charset="0"/>
                <a:cs typeface="Times New Roman" panose="02020603050405020304" pitchFamily="18" charset="0"/>
              </a:rPr>
            </a:br>
            <a:r>
              <a:rPr lang="en-US" b="1" dirty="0" smtClean="0">
                <a:solidFill>
                  <a:schemeClr val="accent5">
                    <a:lumMod val="50000"/>
                  </a:schemeClr>
                </a:solidFill>
                <a:latin typeface="Bookman Old Style" panose="02050604050505020204" pitchFamily="18" charset="0"/>
                <a:cs typeface="Times New Roman" panose="02020603050405020304" pitchFamily="18" charset="0"/>
              </a:rPr>
              <a:t>Dept</a:t>
            </a:r>
            <a:r>
              <a:rPr lang="en-US" b="1" dirty="0">
                <a:solidFill>
                  <a:schemeClr val="accent5">
                    <a:lumMod val="50000"/>
                  </a:schemeClr>
                </a:solidFill>
                <a:latin typeface="Bookman Old Style" panose="02050604050505020204" pitchFamily="18" charset="0"/>
                <a:cs typeface="Times New Roman" panose="02020603050405020304" pitchFamily="18" charset="0"/>
              </a:rPr>
              <a:t>. of CSE, Prime University</a:t>
            </a:r>
            <a:r>
              <a:rPr lang="en-US" b="1" dirty="0">
                <a:solidFill>
                  <a:srgbClr val="7030A0"/>
                </a:solidFill>
                <a:latin typeface="Bookman Old Style" panose="02050604050505020204" pitchFamily="18" charset="0"/>
                <a:cs typeface="Times New Roman" panose="02020603050405020304" pitchFamily="18" charset="0"/>
              </a:rPr>
              <a:t/>
            </a:r>
            <a:br>
              <a:rPr lang="en-US" b="1" dirty="0">
                <a:solidFill>
                  <a:srgbClr val="7030A0"/>
                </a:solidFill>
                <a:latin typeface="Bookman Old Style" panose="02050604050505020204" pitchFamily="18" charset="0"/>
                <a:cs typeface="Times New Roman" panose="02020603050405020304" pitchFamily="18" charset="0"/>
              </a:rPr>
            </a:br>
            <a:r>
              <a:rPr lang="en-US" sz="4000" b="1" dirty="0">
                <a:solidFill>
                  <a:srgbClr val="002060"/>
                </a:solidFill>
                <a:latin typeface="Bookman Old Style" panose="02050604050505020204" pitchFamily="18" charset="0"/>
                <a:cs typeface="Times New Roman" panose="02020603050405020304" pitchFamily="18" charset="0"/>
              </a:rPr>
              <a:t>Mail:</a:t>
            </a:r>
            <a:r>
              <a:rPr lang="en-US" sz="4000" b="1" dirty="0">
                <a:solidFill>
                  <a:srgbClr val="7030A0"/>
                </a:solidFill>
                <a:latin typeface="Bookman Old Style" panose="02050604050505020204" pitchFamily="18" charset="0"/>
                <a:cs typeface="Times New Roman" panose="02020603050405020304" pitchFamily="18" charset="0"/>
              </a:rPr>
              <a:t> </a:t>
            </a:r>
            <a:r>
              <a:rPr lang="en-US" sz="4000" dirty="0">
                <a:latin typeface="Bookman Old Style" panose="02050604050505020204" pitchFamily="18" charset="0"/>
                <a:cs typeface="Times New Roman" panose="02020603050405020304" pitchFamily="18" charset="0"/>
                <a:hlinkClick r:id="rId2"/>
              </a:rPr>
              <a:t>alamgir.cse14.just@gmail.com</a:t>
            </a:r>
            <a:r>
              <a:rPr lang="en-US" sz="4000" dirty="0">
                <a:latin typeface="Bookman Old Style" panose="02050604050505020204" pitchFamily="18" charset="0"/>
                <a:cs typeface="Times New Roman" panose="02020603050405020304" pitchFamily="18" charset="0"/>
              </a:rPr>
              <a:t> </a:t>
            </a:r>
            <a:endParaRPr lang="en-US" dirty="0">
              <a:latin typeface="Bookman Old Style" panose="02050604050505020204" pitchFamily="18" charset="0"/>
              <a:cs typeface="Times New Roman" panose="02020603050405020304" pitchFamily="18" charset="0"/>
            </a:endParaRPr>
          </a:p>
        </p:txBody>
      </p:sp>
    </p:spTree>
    <p:extLst>
      <p:ext uri="{BB962C8B-B14F-4D97-AF65-F5344CB8AC3E}">
        <p14:creationId xmlns:p14="http://schemas.microsoft.com/office/powerpoint/2010/main" val="2958033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85379"/>
          </a:xfrm>
        </p:spPr>
        <p:txBody>
          <a:bodyPr>
            <a:normAutofit/>
          </a:bodyPr>
          <a:lstStyle/>
          <a:p>
            <a:pPr algn="ctr"/>
            <a:r>
              <a:rPr lang="en-US" sz="3600" b="1" dirty="0">
                <a:latin typeface="Bookman Old Style" panose="02050604050505020204" pitchFamily="18" charset="0"/>
                <a:cs typeface="Bookman Old Style"/>
              </a:rPr>
              <a:t>Advantages of Firewall</a:t>
            </a:r>
            <a:endParaRPr lang="en-US" sz="3600" b="1" dirty="0">
              <a:solidFill>
                <a:srgbClr val="002060"/>
              </a:solidFill>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a:xfrm>
            <a:off x="838200" y="1550504"/>
            <a:ext cx="10515600" cy="5208105"/>
          </a:xfrm>
        </p:spPr>
        <p:txBody>
          <a:bodyPr>
            <a:normAutofit/>
          </a:bodyPr>
          <a:lstStyle/>
          <a:p>
            <a:pPr algn="just">
              <a:buClr>
                <a:srgbClr val="002060"/>
              </a:buClr>
              <a:buSzPct val="150000"/>
              <a:buBlip>
                <a:blip r:embed="rId2"/>
              </a:buBlip>
            </a:pPr>
            <a:r>
              <a:rPr lang="en-US" sz="2400" b="1" i="1" dirty="0">
                <a:solidFill>
                  <a:srgbClr val="002060"/>
                </a:solidFill>
                <a:latin typeface="Bookman Old Style" panose="02050604050505020204" pitchFamily="18" charset="0"/>
                <a:cs typeface="Times New Roman" panose="02020603050405020304" pitchFamily="18" charset="0"/>
              </a:rPr>
              <a:t>Blocks infected files: </a:t>
            </a:r>
            <a:r>
              <a:rPr lang="en-US" sz="2400" dirty="0">
                <a:latin typeface="Bookman Old Style" panose="02050604050505020204" pitchFamily="18" charset="0"/>
                <a:cs typeface="Times New Roman" panose="02020603050405020304" pitchFamily="18" charset="0"/>
              </a:rPr>
              <a:t>While surfing the internet we encounter many unknown threats. Any friendly-looking file might have malware in it. The firewall neutralizes this kind of threat by blocking file access to the system.</a:t>
            </a:r>
          </a:p>
          <a:p>
            <a:pPr algn="just">
              <a:buClr>
                <a:srgbClr val="002060"/>
              </a:buClr>
              <a:buSzPct val="150000"/>
              <a:buBlip>
                <a:blip r:embed="rId2"/>
              </a:buBlip>
            </a:pPr>
            <a:r>
              <a:rPr lang="en-US" sz="2400" b="1" i="1" dirty="0">
                <a:solidFill>
                  <a:srgbClr val="002060"/>
                </a:solidFill>
                <a:latin typeface="Bookman Old Style" panose="02050604050505020204" pitchFamily="18" charset="0"/>
                <a:cs typeface="Times New Roman" panose="02020603050405020304" pitchFamily="18" charset="0"/>
              </a:rPr>
              <a:t>Stop unwanted visitors: </a:t>
            </a:r>
            <a:r>
              <a:rPr lang="en-US" sz="2400" dirty="0">
                <a:latin typeface="Bookman Old Style" panose="02050604050505020204" pitchFamily="18" charset="0"/>
                <a:cs typeface="Times New Roman" panose="02020603050405020304" pitchFamily="18" charset="0"/>
              </a:rPr>
              <a:t>A firewall does not allow a cracker to break into the system through a network. A strong firewall detects the threat and then stops the possible loophole that can be used to penetrate through security into the system.</a:t>
            </a:r>
          </a:p>
          <a:p>
            <a:pPr algn="just">
              <a:buClr>
                <a:srgbClr val="002060"/>
              </a:buClr>
              <a:buSzPct val="150000"/>
              <a:buBlip>
                <a:blip r:embed="rId2"/>
              </a:buBlip>
            </a:pPr>
            <a:r>
              <a:rPr lang="en-US" sz="2400" b="1" i="1" dirty="0">
                <a:solidFill>
                  <a:srgbClr val="002060"/>
                </a:solidFill>
                <a:latin typeface="Bookman Old Style" panose="02050604050505020204" pitchFamily="18" charset="0"/>
                <a:cs typeface="Times New Roman" panose="02020603050405020304" pitchFamily="18" charset="0"/>
              </a:rPr>
              <a:t>Safeguard the IP address: </a:t>
            </a:r>
            <a:r>
              <a:rPr lang="en-US" sz="2400" dirty="0">
                <a:latin typeface="Bookman Old Style" panose="02050604050505020204" pitchFamily="18" charset="0"/>
                <a:cs typeface="Times New Roman" panose="02020603050405020304" pitchFamily="18" charset="0"/>
              </a:rPr>
              <a:t>A network-based firewall like an internet connection firewall(ICF). Keeps track of the internet activities done on a network or a system and keeps the IP address hidden so that it can not be used to access sensitive information against the user</a:t>
            </a:r>
            <a:r>
              <a:rPr lang="en-US" sz="2400" dirty="0" smtClean="0">
                <a:latin typeface="Bookman Old Style" panose="02050604050505020204" pitchFamily="18" charset="0"/>
                <a:cs typeface="Times New Roman" panose="02020603050405020304" pitchFamily="18" charset="0"/>
              </a:rPr>
              <a:t>.</a:t>
            </a:r>
            <a:endParaRPr lang="en-US" sz="2400" dirty="0">
              <a:latin typeface="Bookman Old Style" panose="02050604050505020204" pitchFamily="18" charset="0"/>
              <a:cs typeface="Times New Roman" panose="02020603050405020304" pitchFamily="18" charset="0"/>
            </a:endParaRPr>
          </a:p>
        </p:txBody>
      </p:sp>
    </p:spTree>
    <p:extLst>
      <p:ext uri="{BB962C8B-B14F-4D97-AF65-F5344CB8AC3E}">
        <p14:creationId xmlns:p14="http://schemas.microsoft.com/office/powerpoint/2010/main" val="3438300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85379"/>
          </a:xfrm>
        </p:spPr>
        <p:txBody>
          <a:bodyPr>
            <a:normAutofit/>
          </a:bodyPr>
          <a:lstStyle/>
          <a:p>
            <a:pPr algn="ctr"/>
            <a:r>
              <a:rPr lang="en-US" sz="3600" b="1" dirty="0">
                <a:latin typeface="Bookman Old Style" panose="02050604050505020204" pitchFamily="18" charset="0"/>
                <a:cs typeface="Bookman Old Style"/>
              </a:rPr>
              <a:t>Advantages of Firewall</a:t>
            </a:r>
            <a:endParaRPr lang="en-US" sz="3600" b="1" dirty="0">
              <a:solidFill>
                <a:srgbClr val="002060"/>
              </a:solidFill>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a:xfrm>
            <a:off x="838200" y="1550504"/>
            <a:ext cx="10515600" cy="5208105"/>
          </a:xfrm>
        </p:spPr>
        <p:txBody>
          <a:bodyPr>
            <a:normAutofit/>
          </a:bodyPr>
          <a:lstStyle/>
          <a:p>
            <a:pPr algn="just">
              <a:buClr>
                <a:srgbClr val="002060"/>
              </a:buClr>
              <a:buSzPct val="150000"/>
              <a:buBlip>
                <a:blip r:embed="rId2"/>
              </a:buBlip>
            </a:pPr>
            <a:r>
              <a:rPr lang="en-US" sz="2400" b="1" i="1" dirty="0" smtClean="0">
                <a:solidFill>
                  <a:srgbClr val="002060"/>
                </a:solidFill>
                <a:latin typeface="Bookman Old Style" panose="02050604050505020204" pitchFamily="18" charset="0"/>
                <a:cs typeface="Times New Roman" panose="02020603050405020304" pitchFamily="18" charset="0"/>
              </a:rPr>
              <a:t>Prevents </a:t>
            </a:r>
            <a:r>
              <a:rPr lang="en-US" sz="2400" b="1" i="1" dirty="0">
                <a:solidFill>
                  <a:srgbClr val="002060"/>
                </a:solidFill>
                <a:latin typeface="Bookman Old Style" panose="02050604050505020204" pitchFamily="18" charset="0"/>
                <a:cs typeface="Times New Roman" panose="02020603050405020304" pitchFamily="18" charset="0"/>
              </a:rPr>
              <a:t>Email spamming: </a:t>
            </a:r>
            <a:r>
              <a:rPr lang="en-US" sz="2400" dirty="0">
                <a:latin typeface="Bookman Old Style" panose="02050604050505020204" pitchFamily="18" charset="0"/>
                <a:cs typeface="Times New Roman" panose="02020603050405020304" pitchFamily="18" charset="0"/>
              </a:rPr>
              <a:t>In this too many emails are sent to the same address leading to the server crashing. A good firewall blocks the spammer source and prevents the server from crashing.</a:t>
            </a:r>
          </a:p>
          <a:p>
            <a:pPr algn="just">
              <a:buClr>
                <a:srgbClr val="002060"/>
              </a:buClr>
              <a:buSzPct val="150000"/>
              <a:buBlip>
                <a:blip r:embed="rId2"/>
              </a:buBlip>
            </a:pPr>
            <a:r>
              <a:rPr lang="en-US" sz="2400" b="1" i="1" dirty="0">
                <a:solidFill>
                  <a:srgbClr val="002060"/>
                </a:solidFill>
                <a:latin typeface="Bookman Old Style" panose="02050604050505020204" pitchFamily="18" charset="0"/>
                <a:cs typeface="Times New Roman" panose="02020603050405020304" pitchFamily="18" charset="0"/>
              </a:rPr>
              <a:t>Stops Spyware: </a:t>
            </a:r>
            <a:r>
              <a:rPr lang="en-US" sz="2400" dirty="0">
                <a:latin typeface="Bookman Old Style" panose="02050604050505020204" pitchFamily="18" charset="0"/>
                <a:cs typeface="Times New Roman" panose="02020603050405020304" pitchFamily="18" charset="0"/>
              </a:rPr>
              <a:t>If a bug is implanted in a network or system it tracks all the data flowing and later uses it for the wrong purpose. A firewall keeps track of all the users accessing the system or network and if spyware is detected it disables it.</a:t>
            </a:r>
            <a:endParaRPr lang="en-US" sz="2400" b="1" i="1" dirty="0">
              <a:solidFill>
                <a:srgbClr val="002060"/>
              </a:solidFill>
              <a:latin typeface="Bookman Old Style" panose="02050604050505020204" pitchFamily="18" charset="0"/>
              <a:cs typeface="Times New Roman" panose="02020603050405020304" pitchFamily="18" charset="0"/>
            </a:endParaRPr>
          </a:p>
        </p:txBody>
      </p:sp>
    </p:spTree>
    <p:extLst>
      <p:ext uri="{BB962C8B-B14F-4D97-AF65-F5344CB8AC3E}">
        <p14:creationId xmlns:p14="http://schemas.microsoft.com/office/powerpoint/2010/main" val="35688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85379"/>
          </a:xfrm>
        </p:spPr>
        <p:txBody>
          <a:bodyPr>
            <a:normAutofit/>
          </a:bodyPr>
          <a:lstStyle/>
          <a:p>
            <a:pPr algn="ctr"/>
            <a:r>
              <a:rPr lang="en-US" sz="3600" b="1" dirty="0" smtClean="0">
                <a:latin typeface="Bookman Old Style" panose="02050604050505020204" pitchFamily="18" charset="0"/>
                <a:cs typeface="Bookman Old Style"/>
              </a:rPr>
              <a:t>Limitations of </a:t>
            </a:r>
            <a:r>
              <a:rPr lang="en-US" sz="3600" b="1" dirty="0">
                <a:latin typeface="Bookman Old Style" panose="02050604050505020204" pitchFamily="18" charset="0"/>
                <a:cs typeface="Bookman Old Style"/>
              </a:rPr>
              <a:t>Firewall</a:t>
            </a:r>
            <a:endParaRPr lang="en-US" sz="3600" b="1" dirty="0">
              <a:solidFill>
                <a:srgbClr val="002060"/>
              </a:solidFill>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a:xfrm>
            <a:off x="838200" y="1550504"/>
            <a:ext cx="10515600" cy="5208105"/>
          </a:xfrm>
        </p:spPr>
        <p:txBody>
          <a:bodyPr>
            <a:normAutofit lnSpcReduction="10000"/>
          </a:bodyPr>
          <a:lstStyle/>
          <a:p>
            <a:pPr algn="just">
              <a:buClr>
                <a:srgbClr val="002060"/>
              </a:buClr>
              <a:buSzPct val="150000"/>
              <a:buBlip>
                <a:blip r:embed="rId2"/>
              </a:buBlip>
            </a:pPr>
            <a:r>
              <a:rPr lang="en-US" sz="2400" b="1" i="1" dirty="0">
                <a:solidFill>
                  <a:srgbClr val="002060"/>
                </a:solidFill>
                <a:latin typeface="Bookman Old Style" panose="02050604050505020204" pitchFamily="18" charset="0"/>
                <a:cs typeface="Times New Roman" panose="02020603050405020304" pitchFamily="18" charset="0"/>
              </a:rPr>
              <a:t>Internal loose ends: </a:t>
            </a:r>
            <a:r>
              <a:rPr lang="en-US" sz="2400" dirty="0">
                <a:latin typeface="Bookman Old Style" panose="02050604050505020204" pitchFamily="18" charset="0"/>
                <a:cs typeface="Times New Roman" panose="02020603050405020304" pitchFamily="18" charset="0"/>
              </a:rPr>
              <a:t>A firewall can not be deployed everywhere when it comes to internal attacks. Sometimes an attacker bypasses the firewall through a telephone lane that crosses paths with a data lane that carries the data packets or an employee who unwittingly cooperates with an external attacker.</a:t>
            </a:r>
          </a:p>
          <a:p>
            <a:pPr algn="just">
              <a:buClr>
                <a:srgbClr val="002060"/>
              </a:buClr>
              <a:buSzPct val="150000"/>
              <a:buBlip>
                <a:blip r:embed="rId2"/>
              </a:buBlip>
            </a:pPr>
            <a:r>
              <a:rPr lang="en-US" sz="2400" b="1" i="1" dirty="0">
                <a:solidFill>
                  <a:srgbClr val="002060"/>
                </a:solidFill>
                <a:latin typeface="Bookman Old Style" panose="02050604050505020204" pitchFamily="18" charset="0"/>
                <a:cs typeface="Times New Roman" panose="02020603050405020304" pitchFamily="18" charset="0"/>
              </a:rPr>
              <a:t>Infected Files: </a:t>
            </a:r>
            <a:r>
              <a:rPr lang="en-US" sz="2400" dirty="0">
                <a:latin typeface="Bookman Old Style" panose="02050604050505020204" pitchFamily="18" charset="0"/>
                <a:cs typeface="Times New Roman" panose="02020603050405020304" pitchFamily="18" charset="0"/>
              </a:rPr>
              <a:t>In the modern world, we come across various kinds of files through emails or the internet. Most of the files are executable under the parameter of an operating system. It becomes impossible for the firewall to keep a track of all the files flowing through the system.</a:t>
            </a:r>
          </a:p>
          <a:p>
            <a:pPr algn="just">
              <a:buClr>
                <a:srgbClr val="002060"/>
              </a:buClr>
              <a:buSzPct val="150000"/>
              <a:buBlip>
                <a:blip r:embed="rId2"/>
              </a:buBlip>
            </a:pPr>
            <a:r>
              <a:rPr lang="en-US" sz="2400" b="1" i="1" dirty="0">
                <a:solidFill>
                  <a:srgbClr val="002060"/>
                </a:solidFill>
                <a:latin typeface="Bookman Old Style" panose="02050604050505020204" pitchFamily="18" charset="0"/>
                <a:cs typeface="Times New Roman" panose="02020603050405020304" pitchFamily="18" charset="0"/>
              </a:rPr>
              <a:t>Effective Cost: </a:t>
            </a:r>
            <a:r>
              <a:rPr lang="en-US" sz="2400" dirty="0">
                <a:latin typeface="Bookman Old Style" panose="02050604050505020204" pitchFamily="18" charset="0"/>
                <a:cs typeface="Times New Roman" panose="02020603050405020304" pitchFamily="18" charset="0"/>
              </a:rPr>
              <a:t>As the requirements of a network or a system increase according to the level of threat increases. The cost of devices used to build the firewall increases. Even the maintenance cost of the firewall also increases. Making the overall cost of the firewall quite expensive</a:t>
            </a:r>
            <a:r>
              <a:rPr lang="en-US" sz="2400" dirty="0" smtClean="0">
                <a:latin typeface="Bookman Old Style" panose="02050604050505020204" pitchFamily="18" charset="0"/>
                <a:cs typeface="Times New Roman" panose="02020603050405020304" pitchFamily="18" charset="0"/>
              </a:rPr>
              <a:t>.</a:t>
            </a:r>
            <a:endParaRPr lang="en-US" sz="2400" dirty="0">
              <a:latin typeface="Bookman Old Style" panose="02050604050505020204" pitchFamily="18" charset="0"/>
              <a:cs typeface="Times New Roman" panose="02020603050405020304" pitchFamily="18" charset="0"/>
            </a:endParaRPr>
          </a:p>
        </p:txBody>
      </p:sp>
    </p:spTree>
    <p:extLst>
      <p:ext uri="{BB962C8B-B14F-4D97-AF65-F5344CB8AC3E}">
        <p14:creationId xmlns:p14="http://schemas.microsoft.com/office/powerpoint/2010/main" val="3543524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85379"/>
          </a:xfrm>
        </p:spPr>
        <p:txBody>
          <a:bodyPr>
            <a:normAutofit/>
          </a:bodyPr>
          <a:lstStyle/>
          <a:p>
            <a:pPr algn="ctr"/>
            <a:r>
              <a:rPr lang="en-US" sz="3600" b="1" dirty="0" smtClean="0">
                <a:latin typeface="Bookman Old Style" panose="02050604050505020204" pitchFamily="18" charset="0"/>
                <a:cs typeface="Bookman Old Style"/>
              </a:rPr>
              <a:t>Limitations of </a:t>
            </a:r>
            <a:r>
              <a:rPr lang="en-US" sz="3600" b="1" dirty="0">
                <a:latin typeface="Bookman Old Style" panose="02050604050505020204" pitchFamily="18" charset="0"/>
                <a:cs typeface="Bookman Old Style"/>
              </a:rPr>
              <a:t>Firewall</a:t>
            </a:r>
            <a:endParaRPr lang="en-US" sz="3600" b="1" dirty="0">
              <a:solidFill>
                <a:srgbClr val="002060"/>
              </a:solidFill>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a:xfrm>
            <a:off x="838200" y="1550504"/>
            <a:ext cx="10515600" cy="5208105"/>
          </a:xfrm>
        </p:spPr>
        <p:txBody>
          <a:bodyPr>
            <a:normAutofit/>
          </a:bodyPr>
          <a:lstStyle/>
          <a:p>
            <a:pPr algn="just">
              <a:buClr>
                <a:srgbClr val="002060"/>
              </a:buClr>
              <a:buSzPct val="150000"/>
              <a:buBlip>
                <a:blip r:embed="rId2"/>
              </a:buBlip>
            </a:pPr>
            <a:r>
              <a:rPr lang="en-US" sz="2400" b="1" i="1" dirty="0" smtClean="0">
                <a:solidFill>
                  <a:srgbClr val="002060"/>
                </a:solidFill>
                <a:latin typeface="Bookman Old Style" panose="02050604050505020204" pitchFamily="18" charset="0"/>
                <a:cs typeface="Times New Roman" panose="02020603050405020304" pitchFamily="18" charset="0"/>
              </a:rPr>
              <a:t>User </a:t>
            </a:r>
            <a:r>
              <a:rPr lang="en-US" sz="2400" b="1" i="1" dirty="0">
                <a:solidFill>
                  <a:srgbClr val="002060"/>
                </a:solidFill>
                <a:latin typeface="Bookman Old Style" panose="02050604050505020204" pitchFamily="18" charset="0"/>
                <a:cs typeface="Times New Roman" panose="02020603050405020304" pitchFamily="18" charset="0"/>
              </a:rPr>
              <a:t>Restriction: </a:t>
            </a:r>
            <a:r>
              <a:rPr lang="en-US" sz="2400" dirty="0">
                <a:latin typeface="Bookman Old Style" panose="02050604050505020204" pitchFamily="18" charset="0"/>
                <a:cs typeface="Times New Roman" panose="02020603050405020304" pitchFamily="18" charset="0"/>
              </a:rPr>
              <a:t>Restrictions and rules implemented through a firewall make a network secure but they can make work less effective when it comes to a large organization or a company. Even making a slight change in data can require a permit from a person of higher authority making work slow. The overall productivity drops because of all of this.</a:t>
            </a:r>
          </a:p>
          <a:p>
            <a:pPr algn="just">
              <a:buClr>
                <a:srgbClr val="002060"/>
              </a:buClr>
              <a:buSzPct val="150000"/>
              <a:buBlip>
                <a:blip r:embed="rId2"/>
              </a:buBlip>
            </a:pPr>
            <a:r>
              <a:rPr lang="en-US" sz="2400" b="1" i="1" dirty="0">
                <a:solidFill>
                  <a:srgbClr val="002060"/>
                </a:solidFill>
                <a:latin typeface="Bookman Old Style" panose="02050604050505020204" pitchFamily="18" charset="0"/>
                <a:cs typeface="Times New Roman" panose="02020603050405020304" pitchFamily="18" charset="0"/>
              </a:rPr>
              <a:t>System Performance: </a:t>
            </a:r>
            <a:r>
              <a:rPr lang="en-US" sz="2400" dirty="0">
                <a:latin typeface="Bookman Old Style" panose="02050604050505020204" pitchFamily="18" charset="0"/>
                <a:cs typeface="Times New Roman" panose="02020603050405020304" pitchFamily="18" charset="0"/>
              </a:rPr>
              <a:t>A software-based firewall consumes a lot of resources of a system. Using the RAM and consuming the power supply leaves very less resources for the rest of the functions or programs. The performance of a system can experience a drop. On the other hand hardware firewall does not affect the performance of a system much, because its very less dependent on the system resources.</a:t>
            </a:r>
          </a:p>
        </p:txBody>
      </p:sp>
    </p:spTree>
    <p:extLst>
      <p:ext uri="{BB962C8B-B14F-4D97-AF65-F5344CB8AC3E}">
        <p14:creationId xmlns:p14="http://schemas.microsoft.com/office/powerpoint/2010/main" val="753763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85379"/>
          </a:xfrm>
        </p:spPr>
        <p:txBody>
          <a:bodyPr>
            <a:normAutofit/>
          </a:bodyPr>
          <a:lstStyle/>
          <a:p>
            <a:pPr algn="ctr"/>
            <a:r>
              <a:rPr lang="en-US" sz="3600" b="1" dirty="0" smtClean="0">
                <a:latin typeface="Bookman Old Style" panose="02050604050505020204" pitchFamily="18" charset="0"/>
                <a:cs typeface="Bookman Old Style"/>
              </a:rPr>
              <a:t>Study for Short Note on the Listed Firewall</a:t>
            </a:r>
            <a:br>
              <a:rPr lang="en-US" sz="3600" b="1" dirty="0" smtClean="0">
                <a:latin typeface="Bookman Old Style" panose="02050604050505020204" pitchFamily="18" charset="0"/>
                <a:cs typeface="Bookman Old Style"/>
              </a:rPr>
            </a:br>
            <a:r>
              <a:rPr lang="en-US" sz="3600" b="1" dirty="0" smtClean="0">
                <a:latin typeface="Bookman Old Style" panose="02050604050505020204" pitchFamily="18" charset="0"/>
                <a:cs typeface="Bookman Old Style"/>
              </a:rPr>
              <a:t>(Home Task)</a:t>
            </a:r>
            <a:endParaRPr lang="en-US" sz="3600" b="1" dirty="0">
              <a:solidFill>
                <a:srgbClr val="002060"/>
              </a:solidFill>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a:xfrm>
            <a:off x="838200" y="1550504"/>
            <a:ext cx="10515600" cy="5208105"/>
          </a:xfrm>
        </p:spPr>
        <p:txBody>
          <a:bodyPr>
            <a:normAutofit/>
          </a:bodyPr>
          <a:lstStyle/>
          <a:p>
            <a:pPr algn="just">
              <a:buClr>
                <a:srgbClr val="002060"/>
              </a:buClr>
              <a:buSzPct val="150000"/>
              <a:buBlip>
                <a:blip r:embed="rId2"/>
              </a:buBlip>
            </a:pPr>
            <a:r>
              <a:rPr lang="en-US" sz="2400" b="1" i="1" dirty="0">
                <a:solidFill>
                  <a:srgbClr val="002060"/>
                </a:solidFill>
                <a:latin typeface="Bookman Old Style" panose="02050604050505020204" pitchFamily="18" charset="0"/>
                <a:cs typeface="Times New Roman" panose="02020603050405020304" pitchFamily="18" charset="0"/>
              </a:rPr>
              <a:t>Cisco ASA</a:t>
            </a:r>
          </a:p>
          <a:p>
            <a:pPr algn="just">
              <a:buClr>
                <a:srgbClr val="002060"/>
              </a:buClr>
              <a:buSzPct val="150000"/>
              <a:buBlip>
                <a:blip r:embed="rId2"/>
              </a:buBlip>
            </a:pPr>
            <a:r>
              <a:rPr lang="en-US" sz="2400" b="1" i="1" dirty="0">
                <a:solidFill>
                  <a:srgbClr val="002060"/>
                </a:solidFill>
                <a:latin typeface="Bookman Old Style" panose="02050604050505020204" pitchFamily="18" charset="0"/>
                <a:cs typeface="Times New Roman" panose="02020603050405020304" pitchFamily="18" charset="0"/>
              </a:rPr>
              <a:t>Juniper SRX</a:t>
            </a:r>
          </a:p>
          <a:p>
            <a:pPr algn="just">
              <a:buClr>
                <a:srgbClr val="002060"/>
              </a:buClr>
              <a:buSzPct val="150000"/>
              <a:buBlip>
                <a:blip r:embed="rId2"/>
              </a:buBlip>
            </a:pPr>
            <a:r>
              <a:rPr lang="en-US" sz="2400" b="1" i="1" dirty="0" err="1">
                <a:solidFill>
                  <a:srgbClr val="002060"/>
                </a:solidFill>
                <a:latin typeface="Bookman Old Style" panose="02050604050505020204" pitchFamily="18" charset="0"/>
                <a:cs typeface="Times New Roman" panose="02020603050405020304" pitchFamily="18" charset="0"/>
              </a:rPr>
              <a:t>Fortinet</a:t>
            </a:r>
            <a:r>
              <a:rPr lang="en-US" sz="2400" b="1" i="1" dirty="0">
                <a:solidFill>
                  <a:srgbClr val="002060"/>
                </a:solidFill>
                <a:latin typeface="Bookman Old Style" panose="02050604050505020204" pitchFamily="18" charset="0"/>
                <a:cs typeface="Times New Roman" panose="02020603050405020304" pitchFamily="18" charset="0"/>
              </a:rPr>
              <a:t> </a:t>
            </a:r>
            <a:r>
              <a:rPr lang="en-US" sz="2400" b="1" i="1" dirty="0" err="1">
                <a:solidFill>
                  <a:srgbClr val="002060"/>
                </a:solidFill>
                <a:latin typeface="Bookman Old Style" panose="02050604050505020204" pitchFamily="18" charset="0"/>
                <a:cs typeface="Times New Roman" panose="02020603050405020304" pitchFamily="18" charset="0"/>
              </a:rPr>
              <a:t>FortiGate</a:t>
            </a:r>
            <a:endParaRPr lang="en-US" sz="2400" b="1" i="1" dirty="0">
              <a:solidFill>
                <a:srgbClr val="002060"/>
              </a:solidFill>
              <a:latin typeface="Bookman Old Style" panose="02050604050505020204" pitchFamily="18" charset="0"/>
              <a:cs typeface="Times New Roman" panose="02020603050405020304" pitchFamily="18" charset="0"/>
            </a:endParaRPr>
          </a:p>
          <a:p>
            <a:pPr algn="just">
              <a:buClr>
                <a:srgbClr val="002060"/>
              </a:buClr>
              <a:buSzPct val="150000"/>
              <a:buBlip>
                <a:blip r:embed="rId2"/>
              </a:buBlip>
            </a:pPr>
            <a:r>
              <a:rPr lang="en-US" sz="2400" b="1" i="1" dirty="0">
                <a:solidFill>
                  <a:srgbClr val="002060"/>
                </a:solidFill>
                <a:latin typeface="Bookman Old Style" panose="02050604050505020204" pitchFamily="18" charset="0"/>
                <a:cs typeface="Times New Roman" panose="02020603050405020304" pitchFamily="18" charset="0"/>
              </a:rPr>
              <a:t>Check Point Gaia</a:t>
            </a:r>
          </a:p>
          <a:p>
            <a:pPr algn="just">
              <a:buClr>
                <a:srgbClr val="002060"/>
              </a:buClr>
              <a:buSzPct val="150000"/>
              <a:buBlip>
                <a:blip r:embed="rId2"/>
              </a:buBlip>
            </a:pPr>
            <a:r>
              <a:rPr lang="en-US" sz="2400" b="1" i="1" dirty="0">
                <a:solidFill>
                  <a:srgbClr val="002060"/>
                </a:solidFill>
                <a:latin typeface="Bookman Old Style" panose="02050604050505020204" pitchFamily="18" charset="0"/>
                <a:cs typeface="Times New Roman" panose="02020603050405020304" pitchFamily="18" charset="0"/>
              </a:rPr>
              <a:t>Palo Alto Networks PA Series</a:t>
            </a:r>
          </a:p>
          <a:p>
            <a:pPr algn="just">
              <a:buClr>
                <a:srgbClr val="002060"/>
              </a:buClr>
              <a:buSzPct val="150000"/>
              <a:buBlip>
                <a:blip r:embed="rId2"/>
              </a:buBlip>
            </a:pPr>
            <a:r>
              <a:rPr lang="en-US" sz="2400" b="1" i="1" dirty="0" err="1">
                <a:solidFill>
                  <a:srgbClr val="002060"/>
                </a:solidFill>
                <a:latin typeface="Bookman Old Style" panose="02050604050505020204" pitchFamily="18" charset="0"/>
                <a:cs typeface="Times New Roman" panose="02020603050405020304" pitchFamily="18" charset="0"/>
              </a:rPr>
              <a:t>SonicWall</a:t>
            </a:r>
            <a:r>
              <a:rPr lang="en-US" sz="2400" b="1" i="1" dirty="0">
                <a:solidFill>
                  <a:srgbClr val="002060"/>
                </a:solidFill>
                <a:latin typeface="Bookman Old Style" panose="02050604050505020204" pitchFamily="18" charset="0"/>
                <a:cs typeface="Times New Roman" panose="02020603050405020304" pitchFamily="18" charset="0"/>
              </a:rPr>
              <a:t> TZ Series</a:t>
            </a:r>
          </a:p>
          <a:p>
            <a:pPr algn="just">
              <a:buClr>
                <a:srgbClr val="002060"/>
              </a:buClr>
              <a:buSzPct val="150000"/>
              <a:buBlip>
                <a:blip r:embed="rId2"/>
              </a:buBlip>
            </a:pPr>
            <a:r>
              <a:rPr lang="en-US" sz="2400" b="1" i="1" dirty="0">
                <a:solidFill>
                  <a:srgbClr val="002060"/>
                </a:solidFill>
                <a:latin typeface="Bookman Old Style" panose="02050604050505020204" pitchFamily="18" charset="0"/>
                <a:cs typeface="Times New Roman" panose="02020603050405020304" pitchFamily="18" charset="0"/>
              </a:rPr>
              <a:t>Barracuda F-Series</a:t>
            </a:r>
          </a:p>
          <a:p>
            <a:pPr algn="just">
              <a:buClr>
                <a:srgbClr val="002060"/>
              </a:buClr>
              <a:buSzPct val="150000"/>
              <a:buBlip>
                <a:blip r:embed="rId2"/>
              </a:buBlip>
            </a:pPr>
            <a:r>
              <a:rPr lang="en-US" sz="2400" b="1" i="1" dirty="0" err="1">
                <a:solidFill>
                  <a:srgbClr val="002060"/>
                </a:solidFill>
                <a:latin typeface="Bookman Old Style" panose="02050604050505020204" pitchFamily="18" charset="0"/>
                <a:cs typeface="Times New Roman" panose="02020603050405020304" pitchFamily="18" charset="0"/>
              </a:rPr>
              <a:t>WatchGuard</a:t>
            </a:r>
            <a:r>
              <a:rPr lang="en-US" sz="2400" b="1" i="1" dirty="0">
                <a:solidFill>
                  <a:srgbClr val="002060"/>
                </a:solidFill>
                <a:latin typeface="Bookman Old Style" panose="02050604050505020204" pitchFamily="18" charset="0"/>
                <a:cs typeface="Times New Roman" panose="02020603050405020304" pitchFamily="18" charset="0"/>
              </a:rPr>
              <a:t> Firebox</a:t>
            </a:r>
          </a:p>
          <a:p>
            <a:pPr algn="just">
              <a:buClr>
                <a:srgbClr val="002060"/>
              </a:buClr>
              <a:buSzPct val="150000"/>
              <a:buBlip>
                <a:blip r:embed="rId2"/>
              </a:buBlip>
            </a:pPr>
            <a:r>
              <a:rPr lang="en-US" sz="2400" b="1" i="1" dirty="0">
                <a:solidFill>
                  <a:srgbClr val="002060"/>
                </a:solidFill>
                <a:latin typeface="Bookman Old Style" panose="02050604050505020204" pitchFamily="18" charset="0"/>
                <a:cs typeface="Times New Roman" panose="02020603050405020304" pitchFamily="18" charset="0"/>
              </a:rPr>
              <a:t>McAfee Next Generation Firewall</a:t>
            </a:r>
          </a:p>
          <a:p>
            <a:pPr algn="just">
              <a:buClr>
                <a:srgbClr val="002060"/>
              </a:buClr>
              <a:buSzPct val="150000"/>
              <a:buBlip>
                <a:blip r:embed="rId2"/>
              </a:buBlip>
            </a:pPr>
            <a:r>
              <a:rPr lang="en-US" sz="2400" b="1" i="1" dirty="0" err="1">
                <a:solidFill>
                  <a:srgbClr val="002060"/>
                </a:solidFill>
                <a:latin typeface="Bookman Old Style" panose="02050604050505020204" pitchFamily="18" charset="0"/>
                <a:cs typeface="Times New Roman" panose="02020603050405020304" pitchFamily="18" charset="0"/>
              </a:rPr>
              <a:t>Zyxel</a:t>
            </a:r>
            <a:r>
              <a:rPr lang="en-US" sz="2400" b="1" i="1" dirty="0">
                <a:solidFill>
                  <a:srgbClr val="002060"/>
                </a:solidFill>
                <a:latin typeface="Bookman Old Style" panose="02050604050505020204" pitchFamily="18" charset="0"/>
                <a:cs typeface="Times New Roman" panose="02020603050405020304" pitchFamily="18" charset="0"/>
              </a:rPr>
              <a:t> Next Generation Firewall</a:t>
            </a:r>
            <a:endParaRPr lang="en-US" sz="2400" dirty="0">
              <a:latin typeface="Bookman Old Style" panose="02050604050505020204" pitchFamily="18" charset="0"/>
              <a:cs typeface="Times New Roman" panose="02020603050405020304" pitchFamily="18" charset="0"/>
            </a:endParaRPr>
          </a:p>
        </p:txBody>
      </p:sp>
    </p:spTree>
    <p:extLst>
      <p:ext uri="{BB962C8B-B14F-4D97-AF65-F5344CB8AC3E}">
        <p14:creationId xmlns:p14="http://schemas.microsoft.com/office/powerpoint/2010/main" val="1267503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78426" y="2518759"/>
            <a:ext cx="8578808" cy="1862048"/>
          </a:xfrm>
          <a:prstGeom prst="rect">
            <a:avLst/>
          </a:prstGeom>
          <a:noFill/>
        </p:spPr>
        <p:txBody>
          <a:bodyPr wrap="square" rtlCol="0">
            <a:spAutoFit/>
          </a:bodyPr>
          <a:lstStyle/>
          <a:p>
            <a:pPr algn="ctr"/>
            <a:r>
              <a:rPr lang="en-US" sz="11500" b="1" dirty="0">
                <a:latin typeface="Bookman Old Style" panose="02050604050505020204" pitchFamily="18" charset="0"/>
                <a:cs typeface="Times New Roman" panose="02020603050405020304" pitchFamily="18" charset="0"/>
              </a:rPr>
              <a:t>Thank You</a:t>
            </a:r>
          </a:p>
        </p:txBody>
      </p:sp>
    </p:spTree>
    <p:extLst>
      <p:ext uri="{BB962C8B-B14F-4D97-AF65-F5344CB8AC3E}">
        <p14:creationId xmlns:p14="http://schemas.microsoft.com/office/powerpoint/2010/main" val="3903871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85379"/>
          </a:xfrm>
        </p:spPr>
        <p:txBody>
          <a:bodyPr>
            <a:normAutofit/>
          </a:bodyPr>
          <a:lstStyle/>
          <a:p>
            <a:pPr algn="ctr"/>
            <a:r>
              <a:rPr lang="en-US" sz="3600" b="1" dirty="0" smtClean="0">
                <a:latin typeface="Bookman Old Style" panose="02050604050505020204" pitchFamily="18" charset="0"/>
                <a:cs typeface="Bookman Old Style"/>
              </a:rPr>
              <a:t>Introduction to Firewall</a:t>
            </a:r>
            <a:endParaRPr lang="en-US" sz="3600" b="1" dirty="0">
              <a:solidFill>
                <a:srgbClr val="002060"/>
              </a:solidFill>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a:xfrm>
            <a:off x="838200" y="1550504"/>
            <a:ext cx="10515600" cy="5208105"/>
          </a:xfrm>
        </p:spPr>
        <p:txBody>
          <a:bodyPr>
            <a:normAutofit/>
          </a:bodyPr>
          <a:lstStyle/>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A Firewall is a hardware or software to prevent a private computer or a network of computers from unauthorized access, it acts as a filter to avoid unauthorized users from accessing private computers and networks. </a:t>
            </a:r>
          </a:p>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It is a vital component of network security. </a:t>
            </a:r>
          </a:p>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It is the first line of defense for network security. </a:t>
            </a:r>
          </a:p>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It filters network packets and stops malware from entering the user’s computer or network by blocking access and preventing the user from being infected. </a:t>
            </a:r>
            <a:endParaRPr lang="en-US" sz="2400" b="1" i="1" dirty="0">
              <a:solidFill>
                <a:srgbClr val="002060"/>
              </a:solidFill>
              <a:latin typeface="Bookman Old Style" panose="02050604050505020204" pitchFamily="18" charset="0"/>
              <a:cs typeface="Times New Roman" panose="02020603050405020304" pitchFamily="18" charset="0"/>
            </a:endParaRPr>
          </a:p>
        </p:txBody>
      </p:sp>
    </p:spTree>
    <p:extLst>
      <p:ext uri="{BB962C8B-B14F-4D97-AF65-F5344CB8AC3E}">
        <p14:creationId xmlns:p14="http://schemas.microsoft.com/office/powerpoint/2010/main" val="2455155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85379"/>
          </a:xfrm>
        </p:spPr>
        <p:txBody>
          <a:bodyPr>
            <a:normAutofit/>
          </a:bodyPr>
          <a:lstStyle/>
          <a:p>
            <a:pPr algn="ctr"/>
            <a:r>
              <a:rPr lang="en-US" sz="3600" b="1" dirty="0" smtClean="0">
                <a:latin typeface="Bookman Old Style" panose="02050604050505020204" pitchFamily="18" charset="0"/>
                <a:cs typeface="Bookman Old Style"/>
              </a:rPr>
              <a:t>Introduction to Firewall</a:t>
            </a:r>
            <a:endParaRPr lang="en-US" sz="3600" b="1" dirty="0">
              <a:solidFill>
                <a:srgbClr val="002060"/>
              </a:solidFill>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a:xfrm>
            <a:off x="838200" y="1550504"/>
            <a:ext cx="10515600" cy="5208105"/>
          </a:xfrm>
        </p:spPr>
        <p:txBody>
          <a:bodyPr>
            <a:normAutofit/>
          </a:bodyPr>
          <a:lstStyle/>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The job of the firewall is to determine what to let into and out of the internal network. </a:t>
            </a:r>
            <a:r>
              <a:rPr lang="en-US" sz="2400" dirty="0" smtClean="0">
                <a:latin typeface="Bookman Old Style" panose="02050604050505020204" pitchFamily="18" charset="0"/>
                <a:cs typeface="Times New Roman" panose="02020603050405020304" pitchFamily="18" charset="0"/>
              </a:rPr>
              <a:t>In this  way</a:t>
            </a:r>
            <a:r>
              <a:rPr lang="en-US" sz="2400" dirty="0">
                <a:latin typeface="Bookman Old Style" panose="02050604050505020204" pitchFamily="18" charset="0"/>
                <a:cs typeface="Times New Roman" panose="02020603050405020304" pitchFamily="18" charset="0"/>
              </a:rPr>
              <a:t>, a firewall provides access control for the network. </a:t>
            </a:r>
            <a:endParaRPr lang="en-US" sz="2400" dirty="0" smtClean="0">
              <a:latin typeface="Bookman Old Style" panose="02050604050505020204" pitchFamily="18" charset="0"/>
              <a:cs typeface="Times New Roman" panose="02020603050405020304" pitchFamily="18" charset="0"/>
            </a:endParaRPr>
          </a:p>
          <a:p>
            <a:pPr algn="just">
              <a:buClr>
                <a:srgbClr val="002060"/>
              </a:buClr>
              <a:buSzPct val="150000"/>
              <a:buBlip>
                <a:blip r:embed="rId2"/>
              </a:buBlip>
            </a:pPr>
            <a:r>
              <a:rPr lang="en-US" sz="2400" dirty="0" smtClean="0">
                <a:latin typeface="Bookman Old Style" panose="02050604050505020204" pitchFamily="18" charset="0"/>
                <a:cs typeface="Times New Roman" panose="02020603050405020304" pitchFamily="18" charset="0"/>
              </a:rPr>
              <a:t>There </a:t>
            </a:r>
            <a:r>
              <a:rPr lang="en-US" sz="2400" dirty="0">
                <a:latin typeface="Bookman Old Style" panose="02050604050505020204" pitchFamily="18" charset="0"/>
                <a:cs typeface="Times New Roman" panose="02020603050405020304" pitchFamily="18" charset="0"/>
              </a:rPr>
              <a:t>are essentially three types of firewalls. Each type of firewall filters </a:t>
            </a:r>
            <a:r>
              <a:rPr lang="en-US" sz="2400" dirty="0" smtClean="0">
                <a:latin typeface="Bookman Old Style" panose="02050604050505020204" pitchFamily="18" charset="0"/>
                <a:cs typeface="Times New Roman" panose="02020603050405020304" pitchFamily="18" charset="0"/>
              </a:rPr>
              <a:t>packets by examining </a:t>
            </a:r>
            <a:r>
              <a:rPr lang="en-US" sz="2400" dirty="0">
                <a:latin typeface="Bookman Old Style" panose="02050604050505020204" pitchFamily="18" charset="0"/>
                <a:cs typeface="Times New Roman" panose="02020603050405020304" pitchFamily="18" charset="0"/>
              </a:rPr>
              <a:t>the data up to a particular layer of the network protocol stack. The firewalls are:</a:t>
            </a:r>
          </a:p>
          <a:p>
            <a:pPr algn="just">
              <a:buClr>
                <a:srgbClr val="002060"/>
              </a:buClr>
              <a:buSzPct val="150000"/>
              <a:buBlip>
                <a:blip r:embed="rId2"/>
              </a:buBlip>
            </a:pPr>
            <a:r>
              <a:rPr lang="en-US" sz="2400" dirty="0" err="1">
                <a:latin typeface="Bookman Old Style" panose="02050604050505020204" pitchFamily="18" charset="0"/>
                <a:cs typeface="Times New Roman" panose="02020603050405020304" pitchFamily="18" charset="0"/>
              </a:rPr>
              <a:t>i</a:t>
            </a:r>
            <a:r>
              <a:rPr lang="en-US" sz="2400" dirty="0">
                <a:latin typeface="Bookman Old Style" panose="02050604050505020204" pitchFamily="18" charset="0"/>
                <a:cs typeface="Times New Roman" panose="02020603050405020304" pitchFamily="18" charset="0"/>
              </a:rPr>
              <a:t>. A packet filter is a firewall that operates at the network layer. </a:t>
            </a:r>
            <a:endParaRPr lang="en-US" sz="2400" dirty="0" smtClean="0">
              <a:latin typeface="Bookman Old Style" panose="02050604050505020204" pitchFamily="18" charset="0"/>
              <a:cs typeface="Times New Roman" panose="02020603050405020304" pitchFamily="18" charset="0"/>
            </a:endParaRPr>
          </a:p>
          <a:p>
            <a:pPr algn="just">
              <a:buClr>
                <a:srgbClr val="002060"/>
              </a:buClr>
              <a:buSzPct val="150000"/>
              <a:buBlip>
                <a:blip r:embed="rId2"/>
              </a:buBlip>
            </a:pPr>
            <a:r>
              <a:rPr lang="en-US" sz="2400" dirty="0" smtClean="0">
                <a:latin typeface="Bookman Old Style" panose="02050604050505020204" pitchFamily="18" charset="0"/>
                <a:cs typeface="Times New Roman" panose="02020603050405020304" pitchFamily="18" charset="0"/>
              </a:rPr>
              <a:t>ii</a:t>
            </a:r>
            <a:r>
              <a:rPr lang="en-US" sz="2400" dirty="0">
                <a:latin typeface="Bookman Old Style" panose="02050604050505020204" pitchFamily="18" charset="0"/>
                <a:cs typeface="Times New Roman" panose="02020603050405020304" pitchFamily="18" charset="0"/>
              </a:rPr>
              <a:t>. A </a:t>
            </a:r>
            <a:r>
              <a:rPr lang="en-US" sz="2400" dirty="0" err="1">
                <a:latin typeface="Bookman Old Style" panose="02050604050505020204" pitchFamily="18" charset="0"/>
                <a:cs typeface="Times New Roman" panose="02020603050405020304" pitchFamily="18" charset="0"/>
              </a:rPr>
              <a:t>stateful</a:t>
            </a:r>
            <a:r>
              <a:rPr lang="en-US" sz="2400" dirty="0">
                <a:latin typeface="Bookman Old Style" panose="02050604050505020204" pitchFamily="18" charset="0"/>
                <a:cs typeface="Times New Roman" panose="02020603050405020304" pitchFamily="18" charset="0"/>
              </a:rPr>
              <a:t> packet filter is a firewall that lives at the transport layer. </a:t>
            </a:r>
            <a:endParaRPr lang="en-US" sz="2400" dirty="0" smtClean="0">
              <a:latin typeface="Bookman Old Style" panose="02050604050505020204" pitchFamily="18" charset="0"/>
              <a:cs typeface="Times New Roman" panose="02020603050405020304" pitchFamily="18" charset="0"/>
            </a:endParaRPr>
          </a:p>
          <a:p>
            <a:pPr algn="just">
              <a:buClr>
                <a:srgbClr val="002060"/>
              </a:buClr>
              <a:buSzPct val="150000"/>
              <a:buBlip>
                <a:blip r:embed="rId2"/>
              </a:buBlip>
            </a:pPr>
            <a:r>
              <a:rPr lang="en-US" sz="2400" dirty="0" smtClean="0">
                <a:latin typeface="Bookman Old Style" panose="02050604050505020204" pitchFamily="18" charset="0"/>
                <a:cs typeface="Times New Roman" panose="02020603050405020304" pitchFamily="18" charset="0"/>
              </a:rPr>
              <a:t>iii</a:t>
            </a:r>
            <a:r>
              <a:rPr lang="en-US" sz="2400" dirty="0">
                <a:latin typeface="Bookman Old Style" panose="02050604050505020204" pitchFamily="18" charset="0"/>
                <a:cs typeface="Times New Roman" panose="02020603050405020304" pitchFamily="18" charset="0"/>
              </a:rPr>
              <a:t>. An application proxy is a firewall that operates at the application layer </a:t>
            </a:r>
            <a:r>
              <a:rPr lang="en-US" sz="2400" dirty="0" smtClean="0">
                <a:latin typeface="Bookman Old Style" panose="02050604050505020204" pitchFamily="18" charset="0"/>
                <a:cs typeface="Times New Roman" panose="02020603050405020304" pitchFamily="18" charset="0"/>
              </a:rPr>
              <a:t>where it functions as a proxy</a:t>
            </a:r>
            <a:r>
              <a:rPr lang="en-US" sz="2400" dirty="0">
                <a:latin typeface="Bookman Old Style" panose="02050604050505020204" pitchFamily="18" charset="0"/>
                <a:cs typeface="Times New Roman" panose="02020603050405020304" pitchFamily="18" charset="0"/>
              </a:rPr>
              <a:t>.</a:t>
            </a:r>
            <a:endParaRPr lang="en-US" sz="2400" b="1" i="1" dirty="0">
              <a:solidFill>
                <a:srgbClr val="002060"/>
              </a:solidFill>
              <a:latin typeface="Bookman Old Style" panose="02050604050505020204" pitchFamily="18" charset="0"/>
              <a:cs typeface="Times New Roman" panose="02020603050405020304" pitchFamily="18" charset="0"/>
            </a:endParaRPr>
          </a:p>
        </p:txBody>
      </p:sp>
    </p:spTree>
    <p:extLst>
      <p:ext uri="{BB962C8B-B14F-4D97-AF65-F5344CB8AC3E}">
        <p14:creationId xmlns:p14="http://schemas.microsoft.com/office/powerpoint/2010/main" val="4270882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85379"/>
          </a:xfrm>
        </p:spPr>
        <p:txBody>
          <a:bodyPr>
            <a:normAutofit/>
          </a:bodyPr>
          <a:lstStyle/>
          <a:p>
            <a:pPr algn="ctr"/>
            <a:r>
              <a:rPr lang="en-US" sz="3600" b="1" dirty="0">
                <a:latin typeface="Bookman Old Style" panose="02050604050505020204" pitchFamily="18" charset="0"/>
                <a:cs typeface="Bookman Old Style"/>
              </a:rPr>
              <a:t>Importance of Firewall Design Principles</a:t>
            </a:r>
            <a:endParaRPr lang="en-US" sz="3600" b="1" dirty="0">
              <a:solidFill>
                <a:srgbClr val="002060"/>
              </a:solidFill>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a:xfrm>
            <a:off x="838200" y="1550504"/>
            <a:ext cx="10515600" cy="5208105"/>
          </a:xfrm>
        </p:spPr>
        <p:txBody>
          <a:bodyPr>
            <a:normAutofit/>
          </a:bodyPr>
          <a:lstStyle/>
          <a:p>
            <a:pPr algn="just">
              <a:buClr>
                <a:srgbClr val="002060"/>
              </a:buClr>
              <a:buSzPct val="150000"/>
              <a:buBlip>
                <a:blip r:embed="rId2"/>
              </a:buBlip>
            </a:pPr>
            <a:r>
              <a:rPr lang="en-US" sz="2400" b="1" i="1" dirty="0">
                <a:solidFill>
                  <a:srgbClr val="002060"/>
                </a:solidFill>
                <a:latin typeface="Bookman Old Style" panose="02050604050505020204" pitchFamily="18" charset="0"/>
                <a:cs typeface="Times New Roman" panose="02020603050405020304" pitchFamily="18" charset="0"/>
              </a:rPr>
              <a:t>Different Requirements: </a:t>
            </a:r>
            <a:r>
              <a:rPr lang="en-US" sz="2400" dirty="0">
                <a:latin typeface="Bookman Old Style" panose="02050604050505020204" pitchFamily="18" charset="0"/>
                <a:cs typeface="Times New Roman" panose="02020603050405020304" pitchFamily="18" charset="0"/>
              </a:rPr>
              <a:t>Every local network or system has its threats and requirements which needs different structure and devices. All this can only be identified while designing a firewall. Accessing the current security outline of a company can help to create a better firewall design.</a:t>
            </a:r>
          </a:p>
          <a:p>
            <a:pPr algn="just">
              <a:buClr>
                <a:srgbClr val="002060"/>
              </a:buClr>
              <a:buSzPct val="150000"/>
              <a:buBlip>
                <a:blip r:embed="rId2"/>
              </a:buBlip>
            </a:pPr>
            <a:r>
              <a:rPr lang="en-US" sz="2400" b="1" i="1" dirty="0">
                <a:solidFill>
                  <a:srgbClr val="002060"/>
                </a:solidFill>
                <a:latin typeface="Bookman Old Style" panose="02050604050505020204" pitchFamily="18" charset="0"/>
                <a:cs typeface="Times New Roman" panose="02020603050405020304" pitchFamily="18" charset="0"/>
              </a:rPr>
              <a:t>Outlining Policies: </a:t>
            </a:r>
            <a:r>
              <a:rPr lang="en-US" sz="2400" dirty="0">
                <a:latin typeface="Bookman Old Style" panose="02050604050505020204" pitchFamily="18" charset="0"/>
                <a:cs typeface="Times New Roman" panose="02020603050405020304" pitchFamily="18" charset="0"/>
              </a:rPr>
              <a:t>Once a firewall is being designed, a system or network doesn’t need to be secure. Some new threats can arise and if we have proper paperwork of policies then the security system can be modified again and the network will become more secure.</a:t>
            </a:r>
          </a:p>
          <a:p>
            <a:pPr algn="just">
              <a:buClr>
                <a:srgbClr val="002060"/>
              </a:buClr>
              <a:buSzPct val="150000"/>
              <a:buBlip>
                <a:blip r:embed="rId2"/>
              </a:buBlip>
            </a:pPr>
            <a:r>
              <a:rPr lang="en-US" sz="2400" b="1" i="1" dirty="0">
                <a:solidFill>
                  <a:srgbClr val="002060"/>
                </a:solidFill>
                <a:latin typeface="Bookman Old Style" panose="02050604050505020204" pitchFamily="18" charset="0"/>
                <a:cs typeface="Times New Roman" panose="02020603050405020304" pitchFamily="18" charset="0"/>
              </a:rPr>
              <a:t>Identifying Requirements: </a:t>
            </a:r>
            <a:r>
              <a:rPr lang="en-US" sz="2400" dirty="0">
                <a:latin typeface="Bookman Old Style" panose="02050604050505020204" pitchFamily="18" charset="0"/>
                <a:cs typeface="Times New Roman" panose="02020603050405020304" pitchFamily="18" charset="0"/>
              </a:rPr>
              <a:t>While designing a firewall data related to threats, devices needed to be integrated, Missing resources, and updating security devices. All the information collected is combined to get the best results. Even if one of these things is misidentified leads to security issues</a:t>
            </a:r>
            <a:r>
              <a:rPr lang="en-US" sz="2400" dirty="0" smtClean="0">
                <a:latin typeface="Bookman Old Style" panose="02050604050505020204" pitchFamily="18" charset="0"/>
                <a:cs typeface="Times New Roman" panose="02020603050405020304" pitchFamily="18" charset="0"/>
              </a:rPr>
              <a:t>.</a:t>
            </a:r>
            <a:endParaRPr lang="en-US" sz="2400" dirty="0">
              <a:latin typeface="Bookman Old Style" panose="02050604050505020204" pitchFamily="18" charset="0"/>
              <a:cs typeface="Times New Roman" panose="02020603050405020304" pitchFamily="18" charset="0"/>
            </a:endParaRPr>
          </a:p>
        </p:txBody>
      </p:sp>
    </p:spTree>
    <p:extLst>
      <p:ext uri="{BB962C8B-B14F-4D97-AF65-F5344CB8AC3E}">
        <p14:creationId xmlns:p14="http://schemas.microsoft.com/office/powerpoint/2010/main" val="1176146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85379"/>
          </a:xfrm>
        </p:spPr>
        <p:txBody>
          <a:bodyPr>
            <a:normAutofit/>
          </a:bodyPr>
          <a:lstStyle/>
          <a:p>
            <a:pPr algn="ctr"/>
            <a:r>
              <a:rPr lang="en-US" sz="3600" b="1" dirty="0">
                <a:latin typeface="Bookman Old Style" panose="02050604050505020204" pitchFamily="18" charset="0"/>
                <a:cs typeface="Bookman Old Style"/>
              </a:rPr>
              <a:t>Importance of Firewall Design Principles</a:t>
            </a:r>
            <a:endParaRPr lang="en-US" sz="3600" b="1" dirty="0">
              <a:solidFill>
                <a:srgbClr val="002060"/>
              </a:solidFill>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a:xfrm>
            <a:off x="838200" y="1550504"/>
            <a:ext cx="10515600" cy="5208105"/>
          </a:xfrm>
        </p:spPr>
        <p:txBody>
          <a:bodyPr>
            <a:normAutofit/>
          </a:bodyPr>
          <a:lstStyle/>
          <a:p>
            <a:pPr algn="just">
              <a:buClr>
                <a:srgbClr val="002060"/>
              </a:buClr>
              <a:buSzPct val="150000"/>
              <a:buBlip>
                <a:blip r:embed="rId2"/>
              </a:buBlip>
            </a:pPr>
            <a:r>
              <a:rPr lang="en-US" sz="2400" b="1" i="1" dirty="0" smtClean="0">
                <a:solidFill>
                  <a:srgbClr val="002060"/>
                </a:solidFill>
                <a:latin typeface="Bookman Old Style" panose="02050604050505020204" pitchFamily="18" charset="0"/>
                <a:cs typeface="Times New Roman" panose="02020603050405020304" pitchFamily="18" charset="0"/>
              </a:rPr>
              <a:t>Setting </a:t>
            </a:r>
            <a:r>
              <a:rPr lang="en-US" sz="2400" b="1" i="1" dirty="0">
                <a:solidFill>
                  <a:srgbClr val="002060"/>
                </a:solidFill>
                <a:latin typeface="Bookman Old Style" panose="02050604050505020204" pitchFamily="18" charset="0"/>
                <a:cs typeface="Times New Roman" panose="02020603050405020304" pitchFamily="18" charset="0"/>
              </a:rPr>
              <a:t>Restrictions: </a:t>
            </a:r>
            <a:r>
              <a:rPr lang="en-US" sz="2400" dirty="0">
                <a:latin typeface="Bookman Old Style" panose="02050604050505020204" pitchFamily="18" charset="0"/>
                <a:cs typeface="Times New Roman" panose="02020603050405020304" pitchFamily="18" charset="0"/>
              </a:rPr>
              <a:t>Every user has limitations to access different level of data or modify it and it needed to be identified and taken action accordingly. After retrieving and processing data, priority is set to people, devices, and applications.</a:t>
            </a:r>
          </a:p>
          <a:p>
            <a:pPr algn="just">
              <a:buClr>
                <a:srgbClr val="002060"/>
              </a:buClr>
              <a:buSzPct val="150000"/>
              <a:buBlip>
                <a:blip r:embed="rId2"/>
              </a:buBlip>
            </a:pPr>
            <a:r>
              <a:rPr lang="en-US" sz="2400" b="1" i="1" dirty="0">
                <a:solidFill>
                  <a:srgbClr val="002060"/>
                </a:solidFill>
                <a:latin typeface="Bookman Old Style" panose="02050604050505020204" pitchFamily="18" charset="0"/>
                <a:cs typeface="Times New Roman" panose="02020603050405020304" pitchFamily="18" charset="0"/>
              </a:rPr>
              <a:t>Identify Deployment Location: </a:t>
            </a:r>
            <a:r>
              <a:rPr lang="en-US" sz="2400" dirty="0">
                <a:latin typeface="Bookman Old Style" panose="02050604050505020204" pitchFamily="18" charset="0"/>
                <a:cs typeface="Times New Roman" panose="02020603050405020304" pitchFamily="18" charset="0"/>
              </a:rPr>
              <a:t>Every firewall has its strengths and to get the most use out of it, we need to deploy each of them at the right place in a system or network. In the case of a packet filter firewall, it needs to be deployed at the edge of your network in between the internal network and web server to get the most out of it.</a:t>
            </a:r>
          </a:p>
        </p:txBody>
      </p:sp>
    </p:spTree>
    <p:extLst>
      <p:ext uri="{BB962C8B-B14F-4D97-AF65-F5344CB8AC3E}">
        <p14:creationId xmlns:p14="http://schemas.microsoft.com/office/powerpoint/2010/main" val="2642985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85379"/>
          </a:xfrm>
        </p:spPr>
        <p:txBody>
          <a:bodyPr>
            <a:normAutofit/>
          </a:bodyPr>
          <a:lstStyle/>
          <a:p>
            <a:pPr algn="ctr"/>
            <a:r>
              <a:rPr lang="en-US" sz="3600" b="1" dirty="0" smtClean="0">
                <a:latin typeface="Bookman Old Style" panose="02050604050505020204" pitchFamily="18" charset="0"/>
                <a:cs typeface="Bookman Old Style"/>
              </a:rPr>
              <a:t>Design Goals</a:t>
            </a:r>
            <a:endParaRPr lang="en-US" sz="3600" b="1" dirty="0">
              <a:solidFill>
                <a:srgbClr val="002060"/>
              </a:solidFill>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a:xfrm>
            <a:off x="838200" y="1550504"/>
            <a:ext cx="10515600" cy="5208105"/>
          </a:xfrm>
        </p:spPr>
        <p:txBody>
          <a:bodyPr>
            <a:normAutofit/>
          </a:bodyPr>
          <a:lstStyle/>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All traffic from inside to outside must pass through the firewall (</a:t>
            </a:r>
            <a:r>
              <a:rPr lang="en-US" sz="2400" dirty="0" smtClean="0">
                <a:latin typeface="Bookman Old Style" panose="02050604050505020204" pitchFamily="18" charset="0"/>
                <a:cs typeface="Times New Roman" panose="02020603050405020304" pitchFamily="18" charset="0"/>
              </a:rPr>
              <a:t>physically blocking all access to </a:t>
            </a:r>
            <a:r>
              <a:rPr lang="en-US" sz="2400" dirty="0">
                <a:latin typeface="Bookman Old Style" panose="02050604050505020204" pitchFamily="18" charset="0"/>
                <a:cs typeface="Times New Roman" panose="02020603050405020304" pitchFamily="18" charset="0"/>
              </a:rPr>
              <a:t>the local network except via the firewall) –</a:t>
            </a:r>
          </a:p>
          <a:p>
            <a:pPr algn="just">
              <a:buClr>
                <a:srgbClr val="002060"/>
              </a:buClr>
              <a:buSzPct val="150000"/>
              <a:buBlip>
                <a:blip r:embed="rId2"/>
              </a:buBlip>
            </a:pPr>
            <a:r>
              <a:rPr lang="en-US" sz="2400" dirty="0" smtClean="0">
                <a:latin typeface="Bookman Old Style" panose="02050604050505020204" pitchFamily="18" charset="0"/>
                <a:cs typeface="Times New Roman" panose="02020603050405020304" pitchFamily="18" charset="0"/>
              </a:rPr>
              <a:t>Only </a:t>
            </a:r>
            <a:r>
              <a:rPr lang="en-US" sz="2400" dirty="0">
                <a:latin typeface="Bookman Old Style" panose="02050604050505020204" pitchFamily="18" charset="0"/>
                <a:cs typeface="Times New Roman" panose="02020603050405020304" pitchFamily="18" charset="0"/>
              </a:rPr>
              <a:t>authorized traffic (defined by the local security policy) will be </a:t>
            </a:r>
            <a:r>
              <a:rPr lang="en-US" sz="2400" dirty="0" smtClean="0">
                <a:latin typeface="Bookman Old Style" panose="02050604050505020204" pitchFamily="18" charset="0"/>
                <a:cs typeface="Times New Roman" panose="02020603050405020304" pitchFamily="18" charset="0"/>
              </a:rPr>
              <a:t>allowed to pass.</a:t>
            </a:r>
          </a:p>
          <a:p>
            <a:pPr algn="just">
              <a:buClr>
                <a:srgbClr val="002060"/>
              </a:buClr>
              <a:buSzPct val="150000"/>
              <a:buBlip>
                <a:blip r:embed="rId2"/>
              </a:buBlip>
            </a:pPr>
            <a:r>
              <a:rPr lang="en-US" sz="2400" dirty="0" smtClean="0">
                <a:latin typeface="Bookman Old Style" panose="02050604050505020204" pitchFamily="18" charset="0"/>
                <a:cs typeface="Times New Roman" panose="02020603050405020304" pitchFamily="18" charset="0"/>
              </a:rPr>
              <a:t>The </a:t>
            </a:r>
            <a:r>
              <a:rPr lang="en-US" sz="2400" dirty="0">
                <a:latin typeface="Bookman Old Style" panose="02050604050505020204" pitchFamily="18" charset="0"/>
                <a:cs typeface="Times New Roman" panose="02020603050405020304" pitchFamily="18" charset="0"/>
              </a:rPr>
              <a:t>firewall itself is immune to penetration (use of trusted </a:t>
            </a:r>
            <a:r>
              <a:rPr lang="en-US" sz="2400" dirty="0" smtClean="0">
                <a:latin typeface="Bookman Old Style" panose="02050604050505020204" pitchFamily="18" charset="0"/>
                <a:cs typeface="Times New Roman" panose="02020603050405020304" pitchFamily="18" charset="0"/>
              </a:rPr>
              <a:t>system with </a:t>
            </a:r>
            <a:r>
              <a:rPr lang="en-US" sz="2400" dirty="0">
                <a:latin typeface="Bookman Old Style" panose="02050604050505020204" pitchFamily="18" charset="0"/>
                <a:cs typeface="Times New Roman" panose="02020603050405020304" pitchFamily="18" charset="0"/>
              </a:rPr>
              <a:t>a </a:t>
            </a:r>
            <a:r>
              <a:rPr lang="en-US" sz="2400" dirty="0" smtClean="0">
                <a:latin typeface="Bookman Old Style" panose="02050604050505020204" pitchFamily="18" charset="0"/>
                <a:cs typeface="Times New Roman" panose="02020603050405020304" pitchFamily="18" charset="0"/>
              </a:rPr>
              <a:t>secure operating system</a:t>
            </a:r>
            <a:r>
              <a:rPr lang="en-US" sz="2400" dirty="0">
                <a:latin typeface="Bookman Old Style" panose="02050604050505020204" pitchFamily="18" charset="0"/>
                <a:cs typeface="Times New Roman" panose="02020603050405020304" pitchFamily="18" charset="0"/>
              </a:rPr>
              <a:t>)</a:t>
            </a:r>
            <a:endParaRPr lang="en-US" sz="2400" b="1" i="1" dirty="0">
              <a:solidFill>
                <a:srgbClr val="002060"/>
              </a:solidFill>
              <a:latin typeface="Bookman Old Style" panose="02050604050505020204" pitchFamily="18" charset="0"/>
              <a:cs typeface="Times New Roman" panose="02020603050405020304" pitchFamily="18" charset="0"/>
            </a:endParaRPr>
          </a:p>
        </p:txBody>
      </p:sp>
    </p:spTree>
    <p:extLst>
      <p:ext uri="{BB962C8B-B14F-4D97-AF65-F5344CB8AC3E}">
        <p14:creationId xmlns:p14="http://schemas.microsoft.com/office/powerpoint/2010/main" val="3347211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85379"/>
          </a:xfrm>
        </p:spPr>
        <p:txBody>
          <a:bodyPr>
            <a:normAutofit/>
          </a:bodyPr>
          <a:lstStyle/>
          <a:p>
            <a:pPr algn="ctr"/>
            <a:r>
              <a:rPr lang="en-US" sz="3600" b="1" dirty="0">
                <a:latin typeface="Bookman Old Style" panose="02050604050505020204" pitchFamily="18" charset="0"/>
                <a:cs typeface="Bookman Old Style"/>
              </a:rPr>
              <a:t>Firewall Design Principles</a:t>
            </a:r>
            <a:endParaRPr lang="en-US" sz="3600" b="1" dirty="0">
              <a:solidFill>
                <a:srgbClr val="002060"/>
              </a:solidFill>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a:xfrm>
            <a:off x="838200" y="1550504"/>
            <a:ext cx="10515600" cy="5208105"/>
          </a:xfrm>
        </p:spPr>
        <p:txBody>
          <a:bodyPr>
            <a:normAutofit lnSpcReduction="10000"/>
          </a:bodyPr>
          <a:lstStyle/>
          <a:p>
            <a:pPr algn="just">
              <a:buClr>
                <a:srgbClr val="002060"/>
              </a:buClr>
              <a:buSzPct val="150000"/>
              <a:buBlip>
                <a:blip r:embed="rId2"/>
              </a:buBlip>
            </a:pPr>
            <a:r>
              <a:rPr lang="en-US" sz="2400" b="1" i="1" dirty="0" smtClean="0">
                <a:solidFill>
                  <a:srgbClr val="002060"/>
                </a:solidFill>
                <a:latin typeface="Bookman Old Style" panose="02050604050505020204" pitchFamily="18" charset="0"/>
                <a:cs typeface="Times New Roman" panose="02020603050405020304" pitchFamily="18" charset="0"/>
              </a:rPr>
              <a:t>Developing </a:t>
            </a:r>
            <a:r>
              <a:rPr lang="en-US" sz="2400" b="1" i="1" dirty="0">
                <a:solidFill>
                  <a:srgbClr val="002060"/>
                </a:solidFill>
                <a:latin typeface="Bookman Old Style" panose="02050604050505020204" pitchFamily="18" charset="0"/>
                <a:cs typeface="Times New Roman" panose="02020603050405020304" pitchFamily="18" charset="0"/>
              </a:rPr>
              <a:t>Security </a:t>
            </a:r>
            <a:r>
              <a:rPr lang="en-US" sz="2400" b="1" i="1" dirty="0" smtClean="0">
                <a:solidFill>
                  <a:srgbClr val="002060"/>
                </a:solidFill>
                <a:latin typeface="Bookman Old Style" panose="02050604050505020204" pitchFamily="18" charset="0"/>
                <a:cs typeface="Times New Roman" panose="02020603050405020304" pitchFamily="18" charset="0"/>
              </a:rPr>
              <a:t>Policy: </a:t>
            </a:r>
            <a:r>
              <a:rPr lang="en-US" sz="2400" dirty="0" smtClean="0">
                <a:latin typeface="Bookman Old Style" panose="02050604050505020204" pitchFamily="18" charset="0"/>
                <a:cs typeface="Times New Roman" panose="02020603050405020304" pitchFamily="18" charset="0"/>
              </a:rPr>
              <a:t>Security </a:t>
            </a:r>
            <a:r>
              <a:rPr lang="en-US" sz="2400" dirty="0">
                <a:latin typeface="Bookman Old Style" panose="02050604050505020204" pitchFamily="18" charset="0"/>
                <a:cs typeface="Times New Roman" panose="02020603050405020304" pitchFamily="18" charset="0"/>
              </a:rPr>
              <a:t>policy is a very essential part of firewall design. Security policy is designed according to the requirement of the company or client to know which kind of traffic is allowed to pass. Without a proper security policy, it is impossible to restrict or allow a specific user or worker in a company network or anywhere else. A properly developed security policy also knows what to do in case of a security breach. Without it, there is an increase in risk as there will not be a proper implementation of security solutions</a:t>
            </a:r>
            <a:r>
              <a:rPr lang="en-US" sz="2400" dirty="0" smtClean="0">
                <a:latin typeface="Bookman Old Style" panose="02050604050505020204" pitchFamily="18" charset="0"/>
                <a:cs typeface="Times New Roman" panose="02020603050405020304" pitchFamily="18" charset="0"/>
              </a:rPr>
              <a:t>.</a:t>
            </a:r>
            <a:endParaRPr lang="en-US" sz="2400" dirty="0">
              <a:latin typeface="Bookman Old Style" panose="02050604050505020204" pitchFamily="18" charset="0"/>
              <a:cs typeface="Times New Roman" panose="02020603050405020304" pitchFamily="18" charset="0"/>
            </a:endParaRPr>
          </a:p>
          <a:p>
            <a:pPr algn="just">
              <a:buClr>
                <a:srgbClr val="002060"/>
              </a:buClr>
              <a:buSzPct val="150000"/>
              <a:buBlip>
                <a:blip r:embed="rId2"/>
              </a:buBlip>
            </a:pPr>
            <a:r>
              <a:rPr lang="en-US" sz="2400" b="1" i="1" dirty="0" smtClean="0">
                <a:solidFill>
                  <a:srgbClr val="002060"/>
                </a:solidFill>
                <a:latin typeface="Bookman Old Style" panose="02050604050505020204" pitchFamily="18" charset="0"/>
                <a:cs typeface="Times New Roman" panose="02020603050405020304" pitchFamily="18" charset="0"/>
              </a:rPr>
              <a:t>Simple </a:t>
            </a:r>
            <a:r>
              <a:rPr lang="en-US" sz="2400" b="1" i="1" dirty="0">
                <a:solidFill>
                  <a:srgbClr val="002060"/>
                </a:solidFill>
                <a:latin typeface="Bookman Old Style" panose="02050604050505020204" pitchFamily="18" charset="0"/>
                <a:cs typeface="Times New Roman" panose="02020603050405020304" pitchFamily="18" charset="0"/>
              </a:rPr>
              <a:t>Solution </a:t>
            </a:r>
            <a:r>
              <a:rPr lang="en-US" sz="2400" b="1" i="1" dirty="0" smtClean="0">
                <a:solidFill>
                  <a:srgbClr val="002060"/>
                </a:solidFill>
                <a:latin typeface="Bookman Old Style" panose="02050604050505020204" pitchFamily="18" charset="0"/>
                <a:cs typeface="Times New Roman" panose="02020603050405020304" pitchFamily="18" charset="0"/>
              </a:rPr>
              <a:t>Design: </a:t>
            </a:r>
            <a:r>
              <a:rPr lang="en-US" sz="2400" dirty="0" smtClean="0">
                <a:latin typeface="Bookman Old Style" panose="02050604050505020204" pitchFamily="18" charset="0"/>
                <a:cs typeface="Times New Roman" panose="02020603050405020304" pitchFamily="18" charset="0"/>
              </a:rPr>
              <a:t>If </a:t>
            </a:r>
            <a:r>
              <a:rPr lang="en-US" sz="2400" dirty="0">
                <a:latin typeface="Bookman Old Style" panose="02050604050505020204" pitchFamily="18" charset="0"/>
                <a:cs typeface="Times New Roman" panose="02020603050405020304" pitchFamily="18" charset="0"/>
              </a:rPr>
              <a:t>the design of the solution is complex. then it will be difficult to implement it. If the solution is easy. then it will be easier to implement it. A simple design is easier to maintain. we can make upgrades in the simple design according to the new possible threats leaving it with an efficient but more simple structure.  The problem that comes with complex designs is a configuration error that opens a path for external attacks. </a:t>
            </a:r>
          </a:p>
        </p:txBody>
      </p:sp>
    </p:spTree>
    <p:extLst>
      <p:ext uri="{BB962C8B-B14F-4D97-AF65-F5344CB8AC3E}">
        <p14:creationId xmlns:p14="http://schemas.microsoft.com/office/powerpoint/2010/main" val="2183240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85379"/>
          </a:xfrm>
        </p:spPr>
        <p:txBody>
          <a:bodyPr>
            <a:normAutofit/>
          </a:bodyPr>
          <a:lstStyle/>
          <a:p>
            <a:pPr algn="ctr"/>
            <a:r>
              <a:rPr lang="en-US" sz="3600" b="1" dirty="0">
                <a:latin typeface="Bookman Old Style" panose="02050604050505020204" pitchFamily="18" charset="0"/>
                <a:cs typeface="Bookman Old Style"/>
              </a:rPr>
              <a:t>Firewall Design Principles</a:t>
            </a:r>
            <a:endParaRPr lang="en-US" sz="3600" b="1" dirty="0">
              <a:solidFill>
                <a:srgbClr val="002060"/>
              </a:solidFill>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a:xfrm>
            <a:off x="838200" y="1550504"/>
            <a:ext cx="10515600" cy="5208105"/>
          </a:xfrm>
        </p:spPr>
        <p:txBody>
          <a:bodyPr>
            <a:normAutofit/>
          </a:bodyPr>
          <a:lstStyle/>
          <a:p>
            <a:pPr algn="just">
              <a:buClr>
                <a:srgbClr val="002060"/>
              </a:buClr>
              <a:buSzPct val="150000"/>
              <a:buBlip>
                <a:blip r:embed="rId2"/>
              </a:buBlip>
            </a:pPr>
            <a:r>
              <a:rPr lang="en-US" sz="2400" b="1" i="1" dirty="0">
                <a:solidFill>
                  <a:srgbClr val="002060"/>
                </a:solidFill>
                <a:latin typeface="Bookman Old Style" panose="02050604050505020204" pitchFamily="18" charset="0"/>
                <a:cs typeface="Times New Roman" panose="02020603050405020304" pitchFamily="18" charset="0"/>
              </a:rPr>
              <a:t>Choosing the Right Device: </a:t>
            </a:r>
            <a:r>
              <a:rPr lang="en-US" sz="2400" dirty="0">
                <a:latin typeface="Bookman Old Style" panose="02050604050505020204" pitchFamily="18" charset="0"/>
                <a:cs typeface="Times New Roman" panose="02020603050405020304" pitchFamily="18" charset="0"/>
              </a:rPr>
              <a:t>Every network security device has its purpose and its way of implementation. if we use the wrong device for the wrong problem, the network becomes vulnerable. if the outdated device is used for a designing firewall, it exposes the network to risk and is almost useless. Firstly the designing part must be done then the product requirements must be found out, if the product is already available then it is tried to fit in a design that makes security weak</a:t>
            </a:r>
            <a:r>
              <a:rPr lang="en-US" sz="2400" dirty="0" smtClean="0">
                <a:latin typeface="Bookman Old Style" panose="02050604050505020204" pitchFamily="18" charset="0"/>
                <a:cs typeface="Times New Roman" panose="02020603050405020304" pitchFamily="18" charset="0"/>
              </a:rPr>
              <a:t>. </a:t>
            </a:r>
          </a:p>
          <a:p>
            <a:pPr algn="just">
              <a:buClr>
                <a:srgbClr val="002060"/>
              </a:buClr>
              <a:buSzPct val="150000"/>
              <a:buBlip>
                <a:blip r:embed="rId2"/>
              </a:buBlip>
            </a:pPr>
            <a:r>
              <a:rPr lang="en-US" sz="2400" b="1" i="1" dirty="0" smtClean="0">
                <a:solidFill>
                  <a:srgbClr val="002060"/>
                </a:solidFill>
                <a:latin typeface="Bookman Old Style" panose="02050604050505020204" pitchFamily="18" charset="0"/>
                <a:cs typeface="Times New Roman" panose="02020603050405020304" pitchFamily="18" charset="0"/>
              </a:rPr>
              <a:t>Layered Defense: </a:t>
            </a:r>
            <a:r>
              <a:rPr lang="en-US" sz="2400" dirty="0" smtClean="0">
                <a:latin typeface="Bookman Old Style" panose="02050604050505020204" pitchFamily="18" charset="0"/>
                <a:cs typeface="Times New Roman" panose="02020603050405020304" pitchFamily="18" charset="0"/>
              </a:rPr>
              <a:t>A </a:t>
            </a:r>
            <a:r>
              <a:rPr lang="en-US" sz="2400" dirty="0">
                <a:latin typeface="Bookman Old Style" panose="02050604050505020204" pitchFamily="18" charset="0"/>
                <a:cs typeface="Times New Roman" panose="02020603050405020304" pitchFamily="18" charset="0"/>
              </a:rPr>
              <a:t>network defense must be multiple-layered in the modern world because if the security is broken, the network will be exposed to external attacks. Multilayer security design can be set to deal with different levels of threat. It gives an edge to the security design and finally neutralizes the attack on the system</a:t>
            </a:r>
            <a:r>
              <a:rPr lang="en-US" sz="2400" dirty="0" smtClean="0">
                <a:latin typeface="Bookman Old Style" panose="02050604050505020204" pitchFamily="18" charset="0"/>
                <a:cs typeface="Times New Roman" panose="02020603050405020304" pitchFamily="18" charset="0"/>
              </a:rPr>
              <a:t>.</a:t>
            </a:r>
            <a:endParaRPr lang="en-US" sz="2400" dirty="0">
              <a:latin typeface="Bookman Old Style" panose="02050604050505020204" pitchFamily="18" charset="0"/>
              <a:cs typeface="Times New Roman" panose="02020603050405020304" pitchFamily="18" charset="0"/>
            </a:endParaRPr>
          </a:p>
        </p:txBody>
      </p:sp>
    </p:spTree>
    <p:extLst>
      <p:ext uri="{BB962C8B-B14F-4D97-AF65-F5344CB8AC3E}">
        <p14:creationId xmlns:p14="http://schemas.microsoft.com/office/powerpoint/2010/main" val="3603347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85379"/>
          </a:xfrm>
        </p:spPr>
        <p:txBody>
          <a:bodyPr>
            <a:normAutofit/>
          </a:bodyPr>
          <a:lstStyle/>
          <a:p>
            <a:pPr algn="ctr"/>
            <a:r>
              <a:rPr lang="en-US" sz="3600" b="1" dirty="0">
                <a:latin typeface="Bookman Old Style" panose="02050604050505020204" pitchFamily="18" charset="0"/>
                <a:cs typeface="Bookman Old Style"/>
              </a:rPr>
              <a:t>Firewall Design Principles</a:t>
            </a:r>
            <a:endParaRPr lang="en-US" sz="3600" b="1" dirty="0">
              <a:solidFill>
                <a:srgbClr val="002060"/>
              </a:solidFill>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a:xfrm>
            <a:off x="838200" y="1550504"/>
            <a:ext cx="10515600" cy="5208105"/>
          </a:xfrm>
        </p:spPr>
        <p:txBody>
          <a:bodyPr>
            <a:normAutofit/>
          </a:bodyPr>
          <a:lstStyle/>
          <a:p>
            <a:pPr algn="just">
              <a:buClr>
                <a:srgbClr val="002060"/>
              </a:buClr>
              <a:buSzPct val="150000"/>
              <a:buBlip>
                <a:blip r:embed="rId2"/>
              </a:buBlip>
            </a:pPr>
            <a:r>
              <a:rPr lang="en-US" sz="2400" b="1" i="1" dirty="0" smtClean="0">
                <a:solidFill>
                  <a:srgbClr val="002060"/>
                </a:solidFill>
                <a:latin typeface="Bookman Old Style" panose="02050604050505020204" pitchFamily="18" charset="0"/>
                <a:cs typeface="Times New Roman" panose="02020603050405020304" pitchFamily="18" charset="0"/>
              </a:rPr>
              <a:t>Consider </a:t>
            </a:r>
            <a:r>
              <a:rPr lang="en-US" sz="2400" b="1" i="1" dirty="0">
                <a:solidFill>
                  <a:srgbClr val="002060"/>
                </a:solidFill>
                <a:latin typeface="Bookman Old Style" panose="02050604050505020204" pitchFamily="18" charset="0"/>
                <a:cs typeface="Times New Roman" panose="02020603050405020304" pitchFamily="18" charset="0"/>
              </a:rPr>
              <a:t>Internal </a:t>
            </a:r>
            <a:r>
              <a:rPr lang="en-US" sz="2400" b="1" i="1" dirty="0" smtClean="0">
                <a:solidFill>
                  <a:srgbClr val="002060"/>
                </a:solidFill>
                <a:latin typeface="Bookman Old Style" panose="02050604050505020204" pitchFamily="18" charset="0"/>
                <a:cs typeface="Times New Roman" panose="02020603050405020304" pitchFamily="18" charset="0"/>
              </a:rPr>
              <a:t>Threats: </a:t>
            </a:r>
            <a:r>
              <a:rPr lang="en-US" sz="2400" dirty="0" smtClean="0">
                <a:latin typeface="Bookman Old Style" panose="02050604050505020204" pitchFamily="18" charset="0"/>
                <a:cs typeface="Times New Roman" panose="02020603050405020304" pitchFamily="18" charset="0"/>
              </a:rPr>
              <a:t>While </a:t>
            </a:r>
            <a:r>
              <a:rPr lang="en-US" sz="2400" dirty="0">
                <a:latin typeface="Bookman Old Style" panose="02050604050505020204" pitchFamily="18" charset="0"/>
                <a:cs typeface="Times New Roman" panose="02020603050405020304" pitchFamily="18" charset="0"/>
              </a:rPr>
              <a:t>giving a lot of attention to safeguarding the network or device from external attacks. The security becomes weak in case of internal attacks and most of the attacks are done internally as it is easy to access and designed weakly. Different levels can be set in network security while designing internal security. Filtering can be added to keep track of the traffic moving from lower-level security to higher level. </a:t>
            </a:r>
            <a:endParaRPr lang="en-US" sz="2400" b="1" i="1" dirty="0">
              <a:solidFill>
                <a:srgbClr val="002060"/>
              </a:solidFill>
              <a:latin typeface="Bookman Old Style" panose="02050604050505020204" pitchFamily="18" charset="0"/>
              <a:cs typeface="Times New Roman" panose="02020603050405020304" pitchFamily="18" charset="0"/>
            </a:endParaRPr>
          </a:p>
        </p:txBody>
      </p:sp>
    </p:spTree>
    <p:extLst>
      <p:ext uri="{BB962C8B-B14F-4D97-AF65-F5344CB8AC3E}">
        <p14:creationId xmlns:p14="http://schemas.microsoft.com/office/powerpoint/2010/main" val="23114823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2145</TotalTime>
  <Words>1533</Words>
  <Application>Microsoft Office PowerPoint</Application>
  <PresentationFormat>Widescreen</PresentationFormat>
  <Paragraphs>57</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Bookman Old Style</vt:lpstr>
      <vt:lpstr>Calibri</vt:lpstr>
      <vt:lpstr>Calibri Light</vt:lpstr>
      <vt:lpstr>Times New Roman</vt:lpstr>
      <vt:lpstr>Office Theme</vt:lpstr>
      <vt:lpstr>Firewall Design Principles  Md. Alamgir Hossain Senior Lecturer, Dept. of CSE, Prime University Mail: alamgir.cse14.just@gmail.com </vt:lpstr>
      <vt:lpstr>Introduction to Firewall</vt:lpstr>
      <vt:lpstr>Introduction to Firewall</vt:lpstr>
      <vt:lpstr>Importance of Firewall Design Principles</vt:lpstr>
      <vt:lpstr>Importance of Firewall Design Principles</vt:lpstr>
      <vt:lpstr>Design Goals</vt:lpstr>
      <vt:lpstr>Firewall Design Principles</vt:lpstr>
      <vt:lpstr>Firewall Design Principles</vt:lpstr>
      <vt:lpstr>Firewall Design Principles</vt:lpstr>
      <vt:lpstr>Advantages of Firewall</vt:lpstr>
      <vt:lpstr>Advantages of Firewall</vt:lpstr>
      <vt:lpstr>Limitations of Firewall</vt:lpstr>
      <vt:lpstr>Limitations of Firewall</vt:lpstr>
      <vt:lpstr>Study for Short Note on the Listed Firewall (Home Task)</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Alamgir Hossain</dc:creator>
  <cp:lastModifiedBy>Microsoft account</cp:lastModifiedBy>
  <cp:revision>93</cp:revision>
  <dcterms:created xsi:type="dcterms:W3CDTF">2020-02-09T08:42:24Z</dcterms:created>
  <dcterms:modified xsi:type="dcterms:W3CDTF">2023-01-24T08:06:03Z</dcterms:modified>
</cp:coreProperties>
</file>