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7" r:id="rId3"/>
    <p:sldId id="258" r:id="rId4"/>
    <p:sldId id="268" r:id="rId5"/>
    <p:sldId id="269" r:id="rId6"/>
    <p:sldId id="270" r:id="rId7"/>
    <p:sldId id="271" r:id="rId8"/>
    <p:sldId id="272" r:id="rId9"/>
    <p:sldId id="273" r:id="rId10"/>
    <p:sldId id="27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AED6532-C72A-4E3B-9810-3BE81A643966}"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7355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D6532-C72A-4E3B-9810-3BE81A643966}"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9546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D6532-C72A-4E3B-9810-3BE81A643966}"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15768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D6532-C72A-4E3B-9810-3BE81A643966}"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13563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D6532-C72A-4E3B-9810-3BE81A643966}"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0260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ED6532-C72A-4E3B-9810-3BE81A643966}"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89281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ED6532-C72A-4E3B-9810-3BE81A643966}"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82376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ED6532-C72A-4E3B-9810-3BE81A643966}"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8565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D6532-C72A-4E3B-9810-3BE81A643966}"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35613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13027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D6532-C72A-4E3B-9810-3BE81A643966}"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C46C-856D-4466-9E68-44EBAE5BE4CE}" type="slidenum">
              <a:rPr lang="en-US" smtClean="0"/>
              <a:t>‹#›</a:t>
            </a:fld>
            <a:endParaRPr lang="en-US"/>
          </a:p>
        </p:txBody>
      </p:sp>
    </p:spTree>
    <p:extLst>
      <p:ext uri="{BB962C8B-B14F-4D97-AF65-F5344CB8AC3E}">
        <p14:creationId xmlns:p14="http://schemas.microsoft.com/office/powerpoint/2010/main" val="259943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D6532-C72A-4E3B-9810-3BE81A643966}" type="datetimeFigureOut">
              <a:rPr lang="en-US" smtClean="0"/>
              <a:t>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C46C-856D-4466-9E68-44EBAE5BE4CE}" type="slidenum">
              <a:rPr lang="en-US" smtClean="0"/>
              <a:t>‹#›</a:t>
            </a:fld>
            <a:endParaRPr lang="en-US"/>
          </a:p>
        </p:txBody>
      </p:sp>
    </p:spTree>
    <p:extLst>
      <p:ext uri="{BB962C8B-B14F-4D97-AF65-F5344CB8AC3E}">
        <p14:creationId xmlns:p14="http://schemas.microsoft.com/office/powerpoint/2010/main" val="41548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259" y="985939"/>
            <a:ext cx="10515600" cy="1325563"/>
          </a:xfrm>
        </p:spPr>
        <p:txBody>
          <a:bodyPr>
            <a:no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Introduction to AI(Artificial Intelligence)</a:t>
            </a:r>
          </a:p>
        </p:txBody>
      </p:sp>
      <p:sp>
        <p:nvSpPr>
          <p:cNvPr id="3" name="TextBox 2"/>
          <p:cNvSpPr txBox="1"/>
          <p:nvPr/>
        </p:nvSpPr>
        <p:spPr>
          <a:xfrm>
            <a:off x="583096" y="2311502"/>
            <a:ext cx="11131826" cy="2954655"/>
          </a:xfrm>
          <a:prstGeom prst="rect">
            <a:avLst/>
          </a:prstGeom>
          <a:noFill/>
        </p:spPr>
        <p:txBody>
          <a:bodyPr wrap="square" rtlCol="0">
            <a:spAutoFit/>
          </a:bodyPr>
          <a:lstStyle/>
          <a:p>
            <a:pPr algn="ctr"/>
            <a:r>
              <a:rPr lang="en-US" sz="5400" b="1" dirty="0">
                <a:solidFill>
                  <a:srgbClr val="C00000"/>
                </a:solidFill>
                <a:latin typeface="Bookman Old Style" panose="02050604050505020204" pitchFamily="18" charset="0"/>
                <a:cs typeface="Times New Roman" panose="02020603050405020304" pitchFamily="18" charset="0"/>
              </a:rPr>
              <a:t>Md. Alamgir Hossain</a:t>
            </a:r>
          </a:p>
          <a:p>
            <a:pPr algn="ctr"/>
            <a:r>
              <a:rPr lang="en-US" sz="4400" b="1" dirty="0">
                <a:latin typeface="Bookman Old Style" panose="02050604050505020204" pitchFamily="18" charset="0"/>
                <a:cs typeface="Times New Roman" panose="02020603050405020304" pitchFamily="18" charset="0"/>
              </a:rPr>
              <a:t>Senior Lecturer</a:t>
            </a:r>
          </a:p>
          <a:p>
            <a:pPr algn="ctr"/>
            <a:r>
              <a:rPr lang="en-US" sz="4400" b="1" dirty="0">
                <a:solidFill>
                  <a:srgbClr val="002060"/>
                </a:solidFill>
                <a:latin typeface="Bookman Old Style" panose="02050604050505020204" pitchFamily="18" charset="0"/>
                <a:cs typeface="Times New Roman" panose="02020603050405020304" pitchFamily="18" charset="0"/>
              </a:rPr>
              <a:t>Dept. of CSE, Prime University</a:t>
            </a:r>
          </a:p>
          <a:p>
            <a:pPr algn="ctr"/>
            <a:r>
              <a:rPr lang="en-US" sz="4400" b="1" dirty="0">
                <a:latin typeface="Bookman Old Style" panose="02050604050505020204" pitchFamily="18" charset="0"/>
                <a:cs typeface="Times New Roman" panose="02020603050405020304" pitchFamily="18" charset="0"/>
              </a:rPr>
              <a:t>Mail: </a:t>
            </a:r>
            <a:r>
              <a:rPr lang="en-US" sz="4400" b="1" i="1" u="sng" dirty="0">
                <a:latin typeface="Bookman Old Style" panose="02050604050505020204" pitchFamily="18" charset="0"/>
                <a:cs typeface="Times New Roman" panose="02020603050405020304" pitchFamily="18" charset="0"/>
              </a:rPr>
              <a:t>alamgir.cse14.just@gmail.com</a:t>
            </a:r>
          </a:p>
        </p:txBody>
      </p:sp>
    </p:spTree>
    <p:extLst>
      <p:ext uri="{BB962C8B-B14F-4D97-AF65-F5344CB8AC3E}">
        <p14:creationId xmlns:p14="http://schemas.microsoft.com/office/powerpoint/2010/main" val="338286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AI in Decision Making</a:t>
            </a:r>
          </a:p>
        </p:txBody>
      </p:sp>
      <p:sp>
        <p:nvSpPr>
          <p:cNvPr id="3" name="Content Placeholder 2"/>
          <p:cNvSpPr>
            <a:spLocks noGrp="1"/>
          </p:cNvSpPr>
          <p:nvPr>
            <p:ph idx="1"/>
          </p:nvPr>
        </p:nvSpPr>
        <p:spPr>
          <a:xfrm>
            <a:off x="838200" y="1825624"/>
            <a:ext cx="10515600" cy="4866723"/>
          </a:xfrm>
        </p:spPr>
        <p:txBody>
          <a:bodyPr>
            <a:normAutofit/>
          </a:bodyPr>
          <a:lstStyle/>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Scheduling, e.g. airline routing, military</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Route planning, e.g. Google maps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Medical diagnosis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Web search engines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Spam classifiers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Automated help desks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Fraud detection</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Product recommendations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 Lots more!</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67767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3525"/>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363568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Definition of AI(Artificial Intelligence)</a:t>
            </a:r>
          </a:p>
        </p:txBody>
      </p:sp>
      <p:sp>
        <p:nvSpPr>
          <p:cNvPr id="3" name="Content Placeholder 2"/>
          <p:cNvSpPr>
            <a:spLocks noGrp="1"/>
          </p:cNvSpPr>
          <p:nvPr>
            <p:ph idx="1"/>
          </p:nvPr>
        </p:nvSpPr>
        <p:spPr/>
        <p:txBody>
          <a:bodyPr>
            <a:normAutofit fontScale="92500"/>
          </a:bodyPr>
          <a:lstStyle/>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AI is one of the fascinating and universal fields of Computer science which has a great scope in future. AI holds a tendency to </a:t>
            </a:r>
            <a:r>
              <a:rPr lang="en-US" sz="2400" b="1" i="1" dirty="0">
                <a:solidFill>
                  <a:srgbClr val="002060"/>
                </a:solidFill>
                <a:latin typeface="Bookman Old Style" panose="02050604050505020204" pitchFamily="18" charset="0"/>
                <a:cs typeface="Times New Roman" panose="02020603050405020304" pitchFamily="18" charset="0"/>
              </a:rPr>
              <a:t>cause a machine to work as a human</a:t>
            </a:r>
            <a:r>
              <a:rPr lang="en-US" sz="2400" dirty="0">
                <a:latin typeface="Bookman Old Style" panose="02050604050505020204" pitchFamily="18" charset="0"/>
                <a:cs typeface="Times New Roman" panose="02020603050405020304" pitchFamily="18" charset="0"/>
              </a:rPr>
              <a:t>.</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Artificial Intelligence is composed of two words Artificial and Intelligence, where Artificial defines </a:t>
            </a:r>
            <a:r>
              <a:rPr lang="en-US" sz="2400" b="1" i="1" dirty="0">
                <a:solidFill>
                  <a:srgbClr val="002060"/>
                </a:solidFill>
                <a:latin typeface="Bookman Old Style" panose="02050604050505020204" pitchFamily="18" charset="0"/>
                <a:cs typeface="Times New Roman" panose="02020603050405020304" pitchFamily="18" charset="0"/>
              </a:rPr>
              <a:t>“man-made” </a:t>
            </a:r>
            <a:r>
              <a:rPr lang="en-US" sz="2400" dirty="0">
                <a:latin typeface="Bookman Old Style" panose="02050604050505020204" pitchFamily="18" charset="0"/>
                <a:cs typeface="Times New Roman" panose="02020603050405020304" pitchFamily="18" charset="0"/>
              </a:rPr>
              <a:t>and intelligence defines </a:t>
            </a:r>
            <a:r>
              <a:rPr lang="en-US" sz="2400" b="1" i="1" dirty="0">
                <a:solidFill>
                  <a:srgbClr val="002060"/>
                </a:solidFill>
                <a:latin typeface="Bookman Old Style" panose="02050604050505020204" pitchFamily="18" charset="0"/>
                <a:cs typeface="Times New Roman" panose="02020603050405020304" pitchFamily="18" charset="0"/>
              </a:rPr>
              <a:t>“thinking power”</a:t>
            </a:r>
            <a:r>
              <a:rPr lang="en-US" sz="2400" dirty="0">
                <a:latin typeface="Bookman Old Style" panose="02050604050505020204" pitchFamily="18" charset="0"/>
                <a:cs typeface="Times New Roman" panose="02020603050405020304" pitchFamily="18" charset="0"/>
              </a:rPr>
              <a:t>, hence AI means </a:t>
            </a:r>
            <a:r>
              <a:rPr lang="en-US" sz="2400" b="1" i="1" dirty="0">
                <a:solidFill>
                  <a:srgbClr val="002060"/>
                </a:solidFill>
                <a:latin typeface="Bookman Old Style" panose="02050604050505020204" pitchFamily="18" charset="0"/>
                <a:cs typeface="Times New Roman" panose="02020603050405020304" pitchFamily="18" charset="0"/>
              </a:rPr>
              <a:t>“a man-made thinking power”.</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So, we can define AI as: </a:t>
            </a:r>
            <a:r>
              <a:rPr lang="en-US" sz="2400" b="1" i="1" dirty="0">
                <a:solidFill>
                  <a:srgbClr val="002060"/>
                </a:solidFill>
                <a:latin typeface="Bookman Old Style" panose="02050604050505020204" pitchFamily="18" charset="0"/>
                <a:cs typeface="Times New Roman" panose="02020603050405020304" pitchFamily="18" charset="0"/>
              </a:rPr>
              <a:t>“It is a branch of computer science by which we can create intelligent machines which can behave like a human, think like humans, and able to make decisions”. </a:t>
            </a:r>
          </a:p>
          <a:p>
            <a:pPr algn="just">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is currently working with a variety of subfields, ranging from general to specific, such as self-driving cars, playing chess, proving theorems, playing music, Painting, etc.</a:t>
            </a:r>
          </a:p>
        </p:txBody>
      </p:sp>
    </p:spTree>
    <p:extLst>
      <p:ext uri="{BB962C8B-B14F-4D97-AF65-F5344CB8AC3E}">
        <p14:creationId xmlns:p14="http://schemas.microsoft.com/office/powerpoint/2010/main" val="76180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AI(Artificial Intelligence)??</a:t>
            </a:r>
          </a:p>
        </p:txBody>
      </p:sp>
      <p:sp>
        <p:nvSpPr>
          <p:cNvPr id="3" name="Content Placeholder 2"/>
          <p:cNvSpPr>
            <a:spLocks noGrp="1"/>
          </p:cNvSpPr>
          <p:nvPr>
            <p:ph idx="1"/>
          </p:nvPr>
        </p:nvSpPr>
        <p:spPr/>
        <p:txBody>
          <a:bodyPr>
            <a:normAutofit/>
          </a:bodyPr>
          <a:lstStyle/>
          <a:p>
            <a:pPr algn="just">
              <a:buSzPct val="150000"/>
              <a:buBlip>
                <a:blip r:embed="rId2"/>
              </a:buBlip>
            </a:pPr>
            <a:r>
              <a:rPr lang="en-US" sz="2400" dirty="0">
                <a:latin typeface="Bookman Old Style" panose="02050604050505020204" pitchFamily="18" charset="0"/>
                <a:cs typeface="Times New Roman" panose="02020603050405020304" pitchFamily="18" charset="0"/>
              </a:rPr>
              <a:t>With the help of AI, you can create such software or devices which can solve real-world problems very easily and with accuracy such </a:t>
            </a:r>
            <a:r>
              <a:rPr lang="en-US" sz="2400" b="1" i="1" dirty="0">
                <a:solidFill>
                  <a:srgbClr val="002060"/>
                </a:solidFill>
                <a:latin typeface="Bookman Old Style" panose="02050604050505020204" pitchFamily="18" charset="0"/>
                <a:cs typeface="Times New Roman" panose="02020603050405020304" pitchFamily="18" charset="0"/>
              </a:rPr>
              <a:t>as health issues, marketing, traffic issues etc.</a:t>
            </a:r>
          </a:p>
          <a:p>
            <a:pPr algn="just">
              <a:buSzPct val="150000"/>
              <a:buBlip>
                <a:blip r:embed="rId2"/>
              </a:buBlip>
            </a:pPr>
            <a:r>
              <a:rPr lang="en-US" sz="2400" dirty="0">
                <a:latin typeface="Bookman Old Style" panose="02050604050505020204" pitchFamily="18" charset="0"/>
                <a:cs typeface="Times New Roman" panose="02020603050405020304" pitchFamily="18" charset="0"/>
              </a:rPr>
              <a:t>With the help of AI, you can create your personal virtual Assistant, such as Cortana, Google Assistant, Siri etc.</a:t>
            </a:r>
          </a:p>
          <a:p>
            <a:pPr algn="just">
              <a:buSzPct val="150000"/>
              <a:buBlip>
                <a:blip r:embed="rId2"/>
              </a:buBlip>
            </a:pPr>
            <a:r>
              <a:rPr lang="en-US" sz="2400" dirty="0">
                <a:latin typeface="Bookman Old Style" panose="02050604050505020204" pitchFamily="18" charset="0"/>
                <a:cs typeface="Times New Roman" panose="02020603050405020304" pitchFamily="18" charset="0"/>
              </a:rPr>
              <a:t>With the help of AI, you can build such Robots which can work in an environment where survival of humans can be at risk.</a:t>
            </a:r>
          </a:p>
          <a:p>
            <a:pPr algn="just">
              <a:buSzPct val="150000"/>
              <a:buBlip>
                <a:blip r:embed="rId2"/>
              </a:buBlip>
            </a:pPr>
            <a:r>
              <a:rPr lang="en-US" sz="2400" dirty="0">
                <a:latin typeface="Bookman Old Style" panose="02050604050505020204" pitchFamily="18" charset="0"/>
                <a:cs typeface="Times New Roman" panose="02020603050405020304" pitchFamily="18" charset="0"/>
              </a:rPr>
              <a:t>AI opens a path for other new technologies, new devices, and new Opportunities.</a:t>
            </a:r>
          </a:p>
        </p:txBody>
      </p:sp>
    </p:spTree>
    <p:extLst>
      <p:ext uri="{BB962C8B-B14F-4D97-AF65-F5344CB8AC3E}">
        <p14:creationId xmlns:p14="http://schemas.microsoft.com/office/powerpoint/2010/main" val="176606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Goals of AI(Artificial Intelligence)??</a:t>
            </a:r>
          </a:p>
        </p:txBody>
      </p:sp>
      <p:sp>
        <p:nvSpPr>
          <p:cNvPr id="3" name="Content Placeholder 2"/>
          <p:cNvSpPr>
            <a:spLocks noGrp="1"/>
          </p:cNvSpPr>
          <p:nvPr>
            <p:ph idx="1"/>
          </p:nvPr>
        </p:nvSpPr>
        <p:spPr>
          <a:xfrm>
            <a:off x="838200" y="1825624"/>
            <a:ext cx="10515600" cy="4694445"/>
          </a:xfrm>
        </p:spPr>
        <p:txBody>
          <a:bodyPr>
            <a:normAutofit lnSpcReduction="10000"/>
          </a:bodyPr>
          <a:lstStyle/>
          <a:p>
            <a:pPr>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Replicate human intelligence</a:t>
            </a:r>
          </a:p>
          <a:p>
            <a:pPr>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Solve Knowledge-intensive tasks</a:t>
            </a:r>
          </a:p>
          <a:p>
            <a:pPr>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intelligent connection of perception and action</a:t>
            </a:r>
          </a:p>
          <a:p>
            <a:pPr>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Building a machine which can perform tasks that requires human intelligence such as:</a:t>
            </a:r>
          </a:p>
          <a:p>
            <a:pPr lvl="1">
              <a:buClr>
                <a:srgbClr val="002060"/>
              </a:buClr>
              <a:buFont typeface="Wingdings" panose="05000000000000000000" pitchFamily="2" charset="2"/>
              <a:buChar char="ü"/>
            </a:pPr>
            <a:r>
              <a:rPr lang="en-US" dirty="0">
                <a:latin typeface="Bookman Old Style" panose="02050604050505020204" pitchFamily="18" charset="0"/>
                <a:cs typeface="Times New Roman" panose="02020603050405020304" pitchFamily="18" charset="0"/>
              </a:rPr>
              <a:t>Proving a theorem</a:t>
            </a:r>
          </a:p>
          <a:p>
            <a:pPr lvl="1">
              <a:buClr>
                <a:srgbClr val="002060"/>
              </a:buClr>
              <a:buFont typeface="Wingdings" panose="05000000000000000000" pitchFamily="2" charset="2"/>
              <a:buChar char="ü"/>
            </a:pPr>
            <a:r>
              <a:rPr lang="en-US" dirty="0">
                <a:latin typeface="Bookman Old Style" panose="02050604050505020204" pitchFamily="18" charset="0"/>
                <a:cs typeface="Times New Roman" panose="02020603050405020304" pitchFamily="18" charset="0"/>
              </a:rPr>
              <a:t>Playing chess</a:t>
            </a:r>
          </a:p>
          <a:p>
            <a:pPr lvl="1">
              <a:buClr>
                <a:srgbClr val="002060"/>
              </a:buClr>
              <a:buFont typeface="Wingdings" panose="05000000000000000000" pitchFamily="2" charset="2"/>
              <a:buChar char="ü"/>
            </a:pPr>
            <a:r>
              <a:rPr lang="en-US" dirty="0">
                <a:latin typeface="Bookman Old Style" panose="02050604050505020204" pitchFamily="18" charset="0"/>
                <a:cs typeface="Times New Roman" panose="02020603050405020304" pitchFamily="18" charset="0"/>
              </a:rPr>
              <a:t>Plan some surgical operation</a:t>
            </a:r>
          </a:p>
          <a:p>
            <a:pPr lvl="1">
              <a:buClr>
                <a:srgbClr val="002060"/>
              </a:buClr>
              <a:buFont typeface="Wingdings" panose="05000000000000000000" pitchFamily="2" charset="2"/>
              <a:buChar char="ü"/>
            </a:pPr>
            <a:r>
              <a:rPr lang="en-US" dirty="0">
                <a:latin typeface="Bookman Old Style" panose="02050604050505020204" pitchFamily="18" charset="0"/>
                <a:cs typeface="Times New Roman" panose="02020603050405020304" pitchFamily="18" charset="0"/>
              </a:rPr>
              <a:t>Driving a car in traffic</a:t>
            </a:r>
          </a:p>
          <a:p>
            <a:pPr>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Creating some system which can exhibit intelligent behavior, learn new things by itself, demonstrate, explain, and can advise to its user.</a:t>
            </a:r>
          </a:p>
          <a:p>
            <a:pPr algn="just">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19657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What Comprises to AI(Artificial Intelligence)??</a:t>
            </a:r>
          </a:p>
        </p:txBody>
      </p:sp>
      <p:sp>
        <p:nvSpPr>
          <p:cNvPr id="3" name="Content Placeholder 2"/>
          <p:cNvSpPr>
            <a:spLocks noGrp="1"/>
          </p:cNvSpPr>
          <p:nvPr>
            <p:ph idx="1"/>
          </p:nvPr>
        </p:nvSpPr>
        <p:spPr>
          <a:xfrm>
            <a:off x="838200" y="1825624"/>
            <a:ext cx="10515600" cy="4694445"/>
          </a:xfrm>
        </p:spPr>
        <p:txBody>
          <a:bodyPr>
            <a:normAutofit/>
          </a:bodyPr>
          <a:lstStyle/>
          <a:p>
            <a:pPr marL="0" indent="0" algn="just">
              <a:buClr>
                <a:srgbClr val="002060"/>
              </a:buClr>
              <a:buNone/>
            </a:pPr>
            <a:r>
              <a:rPr lang="en-US" sz="2400" dirty="0">
                <a:latin typeface="Bookman Old Style" panose="02050604050505020204" pitchFamily="18" charset="0"/>
                <a:cs typeface="Times New Roman" panose="02020603050405020304" pitchFamily="18" charset="0"/>
              </a:rPr>
              <a:t>To create the AI first we should know that how intelligence is composed, so the Intelligence is an intangible part of our brain which is a combination of </a:t>
            </a:r>
            <a:r>
              <a:rPr lang="en-US" sz="2400" b="1" dirty="0">
                <a:latin typeface="Bookman Old Style" panose="02050604050505020204" pitchFamily="18" charset="0"/>
                <a:cs typeface="Times New Roman" panose="02020603050405020304" pitchFamily="18" charset="0"/>
              </a:rPr>
              <a:t>Reasoning, learning, problem-solving perception, language understanding, etc</a:t>
            </a:r>
            <a:r>
              <a:rPr lang="en-US" sz="2400" dirty="0">
                <a:latin typeface="Bookman Old Style" panose="02050604050505020204" pitchFamily="18" charset="0"/>
                <a:cs typeface="Times New Roman" panose="02020603050405020304" pitchFamily="18" charset="0"/>
              </a:rPr>
              <a:t>.</a:t>
            </a:r>
            <a:endParaRPr lang="bn-IN" sz="2400" dirty="0">
              <a:latin typeface="Bookman Old Style" panose="02050604050505020204" pitchFamily="18" charset="0"/>
              <a:cs typeface="Times New Roman" panose="02020603050405020304" pitchFamily="18" charset="0"/>
            </a:endParaRPr>
          </a:p>
          <a:p>
            <a:pPr marL="0" indent="0" algn="just">
              <a:buClr>
                <a:srgbClr val="002060"/>
              </a:buClr>
              <a:buNone/>
            </a:pPr>
            <a:endParaRPr lang="bn-IN" sz="2400" dirty="0">
              <a:latin typeface="Bookman Old Style" panose="02050604050505020204" pitchFamily="18" charset="0"/>
              <a:cs typeface="Times New Roman" panose="02020603050405020304" pitchFamily="18" charset="0"/>
            </a:endParaRPr>
          </a:p>
          <a:p>
            <a:pPr marL="0" indent="0" algn="just">
              <a:buClr>
                <a:srgbClr val="002060"/>
              </a:buClr>
              <a:buNone/>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708" y="3212592"/>
            <a:ext cx="4394763" cy="3307477"/>
          </a:xfrm>
          <a:prstGeom prst="rect">
            <a:avLst/>
          </a:prstGeom>
        </p:spPr>
      </p:pic>
    </p:spTree>
    <p:extLst>
      <p:ext uri="{BB962C8B-B14F-4D97-AF65-F5344CB8AC3E}">
        <p14:creationId xmlns:p14="http://schemas.microsoft.com/office/powerpoint/2010/main" val="160640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Advantages of AI(Artificial Intelligence)??</a:t>
            </a:r>
          </a:p>
        </p:txBody>
      </p:sp>
      <p:sp>
        <p:nvSpPr>
          <p:cNvPr id="3" name="Content Placeholder 2"/>
          <p:cNvSpPr>
            <a:spLocks noGrp="1"/>
          </p:cNvSpPr>
          <p:nvPr>
            <p:ph idx="1"/>
          </p:nvPr>
        </p:nvSpPr>
        <p:spPr>
          <a:xfrm>
            <a:off x="838200" y="1825624"/>
            <a:ext cx="10515600" cy="4866723"/>
          </a:xfrm>
        </p:spPr>
        <p:txBody>
          <a:bodyPr>
            <a:noAutofit/>
          </a:bodyPr>
          <a:lstStyle/>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High Accuracy with less errors:</a:t>
            </a:r>
            <a:r>
              <a:rPr lang="en-US" sz="1800" dirty="0">
                <a:latin typeface="Bookman Old Style" panose="02050604050505020204" pitchFamily="18" charset="0"/>
                <a:cs typeface="Times New Roman" panose="02020603050405020304" pitchFamily="18" charset="0"/>
              </a:rPr>
              <a:t> AI machines or systems are prone to less errors and high accuracy as it takes decisions as per pre-experience or information.</a:t>
            </a:r>
          </a:p>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High-Speed:</a:t>
            </a:r>
            <a:r>
              <a:rPr lang="en-US" sz="1800" dirty="0">
                <a:latin typeface="Bookman Old Style" panose="02050604050505020204" pitchFamily="18" charset="0"/>
                <a:cs typeface="Times New Roman" panose="02020603050405020304" pitchFamily="18" charset="0"/>
              </a:rPr>
              <a:t> AI systems can be of very high-speed and fast-decision making, because of that AI systems can beat a chess champion in the Chess game.</a:t>
            </a:r>
          </a:p>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High reliability:</a:t>
            </a:r>
            <a:r>
              <a:rPr lang="en-US" sz="1800" dirty="0">
                <a:latin typeface="Bookman Old Style" panose="02050604050505020204" pitchFamily="18" charset="0"/>
                <a:cs typeface="Times New Roman" panose="02020603050405020304" pitchFamily="18" charset="0"/>
              </a:rPr>
              <a:t> AI machines are highly reliable and can perform the same action multiple times with high accuracy.</a:t>
            </a:r>
          </a:p>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Useful for risky areas:</a:t>
            </a:r>
            <a:r>
              <a:rPr lang="en-US" sz="1800" dirty="0">
                <a:latin typeface="Bookman Old Style" panose="02050604050505020204" pitchFamily="18" charset="0"/>
                <a:cs typeface="Times New Roman" panose="02020603050405020304" pitchFamily="18" charset="0"/>
              </a:rPr>
              <a:t> AI machines can be helpful in situations such as defusing a bomb, exploring the ocean floor, where to employ a human can be risky.</a:t>
            </a:r>
          </a:p>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Digital Assistant:</a:t>
            </a:r>
            <a:r>
              <a:rPr lang="en-US" sz="1800" dirty="0">
                <a:latin typeface="Bookman Old Style" panose="02050604050505020204" pitchFamily="18" charset="0"/>
                <a:cs typeface="Times New Roman" panose="02020603050405020304" pitchFamily="18" charset="0"/>
              </a:rPr>
              <a:t> AI can be very useful to provide digital assistant to the users such as AI technology is currently used by various E-commerce websites to show the products as per customer requirement.</a:t>
            </a:r>
          </a:p>
          <a:p>
            <a:pPr algn="just">
              <a:buClr>
                <a:srgbClr val="002060"/>
              </a:buClr>
              <a:buSzPct val="150000"/>
              <a:buBlip>
                <a:blip r:embed="rId2"/>
              </a:buBlip>
            </a:pPr>
            <a:r>
              <a:rPr lang="en-US" sz="1800" b="1" dirty="0">
                <a:latin typeface="Bookman Old Style" panose="02050604050505020204" pitchFamily="18" charset="0"/>
                <a:cs typeface="Times New Roman" panose="02020603050405020304" pitchFamily="18" charset="0"/>
              </a:rPr>
              <a:t>Useful as a public utility:</a:t>
            </a:r>
            <a:r>
              <a:rPr lang="en-US" sz="1800" dirty="0">
                <a:latin typeface="Bookman Old Style" panose="02050604050505020204" pitchFamily="18" charset="0"/>
                <a:cs typeface="Times New Roman" panose="02020603050405020304" pitchFamily="18" charset="0"/>
              </a:rPr>
              <a:t> AI can be very useful for public utilities such as a self-driving car which can make our journey safer and hassle-free, facial recognition for security purpose, Natural language processing to communicate with the human in human-language, etc.</a:t>
            </a:r>
          </a:p>
        </p:txBody>
      </p:sp>
    </p:spTree>
    <p:extLst>
      <p:ext uri="{BB962C8B-B14F-4D97-AF65-F5344CB8AC3E}">
        <p14:creationId xmlns:p14="http://schemas.microsoft.com/office/powerpoint/2010/main" val="127521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Disadvantages AI(Artificial Intelligence)??</a:t>
            </a:r>
          </a:p>
        </p:txBody>
      </p:sp>
      <p:sp>
        <p:nvSpPr>
          <p:cNvPr id="3" name="Content Placeholder 2"/>
          <p:cNvSpPr>
            <a:spLocks noGrp="1"/>
          </p:cNvSpPr>
          <p:nvPr>
            <p:ph idx="1"/>
          </p:nvPr>
        </p:nvSpPr>
        <p:spPr>
          <a:xfrm>
            <a:off x="838200" y="1825624"/>
            <a:ext cx="10515600" cy="4866723"/>
          </a:xfrm>
        </p:spPr>
        <p:txBody>
          <a:bodyPr>
            <a:normAutofit fontScale="92500" lnSpcReduction="10000"/>
          </a:bodyPr>
          <a:lstStyle/>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High Cost:</a:t>
            </a:r>
            <a:r>
              <a:rPr lang="en-US" sz="2400" dirty="0">
                <a:latin typeface="Bookman Old Style" panose="02050604050505020204" pitchFamily="18" charset="0"/>
                <a:cs typeface="Times New Roman" panose="02020603050405020304" pitchFamily="18" charset="0"/>
              </a:rPr>
              <a:t> The hardware and software requirement of AI is very costly as it requires lots of maintenance to meet current world requirements.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Can’t think out of the box:</a:t>
            </a:r>
            <a:r>
              <a:rPr lang="en-US" sz="2400" dirty="0">
                <a:latin typeface="Bookman Old Style" panose="02050604050505020204" pitchFamily="18" charset="0"/>
                <a:cs typeface="Times New Roman" panose="02020603050405020304" pitchFamily="18" charset="0"/>
              </a:rPr>
              <a:t> Even we are making smarter machines with AI, but still they cannot work out of the box, as the robot will only do that work for which they are trained, or programmed.</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No feelings and emotions:</a:t>
            </a:r>
            <a:r>
              <a:rPr lang="en-US" sz="2400" dirty="0">
                <a:latin typeface="Bookman Old Style" panose="02050604050505020204" pitchFamily="18" charset="0"/>
                <a:cs typeface="Times New Roman" panose="02020603050405020304" pitchFamily="18" charset="0"/>
              </a:rPr>
              <a:t> AI machines can be an outstanding performer, but still it does not have the feeling so it cannot make any kind of emotional attachment with human, and may sometime be harmful for users if the proper care is not taken.</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Increase dependency on machines:</a:t>
            </a:r>
            <a:r>
              <a:rPr lang="en-US" sz="2400" dirty="0">
                <a:latin typeface="Bookman Old Style" panose="02050604050505020204" pitchFamily="18" charset="0"/>
                <a:cs typeface="Times New Roman" panose="02020603050405020304" pitchFamily="18" charset="0"/>
              </a:rPr>
              <a:t> With the increment of technology, people are getting more dependent on devices and hence they are losing their mental capabilities.</a:t>
            </a:r>
          </a:p>
          <a:p>
            <a:pPr algn="just">
              <a:buClr>
                <a:srgbClr val="002060"/>
              </a:buClr>
              <a:buSzPct val="150000"/>
              <a:buBlip>
                <a:blip r:embed="rId2"/>
              </a:buBlip>
            </a:pPr>
            <a:r>
              <a:rPr lang="en-US" sz="2400" b="1" dirty="0">
                <a:latin typeface="Bookman Old Style" panose="02050604050505020204" pitchFamily="18" charset="0"/>
                <a:cs typeface="Times New Roman" panose="02020603050405020304" pitchFamily="18" charset="0"/>
              </a:rPr>
              <a:t>No Original Creativity:</a:t>
            </a:r>
            <a:r>
              <a:rPr lang="en-US" sz="2400" dirty="0">
                <a:latin typeface="Bookman Old Style" panose="02050604050505020204" pitchFamily="18" charset="0"/>
                <a:cs typeface="Times New Roman" panose="02020603050405020304" pitchFamily="18" charset="0"/>
              </a:rPr>
              <a:t> As humans are so creative and can imagine some new ideas but still AI machines cannot beat this power of human intelligence and cannot be creative and imaginative.</a:t>
            </a:r>
          </a:p>
          <a:p>
            <a:pPr algn="just">
              <a:buClr>
                <a:srgbClr val="002060"/>
              </a:buClr>
              <a:buSzPct val="150000"/>
              <a:buBlip>
                <a:blip r:embed="rId2"/>
              </a:buBlip>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34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What Can AI Do?</a:t>
            </a:r>
          </a:p>
        </p:txBody>
      </p:sp>
      <p:sp>
        <p:nvSpPr>
          <p:cNvPr id="3" name="Content Placeholder 2"/>
          <p:cNvSpPr>
            <a:spLocks noGrp="1"/>
          </p:cNvSpPr>
          <p:nvPr>
            <p:ph idx="1"/>
          </p:nvPr>
        </p:nvSpPr>
        <p:spPr>
          <a:xfrm>
            <a:off x="838200" y="1825624"/>
            <a:ext cx="10515600" cy="4866723"/>
          </a:xfrm>
        </p:spPr>
        <p:txBody>
          <a:bodyPr>
            <a:normAutofit fontScale="92500" lnSpcReduction="10000"/>
          </a:bodyPr>
          <a:lstStyle/>
          <a:p>
            <a:pPr>
              <a:buSzPct val="150000"/>
              <a:buBlip>
                <a:blip r:embed="rId2"/>
              </a:buBlip>
            </a:pPr>
            <a:r>
              <a:rPr lang="en-US" dirty="0">
                <a:latin typeface="Bookman Old Style" panose="02050604050505020204" pitchFamily="18" charset="0"/>
                <a:cs typeface="Times New Roman" panose="02020603050405020304" pitchFamily="18" charset="0"/>
              </a:rPr>
              <a:t>Play a decent game of table tennis?</a:t>
            </a:r>
          </a:p>
          <a:p>
            <a:pPr>
              <a:buSzPct val="150000"/>
              <a:buBlip>
                <a:blip r:embed="rId2"/>
              </a:buBlip>
            </a:pPr>
            <a:r>
              <a:rPr lang="en-US" dirty="0">
                <a:latin typeface="Bookman Old Style" panose="02050604050505020204" pitchFamily="18" charset="0"/>
                <a:cs typeface="Times New Roman" panose="02020603050405020304" pitchFamily="18" charset="0"/>
              </a:rPr>
              <a:t>Play a decent game of Jeopardy?</a:t>
            </a:r>
          </a:p>
          <a:p>
            <a:pPr>
              <a:buSzPct val="150000"/>
              <a:buBlip>
                <a:blip r:embed="rId2"/>
              </a:buBlip>
            </a:pPr>
            <a:r>
              <a:rPr lang="en-US" dirty="0">
                <a:latin typeface="Bookman Old Style" panose="02050604050505020204" pitchFamily="18" charset="0"/>
                <a:cs typeface="Times New Roman" panose="02020603050405020304" pitchFamily="18" charset="0"/>
              </a:rPr>
              <a:t>Drive safely along a curving mountain road?</a:t>
            </a:r>
          </a:p>
          <a:p>
            <a:pPr>
              <a:buSzPct val="150000"/>
              <a:buBlip>
                <a:blip r:embed="rId2"/>
              </a:buBlip>
            </a:pPr>
            <a:r>
              <a:rPr lang="en-US" dirty="0">
                <a:latin typeface="Bookman Old Style" panose="02050604050505020204" pitchFamily="18" charset="0"/>
                <a:cs typeface="Times New Roman" panose="02020603050405020304" pitchFamily="18" charset="0"/>
              </a:rPr>
              <a:t>Buy a week’s worth of groceries on the web?</a:t>
            </a:r>
          </a:p>
          <a:p>
            <a:pPr>
              <a:buBlip>
                <a:blip r:embed="rId3"/>
              </a:buBlip>
            </a:pPr>
            <a:r>
              <a:rPr lang="en-US" dirty="0">
                <a:latin typeface="Bookman Old Style" panose="02050604050505020204" pitchFamily="18" charset="0"/>
                <a:cs typeface="Times New Roman" panose="02020603050405020304" pitchFamily="18" charset="0"/>
              </a:rPr>
              <a:t>Buy a week’s worth of groceries at Publix?</a:t>
            </a:r>
          </a:p>
          <a:p>
            <a:pPr>
              <a:buSzPct val="150000"/>
              <a:buBlip>
                <a:blip r:embed="rId4"/>
              </a:buBlip>
            </a:pPr>
            <a:r>
              <a:rPr lang="en-US" dirty="0">
                <a:latin typeface="Bookman Old Style" panose="02050604050505020204" pitchFamily="18" charset="0"/>
                <a:cs typeface="Times New Roman" panose="02020603050405020304" pitchFamily="18" charset="0"/>
              </a:rPr>
              <a:t>Discover and prove a new mathematical theorem?</a:t>
            </a:r>
          </a:p>
          <a:p>
            <a:pPr>
              <a:buBlip>
                <a:blip r:embed="rId3"/>
              </a:buBlip>
            </a:pPr>
            <a:r>
              <a:rPr lang="en-US" dirty="0">
                <a:latin typeface="Bookman Old Style" panose="02050604050505020204" pitchFamily="18" charset="0"/>
                <a:cs typeface="Times New Roman" panose="02020603050405020304" pitchFamily="18" charset="0"/>
              </a:rPr>
              <a:t>Converse successfully with another person for an hour?</a:t>
            </a:r>
          </a:p>
          <a:p>
            <a:pPr>
              <a:buSzPct val="150000"/>
              <a:buBlip>
                <a:blip r:embed="rId4"/>
              </a:buBlip>
            </a:pPr>
            <a:r>
              <a:rPr lang="en-US" dirty="0">
                <a:latin typeface="Bookman Old Style" panose="02050604050505020204" pitchFamily="18" charset="0"/>
                <a:cs typeface="Times New Roman" panose="02020603050405020304" pitchFamily="18" charset="0"/>
              </a:rPr>
              <a:t>Perform a surgical operation?</a:t>
            </a:r>
          </a:p>
          <a:p>
            <a:pPr>
              <a:buSzPct val="150000"/>
              <a:buBlip>
                <a:blip r:embed="rId2"/>
              </a:buBlip>
            </a:pPr>
            <a:r>
              <a:rPr lang="en-US" dirty="0">
                <a:latin typeface="Bookman Old Style" panose="02050604050505020204" pitchFamily="18" charset="0"/>
                <a:cs typeface="Times New Roman" panose="02020603050405020304" pitchFamily="18" charset="0"/>
              </a:rPr>
              <a:t>Put away the dishes and fold the laundry?</a:t>
            </a:r>
          </a:p>
          <a:p>
            <a:pPr>
              <a:buSzPct val="150000"/>
              <a:buBlip>
                <a:blip r:embed="rId2"/>
              </a:buBlip>
            </a:pPr>
            <a:r>
              <a:rPr lang="en-US" dirty="0">
                <a:latin typeface="Bookman Old Style" panose="02050604050505020204" pitchFamily="18" charset="0"/>
                <a:cs typeface="Times New Roman" panose="02020603050405020304" pitchFamily="18" charset="0"/>
              </a:rPr>
              <a:t>Translate spoken Chinese into spoken English in real time?</a:t>
            </a:r>
          </a:p>
          <a:p>
            <a:pPr>
              <a:buBlip>
                <a:blip r:embed="rId3"/>
              </a:buBlip>
            </a:pPr>
            <a:r>
              <a:rPr lang="en-US" dirty="0">
                <a:latin typeface="Bookman Old Style" panose="02050604050505020204" pitchFamily="18" charset="0"/>
                <a:cs typeface="Times New Roman" panose="02020603050405020304" pitchFamily="18" charset="0"/>
              </a:rPr>
              <a:t>Write an intentionally funny story?</a:t>
            </a:r>
          </a:p>
          <a:p>
            <a:pPr algn="just">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407962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1491188" y="280821"/>
            <a:ext cx="8807548" cy="1325563"/>
          </a:xfrm>
        </p:spPr>
        <p:txBody>
          <a:bodyPr>
            <a:normAutofit/>
          </a:bodyPr>
          <a:lstStyle/>
          <a:p>
            <a:r>
              <a:rPr lang="en-US" b="1" dirty="0">
                <a:latin typeface="Bookman Old Style" panose="02050604050505020204" pitchFamily="18" charset="0"/>
                <a:cs typeface="Times New Roman" panose="02020603050405020304" pitchFamily="18" charset="0"/>
              </a:rPr>
              <a:t>Unintentionally Funny Stories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701C3C2-EBF3-E5C3-5353-011FDB52C1A0}"/>
              </a:ext>
            </a:extLst>
          </p:cNvPr>
          <p:cNvPicPr>
            <a:picLocks noChangeAspect="1"/>
          </p:cNvPicPr>
          <p:nvPr/>
        </p:nvPicPr>
        <p:blipFill>
          <a:blip r:embed="rId2"/>
          <a:stretch>
            <a:fillRect/>
          </a:stretch>
        </p:blipFill>
        <p:spPr>
          <a:xfrm>
            <a:off x="703182" y="1606384"/>
            <a:ext cx="4777381" cy="347548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5480563" y="1984443"/>
            <a:ext cx="5873237" cy="4192520"/>
          </a:xfrm>
        </p:spPr>
        <p:txBody>
          <a:bodyPr>
            <a:normAutofit lnSpcReduction="10000"/>
          </a:bodyPr>
          <a:lstStyle/>
          <a:p>
            <a:pPr algn="just">
              <a:buSzPct val="150000"/>
              <a:buBlip>
                <a:blip r:embed="rId3"/>
              </a:buBlip>
            </a:pPr>
            <a:r>
              <a:rPr lang="en-US" sz="2200" dirty="0">
                <a:latin typeface="Bookman Old Style" panose="02050604050505020204" pitchFamily="18" charset="0"/>
                <a:cs typeface="Times New Roman" panose="02020603050405020304" pitchFamily="18" charset="0"/>
              </a:rPr>
              <a:t>One day Joe Bear was hungry. He asked his friend Irving Bird where some honey was. Irving told him there was a beehive in the oak tree. Joe walked to the oak tree. He ate the beehive. The End.</a:t>
            </a:r>
          </a:p>
          <a:p>
            <a:pPr algn="just">
              <a:buSzPct val="150000"/>
              <a:buBlip>
                <a:blip r:embed="rId3"/>
              </a:buBlip>
            </a:pPr>
            <a:r>
              <a:rPr lang="en-US" sz="2200" dirty="0">
                <a:latin typeface="Bookman Old Style" panose="02050604050505020204" pitchFamily="18" charset="0"/>
                <a:cs typeface="Times New Roman" panose="02020603050405020304" pitchFamily="18" charset="0"/>
              </a:rPr>
              <a:t>Once upon a time there was a dishonest fox and a vain crow. One day the crow was sitting in his tree, holding a piece of cheese in his mouth. He noticed that he was holding the piece of cheese. He became hungry, and swallowed the cheese. The fox walked over to the crow. The End.</a:t>
            </a:r>
          </a:p>
        </p:txBody>
      </p:sp>
    </p:spTree>
    <p:extLst>
      <p:ext uri="{BB962C8B-B14F-4D97-AF65-F5344CB8AC3E}">
        <p14:creationId xmlns:p14="http://schemas.microsoft.com/office/powerpoint/2010/main" val="74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1036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Calibri Light</vt:lpstr>
      <vt:lpstr>Wingdings</vt:lpstr>
      <vt:lpstr>Office Theme</vt:lpstr>
      <vt:lpstr>Introduction to AI(Artificial Intelligence)</vt:lpstr>
      <vt:lpstr>Definition of AI(Artificial Intelligence)</vt:lpstr>
      <vt:lpstr>Why AI(Artificial Intelligence)??</vt:lpstr>
      <vt:lpstr>Goals of AI(Artificial Intelligence)??</vt:lpstr>
      <vt:lpstr>What Comprises to AI(Artificial Intelligence)??</vt:lpstr>
      <vt:lpstr>Advantages of AI(Artificial Intelligence)??</vt:lpstr>
      <vt:lpstr>Disadvantages AI(Artificial Intelligence)??</vt:lpstr>
      <vt:lpstr>What Can AI Do?</vt:lpstr>
      <vt:lpstr>Unintentionally Funny Stories</vt:lpstr>
      <vt:lpstr>AI in Decision Making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computer Programming with C CSE-121 </dc:title>
  <dc:creator>Alamgir Hossain</dc:creator>
  <cp:lastModifiedBy>Alamgir Hossain</cp:lastModifiedBy>
  <cp:revision>40</cp:revision>
  <dcterms:created xsi:type="dcterms:W3CDTF">2020-06-21T03:27:58Z</dcterms:created>
  <dcterms:modified xsi:type="dcterms:W3CDTF">2023-02-10T04:27:47Z</dcterms:modified>
</cp:coreProperties>
</file>