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81" r:id="rId3"/>
    <p:sldId id="283" r:id="rId4"/>
    <p:sldId id="277" r:id="rId5"/>
    <p:sldId id="278" r:id="rId6"/>
    <p:sldId id="279" r:id="rId7"/>
    <p:sldId id="280" r:id="rId8"/>
    <p:sldId id="284" r:id="rId9"/>
    <p:sldId id="286" r:id="rId10"/>
    <p:sldId id="267" r:id="rId11"/>
    <p:sldId id="276" r:id="rId12"/>
    <p:sldId id="285" r:id="rId13"/>
    <p:sldId id="287"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ED6532-C72A-4E3B-9810-3BE81A643966}"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735545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D6532-C72A-4E3B-9810-3BE81A643966}"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95467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D6532-C72A-4E3B-9810-3BE81A643966}"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15768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D6532-C72A-4E3B-9810-3BE81A643966}"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13563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ED6532-C72A-4E3B-9810-3BE81A643966}"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02602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ED6532-C72A-4E3B-9810-3BE81A643966}"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892811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ED6532-C72A-4E3B-9810-3BE81A643966}" type="datetimeFigureOut">
              <a:rPr lang="en-US" smtClean="0"/>
              <a:t>7/11/2023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82376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ED6532-C72A-4E3B-9810-3BE81A643966}" type="datetimeFigureOut">
              <a:rPr lang="en-US" smtClean="0"/>
              <a:t>7/11/2023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85658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D6532-C72A-4E3B-9810-3BE81A643966}" type="datetimeFigureOut">
              <a:rPr lang="en-US" smtClean="0"/>
              <a:t>7/11/2023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56132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ED6532-C72A-4E3B-9810-3BE81A643966}"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30279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ED6532-C72A-4E3B-9810-3BE81A643966}"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259943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D6532-C72A-4E3B-9810-3BE81A643966}" type="datetimeFigureOut">
              <a:rPr lang="en-US" smtClean="0"/>
              <a:t>7/11/2023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7C46C-856D-4466-9E68-44EBAE5BE4CE}" type="slidenum">
              <a:rPr lang="en-US" smtClean="0"/>
              <a:t>‹#›</a:t>
            </a:fld>
            <a:endParaRPr lang="en-US"/>
          </a:p>
        </p:txBody>
      </p:sp>
    </p:spTree>
    <p:extLst>
      <p:ext uri="{BB962C8B-B14F-4D97-AF65-F5344CB8AC3E}">
        <p14:creationId xmlns:p14="http://schemas.microsoft.com/office/powerpoint/2010/main" val="4154876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259" y="985939"/>
            <a:ext cx="10515600" cy="1325563"/>
          </a:xfrm>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Introduction of </a:t>
            </a:r>
            <a:r>
              <a:rPr lang="en-US" sz="3600" b="1" dirty="0">
                <a:solidFill>
                  <a:srgbClr val="002060"/>
                </a:solidFill>
                <a:latin typeface="Bookman Old Style" panose="02050604050505020204" pitchFamily="18" charset="0"/>
                <a:cs typeface="Times New Roman" panose="02020603050405020304" pitchFamily="18" charset="0"/>
              </a:rPr>
              <a:t/>
            </a:r>
            <a:br>
              <a:rPr lang="en-US" sz="3600" b="1" dirty="0">
                <a:solidFill>
                  <a:srgbClr val="002060"/>
                </a:solidFill>
                <a:latin typeface="Bookman Old Style" panose="02050604050505020204" pitchFamily="18" charset="0"/>
                <a:cs typeface="Times New Roman" panose="02020603050405020304" pitchFamily="18" charset="0"/>
              </a:rPr>
            </a:br>
            <a:r>
              <a:rPr lang="en-US" sz="3600" b="1" dirty="0" smtClean="0">
                <a:solidFill>
                  <a:srgbClr val="002060"/>
                </a:solidFill>
                <a:latin typeface="Bookman Old Style" panose="02050604050505020204" pitchFamily="18" charset="0"/>
                <a:cs typeface="Times New Roman" panose="02020603050405020304" pitchFamily="18" charset="0"/>
              </a:rPr>
              <a:t>Structured Computer Programming with C</a:t>
            </a:r>
            <a:endParaRPr lang="en-US" sz="3600" b="1" dirty="0" smtClean="0">
              <a:solidFill>
                <a:srgbClr val="002060"/>
              </a:solidFill>
              <a:latin typeface="Bookman Old Style" panose="02050604050505020204" pitchFamily="18" charset="0"/>
              <a:cs typeface="Times New Roman" panose="02020603050405020304" pitchFamily="18" charset="0"/>
            </a:endParaRPr>
          </a:p>
        </p:txBody>
      </p:sp>
      <p:sp>
        <p:nvSpPr>
          <p:cNvPr id="3" name="TextBox 2"/>
          <p:cNvSpPr txBox="1"/>
          <p:nvPr/>
        </p:nvSpPr>
        <p:spPr>
          <a:xfrm>
            <a:off x="1561207" y="2626502"/>
            <a:ext cx="8865704" cy="2677656"/>
          </a:xfrm>
          <a:prstGeom prst="rect">
            <a:avLst/>
          </a:prstGeom>
          <a:noFill/>
        </p:spPr>
        <p:txBody>
          <a:bodyPr wrap="square" rtlCol="0">
            <a:spAutoFit/>
          </a:bodyPr>
          <a:lstStyle/>
          <a:p>
            <a:pPr algn="ctr"/>
            <a:r>
              <a:rPr lang="en-US" sz="4400" b="1" dirty="0" smtClean="0">
                <a:solidFill>
                  <a:srgbClr val="C00000"/>
                </a:solidFill>
                <a:latin typeface="Bookman Old Style" panose="02050604050505020204" pitchFamily="18" charset="0"/>
                <a:cs typeface="Times New Roman" panose="02020603050405020304" pitchFamily="18" charset="0"/>
              </a:rPr>
              <a:t>Md. Alamgir Hossain</a:t>
            </a:r>
          </a:p>
          <a:p>
            <a:pPr algn="ctr"/>
            <a:r>
              <a:rPr lang="en-US" sz="4400" b="1" dirty="0" smtClean="0">
                <a:latin typeface="Bookman Old Style" panose="02050604050505020204" pitchFamily="18" charset="0"/>
                <a:cs typeface="Times New Roman" panose="02020603050405020304" pitchFamily="18" charset="0"/>
              </a:rPr>
              <a:t>Senior Lecturer</a:t>
            </a:r>
            <a:endParaRPr lang="en-US" sz="4400" b="1" dirty="0" smtClean="0">
              <a:latin typeface="Bookman Old Style" panose="02050604050505020204" pitchFamily="18" charset="0"/>
              <a:cs typeface="Times New Roman" panose="02020603050405020304" pitchFamily="18" charset="0"/>
            </a:endParaRPr>
          </a:p>
          <a:p>
            <a:pPr algn="ctr"/>
            <a:r>
              <a:rPr lang="en-US" sz="4400" dirty="0" smtClean="0">
                <a:solidFill>
                  <a:srgbClr val="002060"/>
                </a:solidFill>
                <a:latin typeface="Bookman Old Style" panose="02050604050505020204" pitchFamily="18" charset="0"/>
                <a:cs typeface="Times New Roman" panose="02020603050405020304" pitchFamily="18" charset="0"/>
              </a:rPr>
              <a:t>Dept. of CSE, Prime University</a:t>
            </a:r>
          </a:p>
          <a:p>
            <a:pPr algn="ctr"/>
            <a:r>
              <a:rPr lang="en-US" sz="3600" dirty="0" smtClean="0">
                <a:latin typeface="Bookman Old Style" panose="02050604050505020204" pitchFamily="18" charset="0"/>
                <a:cs typeface="Times New Roman" panose="02020603050405020304" pitchFamily="18" charset="0"/>
              </a:rPr>
              <a:t>Mail: </a:t>
            </a:r>
            <a:r>
              <a:rPr lang="en-US" sz="3600" i="1" u="sng" dirty="0" smtClean="0">
                <a:latin typeface="Bookman Old Style" panose="02050604050505020204" pitchFamily="18" charset="0"/>
                <a:cs typeface="Times New Roman" panose="02020603050405020304" pitchFamily="18" charset="0"/>
              </a:rPr>
              <a:t>alamgir.cse14.just@gmail.com</a:t>
            </a:r>
            <a:endParaRPr lang="en-US" sz="3600" i="1" u="sng"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382862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First C </a:t>
            </a:r>
            <a:r>
              <a:rPr lang="en-US" sz="3600" b="1" dirty="0" smtClean="0">
                <a:solidFill>
                  <a:srgbClr val="002060"/>
                </a:solidFill>
                <a:latin typeface="Bookman Old Style" panose="02050604050505020204" pitchFamily="18" charset="0"/>
                <a:cs typeface="Times New Roman" panose="02020603050405020304" pitchFamily="18" charset="0"/>
              </a:rPr>
              <a:t>program</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38287" y="1690688"/>
            <a:ext cx="9115425" cy="1724025"/>
          </a:xfrm>
          <a:prstGeom prst="rect">
            <a:avLst/>
          </a:prstGeom>
        </p:spPr>
      </p:pic>
    </p:spTree>
    <p:extLst>
      <p:ext uri="{BB962C8B-B14F-4D97-AF65-F5344CB8AC3E}">
        <p14:creationId xmlns:p14="http://schemas.microsoft.com/office/powerpoint/2010/main" val="761804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Which part is used for why??</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00000"/>
              </a:lnSpc>
              <a:buClr>
                <a:srgbClr val="002060"/>
              </a:buClr>
              <a:buSzPct val="150000"/>
              <a:buBlip>
                <a:blip r:embed="rId2"/>
              </a:buBlip>
            </a:pPr>
            <a:r>
              <a:rPr lang="en-US" sz="2400" b="1" dirty="0" smtClean="0">
                <a:solidFill>
                  <a:srgbClr val="00B050"/>
                </a:solidFill>
                <a:latin typeface="Bookman Old Style" panose="02050604050505020204" pitchFamily="18" charset="0"/>
                <a:cs typeface="Times New Roman" panose="02020603050405020304" pitchFamily="18" charset="0"/>
              </a:rPr>
              <a:t>#</a:t>
            </a:r>
            <a:r>
              <a:rPr lang="en-US" sz="2400" b="1" dirty="0">
                <a:solidFill>
                  <a:srgbClr val="00B050"/>
                </a:solidFill>
                <a:latin typeface="Bookman Old Style" panose="02050604050505020204" pitchFamily="18" charset="0"/>
                <a:cs typeface="Times New Roman" panose="02020603050405020304" pitchFamily="18" charset="0"/>
              </a:rPr>
              <a:t>include &lt;</a:t>
            </a:r>
            <a:r>
              <a:rPr lang="en-US" sz="2400" b="1" dirty="0" err="1">
                <a:solidFill>
                  <a:srgbClr val="00B050"/>
                </a:solidFill>
                <a:latin typeface="Bookman Old Style" panose="02050604050505020204" pitchFamily="18" charset="0"/>
                <a:cs typeface="Times New Roman" panose="02020603050405020304" pitchFamily="18" charset="0"/>
              </a:rPr>
              <a:t>stdio.h</a:t>
            </a:r>
            <a:r>
              <a:rPr lang="en-US" sz="2400" b="1" dirty="0">
                <a:solidFill>
                  <a:srgbClr val="00B050"/>
                </a:solidFill>
                <a:latin typeface="Bookman Old Style" panose="02050604050505020204" pitchFamily="18" charset="0"/>
                <a:cs typeface="Times New Roman" panose="02020603050405020304" pitchFamily="18" charset="0"/>
              </a:rPr>
              <a:t>&gt; </a:t>
            </a:r>
            <a:r>
              <a:rPr lang="en-US" sz="2400" dirty="0">
                <a:latin typeface="Bookman Old Style" panose="02050604050505020204" pitchFamily="18" charset="0"/>
                <a:cs typeface="Times New Roman" panose="02020603050405020304" pitchFamily="18" charset="0"/>
              </a:rPr>
              <a:t>includes the standard input output library functions. The </a:t>
            </a:r>
            <a:r>
              <a:rPr lang="en-US" sz="2400" dirty="0" err="1">
                <a:latin typeface="Bookman Old Style" panose="02050604050505020204" pitchFamily="18" charset="0"/>
                <a:cs typeface="Times New Roman" panose="02020603050405020304" pitchFamily="18" charset="0"/>
              </a:rPr>
              <a:t>printf</a:t>
            </a:r>
            <a:r>
              <a:rPr lang="en-US" sz="2400" dirty="0">
                <a:latin typeface="Bookman Old Style" panose="02050604050505020204" pitchFamily="18" charset="0"/>
                <a:cs typeface="Times New Roman" panose="02020603050405020304" pitchFamily="18" charset="0"/>
              </a:rPr>
              <a:t>() function is defined in </a:t>
            </a:r>
            <a:r>
              <a:rPr lang="en-US" sz="2400" dirty="0" err="1" smtClean="0">
                <a:latin typeface="Bookman Old Style" panose="02050604050505020204" pitchFamily="18" charset="0"/>
                <a:cs typeface="Times New Roman" panose="02020603050405020304" pitchFamily="18" charset="0"/>
              </a:rPr>
              <a:t>stdio.h</a:t>
            </a:r>
            <a:r>
              <a:rPr lang="en-US" sz="2400" dirty="0" smtClean="0">
                <a:latin typeface="Bookman Old Style" panose="02050604050505020204" pitchFamily="18" charset="0"/>
                <a:cs typeface="Times New Roman" panose="02020603050405020304" pitchFamily="18" charset="0"/>
              </a:rPr>
              <a:t>.</a:t>
            </a:r>
            <a:endParaRPr lang="en-US" sz="2400" dirty="0">
              <a:latin typeface="Bookman Old Style" panose="02050604050505020204" pitchFamily="18" charset="0"/>
              <a:cs typeface="Times New Roman" panose="02020603050405020304" pitchFamily="18" charset="0"/>
            </a:endParaRPr>
          </a:p>
          <a:p>
            <a:pPr algn="just">
              <a:lnSpc>
                <a:spcPct val="100000"/>
              </a:lnSpc>
              <a:buClr>
                <a:srgbClr val="002060"/>
              </a:buClr>
              <a:buSzPct val="150000"/>
              <a:buBlip>
                <a:blip r:embed="rId2"/>
              </a:buBlip>
            </a:pPr>
            <a:r>
              <a:rPr lang="en-US" sz="2400" b="1" dirty="0" err="1">
                <a:solidFill>
                  <a:srgbClr val="00B050"/>
                </a:solidFill>
                <a:latin typeface="Bookman Old Style" panose="02050604050505020204" pitchFamily="18" charset="0"/>
                <a:cs typeface="Times New Roman" panose="02020603050405020304" pitchFamily="18" charset="0"/>
              </a:rPr>
              <a:t>int</a:t>
            </a:r>
            <a:r>
              <a:rPr lang="en-US" sz="2400" b="1" dirty="0">
                <a:solidFill>
                  <a:srgbClr val="00B050"/>
                </a:solidFill>
                <a:latin typeface="Bookman Old Style" panose="02050604050505020204" pitchFamily="18" charset="0"/>
                <a:cs typeface="Times New Roman" panose="02020603050405020304" pitchFamily="18" charset="0"/>
              </a:rPr>
              <a:t> main</a:t>
            </a:r>
            <a:r>
              <a:rPr lang="en-US" sz="2400" b="1" dirty="0" smtClean="0">
                <a:solidFill>
                  <a:srgbClr val="00B050"/>
                </a:solidFill>
                <a:latin typeface="Bookman Old Style" panose="02050604050505020204" pitchFamily="18" charset="0"/>
                <a:cs typeface="Times New Roman" panose="02020603050405020304" pitchFamily="18" charset="0"/>
              </a:rPr>
              <a:t>(); </a:t>
            </a:r>
            <a:r>
              <a:rPr lang="en-US" sz="2400" dirty="0">
                <a:latin typeface="Bookman Old Style" panose="02050604050505020204" pitchFamily="18" charset="0"/>
                <a:cs typeface="Times New Roman" panose="02020603050405020304" pitchFamily="18" charset="0"/>
              </a:rPr>
              <a:t>The main() function is the entry point of every program in </a:t>
            </a:r>
            <a:r>
              <a:rPr lang="en-US" sz="2400" dirty="0" smtClean="0">
                <a:latin typeface="Bookman Old Style" panose="02050604050505020204" pitchFamily="18" charset="0"/>
                <a:cs typeface="Times New Roman" panose="02020603050405020304" pitchFamily="18" charset="0"/>
              </a:rPr>
              <a:t>C </a:t>
            </a:r>
            <a:r>
              <a:rPr lang="en-US" sz="2400" dirty="0">
                <a:latin typeface="Bookman Old Style" panose="02050604050505020204" pitchFamily="18" charset="0"/>
                <a:cs typeface="Times New Roman" panose="02020603050405020304" pitchFamily="18" charset="0"/>
              </a:rPr>
              <a:t>language</a:t>
            </a:r>
            <a:r>
              <a:rPr lang="en-US" sz="2400" dirty="0" smtClean="0">
                <a:latin typeface="Bookman Old Style" panose="02050604050505020204" pitchFamily="18" charset="0"/>
                <a:cs typeface="Times New Roman" panose="02020603050405020304" pitchFamily="18" charset="0"/>
              </a:rPr>
              <a:t>.</a:t>
            </a:r>
            <a:endParaRPr lang="en-US" sz="2400" dirty="0">
              <a:latin typeface="Bookman Old Style" panose="02050604050505020204" pitchFamily="18" charset="0"/>
              <a:cs typeface="Times New Roman" panose="02020603050405020304" pitchFamily="18" charset="0"/>
            </a:endParaRPr>
          </a:p>
          <a:p>
            <a:pPr algn="just">
              <a:lnSpc>
                <a:spcPct val="100000"/>
              </a:lnSpc>
              <a:buClr>
                <a:srgbClr val="002060"/>
              </a:buClr>
              <a:buSzPct val="150000"/>
              <a:buBlip>
                <a:blip r:embed="rId2"/>
              </a:buBlip>
            </a:pPr>
            <a:r>
              <a:rPr lang="en-US" sz="2400" b="1" dirty="0" err="1">
                <a:solidFill>
                  <a:srgbClr val="00B050"/>
                </a:solidFill>
                <a:latin typeface="Bookman Old Style" panose="02050604050505020204" pitchFamily="18" charset="0"/>
                <a:cs typeface="Times New Roman" panose="02020603050405020304" pitchFamily="18" charset="0"/>
              </a:rPr>
              <a:t>printf</a:t>
            </a:r>
            <a:r>
              <a:rPr lang="en-US" sz="2400" b="1" dirty="0" smtClean="0">
                <a:solidFill>
                  <a:srgbClr val="00B050"/>
                </a:solidFill>
                <a:latin typeface="Bookman Old Style" panose="02050604050505020204" pitchFamily="18" charset="0"/>
                <a:cs typeface="Times New Roman" panose="02020603050405020304" pitchFamily="18" charset="0"/>
              </a:rPr>
              <a:t>(); </a:t>
            </a:r>
            <a:r>
              <a:rPr lang="en-US" sz="2400" dirty="0">
                <a:latin typeface="Bookman Old Style" panose="02050604050505020204" pitchFamily="18" charset="0"/>
                <a:cs typeface="Times New Roman" panose="02020603050405020304" pitchFamily="18" charset="0"/>
              </a:rPr>
              <a:t>The </a:t>
            </a:r>
            <a:r>
              <a:rPr lang="en-US" sz="2400" dirty="0" err="1">
                <a:latin typeface="Bookman Old Style" panose="02050604050505020204" pitchFamily="18" charset="0"/>
                <a:cs typeface="Times New Roman" panose="02020603050405020304" pitchFamily="18" charset="0"/>
              </a:rPr>
              <a:t>printf</a:t>
            </a:r>
            <a:r>
              <a:rPr lang="en-US" sz="2400" dirty="0">
                <a:latin typeface="Bookman Old Style" panose="02050604050505020204" pitchFamily="18" charset="0"/>
                <a:cs typeface="Times New Roman" panose="02020603050405020304" pitchFamily="18" charset="0"/>
              </a:rPr>
              <a:t>() function is used to print data on the console</a:t>
            </a:r>
            <a:r>
              <a:rPr lang="en-US" sz="2400" dirty="0" smtClean="0">
                <a:latin typeface="Bookman Old Style" panose="02050604050505020204" pitchFamily="18" charset="0"/>
                <a:cs typeface="Times New Roman" panose="02020603050405020304" pitchFamily="18" charset="0"/>
              </a:rPr>
              <a:t>.</a:t>
            </a:r>
            <a:endParaRPr lang="en-US" sz="2400" dirty="0">
              <a:latin typeface="Bookman Old Style" panose="02050604050505020204" pitchFamily="18" charset="0"/>
              <a:cs typeface="Times New Roman" panose="02020603050405020304" pitchFamily="18" charset="0"/>
            </a:endParaRPr>
          </a:p>
          <a:p>
            <a:pPr algn="just">
              <a:lnSpc>
                <a:spcPct val="100000"/>
              </a:lnSpc>
              <a:buClr>
                <a:srgbClr val="002060"/>
              </a:buClr>
              <a:buSzPct val="150000"/>
              <a:buBlip>
                <a:blip r:embed="rId2"/>
              </a:buBlip>
            </a:pPr>
            <a:r>
              <a:rPr lang="en-US" sz="2400" b="1" dirty="0">
                <a:solidFill>
                  <a:srgbClr val="00B050"/>
                </a:solidFill>
                <a:latin typeface="Bookman Old Style" panose="02050604050505020204" pitchFamily="18" charset="0"/>
                <a:cs typeface="Times New Roman" panose="02020603050405020304" pitchFamily="18" charset="0"/>
              </a:rPr>
              <a:t>return </a:t>
            </a:r>
            <a:r>
              <a:rPr lang="en-US" sz="2400" b="1" dirty="0" smtClean="0">
                <a:solidFill>
                  <a:srgbClr val="00B050"/>
                </a:solidFill>
                <a:latin typeface="Bookman Old Style" panose="02050604050505020204" pitchFamily="18" charset="0"/>
                <a:cs typeface="Times New Roman" panose="02020603050405020304" pitchFamily="18" charset="0"/>
              </a:rPr>
              <a:t>0; </a:t>
            </a:r>
            <a:r>
              <a:rPr lang="en-US" sz="2400" dirty="0">
                <a:latin typeface="Bookman Old Style" panose="02050604050505020204" pitchFamily="18" charset="0"/>
                <a:cs typeface="Times New Roman" panose="02020603050405020304" pitchFamily="18" charset="0"/>
              </a:rPr>
              <a:t>The return 0 statement, returns execution status to the OS. The 0 value is used for successful execution and 1 for unsuccessful execution.</a:t>
            </a:r>
          </a:p>
        </p:txBody>
      </p:sp>
    </p:spTree>
    <p:extLst>
      <p:ext uri="{BB962C8B-B14F-4D97-AF65-F5344CB8AC3E}">
        <p14:creationId xmlns:p14="http://schemas.microsoft.com/office/powerpoint/2010/main" val="942991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err="1">
                <a:solidFill>
                  <a:srgbClr val="002060"/>
                </a:solidFill>
                <a:latin typeface="Bookman Old Style" panose="02050604050505020204" pitchFamily="18" charset="0"/>
                <a:cs typeface="Times New Roman" panose="02020603050405020304" pitchFamily="18" charset="0"/>
              </a:rPr>
              <a:t>printf</a:t>
            </a:r>
            <a:r>
              <a:rPr lang="en-US" sz="3600" b="1" dirty="0">
                <a:solidFill>
                  <a:srgbClr val="002060"/>
                </a:solidFill>
                <a:latin typeface="Bookman Old Style" panose="02050604050505020204" pitchFamily="18" charset="0"/>
                <a:cs typeface="Times New Roman" panose="02020603050405020304" pitchFamily="18" charset="0"/>
              </a:rPr>
              <a:t>() and </a:t>
            </a:r>
            <a:r>
              <a:rPr lang="en-US" sz="3600" b="1" dirty="0" err="1">
                <a:solidFill>
                  <a:srgbClr val="002060"/>
                </a:solidFill>
                <a:latin typeface="Bookman Old Style" panose="02050604050505020204" pitchFamily="18" charset="0"/>
                <a:cs typeface="Times New Roman" panose="02020603050405020304" pitchFamily="18" charset="0"/>
              </a:rPr>
              <a:t>scanf</a:t>
            </a:r>
            <a:r>
              <a:rPr lang="en-US" sz="3600" b="1" dirty="0">
                <a:solidFill>
                  <a:srgbClr val="002060"/>
                </a:solidFill>
                <a:latin typeface="Bookman Old Style" panose="02050604050505020204" pitchFamily="18" charset="0"/>
                <a:cs typeface="Times New Roman" panose="02020603050405020304" pitchFamily="18" charset="0"/>
              </a:rPr>
              <a:t>() in C</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667940"/>
          </a:xfrm>
        </p:spPr>
        <p:txBody>
          <a:bodyPr>
            <a:normAutofit lnSpcReduction="10000"/>
          </a:bodyPr>
          <a:lstStyle/>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a:t>
            </a:r>
            <a:r>
              <a:rPr lang="en-US" sz="2400" dirty="0" err="1">
                <a:latin typeface="Bookman Old Style" panose="02050604050505020204" pitchFamily="18" charset="0"/>
                <a:cs typeface="Times New Roman" panose="02020603050405020304" pitchFamily="18" charset="0"/>
              </a:rPr>
              <a:t>printf</a:t>
            </a:r>
            <a:r>
              <a:rPr lang="en-US" sz="2400" dirty="0">
                <a:latin typeface="Bookman Old Style" panose="02050604050505020204" pitchFamily="18" charset="0"/>
                <a:cs typeface="Times New Roman" panose="02020603050405020304" pitchFamily="18" charset="0"/>
              </a:rPr>
              <a:t>() and </a:t>
            </a:r>
            <a:r>
              <a:rPr lang="en-US" sz="2400" dirty="0" err="1">
                <a:latin typeface="Bookman Old Style" panose="02050604050505020204" pitchFamily="18" charset="0"/>
                <a:cs typeface="Times New Roman" panose="02020603050405020304" pitchFamily="18" charset="0"/>
              </a:rPr>
              <a:t>scanf</a:t>
            </a:r>
            <a:r>
              <a:rPr lang="en-US" sz="2400" dirty="0">
                <a:latin typeface="Bookman Old Style" panose="02050604050505020204" pitchFamily="18" charset="0"/>
                <a:cs typeface="Times New Roman" panose="02020603050405020304" pitchFamily="18" charset="0"/>
              </a:rPr>
              <a:t>() functions are used for input and output in C language. Both functions are inbuilt library functions, defined in </a:t>
            </a:r>
            <a:r>
              <a:rPr lang="en-US" sz="2400" dirty="0" err="1">
                <a:latin typeface="Bookman Old Style" panose="02050604050505020204" pitchFamily="18" charset="0"/>
                <a:cs typeface="Times New Roman" panose="02020603050405020304" pitchFamily="18" charset="0"/>
              </a:rPr>
              <a:t>stdio.h</a:t>
            </a:r>
            <a:r>
              <a:rPr lang="en-US" sz="2400" dirty="0">
                <a:latin typeface="Bookman Old Style" panose="02050604050505020204" pitchFamily="18" charset="0"/>
                <a:cs typeface="Times New Roman" panose="02020603050405020304" pitchFamily="18" charset="0"/>
              </a:rPr>
              <a:t> (header file</a:t>
            </a:r>
            <a:r>
              <a:rPr lang="en-US" sz="2400" dirty="0" smtClean="0">
                <a:latin typeface="Bookman Old Style" panose="02050604050505020204" pitchFamily="18" charset="0"/>
                <a:cs typeface="Times New Roman" panose="02020603050405020304" pitchFamily="18" charset="0"/>
              </a:rPr>
              <a:t>).</a:t>
            </a:r>
          </a:p>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a:t>
            </a:r>
            <a:r>
              <a:rPr lang="en-US" sz="2400" dirty="0" err="1">
                <a:latin typeface="Bookman Old Style" panose="02050604050505020204" pitchFamily="18" charset="0"/>
                <a:cs typeface="Times New Roman" panose="02020603050405020304" pitchFamily="18" charset="0"/>
              </a:rPr>
              <a:t>printf</a:t>
            </a:r>
            <a:r>
              <a:rPr lang="en-US" sz="2400" dirty="0">
                <a:latin typeface="Bookman Old Style" panose="02050604050505020204" pitchFamily="18" charset="0"/>
                <a:cs typeface="Times New Roman" panose="02020603050405020304" pitchFamily="18" charset="0"/>
              </a:rPr>
              <a:t>() function is used for output. It prints the given statement to the console</a:t>
            </a:r>
            <a:r>
              <a:rPr lang="en-US" sz="2400" dirty="0" smtClean="0">
                <a:latin typeface="Bookman Old Style" panose="02050604050505020204" pitchFamily="18" charset="0"/>
                <a:cs typeface="Times New Roman" panose="02020603050405020304" pitchFamily="18" charset="0"/>
              </a:rPr>
              <a:t>.</a:t>
            </a:r>
          </a:p>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syntax of </a:t>
            </a:r>
            <a:r>
              <a:rPr lang="en-US" sz="2400" dirty="0" err="1">
                <a:latin typeface="Bookman Old Style" panose="02050604050505020204" pitchFamily="18" charset="0"/>
                <a:cs typeface="Times New Roman" panose="02020603050405020304" pitchFamily="18" charset="0"/>
              </a:rPr>
              <a:t>printf</a:t>
            </a:r>
            <a:r>
              <a:rPr lang="en-US" sz="2400" dirty="0">
                <a:latin typeface="Bookman Old Style" panose="02050604050505020204" pitchFamily="18" charset="0"/>
                <a:cs typeface="Times New Roman" panose="02020603050405020304" pitchFamily="18" charset="0"/>
              </a:rPr>
              <a:t>() function is: </a:t>
            </a:r>
            <a:r>
              <a:rPr lang="en-US" sz="2400" b="1" i="1" dirty="0" err="1" smtClean="0">
                <a:solidFill>
                  <a:srgbClr val="00B050"/>
                </a:solidFill>
                <a:latin typeface="Bookman Old Style" panose="02050604050505020204" pitchFamily="18" charset="0"/>
                <a:cs typeface="Times New Roman" panose="02020603050405020304" pitchFamily="18" charset="0"/>
              </a:rPr>
              <a:t>printf</a:t>
            </a:r>
            <a:r>
              <a:rPr lang="en-US" sz="2400" b="1" i="1" dirty="0" smtClean="0">
                <a:solidFill>
                  <a:srgbClr val="00B050"/>
                </a:solidFill>
                <a:latin typeface="Bookman Old Style" panose="02050604050505020204" pitchFamily="18" charset="0"/>
                <a:cs typeface="Times New Roman" panose="02020603050405020304" pitchFamily="18" charset="0"/>
              </a:rPr>
              <a:t>(“format string”, </a:t>
            </a:r>
            <a:r>
              <a:rPr lang="en-US" sz="2400" b="1" i="1" dirty="0" err="1" smtClean="0">
                <a:solidFill>
                  <a:srgbClr val="00B050"/>
                </a:solidFill>
                <a:latin typeface="Bookman Old Style" panose="02050604050505020204" pitchFamily="18" charset="0"/>
                <a:cs typeface="Times New Roman" panose="02020603050405020304" pitchFamily="18" charset="0"/>
              </a:rPr>
              <a:t>argument_list</a:t>
            </a:r>
            <a:r>
              <a:rPr lang="en-US" sz="2400" b="1" i="1" dirty="0" smtClean="0">
                <a:solidFill>
                  <a:srgbClr val="00B050"/>
                </a:solidFill>
                <a:latin typeface="Bookman Old Style" panose="02050604050505020204" pitchFamily="18" charset="0"/>
                <a:cs typeface="Times New Roman" panose="02020603050405020304" pitchFamily="18" charset="0"/>
              </a:rPr>
              <a:t>);</a:t>
            </a:r>
          </a:p>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format string can be %d (integer), %c (character), %s (string), %f (float) etc</a:t>
            </a:r>
            <a:r>
              <a:rPr lang="en-US" sz="2400" dirty="0" smtClean="0">
                <a:latin typeface="Bookman Old Style" panose="02050604050505020204" pitchFamily="18" charset="0"/>
                <a:cs typeface="Times New Roman" panose="02020603050405020304" pitchFamily="18" charset="0"/>
              </a:rPr>
              <a:t>.</a:t>
            </a:r>
          </a:p>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a:t>
            </a:r>
            <a:r>
              <a:rPr lang="en-US" sz="2400" dirty="0" err="1">
                <a:latin typeface="Bookman Old Style" panose="02050604050505020204" pitchFamily="18" charset="0"/>
                <a:cs typeface="Times New Roman" panose="02020603050405020304" pitchFamily="18" charset="0"/>
              </a:rPr>
              <a:t>scanf</a:t>
            </a:r>
            <a:r>
              <a:rPr lang="en-US" sz="2400" dirty="0">
                <a:latin typeface="Bookman Old Style" panose="02050604050505020204" pitchFamily="18" charset="0"/>
                <a:cs typeface="Times New Roman" panose="02020603050405020304" pitchFamily="18" charset="0"/>
              </a:rPr>
              <a:t>() function is used for input. It reads the input data from the console</a:t>
            </a:r>
            <a:r>
              <a:rPr lang="en-US" sz="2400" dirty="0" smtClean="0">
                <a:latin typeface="Bookman Old Style" panose="02050604050505020204" pitchFamily="18" charset="0"/>
                <a:cs typeface="Times New Roman" panose="02020603050405020304" pitchFamily="18" charset="0"/>
              </a:rPr>
              <a:t>.</a:t>
            </a:r>
          </a:p>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 syntax of </a:t>
            </a:r>
            <a:r>
              <a:rPr lang="en-US" sz="2400" dirty="0" err="1" smtClean="0">
                <a:latin typeface="Bookman Old Style" panose="02050604050505020204" pitchFamily="18" charset="0"/>
                <a:cs typeface="Times New Roman" panose="02020603050405020304" pitchFamily="18" charset="0"/>
              </a:rPr>
              <a:t>scanf</a:t>
            </a:r>
            <a:r>
              <a:rPr lang="en-US" sz="2400" dirty="0" smtClean="0">
                <a:latin typeface="Bookman Old Style" panose="02050604050505020204" pitchFamily="18" charset="0"/>
                <a:cs typeface="Times New Roman" panose="02020603050405020304" pitchFamily="18" charset="0"/>
              </a:rPr>
              <a:t>() </a:t>
            </a:r>
            <a:r>
              <a:rPr lang="en-US" sz="2400" dirty="0">
                <a:latin typeface="Bookman Old Style" panose="02050604050505020204" pitchFamily="18" charset="0"/>
                <a:cs typeface="Times New Roman" panose="02020603050405020304" pitchFamily="18" charset="0"/>
              </a:rPr>
              <a:t>function is: </a:t>
            </a:r>
            <a:r>
              <a:rPr lang="en-US" sz="2400" b="1" i="1" dirty="0" err="1" smtClean="0">
                <a:solidFill>
                  <a:srgbClr val="00B050"/>
                </a:solidFill>
                <a:latin typeface="Bookman Old Style" panose="02050604050505020204" pitchFamily="18" charset="0"/>
                <a:cs typeface="Times New Roman" panose="02020603050405020304" pitchFamily="18" charset="0"/>
              </a:rPr>
              <a:t>scanf</a:t>
            </a:r>
            <a:r>
              <a:rPr lang="en-US" sz="2400" b="1" i="1" dirty="0" smtClean="0">
                <a:solidFill>
                  <a:srgbClr val="00B050"/>
                </a:solidFill>
                <a:latin typeface="Bookman Old Style" panose="02050604050505020204" pitchFamily="18" charset="0"/>
                <a:cs typeface="Times New Roman" panose="02020603050405020304" pitchFamily="18" charset="0"/>
              </a:rPr>
              <a:t>(“format string” , </a:t>
            </a:r>
            <a:r>
              <a:rPr lang="en-US" sz="2400" b="1" i="1" dirty="0" err="1" smtClean="0">
                <a:solidFill>
                  <a:srgbClr val="00B050"/>
                </a:solidFill>
                <a:latin typeface="Bookman Old Style" panose="02050604050505020204" pitchFamily="18" charset="0"/>
                <a:cs typeface="Times New Roman" panose="02020603050405020304" pitchFamily="18" charset="0"/>
              </a:rPr>
              <a:t>argument_list</a:t>
            </a:r>
            <a:r>
              <a:rPr lang="en-US" sz="2400" b="1" i="1" dirty="0">
                <a:solidFill>
                  <a:srgbClr val="00B050"/>
                </a:solidFill>
                <a:latin typeface="Bookman Old Style" panose="02050604050505020204" pitchFamily="18" charset="0"/>
                <a:cs typeface="Times New Roman" panose="02020603050405020304" pitchFamily="18" charset="0"/>
              </a:rPr>
              <a:t>); </a:t>
            </a:r>
            <a:endParaRPr lang="en-US" sz="2400" b="1" i="1" dirty="0">
              <a:solidFill>
                <a:srgbClr val="00B050"/>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62956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Example using </a:t>
            </a:r>
            <a:r>
              <a:rPr lang="en-US" sz="3600" b="1" dirty="0" err="1" smtClean="0">
                <a:solidFill>
                  <a:srgbClr val="002060"/>
                </a:solidFill>
                <a:latin typeface="Bookman Old Style" panose="02050604050505020204" pitchFamily="18" charset="0"/>
                <a:cs typeface="Times New Roman" panose="02020603050405020304" pitchFamily="18" charset="0"/>
              </a:rPr>
              <a:t>printf</a:t>
            </a:r>
            <a:r>
              <a:rPr lang="en-US" sz="3600" b="1" dirty="0">
                <a:solidFill>
                  <a:srgbClr val="002060"/>
                </a:solidFill>
                <a:latin typeface="Bookman Old Style" panose="02050604050505020204" pitchFamily="18" charset="0"/>
                <a:cs typeface="Times New Roman" panose="02020603050405020304" pitchFamily="18" charset="0"/>
              </a:rPr>
              <a:t>() and </a:t>
            </a:r>
            <a:r>
              <a:rPr lang="en-US" sz="3600" b="1" dirty="0" err="1">
                <a:solidFill>
                  <a:srgbClr val="002060"/>
                </a:solidFill>
                <a:latin typeface="Bookman Old Style" panose="02050604050505020204" pitchFamily="18" charset="0"/>
                <a:cs typeface="Times New Roman" panose="02020603050405020304" pitchFamily="18" charset="0"/>
              </a:rPr>
              <a:t>scanf</a:t>
            </a:r>
            <a:r>
              <a:rPr lang="en-US" sz="3600" b="1" dirty="0">
                <a:solidFill>
                  <a:srgbClr val="002060"/>
                </a:solidFill>
                <a:latin typeface="Bookman Old Style" panose="02050604050505020204" pitchFamily="18" charset="0"/>
                <a:cs typeface="Times New Roman" panose="02020603050405020304" pitchFamily="18" charset="0"/>
              </a:rPr>
              <a:t>() in C</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230061" y="1690688"/>
            <a:ext cx="5731877" cy="4667250"/>
          </a:xfrm>
          <a:prstGeom prst="rect">
            <a:avLst/>
          </a:prstGeom>
        </p:spPr>
      </p:pic>
    </p:spTree>
    <p:extLst>
      <p:ext uri="{BB962C8B-B14F-4D97-AF65-F5344CB8AC3E}">
        <p14:creationId xmlns:p14="http://schemas.microsoft.com/office/powerpoint/2010/main" val="2637994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03525"/>
            <a:ext cx="10515600" cy="1325563"/>
          </a:xfrm>
        </p:spPr>
        <p:txBody>
          <a:bodyPr>
            <a:noAutofit/>
          </a:bodyPr>
          <a:lstStyle/>
          <a:p>
            <a:pPr algn="ctr"/>
            <a:r>
              <a:rPr lang="en-US" sz="9600" b="1" dirty="0" smtClean="0">
                <a:solidFill>
                  <a:srgbClr val="002060"/>
                </a:solidFill>
                <a:latin typeface="Bookman Old Style" panose="02050604050505020204" pitchFamily="18" charset="0"/>
                <a:cs typeface="Times New Roman" panose="02020603050405020304" pitchFamily="18" charset="0"/>
              </a:rPr>
              <a:t>Thank You</a:t>
            </a:r>
            <a:endParaRPr lang="en-US" sz="9600" b="1" dirty="0">
              <a:solidFill>
                <a:srgbClr val="002060"/>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635681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 Programming </a:t>
            </a:r>
            <a:r>
              <a:rPr lang="en-US" sz="3600" b="1" dirty="0" smtClean="0">
                <a:solidFill>
                  <a:srgbClr val="002060"/>
                </a:solidFill>
                <a:latin typeface="Bookman Old Style" panose="02050604050505020204" pitchFamily="18" charset="0"/>
                <a:cs typeface="Times New Roman" panose="02020603050405020304" pitchFamily="18" charset="0"/>
              </a:rPr>
              <a:t>Language</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667940"/>
          </a:xfrm>
        </p:spPr>
        <p:txBody>
          <a:bodyPr>
            <a:normAutofit lnSpcReduction="10000"/>
          </a:bodyPr>
          <a:lstStyle/>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C is a </a:t>
            </a:r>
            <a:r>
              <a:rPr lang="en-US" sz="2400" b="1" i="1" dirty="0">
                <a:solidFill>
                  <a:srgbClr val="00B050"/>
                </a:solidFill>
                <a:latin typeface="Bookman Old Style" panose="02050604050505020204" pitchFamily="18" charset="0"/>
                <a:cs typeface="Times New Roman" panose="02020603050405020304" pitchFamily="18" charset="0"/>
              </a:rPr>
              <a:t>general-purpose programming </a:t>
            </a:r>
            <a:r>
              <a:rPr lang="en-US" sz="2400" dirty="0">
                <a:latin typeface="Bookman Old Style" panose="02050604050505020204" pitchFamily="18" charset="0"/>
                <a:cs typeface="Times New Roman" panose="02020603050405020304" pitchFamily="18" charset="0"/>
              </a:rPr>
              <a:t>language that is extremely popular, simple, and flexible to use. </a:t>
            </a:r>
          </a:p>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It is a structured programming language that is machine-independent and extensively used to write various applications, Operating Systems like Windows, and many other complex programs like Oracle database, </a:t>
            </a:r>
            <a:r>
              <a:rPr lang="en-US" sz="2400" dirty="0" err="1">
                <a:latin typeface="Bookman Old Style" panose="02050604050505020204" pitchFamily="18" charset="0"/>
                <a:cs typeface="Times New Roman" panose="02020603050405020304" pitchFamily="18" charset="0"/>
              </a:rPr>
              <a:t>Git</a:t>
            </a:r>
            <a:r>
              <a:rPr lang="en-US" sz="2400" dirty="0">
                <a:latin typeface="Bookman Old Style" panose="02050604050505020204" pitchFamily="18" charset="0"/>
                <a:cs typeface="Times New Roman" panose="02020603050405020304" pitchFamily="18" charset="0"/>
              </a:rPr>
              <a:t>, Python interpreter, and more.</a:t>
            </a:r>
          </a:p>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C is a base for programming. </a:t>
            </a:r>
            <a:r>
              <a:rPr lang="en-US" sz="2400" b="1" i="1" dirty="0">
                <a:solidFill>
                  <a:srgbClr val="00B050"/>
                </a:solidFill>
                <a:latin typeface="Bookman Old Style" panose="02050604050505020204" pitchFamily="18" charset="0"/>
                <a:cs typeface="Times New Roman" panose="02020603050405020304" pitchFamily="18" charset="0"/>
              </a:rPr>
              <a:t>If you know ‘C,’ you can easily grasp the knowledge of the other programming languages </a:t>
            </a:r>
            <a:r>
              <a:rPr lang="en-US" sz="2400" dirty="0">
                <a:latin typeface="Bookman Old Style" panose="02050604050505020204" pitchFamily="18" charset="0"/>
                <a:cs typeface="Times New Roman" panose="02020603050405020304" pitchFamily="18" charset="0"/>
              </a:rPr>
              <a:t>that use the concept of ‘C’.</a:t>
            </a:r>
          </a:p>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In 1972, great computer scientist </a:t>
            </a:r>
            <a:r>
              <a:rPr lang="en-US" sz="2400" b="1" i="1" dirty="0">
                <a:solidFill>
                  <a:srgbClr val="00B050"/>
                </a:solidFill>
                <a:latin typeface="Bookman Old Style" panose="02050604050505020204" pitchFamily="18" charset="0"/>
                <a:cs typeface="Times New Roman" panose="02020603050405020304" pitchFamily="18" charset="0"/>
              </a:rPr>
              <a:t>Dennis Ritchie </a:t>
            </a:r>
            <a:r>
              <a:rPr lang="en-US" sz="2400" dirty="0">
                <a:latin typeface="Bookman Old Style" panose="02050604050505020204" pitchFamily="18" charset="0"/>
                <a:cs typeface="Times New Roman" panose="02020603050405020304" pitchFamily="18" charset="0"/>
              </a:rPr>
              <a:t>created a new programming language called ‘C’ at the Bell Laboratories. It was created from ‘</a:t>
            </a:r>
            <a:r>
              <a:rPr lang="en-US" sz="2400" dirty="0" smtClean="0">
                <a:latin typeface="Bookman Old Style" panose="02050604050505020204" pitchFamily="18" charset="0"/>
                <a:cs typeface="Times New Roman" panose="02020603050405020304" pitchFamily="18" charset="0"/>
              </a:rPr>
              <a:t>ALGOL (1960)’, </a:t>
            </a:r>
            <a:r>
              <a:rPr lang="en-US" sz="2400" dirty="0">
                <a:latin typeface="Bookman Old Style" panose="02050604050505020204" pitchFamily="18" charset="0"/>
                <a:cs typeface="Times New Roman" panose="02020603050405020304" pitchFamily="18" charset="0"/>
              </a:rPr>
              <a:t>‘</a:t>
            </a:r>
            <a:r>
              <a:rPr lang="en-US" sz="2400" dirty="0" smtClean="0">
                <a:latin typeface="Bookman Old Style" panose="02050604050505020204" pitchFamily="18" charset="0"/>
                <a:cs typeface="Times New Roman" panose="02020603050405020304" pitchFamily="18" charset="0"/>
              </a:rPr>
              <a:t>BCPL (1967)’, </a:t>
            </a:r>
            <a:r>
              <a:rPr lang="en-US" sz="2400" dirty="0">
                <a:latin typeface="Bookman Old Style" panose="02050604050505020204" pitchFamily="18" charset="0"/>
                <a:cs typeface="Times New Roman" panose="02020603050405020304" pitchFamily="18" charset="0"/>
              </a:rPr>
              <a:t>and ‘</a:t>
            </a:r>
            <a:r>
              <a:rPr lang="en-US" sz="2400" dirty="0" smtClean="0">
                <a:latin typeface="Bookman Old Style" panose="02050604050505020204" pitchFamily="18" charset="0"/>
                <a:cs typeface="Times New Roman" panose="02020603050405020304" pitchFamily="18" charset="0"/>
              </a:rPr>
              <a:t>B (1970)’ </a:t>
            </a:r>
            <a:r>
              <a:rPr lang="en-US" sz="2400" dirty="0">
                <a:latin typeface="Bookman Old Style" panose="02050604050505020204" pitchFamily="18" charset="0"/>
                <a:cs typeface="Times New Roman" panose="02020603050405020304" pitchFamily="18" charset="0"/>
              </a:rPr>
              <a:t>programming languages.</a:t>
            </a:r>
            <a:endParaRPr lang="en-US"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2732585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Key Applications</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667940"/>
          </a:xfrm>
        </p:spPr>
        <p:txBody>
          <a:bodyPr>
            <a:normAutofit fontScale="92500" lnSpcReduction="20000"/>
          </a:bodyPr>
          <a:lstStyle/>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‘C’ language is widely used in embedded systems.</a:t>
            </a:r>
          </a:p>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It is used for developing system applications.</a:t>
            </a:r>
          </a:p>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It is widely used for developing desktop applications.</a:t>
            </a:r>
          </a:p>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Most of the applications by Adobe are developed using ‘C’ programming language.</a:t>
            </a:r>
          </a:p>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It is used for developing browsers and their extensions. Google’s Chromium is built using ‘C’ programming language.</a:t>
            </a:r>
          </a:p>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It is used to develop databases. MySQL is the most popular database software which is built using ‘C’.</a:t>
            </a:r>
          </a:p>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It is used in developing an operating system. Operating systems such as Apple’s OS X, Microsoft’s Windows, and Symbian are developed using ‘C’ language. It is used for developing desktop as well as mobile phone’s operating system.</a:t>
            </a:r>
          </a:p>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It is used for compiler production.</a:t>
            </a:r>
          </a:p>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It is widely used in IOT applications.</a:t>
            </a:r>
            <a:endParaRPr lang="en-US"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1817136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S</a:t>
            </a:r>
            <a:r>
              <a:rPr lang="en-US" sz="3600" b="1" dirty="0" smtClean="0">
                <a:solidFill>
                  <a:srgbClr val="002060"/>
                </a:solidFill>
                <a:latin typeface="Bookman Old Style" panose="02050604050505020204" pitchFamily="18" charset="0"/>
                <a:cs typeface="Times New Roman" panose="02020603050405020304" pitchFamily="18" charset="0"/>
              </a:rPr>
              <a:t>tructured </a:t>
            </a:r>
            <a:r>
              <a:rPr lang="en-US" sz="3600" b="1" dirty="0">
                <a:solidFill>
                  <a:srgbClr val="002060"/>
                </a:solidFill>
                <a:latin typeface="Bookman Old Style" panose="02050604050505020204" pitchFamily="18" charset="0"/>
                <a:cs typeface="Times New Roman" panose="02020603050405020304" pitchFamily="18" charset="0"/>
              </a:rPr>
              <a:t>P</a:t>
            </a:r>
            <a:r>
              <a:rPr lang="en-US" sz="3600" b="1" dirty="0" smtClean="0">
                <a:solidFill>
                  <a:srgbClr val="002060"/>
                </a:solidFill>
                <a:latin typeface="Bookman Old Style" panose="02050604050505020204" pitchFamily="18" charset="0"/>
                <a:cs typeface="Times New Roman" panose="02020603050405020304" pitchFamily="18" charset="0"/>
              </a:rPr>
              <a:t>rogramming </a:t>
            </a:r>
            <a:r>
              <a:rPr lang="en-US" sz="3600" b="1" dirty="0" smtClean="0">
                <a:solidFill>
                  <a:srgbClr val="002060"/>
                </a:solidFill>
                <a:latin typeface="Bookman Old Style" panose="02050604050505020204" pitchFamily="18" charset="0"/>
                <a:cs typeface="Times New Roman" panose="02020603050405020304" pitchFamily="18" charset="0"/>
              </a:rPr>
              <a:t>L</a:t>
            </a:r>
            <a:r>
              <a:rPr lang="en-US" sz="3600" b="1" dirty="0" smtClean="0">
                <a:solidFill>
                  <a:srgbClr val="002060"/>
                </a:solidFill>
                <a:latin typeface="Bookman Old Style" panose="02050604050505020204" pitchFamily="18" charset="0"/>
                <a:cs typeface="Times New Roman" panose="02020603050405020304" pitchFamily="18" charset="0"/>
              </a:rPr>
              <a:t>anguage</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667940"/>
          </a:xfrm>
        </p:spPr>
        <p:txBody>
          <a:bodyPr>
            <a:normAutofit/>
          </a:bodyPr>
          <a:lstStyle/>
          <a:p>
            <a:pPr algn="just" fontAlgn="base">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For solving </a:t>
            </a:r>
            <a:r>
              <a:rPr lang="en-US" sz="2400" dirty="0">
                <a:latin typeface="Bookman Old Style" panose="02050604050505020204" pitchFamily="18" charset="0"/>
                <a:cs typeface="Times New Roman" panose="02020603050405020304" pitchFamily="18" charset="0"/>
              </a:rPr>
              <a:t>a large problem, C programming language divides the problem into </a:t>
            </a:r>
            <a:r>
              <a:rPr lang="en-US" sz="2400" b="1" i="1" dirty="0">
                <a:solidFill>
                  <a:srgbClr val="00B050"/>
                </a:solidFill>
                <a:latin typeface="Bookman Old Style" panose="02050604050505020204" pitchFamily="18" charset="0"/>
                <a:cs typeface="Times New Roman" panose="02020603050405020304" pitchFamily="18" charset="0"/>
              </a:rPr>
              <a:t>smaller structural </a:t>
            </a:r>
            <a:r>
              <a:rPr lang="en-US" sz="2400" b="1" i="1" dirty="0" smtClean="0">
                <a:solidFill>
                  <a:srgbClr val="00B050"/>
                </a:solidFill>
                <a:latin typeface="Bookman Old Style" panose="02050604050505020204" pitchFamily="18" charset="0"/>
                <a:cs typeface="Times New Roman" panose="02020603050405020304" pitchFamily="18" charset="0"/>
              </a:rPr>
              <a:t>blocks </a:t>
            </a:r>
            <a:r>
              <a:rPr lang="en-US" sz="2400" dirty="0" smtClean="0">
                <a:latin typeface="Bookman Old Style" panose="02050604050505020204" pitchFamily="18" charset="0"/>
                <a:cs typeface="Times New Roman" panose="02020603050405020304" pitchFamily="18" charset="0"/>
              </a:rPr>
              <a:t>or </a:t>
            </a:r>
            <a:r>
              <a:rPr lang="en-US" sz="2400" b="1" i="1" dirty="0" smtClean="0">
                <a:solidFill>
                  <a:srgbClr val="00B050"/>
                </a:solidFill>
                <a:latin typeface="Bookman Old Style" panose="02050604050505020204" pitchFamily="18" charset="0"/>
                <a:cs typeface="Times New Roman" panose="02020603050405020304" pitchFamily="18" charset="0"/>
              </a:rPr>
              <a:t>modules</a:t>
            </a:r>
            <a:r>
              <a:rPr lang="en-US" sz="2400" dirty="0" smtClean="0">
                <a:solidFill>
                  <a:srgbClr val="C00000"/>
                </a:solidFill>
                <a:latin typeface="Bookman Old Style" panose="02050604050505020204" pitchFamily="18" charset="0"/>
                <a:cs typeface="Times New Roman" panose="02020603050405020304" pitchFamily="18" charset="0"/>
              </a:rPr>
              <a:t> </a:t>
            </a:r>
            <a:r>
              <a:rPr lang="en-US" sz="2400" dirty="0">
                <a:latin typeface="Bookman Old Style" panose="02050604050505020204" pitchFamily="18" charset="0"/>
                <a:cs typeface="Times New Roman" panose="02020603050405020304" pitchFamily="18" charset="0"/>
              </a:rPr>
              <a:t>each of which handles a particular responsibility</a:t>
            </a:r>
            <a:r>
              <a:rPr lang="en-US" sz="2400" dirty="0" smtClean="0">
                <a:latin typeface="Bookman Old Style" panose="02050604050505020204" pitchFamily="18" charset="0"/>
                <a:cs typeface="Times New Roman" panose="02020603050405020304" pitchFamily="18" charset="0"/>
              </a:rPr>
              <a:t>.</a:t>
            </a:r>
          </a:p>
          <a:p>
            <a:pPr algn="just" fontAlgn="base">
              <a:buClr>
                <a:srgbClr val="002060"/>
              </a:buClr>
              <a:buSzPct val="150000"/>
              <a:buBlip>
                <a:blip r:embed="rId2"/>
              </a:buBlip>
            </a:pPr>
            <a:r>
              <a:rPr lang="en-US" sz="2400" dirty="0" smtClean="0">
                <a:latin typeface="Bookman Old Style" panose="02050604050505020204" pitchFamily="18" charset="0"/>
                <a:cs typeface="Times New Roman" panose="02020603050405020304" pitchFamily="18" charset="0"/>
              </a:rPr>
              <a:t>Example: </a:t>
            </a:r>
            <a:r>
              <a:rPr lang="en-US" sz="2400" dirty="0">
                <a:latin typeface="Bookman Old Style" panose="02050604050505020204" pitchFamily="18" charset="0"/>
                <a:cs typeface="Times New Roman" panose="02020603050405020304" pitchFamily="18" charset="0"/>
              </a:rPr>
              <a:t> </a:t>
            </a:r>
            <a:endParaRPr lang="en-US" dirty="0">
              <a:latin typeface="Bookman Old Style" panose="02050604050505020204" pitchFamily="18" charset="0"/>
              <a:cs typeface="Times New Roman" panose="02020603050405020304" pitchFamily="18" charset="0"/>
            </a:endParaRPr>
          </a:p>
        </p:txBody>
      </p:sp>
      <p:graphicFrame>
        <p:nvGraphicFramePr>
          <p:cNvPr id="4" name="Table 3"/>
          <p:cNvGraphicFramePr>
            <a:graphicFrameLocks noGrp="1"/>
          </p:cNvGraphicFramePr>
          <p:nvPr>
            <p:extLst/>
          </p:nvPr>
        </p:nvGraphicFramePr>
        <p:xfrm>
          <a:off x="2548835" y="3172506"/>
          <a:ext cx="8128000" cy="12801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gridSpan="4">
                  <a:txBody>
                    <a:bodyPr/>
                    <a:lstStyle/>
                    <a:p>
                      <a:pPr algn="ctr"/>
                      <a:r>
                        <a:rPr lang="en-US" sz="2400" dirty="0" smtClean="0">
                          <a:latin typeface="Bookman Old Style" panose="02050604050505020204" pitchFamily="18" charset="0"/>
                          <a:cs typeface="Times New Roman" panose="02020603050405020304" pitchFamily="18" charset="0"/>
                        </a:rPr>
                        <a:t>A Program</a:t>
                      </a:r>
                      <a:endParaRPr lang="en-US" sz="2400" dirty="0">
                        <a:latin typeface="Bookman Old Style" panose="02050604050505020204" pitchFamily="18" charset="0"/>
                        <a:cs typeface="Times New Roman" panose="02020603050405020304"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sz="2400" dirty="0" smtClean="0">
                          <a:solidFill>
                            <a:srgbClr val="7030A0"/>
                          </a:solidFill>
                          <a:latin typeface="Bookman Old Style" panose="02050604050505020204" pitchFamily="18" charset="0"/>
                          <a:cs typeface="Times New Roman" panose="02020603050405020304" pitchFamily="18" charset="0"/>
                        </a:rPr>
                        <a:t>Addition</a:t>
                      </a:r>
                      <a:endParaRPr lang="en-US" sz="2400" dirty="0">
                        <a:solidFill>
                          <a:srgbClr val="7030A0"/>
                        </a:solidFill>
                        <a:latin typeface="Bookman Old Style" panose="02050604050505020204" pitchFamily="18" charset="0"/>
                        <a:cs typeface="Times New Roman" panose="02020603050405020304" pitchFamily="18" charset="0"/>
                      </a:endParaRPr>
                    </a:p>
                  </a:txBody>
                  <a:tcPr/>
                </a:tc>
                <a:tc>
                  <a:txBody>
                    <a:bodyPr/>
                    <a:lstStyle/>
                    <a:p>
                      <a:pPr algn="ctr"/>
                      <a:r>
                        <a:rPr lang="en-US" sz="2400" dirty="0" smtClean="0">
                          <a:solidFill>
                            <a:srgbClr val="7030A0"/>
                          </a:solidFill>
                          <a:latin typeface="Bookman Old Style" panose="02050604050505020204" pitchFamily="18" charset="0"/>
                          <a:cs typeface="Times New Roman" panose="02020603050405020304" pitchFamily="18" charset="0"/>
                        </a:rPr>
                        <a:t>Subtraction</a:t>
                      </a:r>
                      <a:endParaRPr lang="en-US" sz="2400" dirty="0">
                        <a:solidFill>
                          <a:srgbClr val="7030A0"/>
                        </a:solidFill>
                        <a:latin typeface="Bookman Old Style" panose="02050604050505020204" pitchFamily="18" charset="0"/>
                        <a:cs typeface="Times New Roman" panose="02020603050405020304" pitchFamily="18" charset="0"/>
                      </a:endParaRPr>
                    </a:p>
                  </a:txBody>
                  <a:tcPr/>
                </a:tc>
                <a:tc>
                  <a:txBody>
                    <a:bodyPr/>
                    <a:lstStyle/>
                    <a:p>
                      <a:pPr algn="ctr"/>
                      <a:r>
                        <a:rPr lang="en-US" sz="2400" dirty="0" smtClean="0">
                          <a:solidFill>
                            <a:srgbClr val="7030A0"/>
                          </a:solidFill>
                          <a:latin typeface="Bookman Old Style" panose="02050604050505020204" pitchFamily="18" charset="0"/>
                          <a:cs typeface="Times New Roman" panose="02020603050405020304" pitchFamily="18" charset="0"/>
                        </a:rPr>
                        <a:t>Multiplication</a:t>
                      </a:r>
                      <a:endParaRPr lang="en-US" sz="2400" dirty="0">
                        <a:solidFill>
                          <a:srgbClr val="7030A0"/>
                        </a:solidFill>
                        <a:latin typeface="Bookman Old Style" panose="02050604050505020204" pitchFamily="18" charset="0"/>
                        <a:cs typeface="Times New Roman" panose="02020603050405020304" pitchFamily="18" charset="0"/>
                      </a:endParaRPr>
                    </a:p>
                  </a:txBody>
                  <a:tcPr/>
                </a:tc>
                <a:tc>
                  <a:txBody>
                    <a:bodyPr/>
                    <a:lstStyle/>
                    <a:p>
                      <a:pPr algn="ctr"/>
                      <a:r>
                        <a:rPr lang="en-US" sz="2400" dirty="0" smtClean="0">
                          <a:solidFill>
                            <a:srgbClr val="7030A0"/>
                          </a:solidFill>
                          <a:latin typeface="Bookman Old Style" panose="02050604050505020204" pitchFamily="18" charset="0"/>
                          <a:cs typeface="Times New Roman" panose="02020603050405020304" pitchFamily="18" charset="0"/>
                        </a:rPr>
                        <a:t>Division</a:t>
                      </a:r>
                      <a:endParaRPr lang="en-US" sz="2400" dirty="0">
                        <a:solidFill>
                          <a:srgbClr val="7030A0"/>
                        </a:solidFill>
                        <a:latin typeface="Bookman Old Style" panose="020506040505050202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nvPr>
        </p:nvGraphicFramePr>
        <p:xfrm>
          <a:off x="4613965" y="4506278"/>
          <a:ext cx="3997739" cy="2286000"/>
        </p:xfrm>
        <a:graphic>
          <a:graphicData uri="http://schemas.openxmlformats.org/drawingml/2006/table">
            <a:tbl>
              <a:tblPr firstRow="1" bandRow="1">
                <a:tableStyleId>{5C22544A-7EE6-4342-B048-85BDC9FD1C3A}</a:tableStyleId>
              </a:tblPr>
              <a:tblGrid>
                <a:gridCol w="3997739">
                  <a:extLst>
                    <a:ext uri="{9D8B030D-6E8A-4147-A177-3AD203B41FA5}">
                      <a16:colId xmlns:a16="http://schemas.microsoft.com/office/drawing/2014/main" val="20000"/>
                    </a:ext>
                  </a:extLst>
                </a:gridCol>
              </a:tblGrid>
              <a:tr h="370840">
                <a:tc>
                  <a:txBody>
                    <a:bodyPr/>
                    <a:lstStyle/>
                    <a:p>
                      <a:pPr algn="ctr"/>
                      <a:r>
                        <a:rPr lang="en-US" sz="2400" dirty="0" smtClean="0">
                          <a:solidFill>
                            <a:schemeClr val="bg1"/>
                          </a:solidFill>
                          <a:latin typeface="Bookman Old Style" panose="02050604050505020204" pitchFamily="18" charset="0"/>
                          <a:cs typeface="Times New Roman" panose="02020603050405020304" pitchFamily="18" charset="0"/>
                        </a:rPr>
                        <a:t>A program</a:t>
                      </a:r>
                      <a:endParaRPr lang="en-US" sz="2400" dirty="0">
                        <a:solidFill>
                          <a:schemeClr val="bg1"/>
                        </a:solidFill>
                        <a:latin typeface="Bookman Old Style" panose="020506040505050202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solidFill>
                            <a:srgbClr val="7030A0"/>
                          </a:solidFill>
                          <a:latin typeface="Bookman Old Style" panose="02050604050505020204" pitchFamily="18" charset="0"/>
                          <a:cs typeface="Times New Roman" panose="02020603050405020304" pitchFamily="18" charset="0"/>
                        </a:rPr>
                        <a:t>Addition</a:t>
                      </a:r>
                      <a:endParaRPr lang="en-US" sz="2400" dirty="0">
                        <a:solidFill>
                          <a:srgbClr val="7030A0"/>
                        </a:solidFill>
                        <a:latin typeface="Bookman Old Style" panose="020506040505050202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solidFill>
                            <a:srgbClr val="C00000"/>
                          </a:solidFill>
                          <a:latin typeface="Bookman Old Style" panose="02050604050505020204" pitchFamily="18" charset="0"/>
                          <a:cs typeface="Times New Roman" panose="02020603050405020304" pitchFamily="18" charset="0"/>
                        </a:rPr>
                        <a:t>Subtraction</a:t>
                      </a:r>
                      <a:endParaRPr lang="en-US" sz="2400" dirty="0">
                        <a:solidFill>
                          <a:srgbClr val="C00000"/>
                        </a:solidFill>
                        <a:latin typeface="Bookman Old Style" panose="020506040505050202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solidFill>
                            <a:schemeClr val="accent6">
                              <a:lumMod val="50000"/>
                            </a:schemeClr>
                          </a:solidFill>
                          <a:latin typeface="Bookman Old Style" panose="02050604050505020204" pitchFamily="18" charset="0"/>
                          <a:cs typeface="Times New Roman" panose="02020603050405020304" pitchFamily="18" charset="0"/>
                        </a:rPr>
                        <a:t>Multiplication</a:t>
                      </a:r>
                      <a:endParaRPr lang="en-US" sz="2400" dirty="0">
                        <a:solidFill>
                          <a:schemeClr val="accent6">
                            <a:lumMod val="50000"/>
                          </a:schemeClr>
                        </a:solidFill>
                        <a:latin typeface="Bookman Old Style" panose="020506040505050202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solidFill>
                            <a:schemeClr val="accent2">
                              <a:lumMod val="50000"/>
                            </a:schemeClr>
                          </a:solidFill>
                          <a:latin typeface="Bookman Old Style" panose="02050604050505020204" pitchFamily="18" charset="0"/>
                          <a:cs typeface="Times New Roman" panose="02020603050405020304" pitchFamily="18" charset="0"/>
                        </a:rPr>
                        <a:t>Division</a:t>
                      </a:r>
                      <a:endParaRPr lang="en-US" sz="2400" dirty="0">
                        <a:solidFill>
                          <a:schemeClr val="accent2">
                            <a:lumMod val="50000"/>
                          </a:schemeClr>
                        </a:solidFill>
                        <a:latin typeface="Bookman Old Style" panose="020506040505050202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6" name="Right Brace 5"/>
          <p:cNvSpPr/>
          <p:nvPr/>
        </p:nvSpPr>
        <p:spPr>
          <a:xfrm>
            <a:off x="10676835" y="3131562"/>
            <a:ext cx="335722" cy="914400"/>
          </a:xfrm>
          <a:prstGeom prst="rightBrace">
            <a:avLst/>
          </a:prstGeom>
          <a:ln>
            <a:solidFill>
              <a:srgbClr val="C0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 name="Right Brace 6"/>
          <p:cNvSpPr/>
          <p:nvPr/>
        </p:nvSpPr>
        <p:spPr>
          <a:xfrm>
            <a:off x="8801652" y="4546435"/>
            <a:ext cx="335722" cy="2138202"/>
          </a:xfrm>
          <a:prstGeom prst="rightBrace">
            <a:avLst/>
          </a:prstGeom>
          <a:ln>
            <a:solidFill>
              <a:srgbClr val="C0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TextBox 7"/>
          <p:cNvSpPr txBox="1"/>
          <p:nvPr/>
        </p:nvSpPr>
        <p:spPr>
          <a:xfrm>
            <a:off x="11012557" y="3265596"/>
            <a:ext cx="1033669" cy="646331"/>
          </a:xfrm>
          <a:prstGeom prst="rect">
            <a:avLst/>
          </a:prstGeom>
          <a:noFill/>
        </p:spPr>
        <p:txBody>
          <a:bodyPr wrap="square" rtlCol="0">
            <a:spAutoFit/>
          </a:bodyPr>
          <a:lstStyle/>
          <a:p>
            <a:pPr algn="ctr"/>
            <a:r>
              <a:rPr lang="en-US" dirty="0" smtClean="0">
                <a:latin typeface="Bookman Old Style" panose="02050604050505020204" pitchFamily="18" charset="0"/>
                <a:cs typeface="Times New Roman" panose="02020603050405020304" pitchFamily="18" charset="0"/>
              </a:rPr>
              <a:t>One </a:t>
            </a:r>
          </a:p>
          <a:p>
            <a:pPr algn="ctr"/>
            <a:r>
              <a:rPr lang="en-US" dirty="0" smtClean="0">
                <a:latin typeface="Bookman Old Style" panose="02050604050505020204" pitchFamily="18" charset="0"/>
                <a:cs typeface="Times New Roman" panose="02020603050405020304" pitchFamily="18" charset="0"/>
              </a:rPr>
              <a:t>Module</a:t>
            </a:r>
            <a:endParaRPr lang="en-US" dirty="0">
              <a:latin typeface="Bookman Old Style" panose="02050604050505020204" pitchFamily="18" charset="0"/>
              <a:cs typeface="Times New Roman" panose="02020603050405020304" pitchFamily="18" charset="0"/>
            </a:endParaRPr>
          </a:p>
        </p:txBody>
      </p:sp>
      <p:sp>
        <p:nvSpPr>
          <p:cNvPr id="9" name="TextBox 8"/>
          <p:cNvSpPr txBox="1"/>
          <p:nvPr/>
        </p:nvSpPr>
        <p:spPr>
          <a:xfrm>
            <a:off x="9327322" y="5292370"/>
            <a:ext cx="1384053" cy="646331"/>
          </a:xfrm>
          <a:prstGeom prst="rect">
            <a:avLst/>
          </a:prstGeom>
          <a:noFill/>
        </p:spPr>
        <p:txBody>
          <a:bodyPr wrap="square" rtlCol="0">
            <a:spAutoFit/>
          </a:bodyPr>
          <a:lstStyle/>
          <a:p>
            <a:pPr algn="ctr"/>
            <a:r>
              <a:rPr lang="en-US" dirty="0" smtClean="0">
                <a:latin typeface="Bookman Old Style" panose="02050604050505020204" pitchFamily="18" charset="0"/>
                <a:cs typeface="Times New Roman" panose="02020603050405020304" pitchFamily="18" charset="0"/>
              </a:rPr>
              <a:t>Different</a:t>
            </a:r>
          </a:p>
          <a:p>
            <a:pPr algn="ctr"/>
            <a:r>
              <a:rPr lang="en-US" dirty="0" smtClean="0">
                <a:latin typeface="Bookman Old Style" panose="02050604050505020204" pitchFamily="18" charset="0"/>
                <a:cs typeface="Times New Roman" panose="02020603050405020304" pitchFamily="18" charset="0"/>
              </a:rPr>
              <a:t>Module</a:t>
            </a:r>
            <a:endParaRPr lang="en-US"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2535791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Some important advantages of C programming</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667940"/>
          </a:xfrm>
        </p:spPr>
        <p:txBody>
          <a:bodyPr>
            <a:normAutofit/>
          </a:bodyPr>
          <a:lstStyle/>
          <a:p>
            <a:pPr algn="just">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C is a Middle-Level Language</a:t>
            </a:r>
            <a:r>
              <a:rPr lang="en-US" sz="2400" dirty="0">
                <a:latin typeface="Bookman Old Style" panose="02050604050505020204" pitchFamily="18" charset="0"/>
                <a:cs typeface="Times New Roman" panose="02020603050405020304" pitchFamily="18" charset="0"/>
              </a:rPr>
              <a:t>. The middle-level languages are somewhere between the </a:t>
            </a:r>
            <a:r>
              <a:rPr lang="en-US" sz="2400" i="1" dirty="0">
                <a:latin typeface="Bookman Old Style" panose="02050604050505020204" pitchFamily="18" charset="0"/>
                <a:cs typeface="Times New Roman" panose="02020603050405020304" pitchFamily="18" charset="0"/>
              </a:rPr>
              <a:t>Low-level</a:t>
            </a:r>
            <a:r>
              <a:rPr lang="en-US" sz="2400" dirty="0">
                <a:latin typeface="Bookman Old Style" panose="02050604050505020204" pitchFamily="18" charset="0"/>
                <a:cs typeface="Times New Roman" panose="02020603050405020304" pitchFamily="18" charset="0"/>
              </a:rPr>
              <a:t> machine understandable assembly languages and </a:t>
            </a:r>
            <a:r>
              <a:rPr lang="en-US" sz="2400" i="1" dirty="0">
                <a:latin typeface="Bookman Old Style" panose="02050604050505020204" pitchFamily="18" charset="0"/>
                <a:cs typeface="Times New Roman" panose="02020603050405020304" pitchFamily="18" charset="0"/>
              </a:rPr>
              <a:t>High-Level</a:t>
            </a:r>
            <a:r>
              <a:rPr lang="en-US" sz="2400" dirty="0">
                <a:latin typeface="Bookman Old Style" panose="02050604050505020204" pitchFamily="18" charset="0"/>
                <a:cs typeface="Times New Roman" panose="02020603050405020304" pitchFamily="18" charset="0"/>
              </a:rPr>
              <a:t> user friendly languages. </a:t>
            </a:r>
            <a:endParaRPr lang="en-US" sz="2400" dirty="0" smtClean="0">
              <a:latin typeface="Bookman Old Style" panose="02050604050505020204" pitchFamily="18" charset="0"/>
              <a:cs typeface="Times New Roman" panose="02020603050405020304" pitchFamily="18" charset="0"/>
            </a:endParaRPr>
          </a:p>
          <a:p>
            <a:pPr lvl="1" algn="just">
              <a:buClr>
                <a:srgbClr val="002060"/>
              </a:buClr>
              <a:buSzPct val="150000"/>
              <a:buBlip>
                <a:blip r:embed="rId3"/>
              </a:buBlip>
            </a:pPr>
            <a:r>
              <a:rPr lang="en-US" dirty="0" smtClean="0">
                <a:latin typeface="Bookman Old Style" panose="02050604050505020204" pitchFamily="18" charset="0"/>
                <a:cs typeface="Times New Roman" panose="02020603050405020304" pitchFamily="18" charset="0"/>
              </a:rPr>
              <a:t>It </a:t>
            </a:r>
            <a:r>
              <a:rPr lang="en-US" dirty="0">
                <a:latin typeface="Bookman Old Style" panose="02050604050505020204" pitchFamily="18" charset="0"/>
                <a:cs typeface="Times New Roman" panose="02020603050405020304" pitchFamily="18" charset="0"/>
              </a:rPr>
              <a:t>can be used for writing operating systems as well as doing application level programming</a:t>
            </a:r>
            <a:r>
              <a:rPr lang="en-US" dirty="0" smtClean="0">
                <a:latin typeface="Bookman Old Style" panose="02050604050505020204" pitchFamily="18" charset="0"/>
                <a:cs typeface="Times New Roman" panose="02020603050405020304" pitchFamily="18" charset="0"/>
              </a:rPr>
              <a:t>.</a:t>
            </a:r>
          </a:p>
          <a:p>
            <a:pPr algn="just">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Helps to understand the fundamentals of Computer Theories</a:t>
            </a:r>
            <a:r>
              <a:rPr lang="en-US" sz="2400" dirty="0">
                <a:latin typeface="Bookman Old Style" panose="02050604050505020204" pitchFamily="18" charset="0"/>
                <a:cs typeface="Times New Roman" panose="02020603050405020304" pitchFamily="18" charset="0"/>
              </a:rPr>
              <a:t>. Most of the theories related to computers like </a:t>
            </a:r>
            <a:r>
              <a:rPr lang="en-US" sz="2400" i="1" dirty="0">
                <a:latin typeface="Bookman Old Style" panose="02050604050505020204" pitchFamily="18" charset="0"/>
                <a:cs typeface="Times New Roman" panose="02020603050405020304" pitchFamily="18" charset="0"/>
              </a:rPr>
              <a:t>Computer Networks</a:t>
            </a:r>
            <a:r>
              <a:rPr lang="en-US" sz="2400" dirty="0">
                <a:latin typeface="Bookman Old Style" panose="02050604050505020204" pitchFamily="18" charset="0"/>
                <a:cs typeface="Times New Roman" panose="02020603050405020304" pitchFamily="18" charset="0"/>
              </a:rPr>
              <a:t>, </a:t>
            </a:r>
            <a:r>
              <a:rPr lang="en-US" sz="2400" i="1" dirty="0">
                <a:latin typeface="Bookman Old Style" panose="02050604050505020204" pitchFamily="18" charset="0"/>
                <a:cs typeface="Times New Roman" panose="02020603050405020304" pitchFamily="18" charset="0"/>
              </a:rPr>
              <a:t>Compiler Designing</a:t>
            </a:r>
            <a:r>
              <a:rPr lang="en-US" sz="2400" dirty="0">
                <a:latin typeface="Bookman Old Style" panose="02050604050505020204" pitchFamily="18" charset="0"/>
                <a:cs typeface="Times New Roman" panose="02020603050405020304" pitchFamily="18" charset="0"/>
              </a:rPr>
              <a:t>, </a:t>
            </a:r>
            <a:r>
              <a:rPr lang="en-US" sz="2400" i="1" dirty="0">
                <a:latin typeface="Bookman Old Style" panose="02050604050505020204" pitchFamily="18" charset="0"/>
                <a:cs typeface="Times New Roman" panose="02020603050405020304" pitchFamily="18" charset="0"/>
              </a:rPr>
              <a:t>Computer Architecture</a:t>
            </a:r>
            <a:r>
              <a:rPr lang="en-US" sz="2400" dirty="0">
                <a:latin typeface="Bookman Old Style" panose="02050604050505020204" pitchFamily="18" charset="0"/>
                <a:cs typeface="Times New Roman" panose="02020603050405020304" pitchFamily="18" charset="0"/>
              </a:rPr>
              <a:t>, </a:t>
            </a:r>
            <a:r>
              <a:rPr lang="en-US" sz="2400" i="1" dirty="0">
                <a:latin typeface="Bookman Old Style" panose="02050604050505020204" pitchFamily="18" charset="0"/>
                <a:cs typeface="Times New Roman" panose="02020603050405020304" pitchFamily="18" charset="0"/>
              </a:rPr>
              <a:t>Operating Systems</a:t>
            </a:r>
            <a:r>
              <a:rPr lang="en-US" sz="2400" dirty="0">
                <a:latin typeface="Bookman Old Style" panose="02050604050505020204" pitchFamily="18" charset="0"/>
                <a:cs typeface="Times New Roman" panose="02020603050405020304" pitchFamily="18" charset="0"/>
              </a:rPr>
              <a:t> are based on C programming </a:t>
            </a:r>
            <a:r>
              <a:rPr lang="en-US" sz="2400" dirty="0" smtClean="0">
                <a:latin typeface="Bookman Old Style" panose="02050604050505020204" pitchFamily="18" charset="0"/>
                <a:cs typeface="Times New Roman" panose="02020603050405020304" pitchFamily="18" charset="0"/>
              </a:rPr>
              <a:t>language. </a:t>
            </a:r>
          </a:p>
          <a:p>
            <a:pPr lvl="1" algn="just">
              <a:buClr>
                <a:srgbClr val="002060"/>
              </a:buClr>
              <a:buSzPct val="150000"/>
              <a:buBlip>
                <a:blip r:embed="rId3"/>
              </a:buBlip>
            </a:pPr>
            <a:r>
              <a:rPr lang="en-US" dirty="0" smtClean="0">
                <a:latin typeface="Bookman Old Style" panose="02050604050505020204" pitchFamily="18" charset="0"/>
                <a:cs typeface="Times New Roman" panose="02020603050405020304" pitchFamily="18" charset="0"/>
              </a:rPr>
              <a:t>In </a:t>
            </a:r>
            <a:r>
              <a:rPr lang="en-US" dirty="0">
                <a:latin typeface="Bookman Old Style" panose="02050604050505020204" pitchFamily="18" charset="0"/>
                <a:cs typeface="Times New Roman" panose="02020603050405020304" pitchFamily="18" charset="0"/>
              </a:rPr>
              <a:t>the modern high level languages, the machine level details are hidden from the user, so in order to work with CPU cache, memory, network adapters, learning C programming is a must.</a:t>
            </a:r>
          </a:p>
        </p:txBody>
      </p:sp>
    </p:spTree>
    <p:extLst>
      <p:ext uri="{BB962C8B-B14F-4D97-AF65-F5344CB8AC3E}">
        <p14:creationId xmlns:p14="http://schemas.microsoft.com/office/powerpoint/2010/main" val="3797151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Some important advantages of C programming</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667940"/>
          </a:xfrm>
        </p:spPr>
        <p:txBody>
          <a:bodyPr>
            <a:normAutofit/>
          </a:bodyPr>
          <a:lstStyle/>
          <a:p>
            <a:pPr algn="just" fontAlgn="base">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Fewer Libraries</a:t>
            </a:r>
            <a:r>
              <a:rPr lang="en-US" sz="2400" dirty="0">
                <a:latin typeface="Bookman Old Style" panose="02050604050505020204" pitchFamily="18" charset="0"/>
                <a:cs typeface="Times New Roman" panose="02020603050405020304" pitchFamily="18" charset="0"/>
              </a:rPr>
              <a:t>. C programming language has fewer libraries in comparison with other high-level languages. </a:t>
            </a:r>
            <a:endParaRPr lang="en-US" sz="2400" dirty="0" smtClean="0">
              <a:latin typeface="Bookman Old Style" panose="02050604050505020204" pitchFamily="18" charset="0"/>
              <a:cs typeface="Times New Roman" panose="02020603050405020304" pitchFamily="18" charset="0"/>
            </a:endParaRPr>
          </a:p>
          <a:p>
            <a:pPr lvl="1" algn="just" fontAlgn="base">
              <a:buClr>
                <a:srgbClr val="002060"/>
              </a:buClr>
              <a:buSzPct val="150000"/>
              <a:buBlip>
                <a:blip r:embed="rId3"/>
              </a:buBlip>
            </a:pPr>
            <a:r>
              <a:rPr lang="en-US" dirty="0" smtClean="0">
                <a:latin typeface="Bookman Old Style" panose="02050604050505020204" pitchFamily="18" charset="0"/>
                <a:cs typeface="Times New Roman" panose="02020603050405020304" pitchFamily="18" charset="0"/>
              </a:rPr>
              <a:t>So</a:t>
            </a:r>
            <a:r>
              <a:rPr lang="en-US" dirty="0">
                <a:latin typeface="Bookman Old Style" panose="02050604050505020204" pitchFamily="18" charset="0"/>
                <a:cs typeface="Times New Roman" panose="02020603050405020304" pitchFamily="18" charset="0"/>
              </a:rPr>
              <a:t>, learning C programming also clears programming concepts to a great extent as you have to write lot of things from scratch. </a:t>
            </a:r>
            <a:endParaRPr lang="en-US" dirty="0" smtClean="0">
              <a:latin typeface="Bookman Old Style" panose="02050604050505020204" pitchFamily="18" charset="0"/>
              <a:cs typeface="Times New Roman" panose="02020603050405020304" pitchFamily="18" charset="0"/>
            </a:endParaRPr>
          </a:p>
          <a:p>
            <a:pPr algn="just" fontAlgn="base">
              <a:buClr>
                <a:srgbClr val="002060"/>
              </a:buClr>
              <a:buSzPct val="150000"/>
              <a:buBlip>
                <a:blip r:embed="rId2"/>
              </a:buBlip>
            </a:pPr>
            <a:r>
              <a:rPr lang="en-US" sz="2400" b="1" dirty="0" smtClean="0">
                <a:latin typeface="Bookman Old Style" panose="02050604050505020204" pitchFamily="18" charset="0"/>
                <a:cs typeface="Times New Roman" panose="02020603050405020304" pitchFamily="18" charset="0"/>
              </a:rPr>
              <a:t>C </a:t>
            </a:r>
            <a:r>
              <a:rPr lang="en-US" sz="2400" b="1" dirty="0">
                <a:latin typeface="Bookman Old Style" panose="02050604050505020204" pitchFamily="18" charset="0"/>
                <a:cs typeface="Times New Roman" panose="02020603050405020304" pitchFamily="18" charset="0"/>
              </a:rPr>
              <a:t>is very fast in terms of execution time.</a:t>
            </a:r>
            <a:r>
              <a:rPr lang="en-US" sz="2400" dirty="0">
                <a:latin typeface="Bookman Old Style" panose="02050604050505020204" pitchFamily="18" charset="0"/>
                <a:cs typeface="Times New Roman" panose="02020603050405020304" pitchFamily="18" charset="0"/>
              </a:rPr>
              <a:t> Programs written and compiled in C executes much faster than compared to any other programming language. </a:t>
            </a:r>
            <a:r>
              <a:rPr lang="en-US" sz="2400" dirty="0" smtClean="0">
                <a:latin typeface="Bookman Old Style" panose="02050604050505020204" pitchFamily="18" charset="0"/>
                <a:cs typeface="Times New Roman" panose="02020603050405020304" pitchFamily="18" charset="0"/>
              </a:rPr>
              <a:t>The </a:t>
            </a:r>
            <a:r>
              <a:rPr lang="en-US" sz="2400" dirty="0">
                <a:latin typeface="Bookman Old Style" panose="02050604050505020204" pitchFamily="18" charset="0"/>
                <a:cs typeface="Times New Roman" panose="02020603050405020304" pitchFamily="18" charset="0"/>
              </a:rPr>
              <a:t>programmer must take care of these things on his own.</a:t>
            </a:r>
          </a:p>
          <a:p>
            <a:pPr algn="just">
              <a:buClr>
                <a:srgbClr val="002060"/>
              </a:buClr>
              <a:buSzPct val="150000"/>
              <a:buBlip>
                <a:blip r:embed="rId2"/>
              </a:buBlip>
            </a:pP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1854135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2060"/>
                </a:solidFill>
                <a:latin typeface="Bookman Old Style" panose="02050604050505020204" pitchFamily="18" charset="0"/>
                <a:cs typeface="Times New Roman" panose="02020603050405020304" pitchFamily="18" charset="0"/>
              </a:rPr>
              <a:t>Some important advantages of C programming</a:t>
            </a:r>
            <a:endParaRPr lang="en-US" sz="3600"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667940"/>
          </a:xfrm>
        </p:spPr>
        <p:txBody>
          <a:bodyPr>
            <a:normAutofit/>
          </a:bodyPr>
          <a:lstStyle/>
          <a:p>
            <a:pPr algn="just" fontAlgn="base">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Embedded Programming</a:t>
            </a:r>
            <a:r>
              <a:rPr lang="en-US" sz="2400" dirty="0">
                <a:latin typeface="Bookman Old Style" panose="02050604050505020204" pitchFamily="18" charset="0"/>
                <a:cs typeface="Times New Roman" panose="02020603050405020304" pitchFamily="18" charset="0"/>
              </a:rPr>
              <a:t>. C is extensively used in Embedded Programming. </a:t>
            </a:r>
            <a:endParaRPr lang="en-US" sz="2400" dirty="0" smtClean="0">
              <a:latin typeface="Bookman Old Style" panose="02050604050505020204" pitchFamily="18" charset="0"/>
              <a:cs typeface="Times New Roman" panose="02020603050405020304" pitchFamily="18" charset="0"/>
            </a:endParaRPr>
          </a:p>
          <a:p>
            <a:pPr lvl="1" algn="just" fontAlgn="base">
              <a:buClr>
                <a:srgbClr val="002060"/>
              </a:buClr>
              <a:buSzPct val="150000"/>
              <a:buBlip>
                <a:blip r:embed="rId3"/>
              </a:buBlip>
            </a:pPr>
            <a:r>
              <a:rPr lang="en-US" dirty="0" smtClean="0">
                <a:latin typeface="Bookman Old Style" panose="02050604050505020204" pitchFamily="18" charset="0"/>
                <a:cs typeface="Times New Roman" panose="02020603050405020304" pitchFamily="18" charset="0"/>
              </a:rPr>
              <a:t>Embedded </a:t>
            </a:r>
            <a:r>
              <a:rPr lang="en-US" dirty="0">
                <a:latin typeface="Bookman Old Style" panose="02050604050505020204" pitchFamily="18" charset="0"/>
                <a:cs typeface="Times New Roman" panose="02020603050405020304" pitchFamily="18" charset="0"/>
              </a:rPr>
              <a:t>Programming is also referred to as micro-controller programming, where C program is used to control micro-controllers. </a:t>
            </a:r>
            <a:endParaRPr lang="en-US" dirty="0" smtClean="0">
              <a:latin typeface="Bookman Old Style" panose="02050604050505020204" pitchFamily="18" charset="0"/>
              <a:cs typeface="Times New Roman" panose="02020603050405020304" pitchFamily="18" charset="0"/>
            </a:endParaRPr>
          </a:p>
          <a:p>
            <a:pPr lvl="1" algn="just" fontAlgn="base">
              <a:buClr>
                <a:srgbClr val="002060"/>
              </a:buClr>
              <a:buSzPct val="150000"/>
              <a:buBlip>
                <a:blip r:embed="rId3"/>
              </a:buBlip>
            </a:pPr>
            <a:r>
              <a:rPr lang="en-US" dirty="0" smtClean="0">
                <a:latin typeface="Bookman Old Style" panose="02050604050505020204" pitchFamily="18" charset="0"/>
                <a:cs typeface="Times New Roman" panose="02020603050405020304" pitchFamily="18" charset="0"/>
              </a:rPr>
              <a:t>Microcontrollers </a:t>
            </a:r>
            <a:r>
              <a:rPr lang="en-US" dirty="0">
                <a:latin typeface="Bookman Old Style" panose="02050604050505020204" pitchFamily="18" charset="0"/>
                <a:cs typeface="Times New Roman" panose="02020603050405020304" pitchFamily="18" charset="0"/>
              </a:rPr>
              <a:t>and embedded programming is widely used in auto-motives, Robotics, </a:t>
            </a:r>
            <a:r>
              <a:rPr lang="en-US" dirty="0" err="1">
                <a:latin typeface="Bookman Old Style" panose="02050604050505020204" pitchFamily="18" charset="0"/>
                <a:cs typeface="Times New Roman" panose="02020603050405020304" pitchFamily="18" charset="0"/>
              </a:rPr>
              <a:t>Hardwares</a:t>
            </a:r>
            <a:r>
              <a:rPr lang="en-US" dirty="0">
                <a:latin typeface="Bookman Old Style" panose="02050604050505020204" pitchFamily="18" charset="0"/>
                <a:cs typeface="Times New Roman" panose="02020603050405020304" pitchFamily="18" charset="0"/>
              </a:rPr>
              <a:t> etc.</a:t>
            </a:r>
          </a:p>
        </p:txBody>
      </p:sp>
    </p:spTree>
    <p:extLst>
      <p:ext uri="{BB962C8B-B14F-4D97-AF65-F5344CB8AC3E}">
        <p14:creationId xmlns:p14="http://schemas.microsoft.com/office/powerpoint/2010/main" val="236231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How C Programming Language Works?</a:t>
            </a:r>
            <a:endParaRPr lang="en-US" sz="3600" b="1" dirty="0">
              <a:solidFill>
                <a:srgbClr val="002060"/>
              </a:solidFill>
              <a:latin typeface="Bookman Old Style" panose="02050604050505020204" pitchFamily="18" charset="0"/>
              <a:cs typeface="Times New Roman" panose="02020603050405020304" pitchFamily="18" charset="0"/>
            </a:endParaRPr>
          </a:p>
        </p:txBody>
      </p:sp>
      <p:pic>
        <p:nvPicPr>
          <p:cNvPr id="1026" name="Picture 2" descr="https://www.guru99.com/images/1/012419_1229_WhatisCProg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9750" y="1804371"/>
            <a:ext cx="857250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978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Bookman Old Style" panose="02050604050505020204" pitchFamily="18" charset="0"/>
                <a:cs typeface="Times New Roman" panose="02020603050405020304" pitchFamily="18" charset="0"/>
              </a:rPr>
              <a:t>List </a:t>
            </a:r>
            <a:r>
              <a:rPr lang="en-US" sz="3600" b="1" dirty="0">
                <a:solidFill>
                  <a:srgbClr val="002060"/>
                </a:solidFill>
                <a:latin typeface="Bookman Old Style" panose="02050604050505020204" pitchFamily="18" charset="0"/>
                <a:cs typeface="Times New Roman" panose="02020603050405020304" pitchFamily="18" charset="0"/>
              </a:rPr>
              <a:t>of </a:t>
            </a:r>
            <a:r>
              <a:rPr lang="en-US" sz="3600" b="1" dirty="0" smtClean="0">
                <a:solidFill>
                  <a:srgbClr val="002060"/>
                </a:solidFill>
                <a:latin typeface="Bookman Old Style" panose="02050604050505020204" pitchFamily="18" charset="0"/>
                <a:cs typeface="Times New Roman" panose="02020603050405020304" pitchFamily="18" charset="0"/>
              </a:rPr>
              <a:t>Popular Compilers Available Online</a:t>
            </a:r>
            <a:endParaRPr lang="en-US" sz="3600" b="1" dirty="0">
              <a:solidFill>
                <a:srgbClr val="002060"/>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667940"/>
          </a:xfrm>
        </p:spPr>
        <p:txBody>
          <a:bodyPr>
            <a:normAutofit/>
          </a:bodyPr>
          <a:lstStyle/>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Clang compiler</a:t>
            </a:r>
          </a:p>
          <a:p>
            <a:pPr algn="just" fontAlgn="base">
              <a:buClr>
                <a:srgbClr val="002060"/>
              </a:buClr>
              <a:buSzPct val="150000"/>
              <a:buBlip>
                <a:blip r:embed="rId2"/>
              </a:buBlip>
            </a:pPr>
            <a:r>
              <a:rPr lang="en-US" sz="2400" b="1" i="1" dirty="0" err="1">
                <a:solidFill>
                  <a:srgbClr val="00B050"/>
                </a:solidFill>
                <a:latin typeface="Bookman Old Style" panose="02050604050505020204" pitchFamily="18" charset="0"/>
                <a:cs typeface="Times New Roman" panose="02020603050405020304" pitchFamily="18" charset="0"/>
              </a:rPr>
              <a:t>MinGW</a:t>
            </a:r>
            <a:r>
              <a:rPr lang="en-US" sz="2400" b="1" i="1" dirty="0">
                <a:solidFill>
                  <a:srgbClr val="00B050"/>
                </a:solidFill>
                <a:latin typeface="Bookman Old Style" panose="02050604050505020204" pitchFamily="18" charset="0"/>
                <a:cs typeface="Times New Roman" panose="02020603050405020304" pitchFamily="18" charset="0"/>
              </a:rPr>
              <a:t> compiler (Minimalist GNU for Windows)</a:t>
            </a:r>
          </a:p>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Portable ‘C’ compiler</a:t>
            </a:r>
          </a:p>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Turbo </a:t>
            </a:r>
            <a:r>
              <a:rPr lang="en-US" sz="2400" dirty="0" smtClean="0">
                <a:latin typeface="Bookman Old Style" panose="02050604050505020204" pitchFamily="18" charset="0"/>
                <a:cs typeface="Times New Roman" panose="02020603050405020304" pitchFamily="18" charset="0"/>
              </a:rPr>
              <a:t>C, etc. </a:t>
            </a:r>
          </a:p>
          <a:p>
            <a:pPr algn="just" fontAlgn="base">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We will use an open-source Integrated Development environment named </a:t>
            </a:r>
            <a:r>
              <a:rPr lang="en-US" sz="2400" b="1" i="1" dirty="0">
                <a:solidFill>
                  <a:srgbClr val="00B050"/>
                </a:solidFill>
                <a:latin typeface="Bookman Old Style" panose="02050604050505020204" pitchFamily="18" charset="0"/>
                <a:cs typeface="Times New Roman" panose="02020603050405020304" pitchFamily="18" charset="0"/>
              </a:rPr>
              <a:t>Code::Blocks </a:t>
            </a:r>
            <a:r>
              <a:rPr lang="en-US" sz="2400" dirty="0">
                <a:latin typeface="Bookman Old Style" panose="02050604050505020204" pitchFamily="18" charset="0"/>
                <a:cs typeface="Times New Roman" panose="02020603050405020304" pitchFamily="18" charset="0"/>
              </a:rPr>
              <a:t>which bundles a compiler (named </a:t>
            </a:r>
            <a:r>
              <a:rPr lang="en-US" sz="2400" b="1" i="1" dirty="0" smtClean="0">
                <a:solidFill>
                  <a:srgbClr val="00B050"/>
                </a:solidFill>
                <a:latin typeface="Bookman Old Style" panose="02050604050505020204" pitchFamily="18" charset="0"/>
                <a:cs typeface="Times New Roman" panose="02020603050405020304" pitchFamily="18" charset="0"/>
              </a:rPr>
              <a:t>GCC(GNU </a:t>
            </a:r>
            <a:r>
              <a:rPr lang="en-US" sz="2400" b="1" i="1" dirty="0">
                <a:solidFill>
                  <a:srgbClr val="00B050"/>
                </a:solidFill>
                <a:latin typeface="Bookman Old Style" panose="02050604050505020204" pitchFamily="18" charset="0"/>
                <a:cs typeface="Times New Roman" panose="02020603050405020304" pitchFamily="18" charset="0"/>
              </a:rPr>
              <a:t>Compiler Collection) </a:t>
            </a:r>
            <a:r>
              <a:rPr lang="en-US" sz="2400" dirty="0">
                <a:latin typeface="Bookman Old Style" panose="02050604050505020204" pitchFamily="18" charset="0"/>
                <a:cs typeface="Times New Roman" panose="02020603050405020304" pitchFamily="18" charset="0"/>
              </a:rPr>
              <a:t>offered by Free Software Foundation GNU), editor and debugger in a neat package.</a:t>
            </a: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24467614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780</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Calibri Light</vt:lpstr>
      <vt:lpstr>Times New Roman</vt:lpstr>
      <vt:lpstr>Office Theme</vt:lpstr>
      <vt:lpstr>Introduction of  Structured Computer Programming with C</vt:lpstr>
      <vt:lpstr>C Programming Language</vt:lpstr>
      <vt:lpstr>Key Applications</vt:lpstr>
      <vt:lpstr>Structured Programming Language</vt:lpstr>
      <vt:lpstr>Some important advantages of C programming</vt:lpstr>
      <vt:lpstr>Some important advantages of C programming</vt:lpstr>
      <vt:lpstr>Some important advantages of C programming</vt:lpstr>
      <vt:lpstr>How C Programming Language Works?</vt:lpstr>
      <vt:lpstr>List of Popular Compilers Available Online</vt:lpstr>
      <vt:lpstr>First C program</vt:lpstr>
      <vt:lpstr>Which part is used for why??</vt:lpstr>
      <vt:lpstr>printf() and scanf() in C</vt:lpstr>
      <vt:lpstr>Example using printf() and scanf() in C</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computer Programming with C CSE-121 </dc:title>
  <dc:creator>Alamgir Hossain</dc:creator>
  <cp:lastModifiedBy>user</cp:lastModifiedBy>
  <cp:revision>33</cp:revision>
  <dcterms:created xsi:type="dcterms:W3CDTF">2020-06-21T03:27:58Z</dcterms:created>
  <dcterms:modified xsi:type="dcterms:W3CDTF">2023-07-11T14:13:24Z</dcterms:modified>
</cp:coreProperties>
</file>