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0" r:id="rId4"/>
    <p:sldId id="283" r:id="rId5"/>
    <p:sldId id="291" r:id="rId6"/>
    <p:sldId id="292" r:id="rId7"/>
    <p:sldId id="293" r:id="rId8"/>
    <p:sldId id="294" r:id="rId9"/>
    <p:sldId id="295" r:id="rId10"/>
    <p:sldId id="296" r:id="rId11"/>
    <p:sldId id="297" r:id="rId12"/>
    <p:sldId id="300" r:id="rId13"/>
    <p:sldId id="301" r:id="rId14"/>
    <p:sldId id="298" r:id="rId15"/>
    <p:sldId id="299" r:id="rId16"/>
    <p:sldId id="302" r:id="rId17"/>
    <p:sldId id="30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D6532-C72A-4E3B-9810-3BE81A64396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D6532-C72A-4E3B-9810-3BE81A643966}"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D6532-C72A-4E3B-9810-3BE81A643966}"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47131" y="1347942"/>
            <a:ext cx="10515600" cy="4351338"/>
          </a:xfrm>
        </p:spPr>
        <p:txBody>
          <a:bodyPr>
            <a:normAutofit/>
          </a:bodyPr>
          <a:lstStyle/>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r>
              <a:rPr lang="en-US" sz="4400" b="1" dirty="0" smtClean="0">
                <a:latin typeface="Times New Roman" panose="02020603050405020304" pitchFamily="18" charset="0"/>
                <a:cs typeface="Times New Roman" panose="02020603050405020304" pitchFamily="18" charset="0"/>
              </a:rPr>
              <a:t>Structure </a:t>
            </a:r>
            <a:r>
              <a:rPr lang="en-US" sz="4400" b="1" dirty="0" smtClean="0">
                <a:latin typeface="Times New Roman" panose="02020603050405020304" pitchFamily="18" charset="0"/>
                <a:cs typeface="Times New Roman" panose="02020603050405020304" pitchFamily="18" charset="0"/>
              </a:rPr>
              <a:t>in C programming</a:t>
            </a:r>
          </a:p>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r>
              <a:rPr lang="en-US" sz="3200" b="1" dirty="0">
                <a:latin typeface="Bookman Old Style" panose="02050604050505020204" pitchFamily="18" charset="0"/>
                <a:cs typeface="Times New Roman" panose="02020603050405020304" pitchFamily="18" charset="0"/>
              </a:rPr>
              <a:t>Md. Alamgir Hossain</a:t>
            </a:r>
          </a:p>
          <a:p>
            <a:pPr marL="0" indent="0" algn="ctr">
              <a:buNone/>
            </a:pPr>
            <a:r>
              <a:rPr lang="en-US" sz="3200" dirty="0">
                <a:latin typeface="Bookman Old Style" panose="02050604050505020204" pitchFamily="18" charset="0"/>
                <a:cs typeface="Times New Roman" panose="02020603050405020304" pitchFamily="18" charset="0"/>
              </a:rPr>
              <a:t>Senior Lecturer,</a:t>
            </a:r>
          </a:p>
          <a:p>
            <a:pPr marL="0" indent="0" algn="ctr">
              <a:buNone/>
            </a:pPr>
            <a:r>
              <a:rPr lang="en-US" sz="3200" dirty="0">
                <a:latin typeface="Bookman Old Style" panose="02050604050505020204" pitchFamily="18" charset="0"/>
                <a:cs typeface="Times New Roman" panose="02020603050405020304" pitchFamily="18" charset="0"/>
              </a:rPr>
              <a:t>Dept. of CSE, Prime </a:t>
            </a:r>
            <a:r>
              <a:rPr lang="en-US" sz="3200" dirty="0" smtClean="0">
                <a:latin typeface="Bookman Old Style" panose="02050604050505020204" pitchFamily="18" charset="0"/>
                <a:cs typeface="Times New Roman" panose="02020603050405020304" pitchFamily="18" charset="0"/>
              </a:rPr>
              <a:t>University, Dhaka</a:t>
            </a:r>
            <a:endParaRPr lang="en-US" sz="3200" dirty="0">
              <a:latin typeface="Bookman Old Style" panose="02050604050505020204" pitchFamily="18" charset="0"/>
              <a:cs typeface="Times New Roman" panose="02020603050405020304" pitchFamily="18" charset="0"/>
            </a:endParaRPr>
          </a:p>
          <a:p>
            <a:pPr marL="0" indent="0" algn="ctr">
              <a:buNone/>
            </a:pPr>
            <a:r>
              <a:rPr lang="en-US" sz="3200" dirty="0">
                <a:latin typeface="Bookman Old Style" panose="02050604050505020204" pitchFamily="18" charset="0"/>
                <a:cs typeface="Times New Roman" panose="02020603050405020304" pitchFamily="18" charset="0"/>
              </a:rPr>
              <a:t>Mail: </a:t>
            </a:r>
            <a:r>
              <a:rPr lang="en-US" sz="3200" dirty="0" smtClean="0">
                <a:latin typeface="Bookman Old Style" panose="02050604050505020204" pitchFamily="18" charset="0"/>
                <a:cs typeface="Times New Roman" panose="02020603050405020304" pitchFamily="18" charset="0"/>
                <a:hlinkClick r:id="rId2"/>
              </a:rPr>
              <a:t>alamgir.cse14.just@gmail.com</a:t>
            </a:r>
            <a:r>
              <a:rPr lang="en-US" sz="3200" dirty="0" smtClean="0">
                <a:latin typeface="Bookman Old Style" panose="02050604050505020204" pitchFamily="18" charset="0"/>
                <a:cs typeface="Times New Roman" panose="02020603050405020304" pitchFamily="18" charset="0"/>
              </a:rPr>
              <a:t> </a:t>
            </a:r>
            <a:endParaRPr lang="en-US" sz="3200" dirty="0">
              <a:latin typeface="Bookman Old Style" panose="02050604050505020204" pitchFamily="18" charset="0"/>
              <a:cs typeface="Times New Roman" panose="02020603050405020304" pitchFamily="18" charset="0"/>
            </a:endParaRPr>
          </a:p>
        </p:txBody>
      </p:sp>
      <p:cxnSp>
        <p:nvCxnSpPr>
          <p:cNvPr id="6" name="Straight Connector 5"/>
          <p:cNvCxnSpPr/>
          <p:nvPr/>
        </p:nvCxnSpPr>
        <p:spPr>
          <a:xfrm>
            <a:off x="1282890" y="3193571"/>
            <a:ext cx="9648967" cy="0"/>
          </a:xfrm>
          <a:prstGeom prst="line">
            <a:avLst/>
          </a:prstGeom>
          <a:ln w="38100">
            <a:solidFill>
              <a:srgbClr val="00B05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39485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Bookman Old Style" panose="02050604050505020204" pitchFamily="18" charset="0"/>
                <a:cs typeface="Times New Roman" panose="02020603050405020304" pitchFamily="18" charset="0"/>
              </a:rPr>
              <a:t>Access Members of a Structure</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a:t>
            </a:r>
            <a:r>
              <a:rPr lang="en-US" sz="2400" dirty="0" smtClean="0">
                <a:latin typeface="Bookman Old Style" panose="02050604050505020204" pitchFamily="18" charset="0"/>
                <a:cs typeface="Times New Roman" panose="02020603050405020304" pitchFamily="18" charset="0"/>
              </a:rPr>
              <a:t>here </a:t>
            </a:r>
            <a:r>
              <a:rPr lang="en-US" sz="2400" dirty="0">
                <a:latin typeface="Bookman Old Style" panose="02050604050505020204" pitchFamily="18" charset="0"/>
                <a:cs typeface="Times New Roman" panose="02020603050405020304" pitchFamily="18" charset="0"/>
              </a:rPr>
              <a:t>are two types of operators used for accessing members of a structure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 </a:t>
            </a:r>
            <a:r>
              <a:rPr lang="en-US" sz="2400" b="1" i="1" dirty="0" smtClean="0">
                <a:solidFill>
                  <a:srgbClr val="00B050"/>
                </a:solidFill>
                <a:latin typeface="Bookman Old Style" panose="02050604050505020204" pitchFamily="18" charset="0"/>
                <a:cs typeface="Times New Roman" panose="02020603050405020304" pitchFamily="18" charset="0"/>
              </a:rPr>
              <a:t> </a:t>
            </a:r>
            <a:r>
              <a:rPr lang="en-US" sz="2400" b="1" i="1" dirty="0">
                <a:solidFill>
                  <a:srgbClr val="00B050"/>
                </a:solidFill>
                <a:latin typeface="Bookman Old Style" panose="02050604050505020204" pitchFamily="18" charset="0"/>
                <a:cs typeface="Times New Roman" panose="02020603050405020304" pitchFamily="18" charset="0"/>
              </a:rPr>
              <a:t>Member operator</a:t>
            </a:r>
          </a:p>
          <a:p>
            <a:pPr algn="just">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-&gt; </a:t>
            </a:r>
            <a:r>
              <a:rPr lang="en-US" sz="2400" b="1" i="1" dirty="0" smtClean="0">
                <a:solidFill>
                  <a:srgbClr val="00B050"/>
                </a:solidFill>
                <a:latin typeface="Bookman Old Style" panose="02050604050505020204" pitchFamily="18" charset="0"/>
                <a:cs typeface="Times New Roman" panose="02020603050405020304" pitchFamily="18" charset="0"/>
              </a:rPr>
              <a:t> </a:t>
            </a:r>
            <a:r>
              <a:rPr lang="en-US" sz="2400" b="1" i="1" dirty="0">
                <a:solidFill>
                  <a:srgbClr val="00B050"/>
                </a:solidFill>
                <a:latin typeface="Bookman Old Style" panose="02050604050505020204" pitchFamily="18" charset="0"/>
                <a:cs typeface="Times New Roman" panose="02020603050405020304" pitchFamily="18" charset="0"/>
              </a:rPr>
              <a:t>Structure pointer </a:t>
            </a:r>
            <a:r>
              <a:rPr lang="en-US" sz="2400" b="1" i="1" dirty="0" smtClean="0">
                <a:solidFill>
                  <a:srgbClr val="00B050"/>
                </a:solidFill>
                <a:latin typeface="Bookman Old Style" panose="02050604050505020204" pitchFamily="18" charset="0"/>
                <a:cs typeface="Times New Roman" panose="02020603050405020304" pitchFamily="18" charset="0"/>
              </a:rPr>
              <a:t>operator</a:t>
            </a:r>
            <a:endParaRPr lang="en-US" sz="2400" b="1" i="1" dirty="0">
              <a:solidFill>
                <a:srgbClr val="00B05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1943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Example</a:t>
            </a:r>
            <a:endParaRPr lang="en-US" sz="32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54296" y="1690688"/>
            <a:ext cx="8283407" cy="4861778"/>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970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Bookman Old Style" panose="02050604050505020204" pitchFamily="18" charset="0"/>
                <a:cs typeface="Times New Roman" panose="02020603050405020304" pitchFamily="18" charset="0"/>
              </a:rPr>
              <a:t>Declare and </a:t>
            </a:r>
            <a:r>
              <a:rPr lang="en-US" sz="3200" b="1" dirty="0" smtClean="0">
                <a:solidFill>
                  <a:srgbClr val="002060"/>
                </a:solidFill>
                <a:latin typeface="Bookman Old Style" panose="02050604050505020204" pitchFamily="18" charset="0"/>
                <a:cs typeface="Times New Roman" panose="02020603050405020304" pitchFamily="18" charset="0"/>
              </a:rPr>
              <a:t>Initialize </a:t>
            </a:r>
            <a:r>
              <a:rPr lang="en-US" sz="3200" b="1" dirty="0">
                <a:solidFill>
                  <a:srgbClr val="002060"/>
                </a:solidFill>
                <a:latin typeface="Bookman Old Style" panose="02050604050505020204" pitchFamily="18" charset="0"/>
                <a:cs typeface="Times New Roman" panose="02020603050405020304" pitchFamily="18" charset="0"/>
              </a:rPr>
              <a:t>a </a:t>
            </a:r>
            <a:r>
              <a:rPr lang="en-US" sz="3200" b="1" dirty="0" smtClean="0">
                <a:solidFill>
                  <a:srgbClr val="002060"/>
                </a:solidFill>
                <a:latin typeface="Bookman Old Style" panose="02050604050505020204" pitchFamily="18" charset="0"/>
                <a:cs typeface="Times New Roman" panose="02020603050405020304" pitchFamily="18" charset="0"/>
              </a:rPr>
              <a:t>Structure</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1081114" y="1690688"/>
            <a:ext cx="10029771" cy="3904894"/>
          </a:xfrm>
          <a:prstGeom prst="rect">
            <a:avLst/>
          </a:prstGeom>
        </p:spPr>
      </p:pic>
    </p:spTree>
    <p:extLst>
      <p:ext uri="{BB962C8B-B14F-4D97-AF65-F5344CB8AC3E}">
        <p14:creationId xmlns:p14="http://schemas.microsoft.com/office/powerpoint/2010/main" val="51955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Bookman Old Style" panose="02050604050505020204" pitchFamily="18" charset="0"/>
                <a:cs typeface="Times New Roman" panose="02020603050405020304" pitchFamily="18" charset="0"/>
              </a:rPr>
              <a:t>Declare and </a:t>
            </a:r>
            <a:r>
              <a:rPr lang="en-US" sz="3200" b="1" dirty="0" smtClean="0">
                <a:solidFill>
                  <a:srgbClr val="002060"/>
                </a:solidFill>
                <a:latin typeface="Bookman Old Style" panose="02050604050505020204" pitchFamily="18" charset="0"/>
                <a:cs typeface="Times New Roman" panose="02020603050405020304" pitchFamily="18" charset="0"/>
              </a:rPr>
              <a:t>Initialize </a:t>
            </a:r>
            <a:r>
              <a:rPr lang="en-US" sz="3200" b="1" dirty="0">
                <a:solidFill>
                  <a:srgbClr val="002060"/>
                </a:solidFill>
                <a:latin typeface="Bookman Old Style" panose="02050604050505020204" pitchFamily="18" charset="0"/>
                <a:cs typeface="Times New Roman" panose="02020603050405020304" pitchFamily="18" charset="0"/>
              </a:rPr>
              <a:t>a </a:t>
            </a:r>
            <a:r>
              <a:rPr lang="en-US" sz="3200" b="1" dirty="0" smtClean="0">
                <a:solidFill>
                  <a:srgbClr val="002060"/>
                </a:solidFill>
                <a:latin typeface="Bookman Old Style" panose="02050604050505020204" pitchFamily="18" charset="0"/>
                <a:cs typeface="Times New Roman" panose="02020603050405020304" pitchFamily="18" charset="0"/>
              </a:rPr>
              <a:t>Structure</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777555" y="1690688"/>
            <a:ext cx="10636890" cy="3850303"/>
          </a:xfrm>
          <a:prstGeom prst="rect">
            <a:avLst/>
          </a:prstGeom>
        </p:spPr>
      </p:pic>
    </p:spTree>
    <p:extLst>
      <p:ext uri="{BB962C8B-B14F-4D97-AF65-F5344CB8AC3E}">
        <p14:creationId xmlns:p14="http://schemas.microsoft.com/office/powerpoint/2010/main" val="423376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Pass Structures </a:t>
            </a:r>
            <a:r>
              <a:rPr lang="en-US" sz="3200" b="1" dirty="0">
                <a:solidFill>
                  <a:srgbClr val="002060"/>
                </a:solidFill>
                <a:latin typeface="Bookman Old Style" panose="02050604050505020204" pitchFamily="18" charset="0"/>
                <a:cs typeface="Times New Roman" panose="02020603050405020304" pitchFamily="18" charset="0"/>
              </a:rPr>
              <a:t>to a </a:t>
            </a:r>
            <a:r>
              <a:rPr lang="en-US" sz="3200" b="1" dirty="0" smtClean="0">
                <a:solidFill>
                  <a:srgbClr val="002060"/>
                </a:solidFill>
                <a:latin typeface="Bookman Old Style" panose="02050604050505020204" pitchFamily="18" charset="0"/>
                <a:cs typeface="Times New Roman" panose="02020603050405020304" pitchFamily="18" charset="0"/>
              </a:rPr>
              <a:t>Function</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2322970" y="1690688"/>
            <a:ext cx="7546059" cy="4996715"/>
          </a:xfrm>
          <a:prstGeom prst="rect">
            <a:avLst/>
          </a:prstGeom>
        </p:spPr>
      </p:pic>
    </p:spTree>
    <p:extLst>
      <p:ext uri="{BB962C8B-B14F-4D97-AF65-F5344CB8AC3E}">
        <p14:creationId xmlns:p14="http://schemas.microsoft.com/office/powerpoint/2010/main" val="364186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Bookman Old Style" panose="02050604050505020204" pitchFamily="18" charset="0"/>
                <a:cs typeface="Times New Roman" panose="02020603050405020304" pitchFamily="18" charset="0"/>
              </a:rPr>
              <a:t>Return </a:t>
            </a:r>
            <a:r>
              <a:rPr lang="en-US" sz="3200" b="1" dirty="0" err="1">
                <a:solidFill>
                  <a:srgbClr val="002060"/>
                </a:solidFill>
                <a:latin typeface="Bookman Old Style" panose="02050604050505020204" pitchFamily="18" charset="0"/>
                <a:cs typeface="Times New Roman" panose="02020603050405020304" pitchFamily="18" charset="0"/>
              </a:rPr>
              <a:t>struct</a:t>
            </a:r>
            <a:r>
              <a:rPr lang="en-US" sz="3200" b="1" dirty="0">
                <a:solidFill>
                  <a:srgbClr val="002060"/>
                </a:solidFill>
                <a:latin typeface="Bookman Old Style" panose="02050604050505020204" pitchFamily="18" charset="0"/>
                <a:cs typeface="Times New Roman" panose="02020603050405020304" pitchFamily="18" charset="0"/>
              </a:rPr>
              <a:t> from a </a:t>
            </a:r>
            <a:r>
              <a:rPr lang="en-US" sz="3200" b="1" dirty="0" smtClean="0">
                <a:solidFill>
                  <a:srgbClr val="002060"/>
                </a:solidFill>
                <a:latin typeface="Bookman Old Style" panose="02050604050505020204" pitchFamily="18" charset="0"/>
                <a:cs typeface="Times New Roman" panose="02020603050405020304" pitchFamily="18" charset="0"/>
              </a:rPr>
              <a:t>Function</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3523374" y="1690688"/>
            <a:ext cx="5145251" cy="5032375"/>
          </a:xfrm>
          <a:prstGeom prst="rect">
            <a:avLst/>
          </a:prstGeom>
        </p:spPr>
      </p:pic>
    </p:spTree>
    <p:extLst>
      <p:ext uri="{BB962C8B-B14F-4D97-AF65-F5344CB8AC3E}">
        <p14:creationId xmlns:p14="http://schemas.microsoft.com/office/powerpoint/2010/main" val="708823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Manages </a:t>
            </a:r>
            <a:r>
              <a:rPr lang="en-US" sz="3200" b="1" dirty="0">
                <a:solidFill>
                  <a:srgbClr val="002060"/>
                </a:solidFill>
                <a:latin typeface="Bookman Old Style" panose="02050604050505020204" pitchFamily="18" charset="0"/>
                <a:cs typeface="Times New Roman" panose="02020603050405020304" pitchFamily="18" charset="0"/>
              </a:rPr>
              <a:t>a </a:t>
            </a:r>
            <a:r>
              <a:rPr lang="en-US" sz="3200" b="1" dirty="0" smtClean="0">
                <a:solidFill>
                  <a:srgbClr val="002060"/>
                </a:solidFill>
                <a:latin typeface="Bookman Old Style" panose="02050604050505020204" pitchFamily="18" charset="0"/>
                <a:cs typeface="Times New Roman" panose="02020603050405020304" pitchFamily="18" charset="0"/>
              </a:rPr>
              <a:t>Contact </a:t>
            </a:r>
            <a:r>
              <a:rPr lang="en-US" sz="3200" b="1" dirty="0">
                <a:solidFill>
                  <a:srgbClr val="002060"/>
                </a:solidFill>
                <a:latin typeface="Bookman Old Style" panose="02050604050505020204" pitchFamily="18" charset="0"/>
                <a:cs typeface="Times New Roman" panose="02020603050405020304" pitchFamily="18" charset="0"/>
              </a:rPr>
              <a:t>list u</a:t>
            </a:r>
            <a:r>
              <a:rPr lang="en-US" sz="3200" b="1" dirty="0" smtClean="0">
                <a:solidFill>
                  <a:srgbClr val="002060"/>
                </a:solidFill>
                <a:latin typeface="Bookman Old Style" panose="02050604050505020204" pitchFamily="18" charset="0"/>
                <a:cs typeface="Times New Roman" panose="02020603050405020304" pitchFamily="18" charset="0"/>
              </a:rPr>
              <a:t>sing Structures (Array)</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2550621" y="1690688"/>
            <a:ext cx="7090757" cy="5167312"/>
          </a:xfrm>
          <a:prstGeom prst="rect">
            <a:avLst/>
          </a:prstGeom>
        </p:spPr>
      </p:pic>
    </p:spTree>
    <p:extLst>
      <p:ext uri="{BB962C8B-B14F-4D97-AF65-F5344CB8AC3E}">
        <p14:creationId xmlns:p14="http://schemas.microsoft.com/office/powerpoint/2010/main" val="1041770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Homework</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Clr>
                <a:srgbClr val="002060"/>
              </a:buClr>
              <a:buSzPct val="150000"/>
              <a:buNone/>
            </a:pPr>
            <a:r>
              <a:rPr lang="en-US" sz="2400" dirty="0" smtClean="0">
                <a:latin typeface="Bookman Old Style" panose="02050604050505020204" pitchFamily="18" charset="0"/>
                <a:cs typeface="Times New Roman" panose="02020603050405020304" pitchFamily="18" charset="0"/>
              </a:rPr>
              <a:t>***Define </a:t>
            </a:r>
            <a:r>
              <a:rPr lang="en-US" sz="2400" dirty="0">
                <a:latin typeface="Bookman Old Style" panose="02050604050505020204" pitchFamily="18" charset="0"/>
                <a:cs typeface="Times New Roman" panose="02020603050405020304" pitchFamily="18" charset="0"/>
              </a:rPr>
              <a:t>a </a:t>
            </a:r>
            <a:r>
              <a:rPr lang="en-US" sz="2400" dirty="0" smtClean="0">
                <a:latin typeface="Bookman Old Style" panose="02050604050505020204" pitchFamily="18" charset="0"/>
                <a:cs typeface="Times New Roman" panose="02020603050405020304" pitchFamily="18" charset="0"/>
              </a:rPr>
              <a:t>“university” </a:t>
            </a:r>
            <a:r>
              <a:rPr lang="en-US" sz="2400" dirty="0">
                <a:latin typeface="Bookman Old Style" panose="02050604050505020204" pitchFamily="18" charset="0"/>
                <a:cs typeface="Times New Roman" panose="02020603050405020304" pitchFamily="18" charset="0"/>
              </a:rPr>
              <a:t>structure to store information about students, including their name, roll number, and </a:t>
            </a:r>
            <a:r>
              <a:rPr lang="en-US" sz="2400" dirty="0" err="1">
                <a:latin typeface="Bookman Old Style" panose="02050604050505020204" pitchFamily="18" charset="0"/>
                <a:cs typeface="Times New Roman" panose="02020603050405020304" pitchFamily="18" charset="0"/>
              </a:rPr>
              <a:t>cgpa</a:t>
            </a:r>
            <a:r>
              <a:rPr lang="en-US" sz="2400" dirty="0">
                <a:latin typeface="Bookman Old Style" panose="02050604050505020204" pitchFamily="18" charset="0"/>
                <a:cs typeface="Times New Roman" panose="02020603050405020304" pitchFamily="18" charset="0"/>
              </a:rPr>
              <a:t>.</a:t>
            </a:r>
          </a:p>
          <a:p>
            <a:pPr marL="0" indent="0" algn="just">
              <a:buClr>
                <a:srgbClr val="002060"/>
              </a:buClr>
              <a:buSzPct val="150000"/>
              <a:buNone/>
            </a:pPr>
            <a:r>
              <a:rPr lang="en-US" sz="2400" dirty="0">
                <a:latin typeface="Bookman Old Style" panose="02050604050505020204" pitchFamily="18" charset="0"/>
                <a:cs typeface="Times New Roman" panose="02020603050405020304" pitchFamily="18" charset="0"/>
              </a:rPr>
              <a:t>Implement an input function that accepts an array of university structures and the number of students n, then reads the student data from standard input (usually from the keyboard).</a:t>
            </a:r>
          </a:p>
          <a:p>
            <a:pPr marL="0" indent="0" algn="just">
              <a:buClr>
                <a:srgbClr val="002060"/>
              </a:buClr>
              <a:buSzPct val="150000"/>
              <a:buNone/>
            </a:pPr>
            <a:r>
              <a:rPr lang="en-US" sz="2400" dirty="0">
                <a:latin typeface="Bookman Old Style" panose="02050604050505020204" pitchFamily="18" charset="0"/>
                <a:cs typeface="Times New Roman" panose="02020603050405020304" pitchFamily="18" charset="0"/>
              </a:rPr>
              <a:t>Implement an output function that takes the same array and prints the stored data to standard output, formatting the name, roll number, and </a:t>
            </a:r>
            <a:r>
              <a:rPr lang="en-US" sz="2400" dirty="0" err="1">
                <a:latin typeface="Bookman Old Style" panose="02050604050505020204" pitchFamily="18" charset="0"/>
                <a:cs typeface="Times New Roman" panose="02020603050405020304" pitchFamily="18" charset="0"/>
              </a:rPr>
              <a:t>cgpa</a:t>
            </a:r>
            <a:r>
              <a:rPr lang="en-US" sz="2400" dirty="0">
                <a:latin typeface="Bookman Old Style" panose="02050604050505020204" pitchFamily="18" charset="0"/>
                <a:cs typeface="Times New Roman" panose="02020603050405020304" pitchFamily="18" charset="0"/>
              </a:rPr>
              <a:t> of each student in a tab-separated format.</a:t>
            </a:r>
          </a:p>
          <a:p>
            <a:pPr marL="0" indent="0" algn="just">
              <a:buClr>
                <a:srgbClr val="002060"/>
              </a:buClr>
              <a:buSzPct val="150000"/>
              <a:buNone/>
            </a:pPr>
            <a:r>
              <a:rPr lang="en-US" sz="2400" dirty="0">
                <a:latin typeface="Bookman Old Style" panose="02050604050505020204" pitchFamily="18" charset="0"/>
                <a:cs typeface="Times New Roman" panose="02020603050405020304" pitchFamily="18" charset="0"/>
              </a:rPr>
              <a:t>Implement a </a:t>
            </a:r>
            <a:r>
              <a:rPr lang="en-US" sz="2400" dirty="0" smtClean="0">
                <a:latin typeface="Bookman Old Style" panose="02050604050505020204" pitchFamily="18" charset="0"/>
                <a:cs typeface="Times New Roman" panose="02020603050405020304" pitchFamily="18" charset="0"/>
              </a:rPr>
              <a:t>“</a:t>
            </a:r>
            <a:r>
              <a:rPr lang="en-US" sz="2400" dirty="0" err="1" smtClean="0">
                <a:latin typeface="Bookman Old Style" panose="02050604050505020204" pitchFamily="18" charset="0"/>
                <a:cs typeface="Times New Roman" panose="02020603050405020304" pitchFamily="18" charset="0"/>
              </a:rPr>
              <a:t>roll_sort</a:t>
            </a:r>
            <a:r>
              <a:rPr lang="en-US" sz="2400" dirty="0" smtClean="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function that sorts the array of university structures in ascending order by the roll number using a simple bubble sort algorithm. Bubble sort works by repeatedly swapping adjacent elements that are in the wrong order, which in this case is done by comparing the roll numbers of the students.</a:t>
            </a:r>
          </a:p>
          <a:p>
            <a:pPr marL="0" indent="0" algn="just">
              <a:buClr>
                <a:srgbClr val="002060"/>
              </a:buClr>
              <a:buSzPct val="150000"/>
              <a:buNone/>
            </a:pPr>
            <a:r>
              <a:rPr lang="en-US" sz="2400" dirty="0">
                <a:latin typeface="Bookman Old Style" panose="02050604050505020204" pitchFamily="18" charset="0"/>
                <a:cs typeface="Times New Roman" panose="02020603050405020304" pitchFamily="18" charset="0"/>
              </a:rPr>
              <a:t>In the main function, the program is set to work with 5 students as an example size (n = </a:t>
            </a:r>
            <a:r>
              <a:rPr lang="en-US" sz="2400" dirty="0" smtClean="0">
                <a:latin typeface="Bookman Old Style" panose="02050604050505020204" pitchFamily="18" charset="0"/>
                <a:cs typeface="Times New Roman" panose="02020603050405020304" pitchFamily="18" charset="0"/>
              </a:rPr>
              <a:t>5). </a:t>
            </a:r>
            <a:r>
              <a:rPr lang="en-US" sz="2400" dirty="0">
                <a:latin typeface="Bookman Old Style" panose="02050604050505020204" pitchFamily="18" charset="0"/>
                <a:cs typeface="Times New Roman" panose="02020603050405020304" pitchFamily="18" charset="0"/>
              </a:rPr>
              <a:t>It creates an array of university structures for the number of students, prompts for input, sorts the array by roll number, and then outputs the sorted array.</a:t>
            </a:r>
            <a:endParaRPr lang="en-US" sz="2400" dirty="0" smtClean="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9614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11500" b="1" dirty="0" smtClean="0">
                <a:solidFill>
                  <a:srgbClr val="002060"/>
                </a:solidFill>
                <a:latin typeface="Bookman Old Style" panose="02050604050505020204" pitchFamily="18" charset="0"/>
                <a:cs typeface="Times New Roman" panose="02020603050405020304" pitchFamily="18" charset="0"/>
              </a:rPr>
              <a:t>Thank You</a:t>
            </a:r>
            <a:endParaRPr lang="en-US" sz="115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3568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Structure in C</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structure is a </a:t>
            </a:r>
            <a:r>
              <a:rPr lang="en-US" sz="2400" b="1" i="1" dirty="0">
                <a:solidFill>
                  <a:srgbClr val="00B050"/>
                </a:solidFill>
                <a:latin typeface="Bookman Old Style" panose="02050604050505020204" pitchFamily="18" charset="0"/>
                <a:cs typeface="Times New Roman" panose="02020603050405020304" pitchFamily="18" charset="0"/>
              </a:rPr>
              <a:t>user defined data type</a:t>
            </a:r>
            <a:r>
              <a:rPr lang="en-US" sz="2400" dirty="0">
                <a:latin typeface="Bookman Old Style" panose="02050604050505020204" pitchFamily="18" charset="0"/>
                <a:cs typeface="Times New Roman" panose="02020603050405020304" pitchFamily="18" charset="0"/>
              </a:rPr>
              <a:t> in C/C++.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structure creates a data type that can be used to group items of possibly different types into a single type.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236176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Why Structure in C</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Lets say we need to store the data of students like </a:t>
            </a:r>
            <a:r>
              <a:rPr lang="en-US" sz="2400" b="1" i="1" dirty="0">
                <a:solidFill>
                  <a:srgbClr val="00B050"/>
                </a:solidFill>
                <a:latin typeface="Bookman Old Style" panose="02050604050505020204" pitchFamily="18" charset="0"/>
                <a:cs typeface="Times New Roman" panose="02020603050405020304" pitchFamily="18" charset="0"/>
              </a:rPr>
              <a:t>student name, age, address, id</a:t>
            </a:r>
            <a:r>
              <a:rPr lang="en-US" sz="2400" dirty="0">
                <a:latin typeface="Bookman Old Style" panose="02050604050505020204" pitchFamily="18" charset="0"/>
                <a:cs typeface="Times New Roman" panose="02020603050405020304" pitchFamily="18" charset="0"/>
              </a:rPr>
              <a:t> etc.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One way of doing this would be creating a different variable for each attribute, however when you need to store the data of multiple students then in that case, you would need to create these several variables again for each student.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This is such a big headache to store data in this way.</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solve this problem easily by using structure. </a:t>
            </a:r>
          </a:p>
          <a:p>
            <a:pPr algn="just">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We can create a structure that has members for name, id, address and age and then we can create the variables of this structure for each student.</a:t>
            </a:r>
            <a:endParaRPr lang="en-US" sz="2400" b="1" i="1" dirty="0">
              <a:solidFill>
                <a:srgbClr val="00B05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5514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Creating a </a:t>
            </a:r>
            <a:r>
              <a:rPr lang="en-US" sz="3600" b="1" dirty="0" smtClean="0">
                <a:solidFill>
                  <a:srgbClr val="002060"/>
                </a:solidFill>
                <a:latin typeface="Bookman Old Style" panose="02050604050505020204" pitchFamily="18" charset="0"/>
                <a:cs typeface="Times New Roman" panose="02020603050405020304" pitchFamily="18" charset="0"/>
              </a:rPr>
              <a:t>Structure in C </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We </a:t>
            </a:r>
            <a:r>
              <a:rPr lang="en-US" sz="2400" dirty="0">
                <a:latin typeface="Bookman Old Style" panose="02050604050505020204" pitchFamily="18" charset="0"/>
                <a:cs typeface="Times New Roman" panose="02020603050405020304" pitchFamily="18" charset="0"/>
              </a:rPr>
              <a:t>use </a:t>
            </a:r>
            <a:r>
              <a:rPr lang="en-US" sz="2400" b="1" i="1" dirty="0" err="1">
                <a:solidFill>
                  <a:srgbClr val="00B050"/>
                </a:solidFill>
                <a:latin typeface="Bookman Old Style" panose="02050604050505020204" pitchFamily="18" charset="0"/>
                <a:cs typeface="Times New Roman" panose="02020603050405020304" pitchFamily="18" charset="0"/>
              </a:rPr>
              <a:t>struct</a:t>
            </a:r>
            <a:r>
              <a:rPr lang="en-US" sz="2400" dirty="0">
                <a:latin typeface="Bookman Old Style" panose="02050604050505020204" pitchFamily="18" charset="0"/>
                <a:cs typeface="Times New Roman" panose="02020603050405020304" pitchFamily="18" charset="0"/>
              </a:rPr>
              <a:t> keyword to create a </a:t>
            </a:r>
            <a:r>
              <a:rPr lang="en-US" sz="2400" b="1" i="1" dirty="0">
                <a:solidFill>
                  <a:srgbClr val="00B050"/>
                </a:solidFill>
                <a:latin typeface="Bookman Old Style" panose="02050604050505020204" pitchFamily="18" charset="0"/>
                <a:cs typeface="Times New Roman" panose="02020603050405020304" pitchFamily="18" charset="0"/>
              </a:rPr>
              <a:t>structure in C</a:t>
            </a:r>
            <a:r>
              <a:rPr lang="en-US" sz="2400" dirty="0">
                <a:latin typeface="Bookman Old Style" panose="02050604050505020204" pitchFamily="18" charset="0"/>
                <a:cs typeface="Times New Roman" panose="02020603050405020304" pitchFamily="18" charset="0"/>
              </a:rPr>
              <a:t>. The </a:t>
            </a:r>
            <a:r>
              <a:rPr lang="en-US" sz="2400" dirty="0" err="1">
                <a:latin typeface="Bookman Old Style" panose="02050604050505020204" pitchFamily="18" charset="0"/>
                <a:cs typeface="Times New Roman" panose="02020603050405020304" pitchFamily="18" charset="0"/>
              </a:rPr>
              <a:t>struct</a:t>
            </a:r>
            <a:r>
              <a:rPr lang="en-US" sz="2400" dirty="0">
                <a:latin typeface="Bookman Old Style" panose="02050604050505020204" pitchFamily="18" charset="0"/>
                <a:cs typeface="Times New Roman" panose="02020603050405020304" pitchFamily="18" charset="0"/>
              </a:rPr>
              <a:t> keyword is a short form of </a:t>
            </a:r>
            <a:r>
              <a:rPr lang="en-US" sz="2400" b="1" i="1" dirty="0">
                <a:solidFill>
                  <a:srgbClr val="00B050"/>
                </a:solidFill>
                <a:latin typeface="Bookman Old Style" panose="02050604050505020204" pitchFamily="18" charset="0"/>
                <a:cs typeface="Times New Roman" panose="02020603050405020304" pitchFamily="18" charset="0"/>
              </a:rPr>
              <a:t>structured data type</a:t>
            </a:r>
            <a:r>
              <a:rPr lang="en-US" sz="2400" b="1"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b="1" dirty="0" smtClean="0">
                <a:latin typeface="Bookman Old Style" panose="02050604050505020204" pitchFamily="18" charset="0"/>
                <a:cs typeface="Times New Roman" panose="02020603050405020304" pitchFamily="18" charset="0"/>
              </a:rPr>
              <a:t>Syntax:</a:t>
            </a:r>
          </a:p>
          <a:p>
            <a:pPr marL="457200" lvl="1" indent="0" algn="just">
              <a:buClr>
                <a:srgbClr val="002060"/>
              </a:buClr>
              <a:buNone/>
            </a:pPr>
            <a:r>
              <a:rPr lang="en-US" altLang="en-US" b="1" dirty="0" err="1">
                <a:solidFill>
                  <a:srgbClr val="00008B"/>
                </a:solidFill>
                <a:latin typeface="Bookman Old Style" panose="02050604050505020204" pitchFamily="18" charset="0"/>
                <a:cs typeface="Times New Roman" panose="02020603050405020304" pitchFamily="18" charset="0"/>
              </a:rPr>
              <a:t>struct</a:t>
            </a:r>
            <a:r>
              <a:rPr lang="en-US" altLang="en-US" dirty="0">
                <a:solidFill>
                  <a:srgbClr val="000000"/>
                </a:solidFill>
                <a:latin typeface="Bookman Old Style" panose="02050604050505020204" pitchFamily="18" charset="0"/>
                <a:cs typeface="Times New Roman" panose="02020603050405020304" pitchFamily="18" charset="0"/>
              </a:rPr>
              <a:t> </a:t>
            </a:r>
            <a:r>
              <a:rPr lang="en-US" altLang="en-US" dirty="0" err="1" smtClean="0">
                <a:solidFill>
                  <a:srgbClr val="000000"/>
                </a:solidFill>
                <a:latin typeface="Bookman Old Style" panose="02050604050505020204" pitchFamily="18" charset="0"/>
                <a:cs typeface="Times New Roman" panose="02020603050405020304" pitchFamily="18" charset="0"/>
              </a:rPr>
              <a:t>struct_name</a:t>
            </a:r>
            <a:r>
              <a:rPr lang="en-US" altLang="en-US" dirty="0" smtClean="0">
                <a:solidFill>
                  <a:srgbClr val="000000"/>
                </a:solidFill>
                <a:latin typeface="Bookman Old Style" panose="02050604050505020204" pitchFamily="18" charset="0"/>
                <a:cs typeface="Times New Roman" panose="02020603050405020304" pitchFamily="18" charset="0"/>
              </a:rPr>
              <a:t>{ </a:t>
            </a:r>
          </a:p>
          <a:p>
            <a:pPr marL="457200" lvl="1" indent="0" algn="just">
              <a:buClr>
                <a:srgbClr val="002060"/>
              </a:buClr>
              <a:buNone/>
            </a:pPr>
            <a:r>
              <a:rPr lang="en-US" altLang="en-US" dirty="0" err="1" smtClean="0">
                <a:solidFill>
                  <a:srgbClr val="2B91AF"/>
                </a:solidFill>
                <a:latin typeface="Bookman Old Style" panose="02050604050505020204" pitchFamily="18" charset="0"/>
                <a:cs typeface="Times New Roman" panose="02020603050405020304" pitchFamily="18" charset="0"/>
              </a:rPr>
              <a:t>DataType</a:t>
            </a:r>
            <a:r>
              <a:rPr lang="en-US" altLang="en-US" dirty="0" smtClean="0">
                <a:solidFill>
                  <a:srgbClr val="000000"/>
                </a:solidFill>
                <a:latin typeface="Bookman Old Style" panose="02050604050505020204" pitchFamily="18" charset="0"/>
                <a:cs typeface="Times New Roman" panose="02020603050405020304" pitchFamily="18" charset="0"/>
              </a:rPr>
              <a:t> </a:t>
            </a:r>
            <a:r>
              <a:rPr lang="en-US" altLang="en-US" dirty="0">
                <a:solidFill>
                  <a:srgbClr val="000000"/>
                </a:solidFill>
                <a:latin typeface="Bookman Old Style" panose="02050604050505020204" pitchFamily="18" charset="0"/>
                <a:cs typeface="Times New Roman" panose="02020603050405020304" pitchFamily="18" charset="0"/>
              </a:rPr>
              <a:t>member1_name; </a:t>
            </a:r>
            <a:endParaRPr lang="en-US" altLang="en-US" dirty="0" smtClean="0">
              <a:solidFill>
                <a:srgbClr val="000000"/>
              </a:solidFill>
              <a:latin typeface="Bookman Old Style" panose="02050604050505020204" pitchFamily="18" charset="0"/>
              <a:cs typeface="Times New Roman" panose="02020603050405020304" pitchFamily="18" charset="0"/>
            </a:endParaRPr>
          </a:p>
          <a:p>
            <a:pPr marL="457200" lvl="1" indent="0" algn="just">
              <a:buClr>
                <a:srgbClr val="002060"/>
              </a:buClr>
              <a:buNone/>
            </a:pPr>
            <a:r>
              <a:rPr lang="en-US" altLang="en-US" dirty="0" err="1" smtClean="0">
                <a:solidFill>
                  <a:srgbClr val="2B91AF"/>
                </a:solidFill>
                <a:latin typeface="Bookman Old Style" panose="02050604050505020204" pitchFamily="18" charset="0"/>
                <a:cs typeface="Times New Roman" panose="02020603050405020304" pitchFamily="18" charset="0"/>
              </a:rPr>
              <a:t>DataType</a:t>
            </a:r>
            <a:r>
              <a:rPr lang="en-US" altLang="en-US" dirty="0" smtClean="0">
                <a:solidFill>
                  <a:srgbClr val="000000"/>
                </a:solidFill>
                <a:latin typeface="Bookman Old Style" panose="02050604050505020204" pitchFamily="18" charset="0"/>
                <a:cs typeface="Times New Roman" panose="02020603050405020304" pitchFamily="18" charset="0"/>
              </a:rPr>
              <a:t> </a:t>
            </a:r>
            <a:r>
              <a:rPr lang="en-US" altLang="en-US" dirty="0">
                <a:solidFill>
                  <a:srgbClr val="000000"/>
                </a:solidFill>
                <a:latin typeface="Bookman Old Style" panose="02050604050505020204" pitchFamily="18" charset="0"/>
                <a:cs typeface="Times New Roman" panose="02020603050405020304" pitchFamily="18" charset="0"/>
              </a:rPr>
              <a:t>member2_name; </a:t>
            </a:r>
            <a:endParaRPr lang="en-US" altLang="en-US" dirty="0" smtClean="0">
              <a:solidFill>
                <a:srgbClr val="000000"/>
              </a:solidFill>
              <a:latin typeface="Bookman Old Style" panose="02050604050505020204" pitchFamily="18" charset="0"/>
              <a:cs typeface="Times New Roman" panose="02020603050405020304" pitchFamily="18" charset="0"/>
            </a:endParaRPr>
          </a:p>
          <a:p>
            <a:pPr marL="457200" lvl="1" indent="0" algn="just">
              <a:buClr>
                <a:srgbClr val="002060"/>
              </a:buClr>
              <a:buNone/>
            </a:pPr>
            <a:r>
              <a:rPr lang="en-US" altLang="en-US" dirty="0" err="1" smtClean="0">
                <a:solidFill>
                  <a:srgbClr val="2B91AF"/>
                </a:solidFill>
                <a:latin typeface="Bookman Old Style" panose="02050604050505020204" pitchFamily="18" charset="0"/>
                <a:cs typeface="Times New Roman" panose="02020603050405020304" pitchFamily="18" charset="0"/>
              </a:rPr>
              <a:t>DataType</a:t>
            </a:r>
            <a:r>
              <a:rPr lang="en-US" altLang="en-US" dirty="0" smtClean="0">
                <a:solidFill>
                  <a:srgbClr val="000000"/>
                </a:solidFill>
                <a:latin typeface="Bookman Old Style" panose="02050604050505020204" pitchFamily="18" charset="0"/>
                <a:cs typeface="Times New Roman" panose="02020603050405020304" pitchFamily="18" charset="0"/>
              </a:rPr>
              <a:t> </a:t>
            </a:r>
            <a:r>
              <a:rPr lang="en-US" altLang="en-US" dirty="0">
                <a:solidFill>
                  <a:srgbClr val="000000"/>
                </a:solidFill>
                <a:latin typeface="Bookman Old Style" panose="02050604050505020204" pitchFamily="18" charset="0"/>
                <a:cs typeface="Times New Roman" panose="02020603050405020304" pitchFamily="18" charset="0"/>
              </a:rPr>
              <a:t>member3_name; </a:t>
            </a:r>
            <a:endParaRPr lang="en-US" altLang="en-US" dirty="0" smtClean="0">
              <a:solidFill>
                <a:srgbClr val="000000"/>
              </a:solidFill>
              <a:latin typeface="Bookman Old Style" panose="02050604050505020204" pitchFamily="18" charset="0"/>
              <a:cs typeface="Times New Roman" panose="02020603050405020304" pitchFamily="18" charset="0"/>
            </a:endParaRPr>
          </a:p>
          <a:p>
            <a:pPr marL="457200" lvl="1" indent="0" algn="just">
              <a:buClr>
                <a:srgbClr val="002060"/>
              </a:buClr>
              <a:buNone/>
            </a:pPr>
            <a:r>
              <a:rPr lang="en-US" altLang="en-US" dirty="0" smtClean="0">
                <a:solidFill>
                  <a:srgbClr val="000000"/>
                </a:solidFill>
                <a:latin typeface="Bookman Old Style" panose="02050604050505020204" pitchFamily="18" charset="0"/>
                <a:cs typeface="Times New Roman" panose="02020603050405020304" pitchFamily="18" charset="0"/>
              </a:rPr>
              <a:t>… </a:t>
            </a:r>
          </a:p>
          <a:p>
            <a:pPr marL="457200" lvl="1" indent="0" algn="just">
              <a:buClr>
                <a:srgbClr val="002060"/>
              </a:buClr>
              <a:buNone/>
            </a:pPr>
            <a:r>
              <a:rPr lang="en-US" altLang="en-US" dirty="0" smtClean="0">
                <a:solidFill>
                  <a:srgbClr val="000000"/>
                </a:solidFill>
                <a:latin typeface="Bookman Old Style" panose="02050604050505020204" pitchFamily="18" charset="0"/>
                <a:cs typeface="Times New Roman" panose="02020603050405020304" pitchFamily="18" charset="0"/>
              </a:rPr>
              <a:t>};</a:t>
            </a:r>
            <a:r>
              <a:rPr lang="en-US" altLang="en-US" dirty="0" smtClean="0">
                <a:latin typeface="Bookman Old Style" panose="02050604050505020204" pitchFamily="18" charset="0"/>
                <a:cs typeface="Times New Roman" panose="02020603050405020304" pitchFamily="18" charset="0"/>
              </a:rPr>
              <a:t> </a:t>
            </a:r>
            <a:endParaRPr lang="en-US" altLang="en-US" dirty="0">
              <a:latin typeface="Bookman Old Style" panose="020506040505050202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898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Clr>
                <a:srgbClr val="002060"/>
              </a:buClr>
              <a:buSzPct val="150000"/>
              <a:buNone/>
            </a:pPr>
            <a:endParaRPr lang="en-US" sz="2400" b="1" dirty="0" smtClean="0">
              <a:latin typeface="Bookman Old Style" panose="02050604050505020204" pitchFamily="18" charset="0"/>
              <a:cs typeface="Times New Roman" panose="02020603050405020304" pitchFamily="18" charset="0"/>
            </a:endParaRPr>
          </a:p>
          <a:p>
            <a:pPr marL="0" indent="0" algn="just">
              <a:buClr>
                <a:srgbClr val="002060"/>
              </a:buClr>
              <a:buNone/>
            </a:pPr>
            <a:endParaRPr lang="en-US" sz="2400" dirty="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192007" y="2590314"/>
            <a:ext cx="5807985" cy="2821959"/>
          </a:xfrm>
          <a:prstGeom prst="rect">
            <a:avLst/>
          </a:prstGeom>
        </p:spPr>
      </p:pic>
    </p:spTree>
    <p:extLst>
      <p:ext uri="{BB962C8B-B14F-4D97-AF65-F5344CB8AC3E}">
        <p14:creationId xmlns:p14="http://schemas.microsoft.com/office/powerpoint/2010/main" val="2915054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Memory Allocation </a:t>
            </a:r>
            <a:r>
              <a:rPr lang="en-US" sz="3200" b="1" dirty="0">
                <a:solidFill>
                  <a:srgbClr val="002060"/>
                </a:solidFill>
                <a:latin typeface="Bookman Old Style" panose="02050604050505020204" pitchFamily="18" charset="0"/>
                <a:cs typeface="Times New Roman" panose="02020603050405020304" pitchFamily="18" charset="0"/>
              </a:rPr>
              <a:t>of the </a:t>
            </a:r>
            <a:r>
              <a:rPr lang="en-US" sz="3200" b="1" dirty="0" smtClean="0">
                <a:solidFill>
                  <a:srgbClr val="002060"/>
                </a:solidFill>
                <a:latin typeface="Bookman Old Style" panose="02050604050505020204" pitchFamily="18" charset="0"/>
                <a:cs typeface="Times New Roman" panose="02020603050405020304" pitchFamily="18" charset="0"/>
              </a:rPr>
              <a:t>Structure Employee</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Here, </a:t>
            </a:r>
            <a:r>
              <a:rPr lang="en-US" sz="2400" dirty="0" err="1">
                <a:latin typeface="Bookman Old Style" panose="02050604050505020204" pitchFamily="18" charset="0"/>
                <a:cs typeface="Times New Roman" panose="02020603050405020304" pitchFamily="18" charset="0"/>
              </a:rPr>
              <a:t>struct</a:t>
            </a:r>
            <a:r>
              <a:rPr lang="en-US" sz="2400" dirty="0">
                <a:latin typeface="Bookman Old Style" panose="02050604050505020204" pitchFamily="18" charset="0"/>
                <a:cs typeface="Times New Roman" panose="02020603050405020304" pitchFamily="18" charset="0"/>
              </a:rPr>
              <a:t> is the keyword; employee is the name of the structure; id, name, and salary are the members or fields of the structure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1773858" y="3052810"/>
            <a:ext cx="8644283" cy="3805190"/>
          </a:xfrm>
          <a:prstGeom prst="rect">
            <a:avLst/>
          </a:prstGeom>
        </p:spPr>
      </p:pic>
    </p:spTree>
    <p:extLst>
      <p:ext uri="{BB962C8B-B14F-4D97-AF65-F5344CB8AC3E}">
        <p14:creationId xmlns:p14="http://schemas.microsoft.com/office/powerpoint/2010/main" val="3393340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Bookman Old Style" panose="02050604050505020204" pitchFamily="18" charset="0"/>
                <a:cs typeface="Times New Roman" panose="02020603050405020304" pitchFamily="18" charset="0"/>
              </a:rPr>
              <a:t>Declaring </a:t>
            </a:r>
            <a:r>
              <a:rPr lang="en-US" sz="3200" b="1" dirty="0" smtClean="0">
                <a:solidFill>
                  <a:srgbClr val="002060"/>
                </a:solidFill>
                <a:latin typeface="Bookman Old Style" panose="02050604050505020204" pitchFamily="18" charset="0"/>
                <a:cs typeface="Times New Roman" panose="02020603050405020304" pitchFamily="18" charset="0"/>
              </a:rPr>
              <a:t>Structure Variable</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declare a variable for the structure so that we can access the member of the structure easily. There are two ways to declare structure variable</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By </a:t>
            </a:r>
            <a:r>
              <a:rPr lang="en-US" sz="2400" b="1" i="1" dirty="0" err="1">
                <a:solidFill>
                  <a:srgbClr val="00B050"/>
                </a:solidFill>
                <a:latin typeface="Bookman Old Style" panose="02050604050505020204" pitchFamily="18" charset="0"/>
                <a:cs typeface="Times New Roman" panose="02020603050405020304" pitchFamily="18" charset="0"/>
              </a:rPr>
              <a:t>struct</a:t>
            </a:r>
            <a:r>
              <a:rPr lang="en-US" sz="2400" b="1" i="1" dirty="0">
                <a:solidFill>
                  <a:srgbClr val="00B050"/>
                </a:solidFill>
                <a:latin typeface="Bookman Old Style" panose="02050604050505020204" pitchFamily="18" charset="0"/>
                <a:cs typeface="Times New Roman" panose="02020603050405020304" pitchFamily="18" charset="0"/>
              </a:rPr>
              <a:t> keyword within main() function</a:t>
            </a:r>
          </a:p>
          <a:p>
            <a:pPr algn="just">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By declaring a variable at the time of defining the structure.</a:t>
            </a:r>
            <a:endParaRPr lang="en-US" sz="2400" b="1" i="1" dirty="0">
              <a:solidFill>
                <a:srgbClr val="00B050"/>
              </a:solidFill>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859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1</a:t>
            </a:r>
            <a:r>
              <a:rPr lang="en-US" sz="3200" b="1" baseline="30000" dirty="0" smtClean="0">
                <a:solidFill>
                  <a:srgbClr val="002060"/>
                </a:solidFill>
                <a:latin typeface="Bookman Old Style" panose="02050604050505020204" pitchFamily="18" charset="0"/>
                <a:cs typeface="Times New Roman" panose="02020603050405020304" pitchFamily="18" charset="0"/>
              </a:rPr>
              <a:t>st</a:t>
            </a:r>
            <a:r>
              <a:rPr lang="en-US" sz="3200" b="1" dirty="0" smtClean="0">
                <a:solidFill>
                  <a:srgbClr val="002060"/>
                </a:solidFill>
                <a:latin typeface="Bookman Old Style" panose="02050604050505020204" pitchFamily="18" charset="0"/>
                <a:cs typeface="Times New Roman" panose="02020603050405020304" pitchFamily="18" charset="0"/>
              </a:rPr>
              <a:t> Approach</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Clr>
                <a:srgbClr val="002060"/>
              </a:buClr>
              <a:buSzPct val="150000"/>
              <a:buNone/>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Now write given code inside the main() function</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b="1" i="1" dirty="0" err="1">
                <a:solidFill>
                  <a:srgbClr val="00B050"/>
                </a:solidFill>
                <a:latin typeface="Bookman Old Style" panose="02050604050505020204" pitchFamily="18" charset="0"/>
                <a:cs typeface="Times New Roman" panose="02020603050405020304" pitchFamily="18" charset="0"/>
              </a:rPr>
              <a:t>struct</a:t>
            </a:r>
            <a:r>
              <a:rPr lang="en-US" sz="2400" b="1" i="1" dirty="0">
                <a:solidFill>
                  <a:srgbClr val="00B050"/>
                </a:solidFill>
                <a:latin typeface="Bookman Old Style" panose="02050604050505020204" pitchFamily="18" charset="0"/>
                <a:cs typeface="Times New Roman" panose="02020603050405020304" pitchFamily="18" charset="0"/>
              </a:rPr>
              <a:t> employee e1, e2; </a:t>
            </a:r>
            <a:endParaRPr lang="en-US" sz="2400" b="1" i="1" dirty="0" smtClean="0">
              <a:solidFill>
                <a:srgbClr val="00B050"/>
              </a:solidFill>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variables e1 and e2 can be used to access the values stored in the structure.</a:t>
            </a:r>
            <a:endParaRPr lang="en-US" sz="2400" dirty="0" smtClean="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3797454" y="1779135"/>
            <a:ext cx="4597092" cy="2222159"/>
          </a:xfrm>
          <a:prstGeom prst="rect">
            <a:avLst/>
          </a:prstGeom>
        </p:spPr>
      </p:pic>
    </p:spTree>
    <p:extLst>
      <p:ext uri="{BB962C8B-B14F-4D97-AF65-F5344CB8AC3E}">
        <p14:creationId xmlns:p14="http://schemas.microsoft.com/office/powerpoint/2010/main" val="633645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Bookman Old Style" panose="02050604050505020204" pitchFamily="18" charset="0"/>
                <a:cs typeface="Times New Roman" panose="02020603050405020304" pitchFamily="18" charset="0"/>
              </a:rPr>
              <a:t>2</a:t>
            </a:r>
            <a:r>
              <a:rPr lang="en-US" sz="3200" b="1" baseline="30000" dirty="0" smtClean="0">
                <a:solidFill>
                  <a:srgbClr val="002060"/>
                </a:solidFill>
                <a:latin typeface="Bookman Old Style" panose="02050604050505020204" pitchFamily="18" charset="0"/>
                <a:cs typeface="Times New Roman" panose="02020603050405020304" pitchFamily="18" charset="0"/>
              </a:rPr>
              <a:t>nd</a:t>
            </a:r>
            <a:r>
              <a:rPr lang="en-US" sz="3200" b="1" dirty="0" smtClean="0">
                <a:solidFill>
                  <a:srgbClr val="002060"/>
                </a:solidFill>
                <a:latin typeface="Bookman Old Style" panose="02050604050505020204" pitchFamily="18" charset="0"/>
                <a:cs typeface="Times New Roman" panose="02020603050405020304" pitchFamily="18" charset="0"/>
              </a:rPr>
              <a:t> Approach</a:t>
            </a:r>
            <a:endParaRPr lang="en-US" sz="32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Declaring </a:t>
            </a:r>
            <a:r>
              <a:rPr lang="en-US" sz="2400" dirty="0">
                <a:latin typeface="Bookman Old Style" panose="02050604050505020204" pitchFamily="18" charset="0"/>
                <a:cs typeface="Times New Roman" panose="02020603050405020304" pitchFamily="18" charset="0"/>
              </a:rPr>
              <a:t>variable at the time of defining the structure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Which approach is good: If number of variables are not fixed, use the 1st approach. It provides you the flexibility to declare the structure variable many times.</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3760029" y="2592719"/>
            <a:ext cx="5731547" cy="2566135"/>
          </a:xfrm>
          <a:prstGeom prst="rect">
            <a:avLst/>
          </a:prstGeom>
        </p:spPr>
      </p:pic>
    </p:spTree>
    <p:extLst>
      <p:ext uri="{BB962C8B-B14F-4D97-AF65-F5344CB8AC3E}">
        <p14:creationId xmlns:p14="http://schemas.microsoft.com/office/powerpoint/2010/main" val="226719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TotalTime>
  <Words>614</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Calibri Light</vt:lpstr>
      <vt:lpstr>Times New Roman</vt:lpstr>
      <vt:lpstr>Wingdings</vt:lpstr>
      <vt:lpstr>Office Theme</vt:lpstr>
      <vt:lpstr>PowerPoint Presentation</vt:lpstr>
      <vt:lpstr>Structure in C</vt:lpstr>
      <vt:lpstr>Why Structure in C</vt:lpstr>
      <vt:lpstr>Creating a Structure in C </vt:lpstr>
      <vt:lpstr>Example</vt:lpstr>
      <vt:lpstr>Memory Allocation of the Structure Employee</vt:lpstr>
      <vt:lpstr>Declaring Structure Variable</vt:lpstr>
      <vt:lpstr>1st Approach</vt:lpstr>
      <vt:lpstr>2nd Approach</vt:lpstr>
      <vt:lpstr>Access Members of a Structure</vt:lpstr>
      <vt:lpstr>Example</vt:lpstr>
      <vt:lpstr>Declare and Initialize a Structure</vt:lpstr>
      <vt:lpstr>Declare and Initialize a Structure</vt:lpstr>
      <vt:lpstr>Pass Structures to a Function</vt:lpstr>
      <vt:lpstr>Return struct from a Function</vt:lpstr>
      <vt:lpstr>Manages a Contact list using Structures (Array)</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 </dc:title>
  <dc:creator>Alamgir Hossain</dc:creator>
  <cp:lastModifiedBy>Alamgir Hossain</cp:lastModifiedBy>
  <cp:revision>79</cp:revision>
  <dcterms:created xsi:type="dcterms:W3CDTF">2020-06-21T03:27:58Z</dcterms:created>
  <dcterms:modified xsi:type="dcterms:W3CDTF">2023-11-07T02:19:04Z</dcterms:modified>
</cp:coreProperties>
</file>