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7" r:id="rId15"/>
    <p:sldId id="301" r:id="rId16"/>
    <p:sldId id="302" r:id="rId17"/>
    <p:sldId id="303" r:id="rId18"/>
    <p:sldId id="304" r:id="rId19"/>
    <p:sldId id="305" r:id="rId20"/>
    <p:sldId id="306" r:id="rId21"/>
    <p:sldId id="308" r:id="rId22"/>
    <p:sldId id="311" r:id="rId23"/>
    <p:sldId id="310" r:id="rId24"/>
    <p:sldId id="309"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73554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9546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15768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13563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ED6532-C72A-4E3B-9810-3BE81A64396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0260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ED6532-C72A-4E3B-9810-3BE81A643966}"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89281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ED6532-C72A-4E3B-9810-3BE81A643966}" type="datetimeFigureOut">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82376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ED6532-C72A-4E3B-9810-3BE81A643966}" type="datetimeFigureOut">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8565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D6532-C72A-4E3B-9810-3BE81A643966}" type="datetimeFigureOut">
              <a:rPr lang="en-US"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56132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3027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259943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D6532-C72A-4E3B-9810-3BE81A643966}" type="datetimeFigureOut">
              <a:rPr lang="en-US" smtClean="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7C46C-856D-4466-9E68-44EBAE5BE4CE}" type="slidenum">
              <a:rPr lang="en-US" smtClean="0"/>
              <a:t>‹#›</a:t>
            </a:fld>
            <a:endParaRPr lang="en-US"/>
          </a:p>
        </p:txBody>
      </p:sp>
    </p:spTree>
    <p:extLst>
      <p:ext uri="{BB962C8B-B14F-4D97-AF65-F5344CB8AC3E}">
        <p14:creationId xmlns:p14="http://schemas.microsoft.com/office/powerpoint/2010/main" val="415487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gir.cse14.just@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47131" y="1347942"/>
            <a:ext cx="10515600" cy="4351338"/>
          </a:xfrm>
        </p:spPr>
        <p:txBody>
          <a:bodyPr>
            <a:normAutofit/>
          </a:bodyPr>
          <a:lstStyle/>
          <a:p>
            <a:pPr marL="0" indent="0" algn="ctr">
              <a:buNone/>
            </a:pPr>
            <a:endParaRPr lang="en-US" sz="3600" b="1" dirty="0" smtClean="0">
              <a:latin typeface="Times New Roman" panose="02020603050405020304" pitchFamily="18" charset="0"/>
              <a:cs typeface="Times New Roman" panose="02020603050405020304" pitchFamily="18" charset="0"/>
            </a:endParaRPr>
          </a:p>
          <a:p>
            <a:pPr marL="0" indent="0" algn="ctr">
              <a:buNone/>
            </a:pPr>
            <a:r>
              <a:rPr lang="en-US" sz="4400" b="1" dirty="0" smtClean="0">
                <a:latin typeface="Times New Roman" panose="02020603050405020304" pitchFamily="18" charset="0"/>
                <a:cs typeface="Times New Roman" panose="02020603050405020304" pitchFamily="18" charset="0"/>
              </a:rPr>
              <a:t>Preprocessor in C programming</a:t>
            </a:r>
          </a:p>
          <a:p>
            <a:pPr marL="0" indent="0" algn="ctr">
              <a:buNone/>
            </a:pPr>
            <a:endParaRPr lang="en-US" sz="3600" b="1" dirty="0" smtClean="0">
              <a:latin typeface="Times New Roman" panose="02020603050405020304" pitchFamily="18" charset="0"/>
              <a:cs typeface="Times New Roman" panose="02020603050405020304" pitchFamily="18" charset="0"/>
            </a:endParaRPr>
          </a:p>
          <a:p>
            <a:pPr marL="0" indent="0" algn="ctr">
              <a:buNone/>
            </a:pPr>
            <a:r>
              <a:rPr lang="en-US" sz="3200" b="1" dirty="0">
                <a:latin typeface="Bookman Old Style" panose="02050604050505020204" pitchFamily="18" charset="0"/>
                <a:cs typeface="Times New Roman" panose="02020603050405020304" pitchFamily="18" charset="0"/>
              </a:rPr>
              <a:t>Md. Alamgir Hossain</a:t>
            </a:r>
          </a:p>
          <a:p>
            <a:pPr marL="0" indent="0" algn="ctr">
              <a:buNone/>
            </a:pPr>
            <a:r>
              <a:rPr lang="en-US" sz="3200" dirty="0">
                <a:latin typeface="Bookman Old Style" panose="02050604050505020204" pitchFamily="18" charset="0"/>
                <a:cs typeface="Times New Roman" panose="02020603050405020304" pitchFamily="18" charset="0"/>
              </a:rPr>
              <a:t>Senior Lecturer,</a:t>
            </a:r>
          </a:p>
          <a:p>
            <a:pPr marL="0" indent="0" algn="ctr">
              <a:buNone/>
            </a:pPr>
            <a:r>
              <a:rPr lang="en-US" sz="3200" dirty="0">
                <a:latin typeface="Bookman Old Style" panose="02050604050505020204" pitchFamily="18" charset="0"/>
                <a:cs typeface="Times New Roman" panose="02020603050405020304" pitchFamily="18" charset="0"/>
              </a:rPr>
              <a:t>Dept. of CSE, Prime </a:t>
            </a:r>
            <a:r>
              <a:rPr lang="en-US" sz="3200" dirty="0" smtClean="0">
                <a:latin typeface="Bookman Old Style" panose="02050604050505020204" pitchFamily="18" charset="0"/>
                <a:cs typeface="Times New Roman" panose="02020603050405020304" pitchFamily="18" charset="0"/>
              </a:rPr>
              <a:t>University, Dhaka</a:t>
            </a:r>
            <a:endParaRPr lang="en-US" sz="3200" dirty="0">
              <a:latin typeface="Bookman Old Style" panose="02050604050505020204" pitchFamily="18" charset="0"/>
              <a:cs typeface="Times New Roman" panose="02020603050405020304" pitchFamily="18" charset="0"/>
            </a:endParaRPr>
          </a:p>
          <a:p>
            <a:pPr marL="0" indent="0" algn="ctr">
              <a:buNone/>
            </a:pPr>
            <a:r>
              <a:rPr lang="en-US" sz="3200" dirty="0">
                <a:latin typeface="Bookman Old Style" panose="02050604050505020204" pitchFamily="18" charset="0"/>
                <a:cs typeface="Times New Roman" panose="02020603050405020304" pitchFamily="18" charset="0"/>
              </a:rPr>
              <a:t>Mail: </a:t>
            </a:r>
            <a:r>
              <a:rPr lang="en-US" sz="3200" dirty="0" smtClean="0">
                <a:latin typeface="Bookman Old Style" panose="02050604050505020204" pitchFamily="18" charset="0"/>
                <a:cs typeface="Times New Roman" panose="02020603050405020304" pitchFamily="18" charset="0"/>
                <a:hlinkClick r:id="rId2"/>
              </a:rPr>
              <a:t>alamgir.cse14.just@gmail.com</a:t>
            </a:r>
            <a:r>
              <a:rPr lang="en-US" sz="3200" dirty="0" smtClean="0">
                <a:latin typeface="Bookman Old Style" panose="02050604050505020204" pitchFamily="18" charset="0"/>
                <a:cs typeface="Times New Roman" panose="02020603050405020304" pitchFamily="18" charset="0"/>
              </a:rPr>
              <a:t> </a:t>
            </a:r>
            <a:endParaRPr lang="en-US" sz="3200" dirty="0">
              <a:latin typeface="Bookman Old Style" panose="02050604050505020204" pitchFamily="18" charset="0"/>
              <a:cs typeface="Times New Roman" panose="02020603050405020304" pitchFamily="18" charset="0"/>
            </a:endParaRPr>
          </a:p>
        </p:txBody>
      </p:sp>
      <p:cxnSp>
        <p:nvCxnSpPr>
          <p:cNvPr id="6" name="Straight Connector 5"/>
          <p:cNvCxnSpPr/>
          <p:nvPr/>
        </p:nvCxnSpPr>
        <p:spPr>
          <a:xfrm>
            <a:off x="1282890" y="3193571"/>
            <a:ext cx="9648967" cy="0"/>
          </a:xfrm>
          <a:prstGeom prst="line">
            <a:avLst/>
          </a:prstGeom>
          <a:ln w="38100">
            <a:solidFill>
              <a:srgbClr val="00B05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39485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What are Preprocessor and Preprocessor Directives in C Programming?</a:t>
            </a:r>
          </a:p>
        </p:txBody>
      </p:sp>
      <p:pic>
        <p:nvPicPr>
          <p:cNvPr id="4" name="Content Placeholder 3"/>
          <p:cNvPicPr>
            <a:picLocks noGrp="1" noChangeAspect="1"/>
          </p:cNvPicPr>
          <p:nvPr>
            <p:ph idx="1"/>
          </p:nvPr>
        </p:nvPicPr>
        <p:blipFill>
          <a:blip r:embed="rId2"/>
          <a:stretch>
            <a:fillRect/>
          </a:stretch>
        </p:blipFill>
        <p:spPr>
          <a:xfrm>
            <a:off x="2488188" y="1690688"/>
            <a:ext cx="7215623" cy="4355270"/>
          </a:xfrm>
          <a:prstGeom prst="rect">
            <a:avLst/>
          </a:prstGeom>
        </p:spPr>
      </p:pic>
    </p:spTree>
    <p:extLst>
      <p:ext uri="{BB962C8B-B14F-4D97-AF65-F5344CB8AC3E}">
        <p14:creationId xmlns:p14="http://schemas.microsoft.com/office/powerpoint/2010/main" val="2956331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2" y="2794427"/>
            <a:ext cx="10515600" cy="1325563"/>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in C Language</a:t>
            </a:r>
          </a:p>
        </p:txBody>
      </p:sp>
    </p:spTree>
    <p:extLst>
      <p:ext uri="{BB962C8B-B14F-4D97-AF65-F5344CB8AC3E}">
        <p14:creationId xmlns:p14="http://schemas.microsoft.com/office/powerpoint/2010/main" val="3063306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Object like Macros in C</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An object like macros in C programming is simply the macros that get replaced by certain values or segments of code</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can define macros with different datatypes as shown as follows but we </a:t>
            </a:r>
            <a:r>
              <a:rPr lang="en-US" sz="2400" dirty="0" smtClean="0">
                <a:latin typeface="Bookman Old Style" panose="02050604050505020204" pitchFamily="18" charset="0"/>
                <a:cs typeface="Times New Roman" panose="02020603050405020304" pitchFamily="18" charset="0"/>
              </a:rPr>
              <a:t>can’t </a:t>
            </a:r>
            <a:r>
              <a:rPr lang="en-US" sz="2400" dirty="0">
                <a:latin typeface="Bookman Old Style" panose="02050604050505020204" pitchFamily="18" charset="0"/>
                <a:cs typeface="Times New Roman" panose="02020603050405020304" pitchFamily="18" charset="0"/>
              </a:rPr>
              <a:t>use the same macro names for two different values -</a:t>
            </a:r>
          </a:p>
        </p:txBody>
      </p:sp>
      <p:pic>
        <p:nvPicPr>
          <p:cNvPr id="4" name="Picture 3"/>
          <p:cNvPicPr>
            <a:picLocks noChangeAspect="1"/>
          </p:cNvPicPr>
          <p:nvPr/>
        </p:nvPicPr>
        <p:blipFill>
          <a:blip r:embed="rId3"/>
          <a:stretch>
            <a:fillRect/>
          </a:stretch>
        </p:blipFill>
        <p:spPr>
          <a:xfrm>
            <a:off x="1566862" y="3843338"/>
            <a:ext cx="9058275" cy="2333625"/>
          </a:xfrm>
          <a:prstGeom prst="rect">
            <a:avLst/>
          </a:prstGeom>
        </p:spPr>
      </p:pic>
    </p:spTree>
    <p:extLst>
      <p:ext uri="{BB962C8B-B14F-4D97-AF65-F5344CB8AC3E}">
        <p14:creationId xmlns:p14="http://schemas.microsoft.com/office/powerpoint/2010/main" val="243045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Function Like Macros in C</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the function like macros are very similar to the actual function in C programming</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can pass the arguments with the macro name and perform the actions in the code segment</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macros, there is no type checking of arguments so we can use it as an advantage to pass different datatypes in same macros in C language.</a:t>
            </a:r>
          </a:p>
        </p:txBody>
      </p:sp>
    </p:spTree>
    <p:extLst>
      <p:ext uri="{BB962C8B-B14F-4D97-AF65-F5344CB8AC3E}">
        <p14:creationId xmlns:p14="http://schemas.microsoft.com/office/powerpoint/2010/main" val="3000824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Function Like Macros in C</a:t>
            </a:r>
          </a:p>
        </p:txBody>
      </p:sp>
      <p:pic>
        <p:nvPicPr>
          <p:cNvPr id="4" name="Content Placeholder 3"/>
          <p:cNvPicPr>
            <a:picLocks noGrp="1" noChangeAspect="1"/>
          </p:cNvPicPr>
          <p:nvPr>
            <p:ph idx="1"/>
          </p:nvPr>
        </p:nvPicPr>
        <p:blipFill>
          <a:blip r:embed="rId2"/>
          <a:stretch>
            <a:fillRect/>
          </a:stretch>
        </p:blipFill>
        <p:spPr>
          <a:xfrm>
            <a:off x="1009650" y="2627632"/>
            <a:ext cx="10172700" cy="1819275"/>
          </a:xfrm>
          <a:prstGeom prst="rect">
            <a:avLst/>
          </a:prstGeom>
        </p:spPr>
      </p:pic>
    </p:spTree>
    <p:extLst>
      <p:ext uri="{BB962C8B-B14F-4D97-AF65-F5344CB8AC3E}">
        <p14:creationId xmlns:p14="http://schemas.microsoft.com/office/powerpoint/2010/main" val="2773770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Macros </a:t>
            </a:r>
            <a:r>
              <a:rPr lang="en-US" sz="3600" b="1" dirty="0">
                <a:solidFill>
                  <a:srgbClr val="002060"/>
                </a:solidFill>
                <a:latin typeface="Bookman Old Style" panose="02050604050505020204" pitchFamily="18" charset="0"/>
                <a:cs typeface="Times New Roman" panose="02020603050405020304" pitchFamily="18" charset="0"/>
              </a:rPr>
              <a:t>in C</a:t>
            </a:r>
          </a:p>
        </p:txBody>
      </p:sp>
      <p:pic>
        <p:nvPicPr>
          <p:cNvPr id="4" name="Content Placeholder 3"/>
          <p:cNvPicPr>
            <a:picLocks noGrp="1" noChangeAspect="1"/>
          </p:cNvPicPr>
          <p:nvPr>
            <p:ph idx="1"/>
          </p:nvPr>
        </p:nvPicPr>
        <p:blipFill>
          <a:blip r:embed="rId2"/>
          <a:stretch>
            <a:fillRect/>
          </a:stretch>
        </p:blipFill>
        <p:spPr>
          <a:xfrm>
            <a:off x="1985394" y="1690688"/>
            <a:ext cx="8221212" cy="4351338"/>
          </a:xfrm>
          <a:prstGeom prst="rect">
            <a:avLst/>
          </a:prstGeom>
        </p:spPr>
      </p:pic>
    </p:spTree>
    <p:extLst>
      <p:ext uri="{BB962C8B-B14F-4D97-AF65-F5344CB8AC3E}">
        <p14:creationId xmlns:p14="http://schemas.microsoft.com/office/powerpoint/2010/main" val="1493228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Chain Like Macros in C</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When we use one macro inside another macro, then it is known as the chain-like macro</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already saw the example of a chain-like macro in the above code example where we used the PI in Area. Let's discuss it a little more -</a:t>
            </a:r>
          </a:p>
        </p:txBody>
      </p:sp>
      <p:pic>
        <p:nvPicPr>
          <p:cNvPr id="4" name="Picture 3"/>
          <p:cNvPicPr>
            <a:picLocks noChangeAspect="1"/>
          </p:cNvPicPr>
          <p:nvPr/>
        </p:nvPicPr>
        <p:blipFill>
          <a:blip r:embed="rId3"/>
          <a:stretch>
            <a:fillRect/>
          </a:stretch>
        </p:blipFill>
        <p:spPr>
          <a:xfrm>
            <a:off x="3838575" y="3539331"/>
            <a:ext cx="4514850" cy="923925"/>
          </a:xfrm>
          <a:prstGeom prst="rect">
            <a:avLst/>
          </a:prstGeom>
        </p:spPr>
      </p:pic>
    </p:spTree>
    <p:extLst>
      <p:ext uri="{BB962C8B-B14F-4D97-AF65-F5344CB8AC3E}">
        <p14:creationId xmlns:p14="http://schemas.microsoft.com/office/powerpoint/2010/main" val="3116311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Predefined Macros in C Language</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There are some predefined macros in C that we can directly use in the program and they </a:t>
            </a:r>
            <a:r>
              <a:rPr lang="en-US" sz="2400" dirty="0" smtClean="0">
                <a:latin typeface="Bookman Old Style" panose="02050604050505020204" pitchFamily="18" charset="0"/>
                <a:cs typeface="Times New Roman" panose="02020603050405020304" pitchFamily="18" charset="0"/>
              </a:rPr>
              <a:t>aren’t </a:t>
            </a:r>
            <a:r>
              <a:rPr lang="en-US" sz="2400" dirty="0">
                <a:latin typeface="Bookman Old Style" panose="02050604050505020204" pitchFamily="18" charset="0"/>
                <a:cs typeface="Times New Roman" panose="02020603050405020304" pitchFamily="18" charset="0"/>
              </a:rPr>
              <a:t>modifiable.</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can perform so many different tasks with predefined macros which </a:t>
            </a:r>
            <a:r>
              <a:rPr lang="en-US" sz="2400" dirty="0" smtClean="0">
                <a:latin typeface="Bookman Old Style" panose="02050604050505020204" pitchFamily="18" charset="0"/>
                <a:cs typeface="Times New Roman" panose="02020603050405020304" pitchFamily="18" charset="0"/>
              </a:rPr>
              <a:t>isn’t </a:t>
            </a:r>
            <a:r>
              <a:rPr lang="en-US" sz="2400" dirty="0">
                <a:latin typeface="Bookman Old Style" panose="02050604050505020204" pitchFamily="18" charset="0"/>
                <a:cs typeface="Times New Roman" panose="02020603050405020304" pitchFamily="18" charset="0"/>
              </a:rPr>
              <a:t>possible with the normal C programming</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247604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Predefined Macros in C Language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6708918"/>
              </p:ext>
            </p:extLst>
          </p:nvPr>
        </p:nvGraphicFramePr>
        <p:xfrm>
          <a:off x="1096370" y="1535701"/>
          <a:ext cx="10257430" cy="4510257"/>
        </p:xfrm>
        <a:graphic>
          <a:graphicData uri="http://schemas.openxmlformats.org/drawingml/2006/table">
            <a:tbl>
              <a:tblPr>
                <a:tableStyleId>{16D9F66E-5EB9-4882-86FB-DCBF35E3C3E4}</a:tableStyleId>
              </a:tblPr>
              <a:tblGrid>
                <a:gridCol w="3134436">
                  <a:extLst>
                    <a:ext uri="{9D8B030D-6E8A-4147-A177-3AD203B41FA5}">
                      <a16:colId xmlns:a16="http://schemas.microsoft.com/office/drawing/2014/main" val="4229920746"/>
                    </a:ext>
                  </a:extLst>
                </a:gridCol>
                <a:gridCol w="7122994">
                  <a:extLst>
                    <a:ext uri="{9D8B030D-6E8A-4147-A177-3AD203B41FA5}">
                      <a16:colId xmlns:a16="http://schemas.microsoft.com/office/drawing/2014/main" val="1901246806"/>
                    </a:ext>
                  </a:extLst>
                </a:gridCol>
              </a:tblGrid>
              <a:tr h="344109">
                <a:tc>
                  <a:txBody>
                    <a:bodyPr/>
                    <a:lstStyle/>
                    <a:p>
                      <a:pPr algn="ctr"/>
                      <a:r>
                        <a:rPr lang="en-US" sz="1800" b="1" dirty="0">
                          <a:effectLst/>
                          <a:latin typeface="Times New Roman" panose="02020603050405020304" pitchFamily="18" charset="0"/>
                          <a:cs typeface="Times New Roman" panose="02020603050405020304" pitchFamily="18" charset="0"/>
                        </a:rPr>
                        <a:t>Macro</a:t>
                      </a:r>
                    </a:p>
                  </a:txBody>
                  <a:tcPr marL="65929" marR="65929" marT="32965" marB="32965" anchor="ctr"/>
                </a:tc>
                <a:tc>
                  <a:txBody>
                    <a:bodyPr/>
                    <a:lstStyle/>
                    <a:p>
                      <a:pPr algn="ctr"/>
                      <a:r>
                        <a:rPr lang="en-US" sz="1800" b="1" dirty="0">
                          <a:effectLst/>
                          <a:latin typeface="Times New Roman" panose="02020603050405020304" pitchFamily="18" charset="0"/>
                          <a:cs typeface="Times New Roman" panose="02020603050405020304" pitchFamily="18" charset="0"/>
                        </a:rPr>
                        <a:t>Feature</a:t>
                      </a:r>
                    </a:p>
                  </a:txBody>
                  <a:tcPr marL="65929" marR="65929" marT="32965" marB="32965" anchor="ctr"/>
                </a:tc>
                <a:extLst>
                  <a:ext uri="{0D108BD9-81ED-4DB2-BD59-A6C34878D82A}">
                    <a16:rowId xmlns:a16="http://schemas.microsoft.com/office/drawing/2014/main" val="161402157"/>
                  </a:ext>
                </a:extLst>
              </a:tr>
              <a:tr h="866802">
                <a:tc>
                  <a:txBody>
                    <a:bodyPr/>
                    <a:lstStyle/>
                    <a:p>
                      <a:pPr algn="ctr"/>
                      <a:r>
                        <a:rPr lang="en-US" sz="1800" dirty="0">
                          <a:effectLst/>
                          <a:latin typeface="Times New Roman" panose="02020603050405020304" pitchFamily="18" charset="0"/>
                          <a:cs typeface="Times New Roman" panose="02020603050405020304" pitchFamily="18" charset="0"/>
                        </a:rPr>
                        <a:t>__LINE__ Macro</a:t>
                      </a:r>
                    </a:p>
                  </a:txBody>
                  <a:tcPr marL="65929" marR="65929" marT="32965" marB="32965" anchor="ctr"/>
                </a:tc>
                <a:tc>
                  <a:txBody>
                    <a:bodyPr/>
                    <a:lstStyle/>
                    <a:p>
                      <a:pPr algn="ctr"/>
                      <a:r>
                        <a:rPr lang="en-US" sz="1800">
                          <a:effectLst/>
                          <a:latin typeface="Times New Roman" panose="02020603050405020304" pitchFamily="18" charset="0"/>
                          <a:cs typeface="Times New Roman" panose="02020603050405020304" pitchFamily="18" charset="0"/>
                        </a:rPr>
                        <a:t>It contains the current line number on which this macro is used.</a:t>
                      </a:r>
                    </a:p>
                  </a:txBody>
                  <a:tcPr marL="65929" marR="65929" marT="32965" marB="32965" anchor="ctr"/>
                </a:tc>
                <a:extLst>
                  <a:ext uri="{0D108BD9-81ED-4DB2-BD59-A6C34878D82A}">
                    <a16:rowId xmlns:a16="http://schemas.microsoft.com/office/drawing/2014/main" val="2758962228"/>
                  </a:ext>
                </a:extLst>
              </a:tr>
              <a:tr h="898971">
                <a:tc>
                  <a:txBody>
                    <a:bodyPr/>
                    <a:lstStyle/>
                    <a:p>
                      <a:pPr algn="ctr"/>
                      <a:r>
                        <a:rPr lang="en-US" sz="1800" dirty="0">
                          <a:effectLst/>
                          <a:latin typeface="Times New Roman" panose="02020603050405020304" pitchFamily="18" charset="0"/>
                          <a:cs typeface="Times New Roman" panose="02020603050405020304" pitchFamily="18" charset="0"/>
                        </a:rPr>
                        <a:t>__FILE__ Macro</a:t>
                      </a:r>
                    </a:p>
                  </a:txBody>
                  <a:tcPr marL="65929" marR="65929" marT="32965" marB="32965" anchor="ctr"/>
                </a:tc>
                <a:tc>
                  <a:txBody>
                    <a:bodyPr/>
                    <a:lstStyle/>
                    <a:p>
                      <a:pPr algn="ctr"/>
                      <a:r>
                        <a:rPr lang="en-US" sz="1800" dirty="0">
                          <a:effectLst/>
                          <a:latin typeface="Times New Roman" panose="02020603050405020304" pitchFamily="18" charset="0"/>
                          <a:cs typeface="Times New Roman" panose="02020603050405020304" pitchFamily="18" charset="0"/>
                        </a:rPr>
                        <a:t>It contains the name of the file where the current program is present.</a:t>
                      </a:r>
                    </a:p>
                  </a:txBody>
                  <a:tcPr marL="65929" marR="65929" marT="32965" marB="32965" anchor="ctr"/>
                </a:tc>
                <a:extLst>
                  <a:ext uri="{0D108BD9-81ED-4DB2-BD59-A6C34878D82A}">
                    <a16:rowId xmlns:a16="http://schemas.microsoft.com/office/drawing/2014/main" val="1041692752"/>
                  </a:ext>
                </a:extLst>
              </a:tr>
              <a:tr h="866802">
                <a:tc>
                  <a:txBody>
                    <a:bodyPr/>
                    <a:lstStyle/>
                    <a:p>
                      <a:pPr algn="ctr"/>
                      <a:r>
                        <a:rPr lang="en-US" sz="1800">
                          <a:effectLst/>
                          <a:latin typeface="Times New Roman" panose="02020603050405020304" pitchFamily="18" charset="0"/>
                          <a:cs typeface="Times New Roman" panose="02020603050405020304" pitchFamily="18" charset="0"/>
                        </a:rPr>
                        <a:t>__DATE__ Macro</a:t>
                      </a:r>
                    </a:p>
                  </a:txBody>
                  <a:tcPr marL="65929" marR="65929" marT="32965" marB="32965" anchor="ctr"/>
                </a:tc>
                <a:tc>
                  <a:txBody>
                    <a:bodyPr/>
                    <a:lstStyle/>
                    <a:p>
                      <a:pPr algn="ctr"/>
                      <a:r>
                        <a:rPr lang="en-US" sz="1800" dirty="0">
                          <a:effectLst/>
                          <a:latin typeface="Times New Roman" panose="02020603050405020304" pitchFamily="18" charset="0"/>
                          <a:cs typeface="Times New Roman" panose="02020603050405020304" pitchFamily="18" charset="0"/>
                        </a:rPr>
                        <a:t>It contains the current date in MMM DD YYYY format.</a:t>
                      </a:r>
                    </a:p>
                  </a:txBody>
                  <a:tcPr marL="65929" marR="65929" marT="32965" marB="32965" anchor="ctr"/>
                </a:tc>
                <a:extLst>
                  <a:ext uri="{0D108BD9-81ED-4DB2-BD59-A6C34878D82A}">
                    <a16:rowId xmlns:a16="http://schemas.microsoft.com/office/drawing/2014/main" val="2650684007"/>
                  </a:ext>
                </a:extLst>
              </a:tr>
              <a:tr h="666771">
                <a:tc>
                  <a:txBody>
                    <a:bodyPr/>
                    <a:lstStyle/>
                    <a:p>
                      <a:pPr algn="ctr"/>
                      <a:r>
                        <a:rPr lang="en-US" sz="1800" dirty="0">
                          <a:effectLst/>
                          <a:latin typeface="Times New Roman" panose="02020603050405020304" pitchFamily="18" charset="0"/>
                          <a:cs typeface="Times New Roman" panose="02020603050405020304" pitchFamily="18" charset="0"/>
                        </a:rPr>
                        <a:t>__TIME__ Macro</a:t>
                      </a:r>
                    </a:p>
                  </a:txBody>
                  <a:tcPr marL="65929" marR="65929" marT="32965" marB="32965" anchor="ctr"/>
                </a:tc>
                <a:tc>
                  <a:txBody>
                    <a:bodyPr/>
                    <a:lstStyle/>
                    <a:p>
                      <a:pPr algn="ctr"/>
                      <a:r>
                        <a:rPr lang="en-US" sz="1800" dirty="0">
                          <a:effectLst/>
                          <a:latin typeface="Times New Roman" panose="02020603050405020304" pitchFamily="18" charset="0"/>
                          <a:cs typeface="Times New Roman" panose="02020603050405020304" pitchFamily="18" charset="0"/>
                        </a:rPr>
                        <a:t>It contains the current time in HH:MM format.</a:t>
                      </a:r>
                    </a:p>
                  </a:txBody>
                  <a:tcPr marL="65929" marR="65929" marT="32965" marB="32965" anchor="ctr"/>
                </a:tc>
                <a:extLst>
                  <a:ext uri="{0D108BD9-81ED-4DB2-BD59-A6C34878D82A}">
                    <a16:rowId xmlns:a16="http://schemas.microsoft.com/office/drawing/2014/main" val="4217245826"/>
                  </a:ext>
                </a:extLst>
              </a:tr>
              <a:tr h="866802">
                <a:tc>
                  <a:txBody>
                    <a:bodyPr/>
                    <a:lstStyle/>
                    <a:p>
                      <a:pPr algn="ctr"/>
                      <a:r>
                        <a:rPr lang="en-US" sz="1800">
                          <a:effectLst/>
                          <a:latin typeface="Times New Roman" panose="02020603050405020304" pitchFamily="18" charset="0"/>
                          <a:cs typeface="Times New Roman" panose="02020603050405020304" pitchFamily="18" charset="0"/>
                        </a:rPr>
                        <a:t>__STDC__ Macro</a:t>
                      </a:r>
                    </a:p>
                  </a:txBody>
                  <a:tcPr marL="65929" marR="65929" marT="32965" marB="32965" anchor="ctr"/>
                </a:tc>
                <a:tc>
                  <a:txBody>
                    <a:bodyPr/>
                    <a:lstStyle/>
                    <a:p>
                      <a:pPr algn="ctr"/>
                      <a:r>
                        <a:rPr lang="en-US" sz="1800" dirty="0">
                          <a:effectLst/>
                          <a:latin typeface="Times New Roman" panose="02020603050405020304" pitchFamily="18" charset="0"/>
                          <a:cs typeface="Times New Roman" panose="02020603050405020304" pitchFamily="18" charset="0"/>
                        </a:rPr>
                        <a:t>It is defined as 1 when there is a successful compilation.</a:t>
                      </a:r>
                    </a:p>
                  </a:txBody>
                  <a:tcPr marL="65929" marR="65929" marT="32965" marB="32965" anchor="ctr"/>
                </a:tc>
                <a:extLst>
                  <a:ext uri="{0D108BD9-81ED-4DB2-BD59-A6C34878D82A}">
                    <a16:rowId xmlns:a16="http://schemas.microsoft.com/office/drawing/2014/main" val="1626652929"/>
                  </a:ext>
                </a:extLst>
              </a:tr>
            </a:tbl>
          </a:graphicData>
        </a:graphic>
      </p:graphicFrame>
    </p:spTree>
    <p:extLst>
      <p:ext uri="{BB962C8B-B14F-4D97-AF65-F5344CB8AC3E}">
        <p14:creationId xmlns:p14="http://schemas.microsoft.com/office/powerpoint/2010/main" val="1710044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Predefined Macros in C Language</a:t>
            </a:r>
          </a:p>
        </p:txBody>
      </p:sp>
      <p:pic>
        <p:nvPicPr>
          <p:cNvPr id="4" name="Content Placeholder 3"/>
          <p:cNvPicPr>
            <a:picLocks noGrp="1" noChangeAspect="1"/>
          </p:cNvPicPr>
          <p:nvPr>
            <p:ph idx="1"/>
          </p:nvPr>
        </p:nvPicPr>
        <p:blipFill>
          <a:blip r:embed="rId2"/>
          <a:stretch>
            <a:fillRect/>
          </a:stretch>
        </p:blipFill>
        <p:spPr>
          <a:xfrm>
            <a:off x="2082810" y="1690688"/>
            <a:ext cx="8026380" cy="4739386"/>
          </a:xfrm>
          <a:prstGeom prst="rect">
            <a:avLst/>
          </a:prstGeom>
        </p:spPr>
      </p:pic>
    </p:spTree>
    <p:extLst>
      <p:ext uri="{BB962C8B-B14F-4D97-AF65-F5344CB8AC3E}">
        <p14:creationId xmlns:p14="http://schemas.microsoft.com/office/powerpoint/2010/main" val="2783069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Preprocessor</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C preprocessor is a macro preprocessor (allows you to define macros) that transforms your program before it is compiled.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These </a:t>
            </a:r>
            <a:r>
              <a:rPr lang="en-US" sz="2400" dirty="0">
                <a:latin typeface="Bookman Old Style" panose="02050604050505020204" pitchFamily="18" charset="0"/>
                <a:cs typeface="Times New Roman" panose="02020603050405020304" pitchFamily="18" charset="0"/>
              </a:rPr>
              <a:t>transformations can be the inclusion of header files, macro expansions, etc</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All preprocessing directives begin with a # symbol. For example, </a:t>
            </a:r>
            <a:r>
              <a:rPr lang="en-US" sz="2400" b="1" i="1" dirty="0">
                <a:solidFill>
                  <a:srgbClr val="00B050"/>
                </a:solidFill>
                <a:latin typeface="Bookman Old Style" panose="02050604050505020204" pitchFamily="18" charset="0"/>
                <a:cs typeface="Times New Roman" panose="02020603050405020304" pitchFamily="18" charset="0"/>
              </a:rPr>
              <a:t>#define PI 3.14</a:t>
            </a:r>
          </a:p>
        </p:txBody>
      </p:sp>
    </p:spTree>
    <p:extLst>
      <p:ext uri="{BB962C8B-B14F-4D97-AF65-F5344CB8AC3E}">
        <p14:creationId xmlns:p14="http://schemas.microsoft.com/office/powerpoint/2010/main" val="1236176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rgbClr val="002060"/>
                </a:solidFill>
                <a:latin typeface="Bookman Old Style" panose="02050604050505020204" pitchFamily="18" charset="0"/>
                <a:cs typeface="Times New Roman" panose="02020603050405020304" pitchFamily="18" charset="0"/>
              </a:rPr>
              <a:t>C program that defines a set of macros for basic mathematical operations</a:t>
            </a:r>
          </a:p>
        </p:txBody>
      </p:sp>
      <p:pic>
        <p:nvPicPr>
          <p:cNvPr id="4" name="Content Placeholder 3"/>
          <p:cNvPicPr>
            <a:picLocks noGrp="1" noChangeAspect="1"/>
          </p:cNvPicPr>
          <p:nvPr>
            <p:ph idx="1"/>
          </p:nvPr>
        </p:nvPicPr>
        <p:blipFill>
          <a:blip r:embed="rId2"/>
          <a:stretch>
            <a:fillRect/>
          </a:stretch>
        </p:blipFill>
        <p:spPr>
          <a:xfrm>
            <a:off x="1989832" y="1690688"/>
            <a:ext cx="8212335" cy="5167312"/>
          </a:xfrm>
          <a:prstGeom prst="rect">
            <a:avLst/>
          </a:prstGeom>
        </p:spPr>
      </p:pic>
    </p:spTree>
    <p:extLst>
      <p:ext uri="{BB962C8B-B14F-4D97-AF65-F5344CB8AC3E}">
        <p14:creationId xmlns:p14="http://schemas.microsoft.com/office/powerpoint/2010/main" val="3957421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Homework Submission Tracker</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71550" y="1690688"/>
            <a:ext cx="10248900" cy="3905250"/>
          </a:xfrm>
          <a:prstGeom prst="rect">
            <a:avLst/>
          </a:prstGeom>
        </p:spPr>
      </p:pic>
    </p:spTree>
    <p:extLst>
      <p:ext uri="{BB962C8B-B14F-4D97-AF65-F5344CB8AC3E}">
        <p14:creationId xmlns:p14="http://schemas.microsoft.com/office/powerpoint/2010/main" val="617979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Homework Submission </a:t>
            </a:r>
            <a:r>
              <a:rPr lang="en-US" sz="3600" b="1" dirty="0" smtClean="0">
                <a:solidFill>
                  <a:srgbClr val="002060"/>
                </a:solidFill>
                <a:latin typeface="Bookman Old Style" panose="02050604050505020204" pitchFamily="18" charset="0"/>
                <a:cs typeface="Times New Roman" panose="02020603050405020304" pitchFamily="18" charset="0"/>
              </a:rPr>
              <a:t>Tracker:: Output</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515110" y="1690688"/>
            <a:ext cx="9161779" cy="2239867"/>
          </a:xfrm>
          <a:prstGeom prst="rect">
            <a:avLst/>
          </a:prstGeom>
        </p:spPr>
      </p:pic>
    </p:spTree>
    <p:extLst>
      <p:ext uri="{BB962C8B-B14F-4D97-AF65-F5344CB8AC3E}">
        <p14:creationId xmlns:p14="http://schemas.microsoft.com/office/powerpoint/2010/main" val="3436392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Conclusion</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Macro is a piece of code or value that is replaced with the macro name before the execution of the program.</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Preprocessor performs different actions on preprocessor directives and for the macro definition, we use the #define preprocessor directive.</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work of #define is that it replaces the macro body with the macro value at the time of preprocessing.</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a good idea to use the macros in code as per the requirement and utilize the different types of macros.</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Predefined macros can do so many things which </a:t>
            </a:r>
            <a:r>
              <a:rPr lang="en-US" sz="2400" dirty="0" smtClean="0">
                <a:latin typeface="Bookman Old Style" panose="02050604050505020204" pitchFamily="18" charset="0"/>
                <a:cs typeface="Times New Roman" panose="02020603050405020304" pitchFamily="18" charset="0"/>
              </a:rPr>
              <a:t>aren’t </a:t>
            </a:r>
            <a:r>
              <a:rPr lang="en-US" sz="2400" dirty="0">
                <a:latin typeface="Bookman Old Style" panose="02050604050505020204" pitchFamily="18" charset="0"/>
                <a:cs typeface="Times New Roman" panose="02020603050405020304" pitchFamily="18" charset="0"/>
              </a:rPr>
              <a:t>possible with normal C programming.</a:t>
            </a:r>
          </a:p>
        </p:txBody>
      </p:sp>
    </p:spTree>
    <p:extLst>
      <p:ext uri="{BB962C8B-B14F-4D97-AF65-F5344CB8AC3E}">
        <p14:creationId xmlns:p14="http://schemas.microsoft.com/office/powerpoint/2010/main" val="2094485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Homework</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Grading System Using </a:t>
            </a:r>
            <a:r>
              <a:rPr lang="en-US" sz="2400" dirty="0" smtClean="0">
                <a:latin typeface="Bookman Old Style" panose="02050604050505020204" pitchFamily="18" charset="0"/>
                <a:cs typeface="Times New Roman" panose="02020603050405020304" pitchFamily="18" charset="0"/>
              </a:rPr>
              <a:t>Macros: A </a:t>
            </a:r>
            <a:r>
              <a:rPr lang="en-US" sz="2400" dirty="0">
                <a:latin typeface="Bookman Old Style" panose="02050604050505020204" pitchFamily="18" charset="0"/>
                <a:cs typeface="Times New Roman" panose="02020603050405020304" pitchFamily="18" charset="0"/>
              </a:rPr>
              <a:t>program that defines macros for grading thresholds. Students enter their scores, and the program uses the macros to assign a grade based on predefined thresholds. </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462858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3525"/>
            <a:ext cx="10515600" cy="1325563"/>
          </a:xfrm>
        </p:spPr>
        <p:txBody>
          <a:bodyPr>
            <a:noAutofit/>
          </a:bodyPr>
          <a:lstStyle/>
          <a:p>
            <a:pPr algn="ctr"/>
            <a:r>
              <a:rPr lang="en-US" sz="11500" b="1" dirty="0" smtClean="0">
                <a:solidFill>
                  <a:srgbClr val="002060"/>
                </a:solidFill>
                <a:latin typeface="Bookman Old Style" panose="02050604050505020204" pitchFamily="18" charset="0"/>
                <a:cs typeface="Times New Roman" panose="02020603050405020304" pitchFamily="18" charset="0"/>
              </a:rPr>
              <a:t>Thank You</a:t>
            </a:r>
            <a:endParaRPr lang="en-US" sz="11500" b="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635681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05" y="2753483"/>
            <a:ext cx="10515600" cy="1325563"/>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Some of the common uses of C preprocessors</a:t>
            </a:r>
          </a:p>
        </p:txBody>
      </p:sp>
    </p:spTree>
    <p:extLst>
      <p:ext uri="{BB962C8B-B14F-4D97-AF65-F5344CB8AC3E}">
        <p14:creationId xmlns:p14="http://schemas.microsoft.com/office/powerpoint/2010/main" val="1149207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Including Header Files: #include</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#include preprocessor is used to include header files to C programs. For example</a:t>
            </a:r>
            <a:r>
              <a:rPr lang="en-US" sz="2400" dirty="0" smtClean="0">
                <a:latin typeface="Bookman Old Style" panose="02050604050505020204" pitchFamily="18" charset="0"/>
                <a:cs typeface="Times New Roman" panose="02020603050405020304" pitchFamily="18" charset="0"/>
              </a:rPr>
              <a:t>, </a:t>
            </a:r>
            <a:r>
              <a:rPr lang="en-US" sz="2400" b="1" i="1" dirty="0" smtClean="0">
                <a:solidFill>
                  <a:srgbClr val="00B050"/>
                </a:solidFill>
                <a:latin typeface="Bookman Old Style" panose="02050604050505020204" pitchFamily="18" charset="0"/>
                <a:cs typeface="Times New Roman" panose="02020603050405020304" pitchFamily="18" charset="0"/>
              </a:rPr>
              <a:t>#</a:t>
            </a:r>
            <a:r>
              <a:rPr lang="en-US" sz="2400" b="1" i="1" dirty="0">
                <a:solidFill>
                  <a:srgbClr val="00B050"/>
                </a:solidFill>
                <a:latin typeface="Bookman Old Style" panose="02050604050505020204" pitchFamily="18" charset="0"/>
                <a:cs typeface="Times New Roman" panose="02020603050405020304" pitchFamily="18" charset="0"/>
              </a:rPr>
              <a:t>include &lt;</a:t>
            </a:r>
            <a:r>
              <a:rPr lang="en-US" sz="2400" b="1" i="1" dirty="0" err="1">
                <a:solidFill>
                  <a:srgbClr val="00B050"/>
                </a:solidFill>
                <a:latin typeface="Bookman Old Style" panose="02050604050505020204" pitchFamily="18" charset="0"/>
                <a:cs typeface="Times New Roman" panose="02020603050405020304" pitchFamily="18" charset="0"/>
              </a:rPr>
              <a:t>stdio.h</a:t>
            </a:r>
            <a:r>
              <a:rPr lang="en-US" sz="2400" b="1" i="1" dirty="0">
                <a:solidFill>
                  <a:srgbClr val="00B050"/>
                </a:solidFill>
                <a:latin typeface="Bookman Old Style" panose="02050604050505020204" pitchFamily="18" charset="0"/>
                <a:cs typeface="Times New Roman" panose="02020603050405020304" pitchFamily="18" charset="0"/>
              </a:rPr>
              <a:t>&gt;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Here, </a:t>
            </a:r>
            <a:r>
              <a:rPr lang="en-US" sz="2400" dirty="0" err="1">
                <a:latin typeface="Bookman Old Style" panose="02050604050505020204" pitchFamily="18" charset="0"/>
                <a:cs typeface="Times New Roman" panose="02020603050405020304" pitchFamily="18" charset="0"/>
              </a:rPr>
              <a:t>stdio.h</a:t>
            </a:r>
            <a:r>
              <a:rPr lang="en-US" sz="2400" dirty="0">
                <a:latin typeface="Bookman Old Style" panose="02050604050505020204" pitchFamily="18" charset="0"/>
                <a:cs typeface="Times New Roman" panose="02020603050405020304" pitchFamily="18" charset="0"/>
              </a:rPr>
              <a:t> is a header file. The #include preprocessor directive replaces the above line with the contents of </a:t>
            </a:r>
            <a:r>
              <a:rPr lang="en-US" sz="2400" dirty="0" err="1">
                <a:latin typeface="Bookman Old Style" panose="02050604050505020204" pitchFamily="18" charset="0"/>
                <a:cs typeface="Times New Roman" panose="02020603050405020304" pitchFamily="18" charset="0"/>
              </a:rPr>
              <a:t>stdio.h</a:t>
            </a:r>
            <a:r>
              <a:rPr lang="en-US" sz="2400" dirty="0">
                <a:latin typeface="Bookman Old Style" panose="02050604050505020204" pitchFamily="18" charset="0"/>
                <a:cs typeface="Times New Roman" panose="02020603050405020304" pitchFamily="18" charset="0"/>
              </a:rPr>
              <a:t> header file</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That’s </a:t>
            </a:r>
            <a:r>
              <a:rPr lang="en-US" sz="2400" dirty="0">
                <a:latin typeface="Bookman Old Style" panose="02050604050505020204" pitchFamily="18" charset="0"/>
                <a:cs typeface="Times New Roman" panose="02020603050405020304" pitchFamily="18" charset="0"/>
              </a:rPr>
              <a:t>the reason why you need to use #include &lt;</a:t>
            </a:r>
            <a:r>
              <a:rPr lang="en-US" sz="2400" dirty="0" err="1">
                <a:latin typeface="Bookman Old Style" panose="02050604050505020204" pitchFamily="18" charset="0"/>
                <a:cs typeface="Times New Roman" panose="02020603050405020304" pitchFamily="18" charset="0"/>
              </a:rPr>
              <a:t>stdio.h</a:t>
            </a:r>
            <a:r>
              <a:rPr lang="en-US" sz="2400" dirty="0">
                <a:latin typeface="Bookman Old Style" panose="02050604050505020204" pitchFamily="18" charset="0"/>
                <a:cs typeface="Times New Roman" panose="02020603050405020304" pitchFamily="18" charset="0"/>
              </a:rPr>
              <a:t>&gt; before you can use functions like </a:t>
            </a:r>
            <a:r>
              <a:rPr lang="en-US" sz="2400" dirty="0" err="1">
                <a:latin typeface="Bookman Old Style" panose="02050604050505020204" pitchFamily="18" charset="0"/>
                <a:cs typeface="Times New Roman" panose="02020603050405020304" pitchFamily="18" charset="0"/>
              </a:rPr>
              <a:t>scanf</a:t>
            </a:r>
            <a:r>
              <a:rPr lang="en-US" sz="2400" dirty="0">
                <a:latin typeface="Bookman Old Style" panose="02050604050505020204" pitchFamily="18" charset="0"/>
                <a:cs typeface="Times New Roman" panose="02020603050405020304" pitchFamily="18" charset="0"/>
              </a:rPr>
              <a:t>() and </a:t>
            </a:r>
            <a:r>
              <a:rPr lang="en-US" sz="2400" dirty="0" err="1">
                <a:latin typeface="Bookman Old Style" panose="02050604050505020204" pitchFamily="18" charset="0"/>
                <a:cs typeface="Times New Roman" panose="02020603050405020304" pitchFamily="18" charset="0"/>
              </a:rPr>
              <a:t>printf</a:t>
            </a:r>
            <a:r>
              <a:rPr lang="en-US" sz="2400" dirty="0">
                <a:latin typeface="Bookman Old Style" panose="02050604050505020204" pitchFamily="18" charset="0"/>
                <a:cs typeface="Times New Roman" panose="02020603050405020304" pitchFamily="18" charset="0"/>
              </a:rPr>
              <a:t>().</a:t>
            </a:r>
          </a:p>
        </p:txBody>
      </p:sp>
    </p:spTree>
    <p:extLst>
      <p:ext uri="{BB962C8B-B14F-4D97-AF65-F5344CB8AC3E}">
        <p14:creationId xmlns:p14="http://schemas.microsoft.com/office/powerpoint/2010/main" val="283140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Macros using #define</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Macro in C programming is known as the piece of code defined with the help of the </a:t>
            </a:r>
            <a:r>
              <a:rPr lang="en-US" sz="2400" b="1" i="1" dirty="0">
                <a:solidFill>
                  <a:srgbClr val="00B050"/>
                </a:solidFill>
                <a:latin typeface="Bookman Old Style" panose="02050604050505020204" pitchFamily="18" charset="0"/>
                <a:cs typeface="Times New Roman" panose="02020603050405020304" pitchFamily="18" charset="0"/>
              </a:rPr>
              <a:t>#define directive</a:t>
            </a:r>
            <a:r>
              <a:rPr lang="en-US" sz="2400" dirty="0">
                <a:latin typeface="Bookman Old Style" panose="02050604050505020204" pitchFamily="18" charset="0"/>
                <a:cs typeface="Times New Roman" panose="02020603050405020304" pitchFamily="18" charset="0"/>
              </a:rPr>
              <a:t>.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Macros </a:t>
            </a:r>
            <a:r>
              <a:rPr lang="en-US" sz="2400" dirty="0">
                <a:latin typeface="Bookman Old Style" panose="02050604050505020204" pitchFamily="18" charset="0"/>
                <a:cs typeface="Times New Roman" panose="02020603050405020304" pitchFamily="18" charset="0"/>
              </a:rPr>
              <a:t>in C are very useful at multiple places to replace the piece of code with a single value of the macro.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Macros </a:t>
            </a:r>
            <a:r>
              <a:rPr lang="en-US" sz="2400" dirty="0">
                <a:latin typeface="Bookman Old Style" panose="02050604050505020204" pitchFamily="18" charset="0"/>
                <a:cs typeface="Times New Roman" panose="02020603050405020304" pitchFamily="18" charset="0"/>
              </a:rPr>
              <a:t>have multiple types and there are some predefined macros as well.</a:t>
            </a:r>
          </a:p>
        </p:txBody>
      </p:sp>
    </p:spTree>
    <p:extLst>
      <p:ext uri="{BB962C8B-B14F-4D97-AF65-F5344CB8AC3E}">
        <p14:creationId xmlns:p14="http://schemas.microsoft.com/office/powerpoint/2010/main" val="320675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Macros in C Language</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Suppose we are working on an application in C language and there is one value or an object or segment of code which we require so many times in our code then with the help of macros we can define it once and use it many times</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Macros are one of the convenient ways to write </a:t>
            </a:r>
            <a:r>
              <a:rPr lang="en-US" sz="2400" b="1" i="1" dirty="0">
                <a:solidFill>
                  <a:srgbClr val="00B050"/>
                </a:solidFill>
                <a:latin typeface="Bookman Old Style" panose="02050604050505020204" pitchFamily="18" charset="0"/>
                <a:cs typeface="Times New Roman" panose="02020603050405020304" pitchFamily="18" charset="0"/>
              </a:rPr>
              <a:t>robust and scalable code</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Whenever the compiler encounters the macro, it replaces the macro name with the macro value. Two macros could not have the same name.</a:t>
            </a:r>
          </a:p>
        </p:txBody>
      </p:sp>
    </p:spTree>
    <p:extLst>
      <p:ext uri="{BB962C8B-B14F-4D97-AF65-F5344CB8AC3E}">
        <p14:creationId xmlns:p14="http://schemas.microsoft.com/office/powerpoint/2010/main" val="1112125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Macros in C Language</a:t>
            </a:r>
          </a:p>
        </p:txBody>
      </p:sp>
      <p:pic>
        <p:nvPicPr>
          <p:cNvPr id="4" name="Content Placeholder 3"/>
          <p:cNvPicPr>
            <a:picLocks noGrp="1" noChangeAspect="1"/>
          </p:cNvPicPr>
          <p:nvPr>
            <p:ph idx="1"/>
          </p:nvPr>
        </p:nvPicPr>
        <p:blipFill>
          <a:blip r:embed="rId2"/>
          <a:stretch>
            <a:fillRect/>
          </a:stretch>
        </p:blipFill>
        <p:spPr>
          <a:xfrm>
            <a:off x="1680730" y="1690688"/>
            <a:ext cx="8830540" cy="2807659"/>
          </a:xfrm>
          <a:prstGeom prst="rect">
            <a:avLst/>
          </a:prstGeom>
        </p:spPr>
      </p:pic>
    </p:spTree>
    <p:extLst>
      <p:ext uri="{BB962C8B-B14F-4D97-AF65-F5344CB8AC3E}">
        <p14:creationId xmlns:p14="http://schemas.microsoft.com/office/powerpoint/2010/main" val="1317929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Example</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66875" y="1690688"/>
            <a:ext cx="8858250" cy="4000500"/>
          </a:xfrm>
          <a:prstGeom prst="rect">
            <a:avLst/>
          </a:prstGeom>
        </p:spPr>
      </p:pic>
    </p:spTree>
    <p:extLst>
      <p:ext uri="{BB962C8B-B14F-4D97-AF65-F5344CB8AC3E}">
        <p14:creationId xmlns:p14="http://schemas.microsoft.com/office/powerpoint/2010/main" val="1631398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What are Preprocessor and Preprocessor Directives in C Programming?</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Whenever we write a certain code in C language, it goes through the process of compilation, where it gets converted from source code to machine-understandable code</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But before the compilation process, the source code goes through preprocessing, which is done by the preprocessor.</a:t>
            </a:r>
          </a:p>
        </p:txBody>
      </p:sp>
    </p:spTree>
    <p:extLst>
      <p:ext uri="{BB962C8B-B14F-4D97-AF65-F5344CB8AC3E}">
        <p14:creationId xmlns:p14="http://schemas.microsoft.com/office/powerpoint/2010/main" val="3355526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869</Words>
  <Application>Microsoft Office PowerPoint</Application>
  <PresentationFormat>Widescreen</PresentationFormat>
  <Paragraphs>72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Calibri</vt:lpstr>
      <vt:lpstr>Calibri Light</vt:lpstr>
      <vt:lpstr>Times New Roman</vt:lpstr>
      <vt:lpstr>Office Theme</vt:lpstr>
      <vt:lpstr>PowerPoint Presentation</vt:lpstr>
      <vt:lpstr>Preprocessor</vt:lpstr>
      <vt:lpstr>Some of the common uses of C preprocessors</vt:lpstr>
      <vt:lpstr>Including Header Files: #include</vt:lpstr>
      <vt:lpstr>Macros using #define</vt:lpstr>
      <vt:lpstr>Macros in C Language</vt:lpstr>
      <vt:lpstr>Macros in C Language</vt:lpstr>
      <vt:lpstr>Example</vt:lpstr>
      <vt:lpstr>What are Preprocessor and Preprocessor Directives in C Programming?</vt:lpstr>
      <vt:lpstr>What are Preprocessor and Preprocessor Directives in C Programming?</vt:lpstr>
      <vt:lpstr>Types of Macros in C Language</vt:lpstr>
      <vt:lpstr>Object like Macros in C</vt:lpstr>
      <vt:lpstr>Function Like Macros in C</vt:lpstr>
      <vt:lpstr>Function Like Macros in C</vt:lpstr>
      <vt:lpstr>Macros in C</vt:lpstr>
      <vt:lpstr>Chain Like Macros in C</vt:lpstr>
      <vt:lpstr>Predefined Macros in C Language</vt:lpstr>
      <vt:lpstr>Predefined Macros in C Language</vt:lpstr>
      <vt:lpstr>Predefined Macros in C Language</vt:lpstr>
      <vt:lpstr>C program that defines a set of macros for basic mathematical operations</vt:lpstr>
      <vt:lpstr>Homework Submission Tracker</vt:lpstr>
      <vt:lpstr>Homework Submission Tracker:: Output</vt:lpstr>
      <vt:lpstr>Conclusion</vt:lpstr>
      <vt:lpstr>Homework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computer Programming with C CSE-121</dc:title>
  <dc:creator>Alamgir Hossain</dc:creator>
  <cp:lastModifiedBy>Alamgir Hossain</cp:lastModifiedBy>
  <cp:revision>87</cp:revision>
  <dcterms:created xsi:type="dcterms:W3CDTF">2020-06-21T03:27:58Z</dcterms:created>
  <dcterms:modified xsi:type="dcterms:W3CDTF">2023-11-13T17:22:32Z</dcterms:modified>
</cp:coreProperties>
</file>