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  <p:sldId id="310" r:id="rId4"/>
    <p:sldId id="312" r:id="rId5"/>
    <p:sldId id="313" r:id="rId6"/>
    <p:sldId id="314" r:id="rId7"/>
    <p:sldId id="315" r:id="rId8"/>
    <p:sldId id="316" r:id="rId9"/>
    <p:sldId id="318" r:id="rId10"/>
    <p:sldId id="319" r:id="rId11"/>
    <p:sldId id="320" r:id="rId12"/>
    <p:sldId id="317" r:id="rId13"/>
    <p:sldId id="321" r:id="rId14"/>
    <p:sldId id="322" r:id="rId15"/>
    <p:sldId id="323" r:id="rId16"/>
    <p:sldId id="324" r:id="rId17"/>
    <p:sldId id="325" r:id="rId18"/>
    <p:sldId id="326" r:id="rId19"/>
    <p:sldId id="309" r:id="rId20"/>
    <p:sldId id="327" r:id="rId21"/>
    <p:sldId id="329" r:id="rId22"/>
    <p:sldId id="328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4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8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3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1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6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8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2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9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3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D6532-C72A-4E3B-9810-3BE81A64396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7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gir.cse14.just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47131" y="134794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4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Md. Alamgir Hossain</a:t>
            </a:r>
          </a:p>
          <a:p>
            <a:pPr marL="0" indent="0" algn="ctr">
              <a:buNone/>
            </a:pPr>
            <a:r>
              <a:rPr lang="en-US" sz="32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Senior Lecturer,</a:t>
            </a:r>
          </a:p>
          <a:p>
            <a:pPr marL="0" indent="0" algn="ctr">
              <a:buNone/>
            </a:pPr>
            <a:r>
              <a:rPr lang="en-US" sz="32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Dept. of CSE, Prime </a:t>
            </a:r>
            <a:r>
              <a:rPr lang="en-US" sz="32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University, Dhaka</a:t>
            </a:r>
            <a:endParaRPr lang="en-US" sz="32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Mail: </a:t>
            </a:r>
            <a:r>
              <a:rPr lang="en-US" sz="3200" dirty="0" smtClean="0">
                <a:latin typeface="Bookman Old Style" panose="02050604050505020204" pitchFamily="18" charset="0"/>
                <a:cs typeface="Times New Roman" panose="02020603050405020304" pitchFamily="18" charset="0"/>
                <a:hlinkClick r:id="rId2"/>
              </a:rPr>
              <a:t>alamgir.cse14.just@gmail.com</a:t>
            </a:r>
            <a:r>
              <a:rPr lang="en-US" sz="32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282890" y="3193571"/>
            <a:ext cx="964896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48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 1: Write to a text file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This program reads the integer present in the program.txt file and prints it onto the screen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810" y="2753388"/>
            <a:ext cx="5315517" cy="410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3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Append to the Text File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825" y="1690688"/>
            <a:ext cx="8134350" cy="3857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548313"/>
            <a:ext cx="27051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Read Data from the File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199" y="1690688"/>
            <a:ext cx="85153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0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Read Data from the File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043" y="1690688"/>
            <a:ext cx="6815913" cy="466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0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Store Student Information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560" y="1690688"/>
            <a:ext cx="7878880" cy="490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Read Student Information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903" y="1690688"/>
            <a:ext cx="10212897" cy="47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5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Write Student Information (Array)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96" y="1635741"/>
            <a:ext cx="8448407" cy="522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9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Read Student Information (Array)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175" y="1690688"/>
            <a:ext cx="7235649" cy="506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973" y="2320120"/>
            <a:ext cx="10515600" cy="216836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*C </a:t>
            </a:r>
            <a:r>
              <a:rPr lang="en-US" sz="36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program that reads a list of numbers from an input file, calculates the sum, average, and product of those numbers, and writes the results to an output file.</a:t>
            </a:r>
            <a:endParaRPr lang="en-US" sz="3600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Mathematical Operations on Data in a File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1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1. Create </a:t>
            </a:r>
            <a:r>
              <a:rPr 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text file named "numbers.txt" and populate it with a list of numbers, one number per line</a:t>
            </a:r>
            <a:r>
              <a:rPr lang="en-US" sz="1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1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2. Write </a:t>
            </a:r>
            <a:r>
              <a:rPr 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C program that performs the following tasks</a:t>
            </a:r>
            <a:r>
              <a:rPr lang="en-US" sz="1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Open the </a:t>
            </a:r>
            <a:r>
              <a:rPr lang="en-US" sz="1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“numbers.txt” </a:t>
            </a:r>
            <a:r>
              <a:rPr 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file for reading.</a:t>
            </a:r>
          </a:p>
          <a:p>
            <a:pPr algn="just"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Read the numbers from the file and store them in an array.</a:t>
            </a:r>
          </a:p>
          <a:p>
            <a:pPr algn="just"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Calculate the sum, average, and product of the numbers.</a:t>
            </a:r>
          </a:p>
          <a:p>
            <a:pPr algn="just"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Open another text file named </a:t>
            </a:r>
            <a:r>
              <a:rPr lang="en-US" sz="1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“results.txt” </a:t>
            </a:r>
            <a:r>
              <a:rPr 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for writing.</a:t>
            </a:r>
          </a:p>
          <a:p>
            <a:pPr algn="just"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Write the calculated sum, average, and product to the </a:t>
            </a:r>
            <a:r>
              <a:rPr lang="en-US" sz="1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“results.txt” </a:t>
            </a:r>
            <a:r>
              <a:rPr 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file</a:t>
            </a:r>
            <a:r>
              <a:rPr lang="en-US" sz="1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1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3. Display </a:t>
            </a:r>
            <a:r>
              <a:rPr 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results on the console to verify the correctness of the calculations</a:t>
            </a:r>
            <a:r>
              <a:rPr lang="en-US" sz="1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1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4. Implement </a:t>
            </a:r>
            <a:r>
              <a:rPr 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error handling to handle cases where the input file cannot be opened or other errors occur.</a:t>
            </a:r>
          </a:p>
          <a:p>
            <a:pPr marL="342900" indent="-342900" algn="just">
              <a:buClr>
                <a:srgbClr val="002060"/>
              </a:buClr>
              <a:buSzPct val="150000"/>
              <a:buAutoNum type="arabicPeriod"/>
            </a:pPr>
            <a:endParaRPr lang="en-US" sz="1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85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File Handling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file is a container in computer storage devices used for storing data. 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program is terminated, the entire data is lost. Storing in a file will preserve your data even if the program terminates.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If you have to enter a large number of data, it will take a lot of time to enter them all.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However, if you have a file containing all the data, you can easily access the contents of the file using a few commands in C.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You can easily move your data from one computer to another without any changes.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b="1" i="1" dirty="0">
              <a:solidFill>
                <a:srgbClr val="00B05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1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8" y="816165"/>
            <a:ext cx="11058525" cy="413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935" y="5110304"/>
            <a:ext cx="40576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7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148" y="1401382"/>
            <a:ext cx="10001250" cy="441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298" y="5772150"/>
            <a:ext cx="30670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8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Assignment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1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1. Create </a:t>
            </a: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C program that allows the user to perform the following operations on a text file named </a:t>
            </a:r>
            <a:r>
              <a:rPr lang="en-US" sz="1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“data.txt”:</a:t>
            </a:r>
            <a:endParaRPr lang="en-US" sz="16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Add </a:t>
            </a: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new data to the end of the </a:t>
            </a:r>
            <a:r>
              <a:rPr lang="en-US" sz="1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file.</a:t>
            </a:r>
          </a:p>
          <a:p>
            <a:pPr algn="just"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Display </a:t>
            </a: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contents of the </a:t>
            </a:r>
            <a:r>
              <a:rPr lang="en-US" sz="1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file.</a:t>
            </a:r>
          </a:p>
          <a:p>
            <a:pPr algn="just"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Search </a:t>
            </a: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for specific data in the file and display the matching records.</a:t>
            </a:r>
          </a:p>
          <a:p>
            <a:pPr algn="just"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Modify existing data in the file.</a:t>
            </a:r>
          </a:p>
          <a:p>
            <a:pPr algn="just"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Delete specific data from the </a:t>
            </a:r>
            <a:r>
              <a:rPr lang="en-US" sz="1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file.</a:t>
            </a:r>
          </a:p>
          <a:p>
            <a:pPr marL="0" indent="0" algn="just">
              <a:buClr>
                <a:srgbClr val="002060"/>
              </a:buClr>
              <a:buSzPct val="100000"/>
              <a:buNone/>
            </a:pPr>
            <a:r>
              <a:rPr lang="en-US" sz="1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2. The </a:t>
            </a: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program should provide a menu-based interface where the user can choose which operation to perform</a:t>
            </a:r>
            <a:r>
              <a:rPr lang="en-US" sz="1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002060"/>
              </a:buClr>
              <a:buSzPct val="100000"/>
              <a:buNone/>
            </a:pPr>
            <a:r>
              <a:rPr lang="en-US" sz="1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3. When </a:t>
            </a: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adding new data, ask the user for the necessary information (e.g., ID, name, and value) and append it to the end of the file</a:t>
            </a:r>
            <a:r>
              <a:rPr lang="en-US" sz="1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002060"/>
              </a:buClr>
              <a:buSzPct val="100000"/>
              <a:buNone/>
            </a:pPr>
            <a:r>
              <a:rPr lang="en-US" sz="1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4. When </a:t>
            </a: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searching for data, ask the user for a search term and display all records that contain the search term</a:t>
            </a:r>
            <a:r>
              <a:rPr lang="en-US" sz="1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002060"/>
              </a:buClr>
              <a:buSzPct val="100000"/>
              <a:buNone/>
            </a:pPr>
            <a:r>
              <a:rPr lang="en-US" sz="1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5. When </a:t>
            </a: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modifying data, ask the user for the record ID to be modified and then update the relevant data</a:t>
            </a:r>
            <a:r>
              <a:rPr lang="en-US" sz="1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002060"/>
              </a:buClr>
              <a:buSzPct val="100000"/>
              <a:buNone/>
            </a:pPr>
            <a:r>
              <a:rPr lang="en-US" sz="1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6. When </a:t>
            </a: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deleting data, ask the user for the record ID to be deleted and remove the corresponding record from the file.</a:t>
            </a:r>
            <a:endParaRPr lang="en-US" sz="16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87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35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15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Thank You</a:t>
            </a:r>
            <a:endParaRPr lang="en-US" sz="115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6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Types of Files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 smtClean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Text files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 </a:t>
            </a:r>
            <a:endParaRPr lang="en-US" sz="2400" b="1" i="1" dirty="0" smtClean="0">
              <a:solidFill>
                <a:srgbClr val="00B05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Text files are the normal .txt files. You can easily create text files using any simple text editors such as Notepad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When you open those files,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you’ll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see all the contents within the file as plain text. You can easily edit or delete the contents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They take minimum effort to maintain, are easily readable, and provide the least security and takes bigger storage space.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Binary files: </a:t>
            </a:r>
            <a:endParaRPr lang="en-US" sz="2400" b="1" i="1" dirty="0" smtClean="0">
              <a:solidFill>
                <a:srgbClr val="00B05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Binary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files are mostly the .bin files in your computer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Instead of storing data in plain text, they store it in the binary form (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0’s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1’s).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They can hold a higher amount of data, are not readable easily, and provides better security than text files.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b="1" i="1" dirty="0">
              <a:solidFill>
                <a:srgbClr val="00B05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51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File Operations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 C, you can perform four major operations on files, either text or binary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Creating a new file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Opening an existing file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Closing a file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Reading from and writing information to a file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49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Functions for </a:t>
            </a:r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File Handling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085459"/>
              </p:ext>
            </p:extLst>
          </p:nvPr>
        </p:nvGraphicFramePr>
        <p:xfrm>
          <a:off x="1624084" y="1802906"/>
          <a:ext cx="8761862" cy="4723291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715904">
                  <a:extLst>
                    <a:ext uri="{9D8B030D-6E8A-4147-A177-3AD203B41FA5}">
                      <a16:colId xmlns:a16="http://schemas.microsoft.com/office/drawing/2014/main" val="2890438713"/>
                    </a:ext>
                  </a:extLst>
                </a:gridCol>
                <a:gridCol w="6045958">
                  <a:extLst>
                    <a:ext uri="{9D8B030D-6E8A-4147-A177-3AD203B41FA5}">
                      <a16:colId xmlns:a16="http://schemas.microsoft.com/office/drawing/2014/main" val="2147378156"/>
                    </a:ext>
                  </a:extLst>
                </a:gridCol>
              </a:tblGrid>
              <a:tr h="27561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39" marR="62639" marT="62639" marB="6263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39" marR="62639" marT="62639" marB="62639"/>
                </a:tc>
                <a:extLst>
                  <a:ext uri="{0D108BD9-81ED-4DB2-BD59-A6C34878D82A}">
                    <a16:rowId xmlns:a16="http://schemas.microsoft.com/office/drawing/2014/main" val="4212738793"/>
                  </a:ext>
                </a:extLst>
              </a:tr>
              <a:tr h="38418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fopen()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759" marR="41759" marT="41759" marB="4175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 new or existing file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759" marR="41759" marT="41759" marB="41759"/>
                </a:tc>
                <a:extLst>
                  <a:ext uri="{0D108BD9-81ED-4DB2-BD59-A6C34878D82A}">
                    <a16:rowId xmlns:a16="http://schemas.microsoft.com/office/drawing/2014/main" val="3178567213"/>
                  </a:ext>
                </a:extLst>
              </a:tr>
              <a:tr h="23385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fprintf()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759" marR="41759" marT="41759" marB="4175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data into the file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759" marR="41759" marT="41759" marB="41759"/>
                </a:tc>
                <a:extLst>
                  <a:ext uri="{0D108BD9-81ED-4DB2-BD59-A6C34878D82A}">
                    <a16:rowId xmlns:a16="http://schemas.microsoft.com/office/drawing/2014/main" val="2529995722"/>
                  </a:ext>
                </a:extLst>
              </a:tr>
              <a:tr h="38418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fscanf()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759" marR="41759" marT="41759" marB="4175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reads data from the file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759" marR="41759" marT="41759" marB="41759"/>
                </a:tc>
                <a:extLst>
                  <a:ext uri="{0D108BD9-81ED-4DB2-BD59-A6C34878D82A}">
                    <a16:rowId xmlns:a16="http://schemas.microsoft.com/office/drawing/2014/main" val="534974583"/>
                  </a:ext>
                </a:extLst>
              </a:tr>
              <a:tr h="38418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fputc()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759" marR="41759" marT="41759" marB="4175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writes a character into the file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759" marR="41759" marT="41759" marB="41759"/>
                </a:tc>
                <a:extLst>
                  <a:ext uri="{0D108BD9-81ED-4DB2-BD59-A6C34878D82A}">
                    <a16:rowId xmlns:a16="http://schemas.microsoft.com/office/drawing/2014/main" val="1801162491"/>
                  </a:ext>
                </a:extLst>
              </a:tr>
              <a:tr h="38418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fgetc()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759" marR="41759" marT="41759" marB="4175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reads a character from file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759" marR="41759" marT="41759" marB="41759"/>
                </a:tc>
                <a:extLst>
                  <a:ext uri="{0D108BD9-81ED-4DB2-BD59-A6C34878D82A}">
                    <a16:rowId xmlns:a16="http://schemas.microsoft.com/office/drawing/2014/main" val="1151932674"/>
                  </a:ext>
                </a:extLst>
              </a:tr>
              <a:tr h="23385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fclose()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759" marR="41759" marT="41759" marB="4175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closes the file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759" marR="41759" marT="41759" marB="41759"/>
                </a:tc>
                <a:extLst>
                  <a:ext uri="{0D108BD9-81ED-4DB2-BD59-A6C34878D82A}">
                    <a16:rowId xmlns:a16="http://schemas.microsoft.com/office/drawing/2014/main" val="2178957461"/>
                  </a:ext>
                </a:extLst>
              </a:tr>
              <a:tr h="38418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fseek()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759" marR="41759" marT="41759" marB="4175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sets the file pointer to given position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759" marR="41759" marT="41759" marB="41759"/>
                </a:tc>
                <a:extLst>
                  <a:ext uri="{0D108BD9-81ED-4DB2-BD59-A6C34878D82A}">
                    <a16:rowId xmlns:a16="http://schemas.microsoft.com/office/drawing/2014/main" val="3846212729"/>
                  </a:ext>
                </a:extLst>
              </a:tr>
              <a:tr h="38418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fputw()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759" marR="41759" marT="41759" marB="4175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writes an integer to file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759" marR="41759" marT="41759" marB="41759"/>
                </a:tc>
                <a:extLst>
                  <a:ext uri="{0D108BD9-81ED-4DB2-BD59-A6C34878D82A}">
                    <a16:rowId xmlns:a16="http://schemas.microsoft.com/office/drawing/2014/main" val="3498434712"/>
                  </a:ext>
                </a:extLst>
              </a:tr>
              <a:tr h="38418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fgetw()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759" marR="41759" marT="41759" marB="4175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reads an integer from file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759" marR="41759" marT="41759" marB="41759"/>
                </a:tc>
                <a:extLst>
                  <a:ext uri="{0D108BD9-81ED-4DB2-BD59-A6C34878D82A}">
                    <a16:rowId xmlns:a16="http://schemas.microsoft.com/office/drawing/2014/main" val="583111595"/>
                  </a:ext>
                </a:extLst>
              </a:tr>
              <a:tr h="38418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ftell()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759" marR="41759" marT="41759" marB="4175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current position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759" marR="41759" marT="41759" marB="41759"/>
                </a:tc>
                <a:extLst>
                  <a:ext uri="{0D108BD9-81ED-4DB2-BD59-A6C34878D82A}">
                    <a16:rowId xmlns:a16="http://schemas.microsoft.com/office/drawing/2014/main" val="1387394459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rewind()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759" marR="41759" marT="41759" marB="4175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sets the file pointer to the beginning of the file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759" marR="41759" marT="41759" marB="41759"/>
                </a:tc>
                <a:extLst>
                  <a:ext uri="{0D108BD9-81ED-4DB2-BD59-A6C34878D82A}">
                    <a16:rowId xmlns:a16="http://schemas.microsoft.com/office/drawing/2014/main" val="2583000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88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Opening File: </a:t>
            </a:r>
            <a:r>
              <a:rPr lang="en-US" sz="3600" b="1" dirty="0" err="1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fopen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We must open a file before it can be read, write, or update. The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fopen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() function is used to open a file. The syntax of the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fopen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() is given below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fr-FR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FILE *</a:t>
            </a:r>
            <a:r>
              <a:rPr lang="fr-FR" sz="2400" b="1" i="1" dirty="0" err="1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fopen</a:t>
            </a:r>
            <a:r>
              <a:rPr lang="fr-FR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 </a:t>
            </a:r>
            <a:r>
              <a:rPr lang="fr-FR" sz="2400" b="1" i="1" dirty="0" err="1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const</a:t>
            </a:r>
            <a:r>
              <a:rPr lang="fr-FR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char * </a:t>
            </a:r>
            <a:r>
              <a:rPr lang="fr-FR" sz="2400" b="1" i="1" dirty="0" err="1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filename</a:t>
            </a:r>
            <a:r>
              <a:rPr lang="fr-FR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fr-FR" sz="2400" b="1" i="1" dirty="0" err="1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const</a:t>
            </a:r>
            <a:r>
              <a:rPr lang="fr-FR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char * mode ); </a:t>
            </a:r>
            <a:endParaRPr lang="en-US" sz="2400" b="1" i="1" dirty="0" smtClean="0">
              <a:solidFill>
                <a:srgbClr val="00B05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file name (string). If the file is stored at some specific location, then we must mention the path at which the file is stored. For example, a file name can be like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“H://</a:t>
            </a: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CPP_Program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/some_file.txt”.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mode in which the file is to be opened. It is a string.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77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Modes 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 the </a:t>
            </a:r>
            <a:r>
              <a:rPr lang="en-US" sz="3600" b="1" i="1" dirty="0" err="1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fopen</a:t>
            </a:r>
            <a:r>
              <a:rPr lang="en-US" sz="36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() 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function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46171"/>
              </p:ext>
            </p:extLst>
          </p:nvPr>
        </p:nvGraphicFramePr>
        <p:xfrm>
          <a:off x="939989" y="1690688"/>
          <a:ext cx="10312022" cy="5047877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700250">
                  <a:extLst>
                    <a:ext uri="{9D8B030D-6E8A-4147-A177-3AD203B41FA5}">
                      <a16:colId xmlns:a16="http://schemas.microsoft.com/office/drawing/2014/main" val="245268678"/>
                    </a:ext>
                  </a:extLst>
                </a:gridCol>
                <a:gridCol w="6611772">
                  <a:extLst>
                    <a:ext uri="{9D8B030D-6E8A-4147-A177-3AD203B41FA5}">
                      <a16:colId xmlns:a16="http://schemas.microsoft.com/office/drawing/2014/main" val="1444900736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65929" marB="6592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65929" marB="65929"/>
                </a:tc>
                <a:extLst>
                  <a:ext uri="{0D108BD9-81ED-4DB2-BD59-A6C34878D82A}">
                    <a16:rowId xmlns:a16="http://schemas.microsoft.com/office/drawing/2014/main" val="1441192092"/>
                  </a:ext>
                </a:extLst>
              </a:tr>
              <a:tr h="24613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 a text file in read mode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extLst>
                  <a:ext uri="{0D108BD9-81ED-4DB2-BD59-A6C34878D82A}">
                    <a16:rowId xmlns:a16="http://schemas.microsoft.com/office/drawing/2014/main" val="2082955098"/>
                  </a:ext>
                </a:extLst>
              </a:tr>
              <a:tr h="24613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 a text file in write mode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extLst>
                  <a:ext uri="{0D108BD9-81ED-4DB2-BD59-A6C34878D82A}">
                    <a16:rowId xmlns:a16="http://schemas.microsoft.com/office/drawing/2014/main" val="564380191"/>
                  </a:ext>
                </a:extLst>
              </a:tr>
              <a:tr h="24613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 a text file in append mode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extLst>
                  <a:ext uri="{0D108BD9-81ED-4DB2-BD59-A6C34878D82A}">
                    <a16:rowId xmlns:a16="http://schemas.microsoft.com/office/drawing/2014/main" val="644068694"/>
                  </a:ext>
                </a:extLst>
              </a:tr>
              <a:tr h="40436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r+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 a text file in read and write mode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extLst>
                  <a:ext uri="{0D108BD9-81ED-4DB2-BD59-A6C34878D82A}">
                    <a16:rowId xmlns:a16="http://schemas.microsoft.com/office/drawing/2014/main" val="1376092571"/>
                  </a:ext>
                </a:extLst>
              </a:tr>
              <a:tr h="40436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w+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 a text file in read and write mode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extLst>
                  <a:ext uri="{0D108BD9-81ED-4DB2-BD59-A6C34878D82A}">
                    <a16:rowId xmlns:a16="http://schemas.microsoft.com/office/drawing/2014/main" val="3258332273"/>
                  </a:ext>
                </a:extLst>
              </a:tr>
              <a:tr h="40436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 a text file in read and write mode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extLst>
                  <a:ext uri="{0D108BD9-81ED-4DB2-BD59-A6C34878D82A}">
                    <a16:rowId xmlns:a16="http://schemas.microsoft.com/office/drawing/2014/main" val="1298372683"/>
                  </a:ext>
                </a:extLst>
              </a:tr>
              <a:tr h="24613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 a binary file in read mode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extLst>
                  <a:ext uri="{0D108BD9-81ED-4DB2-BD59-A6C34878D82A}">
                    <a16:rowId xmlns:a16="http://schemas.microsoft.com/office/drawing/2014/main" val="1065642647"/>
                  </a:ext>
                </a:extLst>
              </a:tr>
              <a:tr h="24613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wb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 a binary file in write mode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extLst>
                  <a:ext uri="{0D108BD9-81ED-4DB2-BD59-A6C34878D82A}">
                    <a16:rowId xmlns:a16="http://schemas.microsoft.com/office/drawing/2014/main" val="943266126"/>
                  </a:ext>
                </a:extLst>
              </a:tr>
              <a:tr h="40436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 a binary file in append mode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extLst>
                  <a:ext uri="{0D108BD9-81ED-4DB2-BD59-A6C34878D82A}">
                    <a16:rowId xmlns:a16="http://schemas.microsoft.com/office/drawing/2014/main" val="1581188211"/>
                  </a:ext>
                </a:extLst>
              </a:tr>
              <a:tr h="40436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rb+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 a binary file in read and write mode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extLst>
                  <a:ext uri="{0D108BD9-81ED-4DB2-BD59-A6C34878D82A}">
                    <a16:rowId xmlns:a16="http://schemas.microsoft.com/office/drawing/2014/main" val="1043274939"/>
                  </a:ext>
                </a:extLst>
              </a:tr>
              <a:tr h="40436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wb+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 a binary file in read and write mode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extLst>
                  <a:ext uri="{0D108BD9-81ED-4DB2-BD59-A6C34878D82A}">
                    <a16:rowId xmlns:a16="http://schemas.microsoft.com/office/drawing/2014/main" val="1860741534"/>
                  </a:ext>
                </a:extLst>
              </a:tr>
              <a:tr h="40436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ab+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 a binary file in read and write mode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extLst>
                  <a:ext uri="{0D108BD9-81ED-4DB2-BD59-A6C34878D82A}">
                    <a16:rowId xmlns:a16="http://schemas.microsoft.com/office/drawing/2014/main" val="3511518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82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Closing a File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file (both text and binary) should be closed after reading/writing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Closing a file is performed using the </a:t>
            </a:r>
            <a:r>
              <a:rPr lang="en-US" sz="2400" b="1" i="1" dirty="0" err="1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fclose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function.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fclose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fptr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); Here,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fptr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is a file pointer associated with the file to be closed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48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Reading and writing to a text file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For reading and writing to a text file, we use the functions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fprintf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() and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fscanf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().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They are just the file versions of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() and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(). The only difference is that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fprintf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() and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fscanf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() expects a pointer to the structure FILE.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76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1157</Words>
  <Application>Microsoft Office PowerPoint</Application>
  <PresentationFormat>Widescreen</PresentationFormat>
  <Paragraphs>126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Bookman Old Style</vt:lpstr>
      <vt:lpstr>Calibri</vt:lpstr>
      <vt:lpstr>Calibri Light</vt:lpstr>
      <vt:lpstr>Times New Roman</vt:lpstr>
      <vt:lpstr>Wingdings</vt:lpstr>
      <vt:lpstr>Office Theme</vt:lpstr>
      <vt:lpstr>PowerPoint Presentation</vt:lpstr>
      <vt:lpstr>File Handling</vt:lpstr>
      <vt:lpstr>Types of Files</vt:lpstr>
      <vt:lpstr>File Operations</vt:lpstr>
      <vt:lpstr>Functions for File Handling</vt:lpstr>
      <vt:lpstr>Opening File: fopen()</vt:lpstr>
      <vt:lpstr>Modes in the fopen() function</vt:lpstr>
      <vt:lpstr>Closing a File</vt:lpstr>
      <vt:lpstr>Reading and writing to a text file</vt:lpstr>
      <vt:lpstr>Example 1: Write to a text file</vt:lpstr>
      <vt:lpstr>Append to the Text File</vt:lpstr>
      <vt:lpstr>Read Data from the File</vt:lpstr>
      <vt:lpstr>Read Data from the File</vt:lpstr>
      <vt:lpstr>Store Student Information</vt:lpstr>
      <vt:lpstr>Read Student Information</vt:lpstr>
      <vt:lpstr>Write Student Information (Array)</vt:lpstr>
      <vt:lpstr>Read Student Information (Array)</vt:lpstr>
      <vt:lpstr>*C program that reads a list of numbers from an input file, calculates the sum, average, and product of those numbers, and writes the results to an output file.</vt:lpstr>
      <vt:lpstr>Mathematical Operations on Data in a File</vt:lpstr>
      <vt:lpstr>PowerPoint Presentation</vt:lpstr>
      <vt:lpstr>PowerPoint Presentation</vt:lpstr>
      <vt:lpstr>Assignment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computer Programming with C CSE-121</dc:title>
  <dc:creator>Alamgir Hossain</dc:creator>
  <cp:lastModifiedBy>Alamgir Hossain</cp:lastModifiedBy>
  <cp:revision>97</cp:revision>
  <dcterms:created xsi:type="dcterms:W3CDTF">2020-06-21T03:27:58Z</dcterms:created>
  <dcterms:modified xsi:type="dcterms:W3CDTF">2023-11-14T14:46:19Z</dcterms:modified>
</cp:coreProperties>
</file>