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87" r:id="rId4"/>
    <p:sldId id="288" r:id="rId5"/>
    <p:sldId id="289" r:id="rId6"/>
    <p:sldId id="290" r:id="rId7"/>
    <p:sldId id="296" r:id="rId8"/>
    <p:sldId id="292" r:id="rId9"/>
    <p:sldId id="293" r:id="rId10"/>
    <p:sldId id="294" r:id="rId11"/>
    <p:sldId id="295" r:id="rId12"/>
    <p:sldId id="291" r:id="rId13"/>
    <p:sldId id="297" r:id="rId14"/>
    <p:sldId id="300" r:id="rId15"/>
    <p:sldId id="301" r:id="rId16"/>
    <p:sldId id="302" r:id="rId17"/>
    <p:sldId id="298" r:id="rId18"/>
    <p:sldId id="299" r:id="rId19"/>
    <p:sldId id="277" r:id="rId20"/>
    <p:sldId id="278" r:id="rId21"/>
    <p:sldId id="279" r:id="rId22"/>
    <p:sldId id="280" r:id="rId23"/>
    <p:sldId id="281" r:id="rId24"/>
    <p:sldId id="282" r:id="rId25"/>
    <p:sldId id="303" r:id="rId26"/>
    <p:sldId id="283" r:id="rId27"/>
    <p:sldId id="304" r:id="rId28"/>
    <p:sldId id="284" r:id="rId29"/>
    <p:sldId id="285" r:id="rId30"/>
    <p:sldId id="305" r:id="rId31"/>
    <p:sldId id="286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2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6532-C72A-4E3B-9810-3BE81A64396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59" y="98593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Basic Syntax/Programs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795670" y="3064855"/>
            <a:ext cx="8865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</a:p>
          <a:p>
            <a:pPr algn="ctr"/>
            <a:r>
              <a:rPr lang="en-US" sz="4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</a:p>
          <a:p>
            <a:pPr algn="ctr"/>
            <a:r>
              <a:rPr lang="en-US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Mail: </a:t>
            </a:r>
            <a:r>
              <a:rPr lang="en-US" sz="3200" b="1" i="1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alamgir.cse14.just@gmail.com</a:t>
            </a:r>
            <a:endParaRPr lang="en-US" sz="3200" b="1" i="1" u="sng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Floating-Point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52817"/>
              </p:ext>
            </p:extLst>
          </p:nvPr>
        </p:nvGraphicFramePr>
        <p:xfrm>
          <a:off x="838200" y="1690688"/>
          <a:ext cx="10819080" cy="3529073"/>
        </p:xfrm>
        <a:graphic>
          <a:graphicData uri="http://schemas.openxmlformats.org/drawingml/2006/table">
            <a:tbl>
              <a:tblPr/>
              <a:tblGrid>
                <a:gridCol w="1746915">
                  <a:extLst>
                    <a:ext uri="{9D8B030D-6E8A-4147-A177-3AD203B41FA5}">
                      <a16:colId xmlns:a16="http://schemas.microsoft.com/office/drawing/2014/main" val="3369665755"/>
                    </a:ext>
                  </a:extLst>
                </a:gridCol>
                <a:gridCol w="2606722">
                  <a:extLst>
                    <a:ext uri="{9D8B030D-6E8A-4147-A177-3AD203B41FA5}">
                      <a16:colId xmlns:a16="http://schemas.microsoft.com/office/drawing/2014/main" val="1528001671"/>
                    </a:ext>
                  </a:extLst>
                </a:gridCol>
                <a:gridCol w="3760673">
                  <a:extLst>
                    <a:ext uri="{9D8B030D-6E8A-4147-A177-3AD203B41FA5}">
                      <a16:colId xmlns:a16="http://schemas.microsoft.com/office/drawing/2014/main" val="2516495066"/>
                    </a:ext>
                  </a:extLst>
                </a:gridCol>
                <a:gridCol w="2704770">
                  <a:extLst>
                    <a:ext uri="{9D8B030D-6E8A-4147-A177-3AD203B41FA5}">
                      <a16:colId xmlns:a16="http://schemas.microsoft.com/office/drawing/2014/main" val="2913342852"/>
                    </a:ext>
                  </a:extLst>
                </a:gridCol>
              </a:tblGrid>
              <a:tr h="5952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106297" marR="106297" marT="106297" marB="1062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 size</a:t>
                      </a:r>
                    </a:p>
                  </a:txBody>
                  <a:tcPr marL="106297" marR="106297" marT="106297" marB="1062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range</a:t>
                      </a:r>
                    </a:p>
                  </a:txBody>
                  <a:tcPr marL="106297" marR="106297" marT="106297" marB="1062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106297" marR="106297" marT="106297" marB="1062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818262"/>
                  </a:ext>
                </a:extLst>
              </a:tr>
              <a:tr h="97793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106297" marR="106297" marT="106297" marB="1062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</a:t>
                      </a:r>
                    </a:p>
                  </a:txBody>
                  <a:tcPr marL="106297" marR="106297" marT="106297" marB="1062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1.2E-38 to 3.4E+38</a:t>
                      </a:r>
                    </a:p>
                  </a:txBody>
                  <a:tcPr marL="106297" marR="106297" marT="106297" marB="1062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decimal places</a:t>
                      </a:r>
                    </a:p>
                  </a:txBody>
                  <a:tcPr marL="106297" marR="106297" marT="106297" marB="1062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696297"/>
                  </a:ext>
                </a:extLst>
              </a:tr>
              <a:tr h="97793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106297" marR="106297" marT="106297" marB="1062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byte</a:t>
                      </a:r>
                    </a:p>
                  </a:txBody>
                  <a:tcPr marL="106297" marR="106297" marT="106297" marB="1062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2.3E-308 to 1.7E+308</a:t>
                      </a:r>
                    </a:p>
                  </a:txBody>
                  <a:tcPr marL="106297" marR="106297" marT="106297" marB="1062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decimal places</a:t>
                      </a:r>
                    </a:p>
                  </a:txBody>
                  <a:tcPr marL="106297" marR="106297" marT="106297" marB="1062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896728"/>
                  </a:ext>
                </a:extLst>
              </a:tr>
              <a:tr h="97793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double</a:t>
                      </a:r>
                    </a:p>
                  </a:txBody>
                  <a:tcPr marL="106297" marR="106297" marT="106297" marB="1062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byte</a:t>
                      </a:r>
                    </a:p>
                  </a:txBody>
                  <a:tcPr marL="106297" marR="106297" marT="106297" marB="1062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3.4E-4932 to 1.1E+4932</a:t>
                      </a:r>
                    </a:p>
                  </a:txBody>
                  <a:tcPr marL="106297" marR="106297" marT="106297" marB="1062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decimal places</a:t>
                      </a:r>
                    </a:p>
                  </a:txBody>
                  <a:tcPr marL="106297" marR="106297" marT="106297" marB="1062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607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Value Range of Floating-Point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Types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62" y="1690688"/>
            <a:ext cx="9058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void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void type specifies that no value is available. It is used in three kinds of situations −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2706"/>
              </p:ext>
            </p:extLst>
          </p:nvPr>
        </p:nvGraphicFramePr>
        <p:xfrm>
          <a:off x="1309046" y="2999866"/>
          <a:ext cx="10044754" cy="3714833"/>
        </p:xfrm>
        <a:graphic>
          <a:graphicData uri="http://schemas.openxmlformats.org/drawingml/2006/table">
            <a:tbl>
              <a:tblPr/>
              <a:tblGrid>
                <a:gridCol w="2429304">
                  <a:extLst>
                    <a:ext uri="{9D8B030D-6E8A-4147-A177-3AD203B41FA5}">
                      <a16:colId xmlns:a16="http://schemas.microsoft.com/office/drawing/2014/main" val="3506573594"/>
                    </a:ext>
                  </a:extLst>
                </a:gridCol>
                <a:gridCol w="7615450">
                  <a:extLst>
                    <a:ext uri="{9D8B030D-6E8A-4147-A177-3AD203B41FA5}">
                      <a16:colId xmlns:a16="http://schemas.microsoft.com/office/drawing/2014/main" val="1979640386"/>
                    </a:ext>
                  </a:extLst>
                </a:gridCol>
              </a:tblGrid>
              <a:tr h="210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95" marR="46095" marT="46095" marB="460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95" marR="46095" marT="46095" marB="460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54758"/>
                  </a:ext>
                </a:extLst>
              </a:tr>
              <a:tr h="114941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returns as void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/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95" marR="46095" marT="46095" marB="460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various functions in C which do not return any value or you can say they return void. A function with no return value has the return type as void. For example, 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exit (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status);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95" marR="46095" marT="46095" marB="460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764521"/>
                  </a:ext>
                </a:extLst>
              </a:tr>
              <a:tr h="8807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arguments as void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/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95" marR="46095" marT="46095" marB="460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various functions in C which do not accept any parameter. A function with no parameter can accept a void. For example, 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rand(void);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95" marR="46095" marT="46095" marB="460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01343"/>
                  </a:ext>
                </a:extLst>
              </a:tr>
              <a:tr h="128376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Pointers to void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/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095" marR="46095" marT="46095" marB="460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 of type void * represents the address of an object, but not its type. For example, a memory allocation function 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*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malloc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size_t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size );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returns a pointer to void which can be casted to any data type.</a:t>
                      </a:r>
                    </a:p>
                  </a:txBody>
                  <a:tcPr marL="46095" marR="46095" marT="46095" marB="460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354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5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variable is nothing but a name given to a storage area that our programs can manipulate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Basic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variable types −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75446"/>
              </p:ext>
            </p:extLst>
          </p:nvPr>
        </p:nvGraphicFramePr>
        <p:xfrm>
          <a:off x="1119116" y="3203050"/>
          <a:ext cx="10371160" cy="3511649"/>
        </p:xfrm>
        <a:graphic>
          <a:graphicData uri="http://schemas.openxmlformats.org/drawingml/2006/table">
            <a:tbl>
              <a:tblPr/>
              <a:tblGrid>
                <a:gridCol w="1023582">
                  <a:extLst>
                    <a:ext uri="{9D8B030D-6E8A-4147-A177-3AD203B41FA5}">
                      <a16:colId xmlns:a16="http://schemas.microsoft.com/office/drawing/2014/main" val="3448835076"/>
                    </a:ext>
                  </a:extLst>
                </a:gridCol>
                <a:gridCol w="9347578">
                  <a:extLst>
                    <a:ext uri="{9D8B030D-6E8A-4147-A177-3AD203B41FA5}">
                      <a16:colId xmlns:a16="http://schemas.microsoft.com/office/drawing/2014/main" val="2368947197"/>
                    </a:ext>
                  </a:extLst>
                </a:gridCol>
              </a:tblGrid>
              <a:tr h="30575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407346"/>
                  </a:ext>
                </a:extLst>
              </a:tr>
              <a:tr h="503407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Typically a single octet(one byte). It is an integer type.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716144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natural size of integer for the machine.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931288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single-precision floating point value.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08808"/>
                  </a:ext>
                </a:extLst>
              </a:tr>
              <a:tr h="305758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double-precision floating point value.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920465"/>
                  </a:ext>
                </a:extLst>
              </a:tr>
              <a:tr h="691899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absence of type.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27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3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Format Specifiers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Integer Format Specifiers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%d or %</a:t>
            </a:r>
            <a:r>
              <a:rPr lang="en-US" sz="2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Signed integer.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%u: Unsigned integer.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%o: Octal (unsigned integer in octal representation).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%x or %X: Hexadecimal (unsigned integer in hexadecimal representation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Floating-Point Format Specifiers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%f: Floating-point number (decimal notation).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%e or %E: Floating-point number (scientific/exponential notation).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%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g or %G: Floating-point number (shortest representation of %f or %e).</a:t>
            </a: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03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Format Specifiers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Character Format Specifiers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%c: Character.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%s: String (character array).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Pointer Format Specifier</a:t>
            </a: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%p: Pointer address.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Long Integer Format Specifiers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</a:t>
            </a:r>
            <a:r>
              <a:rPr 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ld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or %li: Signed long integer.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</a:t>
            </a:r>
            <a:r>
              <a:rPr 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lu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Unsigned long integer.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%lo: Unsigned long integer in octal representation.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%lx or %</a:t>
            </a:r>
            <a:r>
              <a:rPr 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lX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Unsigned long integer in hexadecimal representation.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Long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Integer Format Specifiers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</a:t>
            </a:r>
            <a:r>
              <a:rPr 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lld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or %</a:t>
            </a:r>
            <a:r>
              <a:rPr 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lli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Signed long </a:t>
            </a:r>
            <a:r>
              <a:rPr 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long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integer.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</a:t>
            </a:r>
            <a:r>
              <a:rPr 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llu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Unsigned long </a:t>
            </a:r>
            <a:r>
              <a:rPr 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long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integer.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</a:t>
            </a:r>
            <a:r>
              <a:rPr 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llo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Unsigned long </a:t>
            </a:r>
            <a:r>
              <a:rPr 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long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integer in octal representation.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</a:t>
            </a:r>
            <a:r>
              <a:rPr 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llx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or %</a:t>
            </a:r>
            <a:r>
              <a:rPr 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llX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Unsigned long </a:t>
            </a:r>
            <a:r>
              <a:rPr 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long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integer in hexadecimal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8635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Format Specifiers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Short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Integer Format Specifiers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</a:t>
            </a:r>
            <a:r>
              <a:rPr lang="en-US" sz="2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hd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or %hi: Signed short integer.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</a:t>
            </a:r>
            <a:r>
              <a:rPr lang="en-US" sz="2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hu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Unsigned short integer.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%ho: Unsigned short integer in octal representation.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</a:t>
            </a:r>
            <a:r>
              <a:rPr lang="en-US" sz="2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hx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or %</a:t>
            </a:r>
            <a:r>
              <a:rPr lang="en-US" sz="2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hX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Unsigned short integer in hexadecimal representation.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Character Width and Precision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%Ns: String with a maximum of N characters (e.g., %10s).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%.</a:t>
            </a:r>
            <a:r>
              <a:rPr lang="en-US" sz="2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Nf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Floating-point number with N decimal places (e.g., %.2f).</a:t>
            </a:r>
            <a:endParaRPr lang="en-US" sz="1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 Program to Print the ASCII Value of a Character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270" y="2115805"/>
            <a:ext cx="8651460" cy="31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 Program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to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Prints Next Character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 the ASCII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Sequence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855" y="1913327"/>
            <a:ext cx="9122289" cy="31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Program for Addition of Two numbers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690688"/>
            <a:ext cx="97726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User Input-</a:t>
            </a:r>
            <a:r>
              <a:rPr lang="en-US" sz="3600" b="1" dirty="0" err="1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scanf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() function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() function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is used for input. It reads the input data from the console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(“format string”,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argument_list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);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scanf</a:t>
            </a:r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(“%d”, &amp;n); If </a:t>
            </a:r>
            <a:r>
              <a:rPr lang="en-US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n;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scanf</a:t>
            </a:r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(“%f”, &amp;x); If float x;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Program for Addition of Two numbers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690688"/>
            <a:ext cx="9782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Program for Addition of Two numbers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690688"/>
            <a:ext cx="94678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Program for Addition of Two numbers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690688"/>
            <a:ext cx="9534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Addition &amp; Subtraction of Two numbers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690688"/>
            <a:ext cx="9105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Addition &amp; Subtraction of Two numbers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690688"/>
            <a:ext cx="9105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Program to convert temperature from Celsius to Fahrenheit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2087040"/>
            <a:ext cx="82772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Homework-1.1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0661" y="2213113"/>
            <a:ext cx="10217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2"/>
              </a:buBlip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Program to convert temperature from Fahrenheit to Celsius.</a:t>
            </a:r>
          </a:p>
        </p:txBody>
      </p:sp>
    </p:spTree>
    <p:extLst>
      <p:ext uri="{BB962C8B-B14F-4D97-AF65-F5344CB8AC3E}">
        <p14:creationId xmlns:p14="http://schemas.microsoft.com/office/powerpoint/2010/main" val="12060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Program to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Convert Centimeter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to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Meter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Kilometer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50" y="1690688"/>
            <a:ext cx="7212700" cy="45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Area of a Triangle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Triangle 2"/>
          <p:cNvSpPr/>
          <p:nvPr/>
        </p:nvSpPr>
        <p:spPr>
          <a:xfrm>
            <a:off x="4214191" y="1987826"/>
            <a:ext cx="3472070" cy="247815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3896139" y="1987826"/>
            <a:ext cx="318052" cy="247815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5761903" y="2918275"/>
            <a:ext cx="376651" cy="347207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20276" y="2903738"/>
            <a:ext cx="67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h</a:t>
            </a:r>
            <a:endParaRPr lang="en-US" sz="3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2296" y="4977703"/>
            <a:ext cx="67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13982" y="2903738"/>
            <a:ext cx="383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Area A = .5 * h * b</a:t>
            </a:r>
            <a:endParaRPr lang="en-US" sz="3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Area of a Triangle in C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690688"/>
            <a:ext cx="88677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Tokens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 program consists of various tokens and a token is either a keyword, an identifier, a constant, a string literal, or a symbol. For example, the following C statement consists of five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tokens: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individual tokens are −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96" y="3113110"/>
            <a:ext cx="7263293" cy="790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712" y="4711700"/>
            <a:ext cx="38385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Program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to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Calculate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Simple Interest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19" y="1690688"/>
            <a:ext cx="5582562" cy="499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Homework-1.2 and 1.3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0661" y="2213113"/>
            <a:ext cx="10217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2"/>
              </a:buBlip>
            </a:pP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program to find the area of a circle.</a:t>
            </a:r>
          </a:p>
          <a:p>
            <a:pPr marL="342900" indent="-342900">
              <a:buSzPct val="150000"/>
              <a:buBlip>
                <a:blip r:embed="rId2"/>
              </a:buBlip>
            </a:pPr>
            <a:endParaRPr lang="en-US" sz="24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50000"/>
              <a:buBlip>
                <a:blip r:embed="rId2"/>
              </a:buBlip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Program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to convert days to years, weeks and days</a:t>
            </a:r>
          </a:p>
        </p:txBody>
      </p:sp>
    </p:spTree>
    <p:extLst>
      <p:ext uri="{BB962C8B-B14F-4D97-AF65-F5344CB8AC3E}">
        <p14:creationId xmlns:p14="http://schemas.microsoft.com/office/powerpoint/2010/main" val="33050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3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  <a:endParaRPr lang="en-US" sz="9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Comments &amp;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Comments are like helping text in your C program and they are ignored by the compiler. They start with /* and terminate with the characters */ as shown below −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415" y="3264941"/>
            <a:ext cx="6483354" cy="246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 identifier is a name used to identify a variable, function, or any other user-defined item. An identifier starts with a letter A to Z, a to z, or an underscore '_' followed by zero or more letters, underscores, and digits (0 to 9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 does not allow punctuation characters such as @, $, and % within identifiers. C is a case-sensitive programming language. Thus, Manpower and manpower are two different identifiers in C. Here are some examples of acceptable identifiers −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4969135"/>
            <a:ext cx="74390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following list shows the reserved words in C. These reserved words may not be used as constants or variables or any other identifier names.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3012317"/>
            <a:ext cx="63246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Data types in c refer to an extensive system used for declaring variables or functions of different types.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type of a variable determines how much space it occupies in storage and how the bit pattern stored is interpreted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77226"/>
              </p:ext>
            </p:extLst>
          </p:nvPr>
        </p:nvGraphicFramePr>
        <p:xfrm>
          <a:off x="641442" y="3528482"/>
          <a:ext cx="10972802" cy="2661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1382">
                  <a:extLst>
                    <a:ext uri="{9D8B030D-6E8A-4147-A177-3AD203B41FA5}">
                      <a16:colId xmlns:a16="http://schemas.microsoft.com/office/drawing/2014/main" val="4228022159"/>
                    </a:ext>
                  </a:extLst>
                </a:gridCol>
                <a:gridCol w="9321420">
                  <a:extLst>
                    <a:ext uri="{9D8B030D-6E8A-4147-A177-3AD203B41FA5}">
                      <a16:colId xmlns:a16="http://schemas.microsoft.com/office/drawing/2014/main" val="166701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0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Types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are arithmetic types and are further classified into: (a) integer types and (b) floating-point types.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5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Enumerated types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are again arithmetic types and they are used to define variables that can only assign certain discrete integer values throughout the program.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3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void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specifier void indicates that no value is available.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97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types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include (a) Pointer types, (b) Array types, (c) Structure types, (d) Union types and (e) Function types.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5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4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Integer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419395"/>
              </p:ext>
            </p:extLst>
          </p:nvPr>
        </p:nvGraphicFramePr>
        <p:xfrm>
          <a:off x="1346579" y="1768258"/>
          <a:ext cx="9498841" cy="5089742"/>
        </p:xfrm>
        <a:graphic>
          <a:graphicData uri="http://schemas.openxmlformats.org/drawingml/2006/table">
            <a:tbl>
              <a:tblPr/>
              <a:tblGrid>
                <a:gridCol w="2181218">
                  <a:extLst>
                    <a:ext uri="{9D8B030D-6E8A-4147-A177-3AD203B41FA5}">
                      <a16:colId xmlns:a16="http://schemas.microsoft.com/office/drawing/2014/main" val="556897705"/>
                    </a:ext>
                  </a:extLst>
                </a:gridCol>
                <a:gridCol w="1896670">
                  <a:extLst>
                    <a:ext uri="{9D8B030D-6E8A-4147-A177-3AD203B41FA5}">
                      <a16:colId xmlns:a16="http://schemas.microsoft.com/office/drawing/2014/main" val="3876726463"/>
                    </a:ext>
                  </a:extLst>
                </a:gridCol>
                <a:gridCol w="5420953">
                  <a:extLst>
                    <a:ext uri="{9D8B030D-6E8A-4147-A177-3AD203B41FA5}">
                      <a16:colId xmlns:a16="http://schemas.microsoft.com/office/drawing/2014/main" val="2454479305"/>
                    </a:ext>
                  </a:extLst>
                </a:gridCol>
              </a:tblGrid>
              <a:tr h="5304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 size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range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501171"/>
                  </a:ext>
                </a:extLst>
              </a:tr>
              <a:tr h="32289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to 127 or 0 to 255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321841"/>
                  </a:ext>
                </a:extLst>
              </a:tr>
              <a:tr h="53046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255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58873"/>
                  </a:ext>
                </a:extLst>
              </a:tr>
              <a:tr h="32289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char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to 127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39603"/>
                  </a:ext>
                </a:extLst>
              </a:tr>
              <a:tr h="530465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57659" marR="57659" marT="57659" marB="576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or 4 bytes</a:t>
                      </a:r>
                    </a:p>
                  </a:txBody>
                  <a:tcPr marL="57659" marR="57659" marT="57659" marB="576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-32,768 to 32,767 or -2,147,483,648 to 2,147,483,647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193940"/>
                  </a:ext>
                </a:extLst>
              </a:tr>
              <a:tr h="53046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or 4 bytes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65,535 or 0 to 4,294,967,295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064433"/>
                  </a:ext>
                </a:extLst>
              </a:tr>
              <a:tr h="32289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bytes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-32,768 to 32,767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0991"/>
                  </a:ext>
                </a:extLst>
              </a:tr>
              <a:tr h="53046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short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bytes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65,535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130046"/>
                  </a:ext>
                </a:extLst>
              </a:tr>
              <a:tr h="7380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bytes or (4bytes for 32 bit OS)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-9223372036854775808 to 9223372036854775807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1957"/>
                  </a:ext>
                </a:extLst>
              </a:tr>
              <a:tr h="53046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long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bytes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18446744073709551615</a:t>
                      </a:r>
                    </a:p>
                  </a:txBody>
                  <a:tcPr marL="57659" marR="57659" marT="57659" marB="576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255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5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Printing the Size of a Variable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661" y="1690688"/>
            <a:ext cx="9913139" cy="27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1145</Words>
  <Application>Microsoft Office PowerPoint</Application>
  <PresentationFormat>Widescreen</PresentationFormat>
  <Paragraphs>172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Bookman Old Style</vt:lpstr>
      <vt:lpstr>Calibri</vt:lpstr>
      <vt:lpstr>Calibri Light</vt:lpstr>
      <vt:lpstr>Times New Roman</vt:lpstr>
      <vt:lpstr>Office Theme</vt:lpstr>
      <vt:lpstr>Basic Syntax/Programs</vt:lpstr>
      <vt:lpstr>User Input-scanf() function</vt:lpstr>
      <vt:lpstr>Tokens </vt:lpstr>
      <vt:lpstr>Comments &amp; Identifiers</vt:lpstr>
      <vt:lpstr>Identifiers</vt:lpstr>
      <vt:lpstr>Keywords</vt:lpstr>
      <vt:lpstr>Data Types</vt:lpstr>
      <vt:lpstr>Integer Types</vt:lpstr>
      <vt:lpstr>Printing the Size of a Variable</vt:lpstr>
      <vt:lpstr>Floating-Point Types</vt:lpstr>
      <vt:lpstr>Value Range of Floating-Point Types</vt:lpstr>
      <vt:lpstr>void Type</vt:lpstr>
      <vt:lpstr>Variables</vt:lpstr>
      <vt:lpstr>Format Specifiers</vt:lpstr>
      <vt:lpstr>Format Specifiers</vt:lpstr>
      <vt:lpstr>Format Specifiers</vt:lpstr>
      <vt:lpstr>C Program to Print the ASCII Value of a Character</vt:lpstr>
      <vt:lpstr>C Program to Prints Next Character in the ASCII Sequence.</vt:lpstr>
      <vt:lpstr>Program for Addition of Two numbers</vt:lpstr>
      <vt:lpstr>Program for Addition of Two numbers</vt:lpstr>
      <vt:lpstr>Program for Addition of Two numbers</vt:lpstr>
      <vt:lpstr>Program for Addition of Two numbers</vt:lpstr>
      <vt:lpstr>Addition &amp; Subtraction of Two numbers</vt:lpstr>
      <vt:lpstr>Addition &amp; Subtraction of Two numbers</vt:lpstr>
      <vt:lpstr>Program to convert temperature from Celsius to Fahrenheit</vt:lpstr>
      <vt:lpstr>Homework-1.1</vt:lpstr>
      <vt:lpstr>Program to Convert Centimeter to Meter and Kilometer</vt:lpstr>
      <vt:lpstr>Area of a Triangle</vt:lpstr>
      <vt:lpstr>Area of a Triangle in C</vt:lpstr>
      <vt:lpstr>C Program to Calculate Simple Interest</vt:lpstr>
      <vt:lpstr>Homework-1.2 and 1.3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computer Programming with C CSE-121</dc:title>
  <dc:creator>Alamgir Hossain</dc:creator>
  <cp:lastModifiedBy>Alamgir Hossain</cp:lastModifiedBy>
  <cp:revision>42</cp:revision>
  <dcterms:created xsi:type="dcterms:W3CDTF">2020-06-21T03:27:58Z</dcterms:created>
  <dcterms:modified xsi:type="dcterms:W3CDTF">2023-07-17T19:14:59Z</dcterms:modified>
</cp:coreProperties>
</file>