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80" r:id="rId4"/>
    <p:sldId id="281" r:id="rId5"/>
    <p:sldId id="279" r:id="rId6"/>
    <p:sldId id="268" r:id="rId7"/>
    <p:sldId id="269" r:id="rId8"/>
    <p:sldId id="277" r:id="rId9"/>
    <p:sldId id="278" r:id="rId10"/>
    <p:sldId id="270" r:id="rId11"/>
    <p:sldId id="282" r:id="rId12"/>
    <p:sldId id="272" r:id="rId13"/>
    <p:sldId id="271" r:id="rId14"/>
    <p:sldId id="273" r:id="rId15"/>
    <p:sldId id="284" r:id="rId16"/>
    <p:sldId id="274" r:id="rId17"/>
    <p:sldId id="275" r:id="rId18"/>
    <p:sldId id="285" r:id="rId19"/>
    <p:sldId id="276" r:id="rId20"/>
    <p:sldId id="28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Operators in C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95670" y="3064855"/>
            <a:ext cx="8865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4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b="1" i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3200" b="1" i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Following table shows all the logical operators supported by C language. Assume variable A holds 1 and variable B holds 0, then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−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17042"/>
              </p:ext>
            </p:extLst>
          </p:nvPr>
        </p:nvGraphicFramePr>
        <p:xfrm>
          <a:off x="838200" y="2939731"/>
          <a:ext cx="10680510" cy="2804160"/>
        </p:xfrm>
        <a:graphic>
          <a:graphicData uri="http://schemas.openxmlformats.org/drawingml/2006/table">
            <a:tbl>
              <a:tblPr/>
              <a:tblGrid>
                <a:gridCol w="1290249">
                  <a:extLst>
                    <a:ext uri="{9D8B030D-6E8A-4147-A177-3AD203B41FA5}">
                      <a16:colId xmlns:a16="http://schemas.microsoft.com/office/drawing/2014/main" val="2750907568"/>
                    </a:ext>
                  </a:extLst>
                </a:gridCol>
                <a:gridCol w="6920017">
                  <a:extLst>
                    <a:ext uri="{9D8B030D-6E8A-4147-A177-3AD203B41FA5}">
                      <a16:colId xmlns:a16="http://schemas.microsoft.com/office/drawing/2014/main" val="2673127175"/>
                    </a:ext>
                  </a:extLst>
                </a:gridCol>
                <a:gridCol w="2470244">
                  <a:extLst>
                    <a:ext uri="{9D8B030D-6E8A-4147-A177-3AD203B41FA5}">
                      <a16:colId xmlns:a16="http://schemas.microsoft.com/office/drawing/2014/main" val="2809735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1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&amp;&amp; B) is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661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||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2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!(A &amp;&amp;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54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Check a Year is Leap Year/Not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032" y="1690688"/>
            <a:ext cx="9171936" cy="38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Bitwise operator works on bits and perform bit-by-bit operation. The truth tables for &amp;, |, and ^ is as follows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−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4073"/>
              </p:ext>
            </p:extLst>
          </p:nvPr>
        </p:nvGraphicFramePr>
        <p:xfrm>
          <a:off x="3045618" y="2934494"/>
          <a:ext cx="6100763" cy="2133600"/>
        </p:xfrm>
        <a:graphic>
          <a:graphicData uri="http://schemas.openxmlformats.org/drawingml/2006/table">
            <a:tbl>
              <a:tblPr/>
              <a:tblGrid>
                <a:gridCol w="1220063">
                  <a:extLst>
                    <a:ext uri="{9D8B030D-6E8A-4147-A177-3AD203B41FA5}">
                      <a16:colId xmlns:a16="http://schemas.microsoft.com/office/drawing/2014/main" val="3540316599"/>
                    </a:ext>
                  </a:extLst>
                </a:gridCol>
                <a:gridCol w="1220063">
                  <a:extLst>
                    <a:ext uri="{9D8B030D-6E8A-4147-A177-3AD203B41FA5}">
                      <a16:colId xmlns:a16="http://schemas.microsoft.com/office/drawing/2014/main" val="3171409628"/>
                    </a:ext>
                  </a:extLst>
                </a:gridCol>
                <a:gridCol w="1220063">
                  <a:extLst>
                    <a:ext uri="{9D8B030D-6E8A-4147-A177-3AD203B41FA5}">
                      <a16:colId xmlns:a16="http://schemas.microsoft.com/office/drawing/2014/main" val="3350351431"/>
                    </a:ext>
                  </a:extLst>
                </a:gridCol>
                <a:gridCol w="1220063">
                  <a:extLst>
                    <a:ext uri="{9D8B030D-6E8A-4147-A177-3AD203B41FA5}">
                      <a16:colId xmlns:a16="http://schemas.microsoft.com/office/drawing/2014/main" val="3915041706"/>
                    </a:ext>
                  </a:extLst>
                </a:gridCol>
                <a:gridCol w="1220511">
                  <a:extLst>
                    <a:ext uri="{9D8B030D-6E8A-4147-A177-3AD203B41FA5}">
                      <a16:colId xmlns:a16="http://schemas.microsoft.com/office/drawing/2014/main" val="55642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^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41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800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18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Assume A = 60 and B = 13 in binary format, they will be as follows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−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0011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1100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 = 0000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1101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-----------------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A&amp;B = 0000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1100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A|B = 0011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1101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A^B = 0011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0001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~A = 1100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0011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Bitwise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850918"/>
              </p:ext>
            </p:extLst>
          </p:nvPr>
        </p:nvGraphicFramePr>
        <p:xfrm>
          <a:off x="968991" y="1825625"/>
          <a:ext cx="10563367" cy="3963604"/>
        </p:xfrm>
        <a:graphic>
          <a:graphicData uri="http://schemas.openxmlformats.org/drawingml/2006/table">
            <a:tbl>
              <a:tblPr/>
              <a:tblGrid>
                <a:gridCol w="1091821">
                  <a:extLst>
                    <a:ext uri="{9D8B030D-6E8A-4147-A177-3AD203B41FA5}">
                      <a16:colId xmlns:a16="http://schemas.microsoft.com/office/drawing/2014/main" val="3603832887"/>
                    </a:ext>
                  </a:extLst>
                </a:gridCol>
                <a:gridCol w="7028597">
                  <a:extLst>
                    <a:ext uri="{9D8B030D-6E8A-4147-A177-3AD203B41FA5}">
                      <a16:colId xmlns:a16="http://schemas.microsoft.com/office/drawing/2014/main" val="2109458505"/>
                    </a:ext>
                  </a:extLst>
                </a:gridCol>
                <a:gridCol w="2442949">
                  <a:extLst>
                    <a:ext uri="{9D8B030D-6E8A-4147-A177-3AD203B41FA5}">
                      <a16:colId xmlns:a16="http://schemas.microsoft.com/office/drawing/2014/main" val="624674582"/>
                    </a:ext>
                  </a:extLst>
                </a:gridCol>
              </a:tblGrid>
              <a:tr h="3589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79292"/>
                  </a:ext>
                </a:extLst>
              </a:tr>
              <a:tr h="13555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AND Operator copies a bit to the result if it exists in both operands.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&amp; B) = 12, i.e., 0000 1100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53829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OR Operator copies a bit if it exists in either operand.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| B) = 61, i.e., 0011 1101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28809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XOR Operator copies the bit if it is set in one operand but not both.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^ B) = 49, i.e., 0011 0001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11361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One's Complement Operator is unary and has the effect of 'flipping' bits.</a:t>
                      </a:r>
                    </a:p>
                  </a:txBody>
                  <a:tcPr marL="17947" marR="17947" marT="17947" marB="179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(~A ) = ~(60),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 </a:t>
                      </a: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-61 = 1100 0011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48754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&lt;&lt; 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pt-BR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to 20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47" marR="17947" marT="17947" marB="179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50378"/>
                  </a:ext>
                </a:extLst>
              </a:tr>
              <a:tr h="68199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17947" marR="17947" marT="17947" marB="179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 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pt-BR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i.e., 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r>
                        <a:rPr lang="pt-BR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13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47" marR="17947" marT="17947" marB="179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3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Even/Odd Check using Bitwise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625" y="1690688"/>
            <a:ext cx="7844749" cy="41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947168"/>
              </p:ext>
            </p:extLst>
          </p:nvPr>
        </p:nvGraphicFramePr>
        <p:xfrm>
          <a:off x="838200" y="1744929"/>
          <a:ext cx="10515600" cy="4618168"/>
        </p:xfrm>
        <a:graphic>
          <a:graphicData uri="http://schemas.openxmlformats.org/drawingml/2006/table">
            <a:tbl>
              <a:tblPr/>
              <a:tblGrid>
                <a:gridCol w="1270327">
                  <a:extLst>
                    <a:ext uri="{9D8B030D-6E8A-4147-A177-3AD203B41FA5}">
                      <a16:colId xmlns:a16="http://schemas.microsoft.com/office/drawing/2014/main" val="2686105147"/>
                    </a:ext>
                  </a:extLst>
                </a:gridCol>
                <a:gridCol w="5774451">
                  <a:extLst>
                    <a:ext uri="{9D8B030D-6E8A-4147-A177-3AD203B41FA5}">
                      <a16:colId xmlns:a16="http://schemas.microsoft.com/office/drawing/2014/main" val="2232915591"/>
                    </a:ext>
                  </a:extLst>
                </a:gridCol>
                <a:gridCol w="3470822">
                  <a:extLst>
                    <a:ext uri="{9D8B030D-6E8A-4147-A177-3AD203B41FA5}">
                      <a16:colId xmlns:a16="http://schemas.microsoft.com/office/drawing/2014/main" val="1988026106"/>
                    </a:ext>
                  </a:extLst>
                </a:gridCol>
              </a:tblGrid>
              <a:tr h="4883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62250"/>
                  </a:ext>
                </a:extLst>
              </a:tr>
              <a:tr h="67947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assignment operator. Assigns values from right side operands to left side operand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A + B will assign the value of A + B to C</a:t>
                      </a:r>
                    </a:p>
                  </a:txBody>
                  <a:tcPr marL="53084" marR="53084" marT="53084" marB="530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279420"/>
                  </a:ext>
                </a:extLst>
              </a:tr>
              <a:tr h="66293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+= A is equivalent to C = C + A</a:t>
                      </a:r>
                    </a:p>
                  </a:txBody>
                  <a:tcPr marL="53084" marR="53084" marT="53084" marB="530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470721"/>
                  </a:ext>
                </a:extLst>
              </a:tr>
              <a:tr h="88710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-= A is equivalent to C = C - A</a:t>
                      </a:r>
                    </a:p>
                  </a:txBody>
                  <a:tcPr marL="53084" marR="53084" marT="53084" marB="530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847542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*= A is equivalent to C = C * A</a:t>
                      </a:r>
                    </a:p>
                  </a:txBody>
                  <a:tcPr marL="53084" marR="53084" marT="53084" marB="530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791508"/>
                  </a:ext>
                </a:extLst>
              </a:tr>
              <a:tr h="87058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/= A is equivalent to C = C / A</a:t>
                      </a:r>
                    </a:p>
                  </a:txBody>
                  <a:tcPr marL="53084" marR="53084" marT="53084" marB="530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3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6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Assignment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770480"/>
              </p:ext>
            </p:extLst>
          </p:nvPr>
        </p:nvGraphicFramePr>
        <p:xfrm>
          <a:off x="1009934" y="1825625"/>
          <a:ext cx="10194879" cy="4588470"/>
        </p:xfrm>
        <a:graphic>
          <a:graphicData uri="http://schemas.openxmlformats.org/drawingml/2006/table">
            <a:tbl>
              <a:tblPr/>
              <a:tblGrid>
                <a:gridCol w="1105469">
                  <a:extLst>
                    <a:ext uri="{9D8B030D-6E8A-4147-A177-3AD203B41FA5}">
                      <a16:colId xmlns:a16="http://schemas.microsoft.com/office/drawing/2014/main" val="955943842"/>
                    </a:ext>
                  </a:extLst>
                </a:gridCol>
                <a:gridCol w="5691117">
                  <a:extLst>
                    <a:ext uri="{9D8B030D-6E8A-4147-A177-3AD203B41FA5}">
                      <a16:colId xmlns:a16="http://schemas.microsoft.com/office/drawing/2014/main" val="3217649179"/>
                    </a:ext>
                  </a:extLst>
                </a:gridCol>
                <a:gridCol w="3398293">
                  <a:extLst>
                    <a:ext uri="{9D8B030D-6E8A-4147-A177-3AD203B41FA5}">
                      <a16:colId xmlns:a16="http://schemas.microsoft.com/office/drawing/2014/main" val="3330279451"/>
                    </a:ext>
                  </a:extLst>
                </a:gridCol>
              </a:tblGrid>
              <a:tr h="7674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53084" marR="53084" marT="53084" marB="530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9453"/>
                  </a:ext>
                </a:extLst>
              </a:tr>
              <a:tr h="76745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AND assignment operator. It takes modulus using two operands and assigns the result to the left operand.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%= A is equivalent to C = C % A</a:t>
                      </a:r>
                    </a:p>
                  </a:txBody>
                  <a:tcPr marL="47712" marR="47712" marT="47712" marB="4771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07341"/>
                  </a:ext>
                </a:extLst>
              </a:tr>
              <a:tr h="61071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shift AND assignment operator.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&lt;&lt;= 2 is same as C = C &lt;&lt; 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89419"/>
                  </a:ext>
                </a:extLst>
              </a:tr>
              <a:tr h="61071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shift AND assignment operator.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&gt;&gt;= 2 is same as C = C &gt;&gt; 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66438"/>
                  </a:ext>
                </a:extLst>
              </a:tr>
              <a:tr h="61071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 assignment operator.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&amp;= 2 is same as C = C &amp; 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38078"/>
                  </a:ext>
                </a:extLst>
              </a:tr>
              <a:tr h="61071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exclusive OR and assignment operator.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^= 2 is same as C = C ^ 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132727"/>
                  </a:ext>
                </a:extLst>
              </a:tr>
              <a:tr h="61071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inclusive OR and assignment operator.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|= 2 is same as C = C | 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44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Assignment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24" y="1690688"/>
            <a:ext cx="6387151" cy="51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sizeof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&amp; ternary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Operators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496005"/>
              </p:ext>
            </p:extLst>
          </p:nvPr>
        </p:nvGraphicFramePr>
        <p:xfrm>
          <a:off x="838200" y="1690688"/>
          <a:ext cx="10407555" cy="2407920"/>
        </p:xfrm>
        <a:graphic>
          <a:graphicData uri="http://schemas.openxmlformats.org/drawingml/2006/table">
            <a:tbl>
              <a:tblPr/>
              <a:tblGrid>
                <a:gridCol w="1257275">
                  <a:extLst>
                    <a:ext uri="{9D8B030D-6E8A-4147-A177-3AD203B41FA5}">
                      <a16:colId xmlns:a16="http://schemas.microsoft.com/office/drawing/2014/main" val="3333789143"/>
                    </a:ext>
                  </a:extLst>
                </a:gridCol>
                <a:gridCol w="4468245">
                  <a:extLst>
                    <a:ext uri="{9D8B030D-6E8A-4147-A177-3AD203B41FA5}">
                      <a16:colId xmlns:a16="http://schemas.microsoft.com/office/drawing/2014/main" val="235306152"/>
                    </a:ext>
                  </a:extLst>
                </a:gridCol>
                <a:gridCol w="4682035">
                  <a:extLst>
                    <a:ext uri="{9D8B030D-6E8A-4147-A177-3AD203B41FA5}">
                      <a16:colId xmlns:a16="http://schemas.microsoft.com/office/drawing/2014/main" val="354369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6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size of a variable.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sizeof(a), where a is integer, will return 4.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647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address of a variable.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&amp;a; returns the actual address of the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89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 to a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*a;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40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: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Expression.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Condition is true ? then value X : otherwise value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0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Short View on Decision Making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Decision making structures require that the programmer specifies one or more conditions to be evaluated or tested by the program, along with a statement or statements to be executed if the condition is determined to be true, and optionally, other statements to be executed if the condition is determined to be false.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3629025"/>
            <a:ext cx="25241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determine the largest from three numbers.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swap two number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using temporary variable, addition and subtraction, bitwise XOR, without a temporary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variable.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Decision Making (if statement)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82056"/>
            <a:ext cx="8991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Decision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Making (if...else 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88" y="2481630"/>
            <a:ext cx="10061224" cy="15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 operator is a symbol that tells the compiler to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perform specific mathematical or logical functions.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language is rich in built-in operators and provides the following types of operators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−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268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following table shows all the arithmetic operators supported by the C language. Assume variable A holds 10 and variable B holds 20 then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−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80464"/>
              </p:ext>
            </p:extLst>
          </p:nvPr>
        </p:nvGraphicFramePr>
        <p:xfrm>
          <a:off x="955343" y="2931095"/>
          <a:ext cx="10522424" cy="3440584"/>
        </p:xfrm>
        <a:graphic>
          <a:graphicData uri="http://schemas.openxmlformats.org/drawingml/2006/table">
            <a:tbl>
              <a:tblPr/>
              <a:tblGrid>
                <a:gridCol w="1271152">
                  <a:extLst>
                    <a:ext uri="{9D8B030D-6E8A-4147-A177-3AD203B41FA5}">
                      <a16:colId xmlns:a16="http://schemas.microsoft.com/office/drawing/2014/main" val="1428236923"/>
                    </a:ext>
                  </a:extLst>
                </a:gridCol>
                <a:gridCol w="7094926">
                  <a:extLst>
                    <a:ext uri="{9D8B030D-6E8A-4147-A177-3AD203B41FA5}">
                      <a16:colId xmlns:a16="http://schemas.microsoft.com/office/drawing/2014/main" val="690909043"/>
                    </a:ext>
                  </a:extLst>
                </a:gridCol>
                <a:gridCol w="2156346">
                  <a:extLst>
                    <a:ext uri="{9D8B030D-6E8A-4147-A177-3AD203B41FA5}">
                      <a16:colId xmlns:a16="http://schemas.microsoft.com/office/drawing/2014/main" val="2090168817"/>
                    </a:ext>
                  </a:extLst>
                </a:gridCol>
              </a:tblGrid>
              <a:tr h="3580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Bookman Old Style" panose="02050604050505020204" pitchFamily="18" charset="0"/>
                        </a:rPr>
                        <a:t>Operator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Bookman Old Style" panose="02050604050505020204" pitchFamily="18" charset="0"/>
                        </a:rPr>
                        <a:t>Example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81127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Adds two operands.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A + B = 30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304592"/>
                  </a:ext>
                </a:extLst>
              </a:tr>
              <a:tr h="343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Subtracts second operand from the first.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A − B = -10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65369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*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Multiplies both operands.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A * B = 200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71113"/>
                  </a:ext>
                </a:extLst>
              </a:tr>
              <a:tr h="3811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/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Divides numerator by de-numerator.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B / A = 2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8918"/>
                  </a:ext>
                </a:extLst>
              </a:tr>
              <a:tr h="3821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%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Modulus Operator and remainder of after an integer division.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B % A = 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10204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++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Increment operator increases the integer value by one.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A++ = 11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17285"/>
                  </a:ext>
                </a:extLst>
              </a:tr>
              <a:tr h="6028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--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Decrement operator decreases the integer value by one.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Bookman Old Style" panose="02050604050505020204" pitchFamily="18" charset="0"/>
                        </a:rPr>
                        <a:t>A-- = 9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10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7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Relational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91267"/>
              </p:ext>
            </p:extLst>
          </p:nvPr>
        </p:nvGraphicFramePr>
        <p:xfrm>
          <a:off x="1023582" y="1727214"/>
          <a:ext cx="10536072" cy="4448106"/>
        </p:xfrm>
        <a:graphic>
          <a:graphicData uri="http://schemas.openxmlformats.org/drawingml/2006/table">
            <a:tbl>
              <a:tblPr/>
              <a:tblGrid>
                <a:gridCol w="1272800">
                  <a:extLst>
                    <a:ext uri="{9D8B030D-6E8A-4147-A177-3AD203B41FA5}">
                      <a16:colId xmlns:a16="http://schemas.microsoft.com/office/drawing/2014/main" val="445731227"/>
                    </a:ext>
                  </a:extLst>
                </a:gridCol>
                <a:gridCol w="7106925">
                  <a:extLst>
                    <a:ext uri="{9D8B030D-6E8A-4147-A177-3AD203B41FA5}">
                      <a16:colId xmlns:a16="http://schemas.microsoft.com/office/drawing/2014/main" val="672910283"/>
                    </a:ext>
                  </a:extLst>
                </a:gridCol>
                <a:gridCol w="2156347">
                  <a:extLst>
                    <a:ext uri="{9D8B030D-6E8A-4147-A177-3AD203B41FA5}">
                      <a16:colId xmlns:a16="http://schemas.microsoft.com/office/drawing/2014/main" val="3549994047"/>
                    </a:ext>
                  </a:extLst>
                </a:gridCol>
              </a:tblGrid>
              <a:tr h="3849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59928"/>
                  </a:ext>
                </a:extLst>
              </a:tr>
              <a:tr h="53554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==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832630"/>
                  </a:ext>
                </a:extLst>
              </a:tr>
              <a:tr h="68617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!=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16401"/>
                  </a:ext>
                </a:extLst>
              </a:tr>
              <a:tr h="68617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&gt;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16502"/>
                  </a:ext>
                </a:extLst>
              </a:tr>
              <a:tr h="68617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&lt;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801686"/>
                  </a:ext>
                </a:extLst>
              </a:tr>
              <a:tr h="68617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&gt;=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64372"/>
                  </a:ext>
                </a:extLst>
              </a:tr>
              <a:tr h="68617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&lt;=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1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Check a Number is Even/Odd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34" y="1690688"/>
            <a:ext cx="8112132" cy="47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 Check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if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Student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Passed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Exam/Not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87" y="1690688"/>
            <a:ext cx="9948225" cy="45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1343</Words>
  <Application>Microsoft Office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Times New Roman</vt:lpstr>
      <vt:lpstr>Office Theme</vt:lpstr>
      <vt:lpstr>Operators in C</vt:lpstr>
      <vt:lpstr>Short View on Decision Making</vt:lpstr>
      <vt:lpstr>Decision Making (if statement)</vt:lpstr>
      <vt:lpstr>Decision Making (if...else statement)</vt:lpstr>
      <vt:lpstr>Operators</vt:lpstr>
      <vt:lpstr>Arithmetic Operators</vt:lpstr>
      <vt:lpstr>Relational Operators</vt:lpstr>
      <vt:lpstr>C Program to Check a Number is Even/Odd</vt:lpstr>
      <vt:lpstr>C Program to Check if a Student has Passed an Exam/Not</vt:lpstr>
      <vt:lpstr>Logical Operators</vt:lpstr>
      <vt:lpstr>C Program to Check a Year is Leap Year/Not</vt:lpstr>
      <vt:lpstr>Bitwise Operators</vt:lpstr>
      <vt:lpstr>Bitwise Operators</vt:lpstr>
      <vt:lpstr>Bitwise Operators</vt:lpstr>
      <vt:lpstr>Even/Odd Check using Bitwise Operators</vt:lpstr>
      <vt:lpstr>Assignment Operators</vt:lpstr>
      <vt:lpstr>Assignment Operators</vt:lpstr>
      <vt:lpstr>Example of Assignment Operators</vt:lpstr>
      <vt:lpstr>sizeof &amp; ternary Operators</vt:lpstr>
      <vt:lpstr>Homework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50</cp:revision>
  <dcterms:created xsi:type="dcterms:W3CDTF">2020-06-21T03:27:58Z</dcterms:created>
  <dcterms:modified xsi:type="dcterms:W3CDTF">2024-02-05T18:28:12Z</dcterms:modified>
</cp:coreProperties>
</file>