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7" r:id="rId3"/>
    <p:sldId id="306" r:id="rId4"/>
    <p:sldId id="307" r:id="rId5"/>
    <p:sldId id="308" r:id="rId6"/>
    <p:sldId id="309" r:id="rId7"/>
    <p:sldId id="310" r:id="rId8"/>
    <p:sldId id="311" r:id="rId9"/>
    <p:sldId id="312" r:id="rId10"/>
    <p:sldId id="313" r:id="rId11"/>
    <p:sldId id="314" r:id="rId12"/>
    <p:sldId id="317" r:id="rId13"/>
    <p:sldId id="318" r:id="rId14"/>
    <p:sldId id="319" r:id="rId15"/>
    <p:sldId id="315" r:id="rId16"/>
    <p:sldId id="316" r:id="rId17"/>
    <p:sldId id="320" r:id="rId18"/>
    <p:sldId id="321" r:id="rId19"/>
    <p:sldId id="322" r:id="rId20"/>
    <p:sldId id="323" r:id="rId21"/>
    <p:sldId id="324" r:id="rId22"/>
    <p:sldId id="325" r:id="rId23"/>
    <p:sldId id="326" r:id="rId24"/>
    <p:sldId id="327" r:id="rId25"/>
    <p:sldId id="328"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73554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9546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15768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13563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ED6532-C72A-4E3B-9810-3BE81A643966}"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0260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ED6532-C72A-4E3B-9810-3BE81A643966}"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89281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ED6532-C72A-4E3B-9810-3BE81A643966}"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82376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ED6532-C72A-4E3B-9810-3BE81A643966}"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8565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D6532-C72A-4E3B-9810-3BE81A643966}"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56132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3027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259943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D6532-C72A-4E3B-9810-3BE81A643966}" type="datetimeFigureOut">
              <a:rPr lang="en-US" smtClean="0"/>
              <a:t>9/6/2023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7C46C-856D-4466-9E68-44EBAE5BE4CE}" type="slidenum">
              <a:rPr lang="en-US" smtClean="0"/>
              <a:t>‹#›</a:t>
            </a:fld>
            <a:endParaRPr lang="en-US"/>
          </a:p>
        </p:txBody>
      </p:sp>
    </p:spTree>
    <p:extLst>
      <p:ext uri="{BB962C8B-B14F-4D97-AF65-F5344CB8AC3E}">
        <p14:creationId xmlns:p14="http://schemas.microsoft.com/office/powerpoint/2010/main" val="415487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259" y="985939"/>
            <a:ext cx="10515600" cy="1325563"/>
          </a:xfrm>
        </p:spPr>
        <p:txBody>
          <a:bodyPr/>
          <a:lstStyle/>
          <a:p>
            <a:pPr algn="ctr"/>
            <a:r>
              <a:rPr lang="en-US" b="1" dirty="0" smtClean="0">
                <a:solidFill>
                  <a:srgbClr val="002060"/>
                </a:solidFill>
                <a:latin typeface="Bookman Old Style" panose="02050604050505020204" pitchFamily="18" charset="0"/>
                <a:cs typeface="Times New Roman" panose="02020603050405020304" pitchFamily="18" charset="0"/>
              </a:rPr>
              <a:t>Switch Statement &amp; Functions</a:t>
            </a:r>
            <a:endParaRPr lang="en-US" b="1" dirty="0">
              <a:solidFill>
                <a:srgbClr val="002060"/>
              </a:solidFill>
              <a:latin typeface="Bookman Old Style" panose="02050604050505020204" pitchFamily="18" charset="0"/>
              <a:cs typeface="Times New Roman" panose="02020603050405020304" pitchFamily="18" charset="0"/>
            </a:endParaRPr>
          </a:p>
        </p:txBody>
      </p:sp>
      <p:sp>
        <p:nvSpPr>
          <p:cNvPr id="4" name="TextBox 2"/>
          <p:cNvSpPr txBox="1"/>
          <p:nvPr/>
        </p:nvSpPr>
        <p:spPr>
          <a:xfrm>
            <a:off x="1561207" y="2905830"/>
            <a:ext cx="8865704" cy="24314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b="1" dirty="0" smtClean="0">
                <a:solidFill>
                  <a:srgbClr val="C00000"/>
                </a:solidFill>
                <a:latin typeface="Bookman Old Style" panose="02050604050505020204" pitchFamily="18" charset="0"/>
                <a:cs typeface="Times New Roman" panose="02020603050405020304" pitchFamily="18" charset="0"/>
              </a:rPr>
              <a:t>Md. Alamgir Hossain</a:t>
            </a:r>
          </a:p>
          <a:p>
            <a:pPr algn="ctr"/>
            <a:r>
              <a:rPr lang="en-US" sz="4000" b="1" dirty="0" smtClean="0">
                <a:latin typeface="Bookman Old Style" panose="02050604050505020204" pitchFamily="18" charset="0"/>
                <a:cs typeface="Times New Roman" panose="02020603050405020304" pitchFamily="18" charset="0"/>
              </a:rPr>
              <a:t>Senior Lecturer,</a:t>
            </a:r>
          </a:p>
          <a:p>
            <a:pPr algn="ctr"/>
            <a:r>
              <a:rPr lang="en-US" sz="3200" b="1" dirty="0" smtClean="0">
                <a:solidFill>
                  <a:srgbClr val="002060"/>
                </a:solidFill>
                <a:latin typeface="Bookman Old Style" panose="02050604050505020204" pitchFamily="18" charset="0"/>
                <a:cs typeface="Times New Roman" panose="02020603050405020304" pitchFamily="18" charset="0"/>
              </a:rPr>
              <a:t>Dept. of CSE, Prime University</a:t>
            </a:r>
          </a:p>
          <a:p>
            <a:pPr algn="ctr"/>
            <a:r>
              <a:rPr lang="en-US" sz="3200" b="1" dirty="0" smtClean="0">
                <a:latin typeface="Bookman Old Style" panose="02050604050505020204" pitchFamily="18" charset="0"/>
                <a:cs typeface="Times New Roman" panose="02020603050405020304" pitchFamily="18" charset="0"/>
              </a:rPr>
              <a:t>Mail: </a:t>
            </a:r>
            <a:r>
              <a:rPr lang="en-US" sz="3200" b="1" i="1" u="sng" dirty="0" smtClean="0">
                <a:latin typeface="Bookman Old Style" panose="02050604050505020204" pitchFamily="18" charset="0"/>
                <a:cs typeface="Times New Roman" panose="02020603050405020304" pitchFamily="18" charset="0"/>
              </a:rPr>
              <a:t>alamgir.cse14.just@gmail.com</a:t>
            </a:r>
            <a:endParaRPr lang="en-US" sz="3200" b="1" i="1" u="sng"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382862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Bookman Old Style" panose="02050604050505020204" pitchFamily="18" charset="0"/>
                <a:cs typeface="Times New Roman" panose="02020603050405020304" pitchFamily="18" charset="0"/>
              </a:rPr>
              <a:t>Differences </a:t>
            </a:r>
            <a:r>
              <a:rPr lang="en-US" sz="3200" b="1" dirty="0">
                <a:solidFill>
                  <a:srgbClr val="002060"/>
                </a:solidFill>
                <a:latin typeface="Bookman Old Style" panose="02050604050505020204" pitchFamily="18" charset="0"/>
                <a:cs typeface="Times New Roman" panose="02020603050405020304" pitchFamily="18" charset="0"/>
              </a:rPr>
              <a:t>between </a:t>
            </a:r>
            <a:r>
              <a:rPr lang="en-US" sz="3200" b="1" dirty="0" smtClean="0">
                <a:solidFill>
                  <a:srgbClr val="002060"/>
                </a:solidFill>
                <a:latin typeface="Bookman Old Style" panose="02050604050505020204" pitchFamily="18" charset="0"/>
                <a:cs typeface="Times New Roman" panose="02020603050405020304" pitchFamily="18" charset="0"/>
              </a:rPr>
              <a:t>Switch </a:t>
            </a:r>
            <a:r>
              <a:rPr lang="en-US" sz="3200" b="1" dirty="0">
                <a:solidFill>
                  <a:srgbClr val="002060"/>
                </a:solidFill>
                <a:latin typeface="Bookman Old Style" panose="02050604050505020204" pitchFamily="18" charset="0"/>
                <a:cs typeface="Times New Roman" panose="02020603050405020304" pitchFamily="18" charset="0"/>
              </a:rPr>
              <a:t>and if else if ladder</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Write a C </a:t>
            </a:r>
            <a:r>
              <a:rPr lang="en-US" sz="2400" dirty="0">
                <a:latin typeface="Bookman Old Style" panose="02050604050505020204" pitchFamily="18" charset="0"/>
                <a:cs typeface="Times New Roman" panose="02020603050405020304" pitchFamily="18" charset="0"/>
              </a:rPr>
              <a:t>program to find all roots of a quadratic equation using switch </a:t>
            </a:r>
            <a:r>
              <a:rPr lang="en-US" sz="2400" dirty="0" smtClean="0">
                <a:latin typeface="Bookman Old Style" panose="02050604050505020204" pitchFamily="18" charset="0"/>
                <a:cs typeface="Times New Roman" panose="02020603050405020304" pitchFamily="18" charset="0"/>
              </a:rPr>
              <a:t>case.</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956693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Functions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 function is a block of code that performs a specific task</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Suppose</a:t>
            </a:r>
            <a:r>
              <a:rPr lang="en-US" sz="2400" dirty="0">
                <a:latin typeface="Bookman Old Style" panose="02050604050505020204" pitchFamily="18" charset="0"/>
                <a:cs typeface="Times New Roman" panose="02020603050405020304" pitchFamily="18" charset="0"/>
              </a:rPr>
              <a:t>, you need to create a program to create a circle and color it. You can create two functions to solve this problem</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lvl="1" algn="just">
              <a:buClr>
                <a:srgbClr val="002060"/>
              </a:buClr>
              <a:buSzPct val="150000"/>
              <a:buBlip>
                <a:blip r:embed="rId3"/>
              </a:buBlip>
            </a:pPr>
            <a:r>
              <a:rPr lang="en-US" dirty="0">
                <a:latin typeface="Bookman Old Style" panose="02050604050505020204" pitchFamily="18" charset="0"/>
                <a:cs typeface="Times New Roman" panose="02020603050405020304" pitchFamily="18" charset="0"/>
              </a:rPr>
              <a:t>create a circle function</a:t>
            </a:r>
          </a:p>
          <a:p>
            <a:pPr lvl="1" algn="just">
              <a:buClr>
                <a:srgbClr val="002060"/>
              </a:buClr>
              <a:buSzPct val="150000"/>
              <a:buBlip>
                <a:blip r:embed="rId3"/>
              </a:buBlip>
            </a:pPr>
            <a:r>
              <a:rPr lang="en-US" dirty="0">
                <a:latin typeface="Bookman Old Style" panose="02050604050505020204" pitchFamily="18" charset="0"/>
                <a:cs typeface="Times New Roman" panose="02020603050405020304" pitchFamily="18" charset="0"/>
              </a:rPr>
              <a:t>create a color </a:t>
            </a:r>
            <a:r>
              <a:rPr lang="en-US" dirty="0" smtClean="0">
                <a:latin typeface="Bookman Old Style" panose="02050604050505020204" pitchFamily="18" charset="0"/>
                <a:cs typeface="Times New Roman" panose="02020603050405020304" pitchFamily="18" charset="0"/>
              </a:rPr>
              <a:t>function</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There are two types of function in C programming</a:t>
            </a:r>
            <a:r>
              <a:rPr lang="en-US" sz="2400" dirty="0" smtClean="0">
                <a:latin typeface="Bookman Old Style" panose="02050604050505020204" pitchFamily="18" charset="0"/>
                <a:cs typeface="Times New Roman" panose="02020603050405020304" pitchFamily="18" charset="0"/>
              </a:rPr>
              <a:t>:</a:t>
            </a:r>
          </a:p>
          <a:p>
            <a:pPr lvl="1" algn="just">
              <a:buClr>
                <a:srgbClr val="002060"/>
              </a:buClr>
              <a:buSzPct val="150000"/>
              <a:buBlip>
                <a:blip r:embed="rId3"/>
              </a:buBlip>
            </a:pPr>
            <a:r>
              <a:rPr lang="en-US" dirty="0" smtClean="0">
                <a:latin typeface="Bookman Old Style" panose="02050604050505020204" pitchFamily="18" charset="0"/>
                <a:cs typeface="Times New Roman" panose="02020603050405020304" pitchFamily="18" charset="0"/>
              </a:rPr>
              <a:t>Standard </a:t>
            </a:r>
            <a:r>
              <a:rPr lang="en-US" dirty="0">
                <a:latin typeface="Bookman Old Style" panose="02050604050505020204" pitchFamily="18" charset="0"/>
                <a:cs typeface="Times New Roman" panose="02020603050405020304" pitchFamily="18" charset="0"/>
              </a:rPr>
              <a:t>library functions</a:t>
            </a:r>
          </a:p>
          <a:p>
            <a:pPr lvl="1" algn="just">
              <a:buClr>
                <a:srgbClr val="002060"/>
              </a:buClr>
              <a:buSzPct val="150000"/>
              <a:buBlip>
                <a:blip r:embed="rId3"/>
              </a:buBlip>
            </a:pPr>
            <a:r>
              <a:rPr lang="en-US" dirty="0">
                <a:latin typeface="Bookman Old Style" panose="02050604050505020204" pitchFamily="18" charset="0"/>
                <a:cs typeface="Times New Roman" panose="02020603050405020304" pitchFamily="18" charset="0"/>
              </a:rPr>
              <a:t>User-defined </a:t>
            </a:r>
            <a:r>
              <a:rPr lang="en-US" dirty="0" smtClean="0">
                <a:latin typeface="Bookman Old Style" panose="02050604050505020204" pitchFamily="18" charset="0"/>
                <a:cs typeface="Times New Roman" panose="02020603050405020304" pitchFamily="18" charset="0"/>
              </a:rPr>
              <a:t>functions</a:t>
            </a:r>
            <a:endParaRPr lang="en-US"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67964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Standard </a:t>
            </a:r>
            <a:r>
              <a:rPr lang="en-US" sz="3600" b="1" dirty="0" smtClean="0">
                <a:solidFill>
                  <a:srgbClr val="002060"/>
                </a:solidFill>
                <a:latin typeface="Bookman Old Style" panose="02050604050505020204" pitchFamily="18" charset="0"/>
                <a:cs typeface="Times New Roman" panose="02020603050405020304" pitchFamily="18" charset="0"/>
              </a:rPr>
              <a:t>Library Functions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b="1" i="1" dirty="0" err="1">
                <a:solidFill>
                  <a:srgbClr val="00B050"/>
                </a:solidFill>
                <a:latin typeface="Bookman Old Style" panose="02050604050505020204" pitchFamily="18" charset="0"/>
                <a:cs typeface="Times New Roman" panose="02020603050405020304" pitchFamily="18" charset="0"/>
              </a:rPr>
              <a:t>printf</a:t>
            </a:r>
            <a:r>
              <a:rPr lang="en-US" sz="2400" b="1" i="1" dirty="0">
                <a:solidFill>
                  <a:srgbClr val="00B050"/>
                </a:solidFill>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is a standard library function to send formatted output to the screen (display output on the screen). This function is defined in the </a:t>
            </a:r>
            <a:r>
              <a:rPr lang="en-US" sz="2400" dirty="0" err="1">
                <a:latin typeface="Bookman Old Style" panose="02050604050505020204" pitchFamily="18" charset="0"/>
                <a:cs typeface="Times New Roman" panose="02020603050405020304" pitchFamily="18" charset="0"/>
              </a:rPr>
              <a:t>stdio.h</a:t>
            </a:r>
            <a:r>
              <a:rPr lang="en-US" sz="2400" dirty="0">
                <a:latin typeface="Bookman Old Style" panose="02050604050505020204" pitchFamily="18" charset="0"/>
                <a:cs typeface="Times New Roman" panose="02020603050405020304" pitchFamily="18" charset="0"/>
              </a:rPr>
              <a:t> header file</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b="1" i="1" dirty="0" err="1">
                <a:solidFill>
                  <a:srgbClr val="00B050"/>
                </a:solidFill>
                <a:latin typeface="Bookman Old Style" panose="02050604050505020204" pitchFamily="18" charset="0"/>
                <a:cs typeface="Times New Roman" panose="02020603050405020304" pitchFamily="18" charset="0"/>
              </a:rPr>
              <a:t>sqrt</a:t>
            </a:r>
            <a:r>
              <a:rPr lang="en-US" sz="2400" b="1" i="1" dirty="0">
                <a:solidFill>
                  <a:srgbClr val="00B050"/>
                </a:solidFill>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function calculates the square root of a number. The function is defined in the </a:t>
            </a:r>
            <a:r>
              <a:rPr lang="en-US" sz="2400" dirty="0" err="1">
                <a:latin typeface="Bookman Old Style" panose="02050604050505020204" pitchFamily="18" charset="0"/>
                <a:cs typeface="Times New Roman" panose="02020603050405020304" pitchFamily="18" charset="0"/>
              </a:rPr>
              <a:t>math.h</a:t>
            </a:r>
            <a:r>
              <a:rPr lang="en-US" sz="2400" dirty="0">
                <a:latin typeface="Bookman Old Style" panose="02050604050505020204" pitchFamily="18" charset="0"/>
                <a:cs typeface="Times New Roman" panose="02020603050405020304" pitchFamily="18" charset="0"/>
              </a:rPr>
              <a:t> header file.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Others are gets(), puts(), ceil(), floor() etc.</a:t>
            </a:r>
          </a:p>
          <a:p>
            <a:pPr marL="0" indent="0" algn="just">
              <a:buClr>
                <a:srgbClr val="002060"/>
              </a:buClr>
              <a:buSzPct val="150000"/>
              <a:buNone/>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940287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User-defined </a:t>
            </a:r>
            <a:r>
              <a:rPr lang="en-US" sz="3600" b="1" dirty="0" smtClean="0">
                <a:solidFill>
                  <a:srgbClr val="002060"/>
                </a:solidFill>
                <a:latin typeface="Bookman Old Style" panose="02050604050505020204" pitchFamily="18" charset="0"/>
                <a:cs typeface="Times New Roman" panose="02020603050405020304" pitchFamily="18" charset="0"/>
              </a:rPr>
              <a:t>Function</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a:bodyPr>
          <a:lstStyle/>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We </a:t>
            </a:r>
            <a:r>
              <a:rPr lang="en-US" sz="2400" dirty="0">
                <a:latin typeface="Bookman Old Style" panose="02050604050505020204" pitchFamily="18" charset="0"/>
                <a:cs typeface="Times New Roman" panose="02020603050405020304" pitchFamily="18" charset="0"/>
              </a:rPr>
              <a:t>can also create functions as per your need. Such functions created by the user are known as user-defined functions</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Working with </a:t>
            </a:r>
            <a:r>
              <a:rPr lang="en-US" sz="2400" dirty="0">
                <a:latin typeface="Bookman Old Style" panose="02050604050505020204" pitchFamily="18" charset="0"/>
                <a:cs typeface="Times New Roman" panose="02020603050405020304" pitchFamily="18" charset="0"/>
              </a:rPr>
              <a:t>User-defined </a:t>
            </a:r>
            <a:r>
              <a:rPr lang="en-US" sz="2400" dirty="0" smtClean="0">
                <a:latin typeface="Bookman Old Style" panose="02050604050505020204" pitchFamily="18" charset="0"/>
                <a:cs typeface="Times New Roman" panose="02020603050405020304" pitchFamily="18" charset="0"/>
              </a:rPr>
              <a:t>Function---</a:t>
            </a: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14762" y="3152633"/>
            <a:ext cx="4562475" cy="3705367"/>
          </a:xfrm>
          <a:prstGeom prst="rect">
            <a:avLst/>
          </a:prstGeom>
        </p:spPr>
      </p:pic>
    </p:spTree>
    <p:extLst>
      <p:ext uri="{BB962C8B-B14F-4D97-AF65-F5344CB8AC3E}">
        <p14:creationId xmlns:p14="http://schemas.microsoft.com/office/powerpoint/2010/main" val="561611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Different </a:t>
            </a:r>
            <a:r>
              <a:rPr lang="en-US" sz="3600" b="1" dirty="0" smtClean="0">
                <a:solidFill>
                  <a:srgbClr val="002060"/>
                </a:solidFill>
                <a:latin typeface="Bookman Old Style" panose="02050604050505020204" pitchFamily="18" charset="0"/>
                <a:cs typeface="Times New Roman" panose="02020603050405020304" pitchFamily="18" charset="0"/>
              </a:rPr>
              <a:t>Aspects </a:t>
            </a:r>
            <a:r>
              <a:rPr lang="en-US" sz="3600" b="1" dirty="0">
                <a:solidFill>
                  <a:srgbClr val="002060"/>
                </a:solidFill>
                <a:latin typeface="Bookman Old Style" panose="02050604050505020204" pitchFamily="18" charset="0"/>
                <a:cs typeface="Times New Roman" panose="02020603050405020304" pitchFamily="18" charset="0"/>
              </a:rPr>
              <a:t>of </a:t>
            </a:r>
            <a:r>
              <a:rPr lang="en-US" sz="3600" b="1" dirty="0" smtClean="0">
                <a:solidFill>
                  <a:srgbClr val="002060"/>
                </a:solidFill>
                <a:latin typeface="Bookman Old Style" panose="02050604050505020204" pitchFamily="18" charset="0"/>
                <a:cs typeface="Times New Roman" panose="02020603050405020304" pitchFamily="18" charset="0"/>
              </a:rPr>
              <a:t>Function Calling</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 without arguments and without return </a:t>
            </a:r>
            <a:r>
              <a:rPr lang="en-US" sz="2400" dirty="0" smtClean="0">
                <a:latin typeface="Bookman Old Style" panose="02050604050505020204" pitchFamily="18" charset="0"/>
                <a:cs typeface="Times New Roman" panose="02020603050405020304" pitchFamily="18" charset="0"/>
              </a:rPr>
              <a:t>value.</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 without arguments and with return </a:t>
            </a:r>
            <a:r>
              <a:rPr lang="en-US" sz="2400" dirty="0" smtClean="0">
                <a:latin typeface="Bookman Old Style" panose="02050604050505020204" pitchFamily="18" charset="0"/>
                <a:cs typeface="Times New Roman" panose="02020603050405020304" pitchFamily="18" charset="0"/>
              </a:rPr>
              <a:t>value.</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 with arguments and without return </a:t>
            </a:r>
            <a:r>
              <a:rPr lang="en-US" sz="2400" dirty="0" smtClean="0">
                <a:latin typeface="Bookman Old Style" panose="02050604050505020204" pitchFamily="18" charset="0"/>
                <a:cs typeface="Times New Roman" panose="02020603050405020304" pitchFamily="18" charset="0"/>
              </a:rPr>
              <a:t>value.</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 with arguments and with return </a:t>
            </a:r>
            <a:r>
              <a:rPr lang="en-US" sz="2400" dirty="0" smtClean="0">
                <a:latin typeface="Bookman Old Style" panose="02050604050505020204" pitchFamily="18" charset="0"/>
                <a:cs typeface="Times New Roman" panose="02020603050405020304" pitchFamily="18" charset="0"/>
              </a:rPr>
              <a:t>value.</a:t>
            </a:r>
          </a:p>
        </p:txBody>
      </p:sp>
    </p:spTree>
    <p:extLst>
      <p:ext uri="{BB962C8B-B14F-4D97-AF65-F5344CB8AC3E}">
        <p14:creationId xmlns:p14="http://schemas.microsoft.com/office/powerpoint/2010/main" val="2803524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Program to </a:t>
            </a:r>
            <a:r>
              <a:rPr lang="en-US" sz="3600" b="1" dirty="0" smtClean="0">
                <a:solidFill>
                  <a:srgbClr val="002060"/>
                </a:solidFill>
                <a:latin typeface="Bookman Old Style" panose="02050604050505020204" pitchFamily="18" charset="0"/>
                <a:cs typeface="Times New Roman" panose="02020603050405020304" pitchFamily="18" charset="0"/>
              </a:rPr>
              <a:t>Find </a:t>
            </a:r>
            <a:r>
              <a:rPr lang="en-US" sz="3600" b="1" dirty="0">
                <a:solidFill>
                  <a:srgbClr val="002060"/>
                </a:solidFill>
                <a:latin typeface="Bookman Old Style" panose="02050604050505020204" pitchFamily="18" charset="0"/>
                <a:cs typeface="Times New Roman" panose="02020603050405020304" pitchFamily="18" charset="0"/>
              </a:rPr>
              <a:t>C</a:t>
            </a:r>
            <a:r>
              <a:rPr lang="en-US" sz="3600" b="1" dirty="0" smtClean="0">
                <a:solidFill>
                  <a:srgbClr val="002060"/>
                </a:solidFill>
                <a:latin typeface="Bookman Old Style" panose="02050604050505020204" pitchFamily="18" charset="0"/>
                <a:cs typeface="Times New Roman" panose="02020603050405020304" pitchFamily="18" charset="0"/>
              </a:rPr>
              <a:t>ube of a Number</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859386" y="1690688"/>
            <a:ext cx="8473228" cy="4682816"/>
          </a:xfrm>
          <a:prstGeom prst="rect">
            <a:avLst/>
          </a:prstGeom>
        </p:spPr>
      </p:pic>
    </p:spTree>
    <p:extLst>
      <p:ext uri="{BB962C8B-B14F-4D97-AF65-F5344CB8AC3E}">
        <p14:creationId xmlns:p14="http://schemas.microsoft.com/office/powerpoint/2010/main" val="830153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22176" y="0"/>
            <a:ext cx="9179373" cy="6858000"/>
          </a:xfrm>
          <a:prstGeom prst="rect">
            <a:avLst/>
          </a:prstGeom>
        </p:spPr>
      </p:pic>
    </p:spTree>
    <p:extLst>
      <p:ext uri="{BB962C8B-B14F-4D97-AF65-F5344CB8AC3E}">
        <p14:creationId xmlns:p14="http://schemas.microsoft.com/office/powerpoint/2010/main" val="2337594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Call by </a:t>
            </a:r>
            <a:r>
              <a:rPr lang="en-US" sz="3600" b="1" dirty="0" smtClean="0">
                <a:solidFill>
                  <a:srgbClr val="002060"/>
                </a:solidFill>
                <a:latin typeface="Bookman Old Style" panose="02050604050505020204" pitchFamily="18" charset="0"/>
                <a:cs typeface="Times New Roman" panose="02020603050405020304" pitchFamily="18" charset="0"/>
              </a:rPr>
              <a:t>Value</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lnSpcReduction="10000"/>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There are two methods to pass the data into the function in C language, i.e., call by value and call by reference</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call by value method, the value of the actual parameters is copied into the formal parameters. In other words, we can say that the value of the variable is used in the function call in the call by value method.</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call by value method, we can not modify the value of the actual parameter by the formal parameter.</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call by value, different memory is allocated for actual and formal parameters since the value of the actual parameter is copied into the formal parameter.</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actual parameter is the argument which is used in the function call whereas formal parameter is the argument which is used in the function definition.</a:t>
            </a:r>
            <a:endParaRPr lang="en-US" sz="2400" dirty="0" smtClean="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576758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Example of Call </a:t>
            </a:r>
            <a:r>
              <a:rPr lang="en-US" sz="3600" b="1" dirty="0">
                <a:solidFill>
                  <a:srgbClr val="002060"/>
                </a:solidFill>
                <a:latin typeface="Bookman Old Style" panose="02050604050505020204" pitchFamily="18" charset="0"/>
                <a:cs typeface="Times New Roman" panose="02020603050405020304" pitchFamily="18" charset="0"/>
              </a:rPr>
              <a:t>by </a:t>
            </a:r>
            <a:r>
              <a:rPr lang="en-US" sz="3600" b="1" dirty="0" smtClean="0">
                <a:solidFill>
                  <a:srgbClr val="002060"/>
                </a:solidFill>
                <a:latin typeface="Bookman Old Style" panose="02050604050505020204" pitchFamily="18" charset="0"/>
                <a:cs typeface="Times New Roman" panose="02020603050405020304" pitchFamily="18" charset="0"/>
              </a:rPr>
              <a:t>Value</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83213" y="1690688"/>
            <a:ext cx="8825574" cy="5032375"/>
          </a:xfrm>
          <a:prstGeom prst="rect">
            <a:avLst/>
          </a:prstGeom>
        </p:spPr>
      </p:pic>
    </p:spTree>
    <p:extLst>
      <p:ext uri="{BB962C8B-B14F-4D97-AF65-F5344CB8AC3E}">
        <p14:creationId xmlns:p14="http://schemas.microsoft.com/office/powerpoint/2010/main" val="174890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Another Example of Call </a:t>
            </a:r>
            <a:r>
              <a:rPr lang="en-US" sz="3600" b="1" dirty="0">
                <a:solidFill>
                  <a:srgbClr val="002060"/>
                </a:solidFill>
                <a:latin typeface="Bookman Old Style" panose="02050604050505020204" pitchFamily="18" charset="0"/>
                <a:cs typeface="Times New Roman" panose="02020603050405020304" pitchFamily="18" charset="0"/>
              </a:rPr>
              <a:t>by </a:t>
            </a:r>
            <a:r>
              <a:rPr lang="en-US" sz="3600" b="1" dirty="0" smtClean="0">
                <a:solidFill>
                  <a:srgbClr val="002060"/>
                </a:solidFill>
                <a:latin typeface="Bookman Old Style" panose="02050604050505020204" pitchFamily="18" charset="0"/>
                <a:cs typeface="Times New Roman" panose="02020603050405020304" pitchFamily="18" charset="0"/>
              </a:rPr>
              <a:t>Value</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570812" y="1690688"/>
            <a:ext cx="9050376" cy="4711653"/>
          </a:xfrm>
          <a:prstGeom prst="rect">
            <a:avLst/>
          </a:prstGeom>
        </p:spPr>
      </p:pic>
    </p:spTree>
    <p:extLst>
      <p:ext uri="{BB962C8B-B14F-4D97-AF65-F5344CB8AC3E}">
        <p14:creationId xmlns:p14="http://schemas.microsoft.com/office/powerpoint/2010/main" val="3573765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Switch Statement in C</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Switch case statement evaluates a </a:t>
            </a:r>
            <a:r>
              <a:rPr lang="en-US" sz="2400" b="1" i="1" dirty="0">
                <a:solidFill>
                  <a:srgbClr val="00B050"/>
                </a:solidFill>
                <a:latin typeface="Bookman Old Style" panose="02050604050505020204" pitchFamily="18" charset="0"/>
                <a:cs typeface="Times New Roman" panose="02020603050405020304" pitchFamily="18" charset="0"/>
              </a:rPr>
              <a:t>given expression and based on the evaluated value(matching a certain condition)</a:t>
            </a:r>
            <a:r>
              <a:rPr lang="en-US" sz="2400" dirty="0">
                <a:latin typeface="Bookman Old Style" panose="02050604050505020204" pitchFamily="18" charset="0"/>
                <a:cs typeface="Times New Roman" panose="02020603050405020304" pitchFamily="18" charset="0"/>
              </a:rPr>
              <a:t>, it executes the statements associated with it.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Basically</a:t>
            </a:r>
            <a:r>
              <a:rPr lang="en-US" sz="2400" dirty="0">
                <a:latin typeface="Bookman Old Style" panose="02050604050505020204" pitchFamily="18" charset="0"/>
                <a:cs typeface="Times New Roman" panose="02020603050405020304" pitchFamily="18" charset="0"/>
              </a:rPr>
              <a:t>, it is used to perform different actions based on different conditions(cases).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They are a </a:t>
            </a:r>
            <a:r>
              <a:rPr lang="en-US" sz="2400" b="1" i="1" dirty="0">
                <a:solidFill>
                  <a:srgbClr val="00B050"/>
                </a:solidFill>
                <a:latin typeface="Bookman Old Style" panose="02050604050505020204" pitchFamily="18" charset="0"/>
                <a:cs typeface="Times New Roman" panose="02020603050405020304" pitchFamily="18" charset="0"/>
              </a:rPr>
              <a:t>substitute for long if statements</a:t>
            </a:r>
            <a:r>
              <a:rPr lang="en-US" sz="2400" dirty="0">
                <a:latin typeface="Bookman Old Style" panose="02050604050505020204" pitchFamily="18" charset="0"/>
                <a:cs typeface="Times New Roman" panose="02020603050405020304" pitchFamily="18" charset="0"/>
              </a:rPr>
              <a:t> that compare a variable to several integral values.</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switch statement is a multiway branch statement. It provides an easy way to dispatch execution to different parts of code based on the value of the expression.</a:t>
            </a:r>
          </a:p>
        </p:txBody>
      </p:sp>
    </p:spTree>
    <p:extLst>
      <p:ext uri="{BB962C8B-B14F-4D97-AF65-F5344CB8AC3E}">
        <p14:creationId xmlns:p14="http://schemas.microsoft.com/office/powerpoint/2010/main" val="761804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Call by R</a:t>
            </a:r>
            <a:r>
              <a:rPr lang="en-US" sz="3600" b="1" dirty="0" smtClean="0">
                <a:solidFill>
                  <a:srgbClr val="002060"/>
                </a:solidFill>
                <a:latin typeface="Bookman Old Style" panose="02050604050505020204" pitchFamily="18" charset="0"/>
                <a:cs typeface="Times New Roman" panose="02020603050405020304" pitchFamily="18" charset="0"/>
              </a:rPr>
              <a:t>eference</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call by reference, the address of the variable is passed into the function call as the actual parameter.</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value of the actual parameters can be modified by changing the formal parameters since the address of the actual parameters is passed.</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call by reference, the memory allocation is similar for both formal parameters and actual parameters. All the operations in the function are performed on the value stored at the address of the actual parameters, and the modified value gets stored at the same address.</a:t>
            </a:r>
            <a:endParaRPr lang="en-US" sz="2400" dirty="0" smtClean="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437939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Example of Call </a:t>
            </a:r>
            <a:r>
              <a:rPr lang="en-US" sz="3600" b="1" dirty="0">
                <a:solidFill>
                  <a:srgbClr val="002060"/>
                </a:solidFill>
                <a:latin typeface="Bookman Old Style" panose="02050604050505020204" pitchFamily="18" charset="0"/>
                <a:cs typeface="Times New Roman" panose="02020603050405020304" pitchFamily="18" charset="0"/>
              </a:rPr>
              <a:t>by R</a:t>
            </a:r>
            <a:r>
              <a:rPr lang="en-US" sz="3600" b="1" dirty="0" smtClean="0">
                <a:solidFill>
                  <a:srgbClr val="002060"/>
                </a:solidFill>
                <a:latin typeface="Bookman Old Style" panose="02050604050505020204" pitchFamily="18" charset="0"/>
                <a:cs typeface="Times New Roman" panose="02020603050405020304" pitchFamily="18" charset="0"/>
              </a:rPr>
              <a:t>eference</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85887" y="1690688"/>
            <a:ext cx="9420225" cy="4905375"/>
          </a:xfrm>
          <a:prstGeom prst="rect">
            <a:avLst/>
          </a:prstGeom>
        </p:spPr>
      </p:pic>
    </p:spTree>
    <p:extLst>
      <p:ext uri="{BB962C8B-B14F-4D97-AF65-F5344CB8AC3E}">
        <p14:creationId xmlns:p14="http://schemas.microsoft.com/office/powerpoint/2010/main" val="885488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Call by reference Example: Swapping the values of the two variables</a:t>
            </a:r>
          </a:p>
        </p:txBody>
      </p:sp>
      <p:pic>
        <p:nvPicPr>
          <p:cNvPr id="6" name="Content Placeholder 5"/>
          <p:cNvPicPr>
            <a:picLocks noGrp="1" noChangeAspect="1"/>
          </p:cNvPicPr>
          <p:nvPr>
            <p:ph idx="1"/>
          </p:nvPr>
        </p:nvPicPr>
        <p:blipFill>
          <a:blip r:embed="rId2"/>
          <a:stretch>
            <a:fillRect/>
          </a:stretch>
        </p:blipFill>
        <p:spPr>
          <a:xfrm>
            <a:off x="1699890" y="1690688"/>
            <a:ext cx="8792219" cy="4807187"/>
          </a:xfrm>
          <a:prstGeom prst="rect">
            <a:avLst/>
          </a:prstGeom>
        </p:spPr>
      </p:pic>
    </p:spTree>
    <p:extLst>
      <p:ext uri="{BB962C8B-B14F-4D97-AF65-F5344CB8AC3E}">
        <p14:creationId xmlns:p14="http://schemas.microsoft.com/office/powerpoint/2010/main" val="2662659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Difference between call by value and call by reference in 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8548926"/>
              </p:ext>
            </p:extLst>
          </p:nvPr>
        </p:nvGraphicFramePr>
        <p:xfrm>
          <a:off x="709684" y="1825625"/>
          <a:ext cx="10644116" cy="4492299"/>
        </p:xfrm>
        <a:graphic>
          <a:graphicData uri="http://schemas.openxmlformats.org/drawingml/2006/table">
            <a:tbl>
              <a:tblPr>
                <a:tableStyleId>{E8B1032C-EA38-4F05-BA0D-38AFFFC7BED3}</a:tableStyleId>
              </a:tblPr>
              <a:tblGrid>
                <a:gridCol w="5322058">
                  <a:extLst>
                    <a:ext uri="{9D8B030D-6E8A-4147-A177-3AD203B41FA5}">
                      <a16:colId xmlns:a16="http://schemas.microsoft.com/office/drawing/2014/main" val="3828427967"/>
                    </a:ext>
                  </a:extLst>
                </a:gridCol>
                <a:gridCol w="5322058">
                  <a:extLst>
                    <a:ext uri="{9D8B030D-6E8A-4147-A177-3AD203B41FA5}">
                      <a16:colId xmlns:a16="http://schemas.microsoft.com/office/drawing/2014/main" val="2782598656"/>
                    </a:ext>
                  </a:extLst>
                </a:gridCol>
              </a:tblGrid>
              <a:tr h="450050">
                <a:tc>
                  <a:txBody>
                    <a:bodyPr/>
                    <a:lstStyle/>
                    <a:p>
                      <a:pPr algn="ctr" fontAlgn="t"/>
                      <a:r>
                        <a:rPr lang="en-US" sz="2400" b="1" dirty="0">
                          <a:effectLst/>
                          <a:latin typeface="Times New Roman" panose="02020603050405020304" pitchFamily="18" charset="0"/>
                          <a:cs typeface="Times New Roman" panose="02020603050405020304" pitchFamily="18" charset="0"/>
                        </a:rPr>
                        <a:t>Call by value</a:t>
                      </a:r>
                      <a:endParaRPr lang="en-US" sz="2400" b="1" dirty="0">
                        <a:solidFill>
                          <a:srgbClr val="000000"/>
                        </a:solidFill>
                        <a:effectLst/>
                        <a:latin typeface="Times New Roman" panose="02020603050405020304" pitchFamily="18" charset="0"/>
                        <a:cs typeface="Times New Roman" panose="02020603050405020304" pitchFamily="18" charset="0"/>
                      </a:endParaRPr>
                    </a:p>
                  </a:txBody>
                  <a:tcPr marL="102284" marR="102284" marT="102284" marB="102284"/>
                </a:tc>
                <a:tc>
                  <a:txBody>
                    <a:bodyPr/>
                    <a:lstStyle/>
                    <a:p>
                      <a:pPr algn="ctr" fontAlgn="t"/>
                      <a:r>
                        <a:rPr lang="en-US" sz="2400" b="1" dirty="0">
                          <a:effectLst/>
                          <a:latin typeface="Times New Roman" panose="02020603050405020304" pitchFamily="18" charset="0"/>
                          <a:cs typeface="Times New Roman" panose="02020603050405020304" pitchFamily="18" charset="0"/>
                        </a:rPr>
                        <a:t>Call by reference</a:t>
                      </a:r>
                      <a:endParaRPr lang="en-US" sz="2400" b="1" dirty="0">
                        <a:solidFill>
                          <a:srgbClr val="000000"/>
                        </a:solidFill>
                        <a:effectLst/>
                        <a:latin typeface="Times New Roman" panose="02020603050405020304" pitchFamily="18" charset="0"/>
                        <a:cs typeface="Times New Roman" panose="02020603050405020304" pitchFamily="18" charset="0"/>
                      </a:endParaRPr>
                    </a:p>
                  </a:txBody>
                  <a:tcPr marL="102284" marR="102284" marT="102284" marB="102284"/>
                </a:tc>
                <a:extLst>
                  <a:ext uri="{0D108BD9-81ED-4DB2-BD59-A6C34878D82A}">
                    <a16:rowId xmlns:a16="http://schemas.microsoft.com/office/drawing/2014/main" val="2044243798"/>
                  </a:ext>
                </a:extLst>
              </a:tr>
              <a:tr h="872824">
                <a:tc>
                  <a:txBody>
                    <a:bodyPr/>
                    <a:lstStyle/>
                    <a:p>
                      <a:pPr algn="just" fontAlgn="t"/>
                      <a:r>
                        <a:rPr lang="en-US" sz="2400">
                          <a:effectLst/>
                          <a:latin typeface="Times New Roman" panose="02020603050405020304" pitchFamily="18" charset="0"/>
                          <a:cs typeface="Times New Roman" panose="02020603050405020304" pitchFamily="18" charset="0"/>
                        </a:rPr>
                        <a:t>A copy of the value is passed into the function</a:t>
                      </a:r>
                      <a:endParaRPr lang="en-US" sz="2400">
                        <a:solidFill>
                          <a:srgbClr val="333333"/>
                        </a:solidFill>
                        <a:effectLst/>
                        <a:latin typeface="Times New Roman" panose="02020603050405020304" pitchFamily="18" charset="0"/>
                        <a:cs typeface="Times New Roman" panose="02020603050405020304" pitchFamily="18" charset="0"/>
                      </a:endParaRPr>
                    </a:p>
                  </a:txBody>
                  <a:tcPr marL="68189" marR="68189" marT="68189" marB="68189"/>
                </a:tc>
                <a:tc>
                  <a:txBody>
                    <a:bodyPr/>
                    <a:lstStyle/>
                    <a:p>
                      <a:pPr algn="just" fontAlgn="t"/>
                      <a:r>
                        <a:rPr lang="en-US" sz="2400">
                          <a:effectLst/>
                          <a:latin typeface="Times New Roman" panose="02020603050405020304" pitchFamily="18" charset="0"/>
                          <a:cs typeface="Times New Roman" panose="02020603050405020304" pitchFamily="18" charset="0"/>
                        </a:rPr>
                        <a:t>An address of value is passed into the function</a:t>
                      </a:r>
                      <a:endParaRPr lang="en-US" sz="2400">
                        <a:solidFill>
                          <a:srgbClr val="333333"/>
                        </a:solidFill>
                        <a:effectLst/>
                        <a:latin typeface="Times New Roman" panose="02020603050405020304" pitchFamily="18" charset="0"/>
                        <a:cs typeface="Times New Roman" panose="02020603050405020304" pitchFamily="18" charset="0"/>
                      </a:endParaRPr>
                    </a:p>
                  </a:txBody>
                  <a:tcPr marL="68189" marR="68189" marT="68189" marB="68189"/>
                </a:tc>
                <a:extLst>
                  <a:ext uri="{0D108BD9-81ED-4DB2-BD59-A6C34878D82A}">
                    <a16:rowId xmlns:a16="http://schemas.microsoft.com/office/drawing/2014/main" val="1240436438"/>
                  </a:ext>
                </a:extLst>
              </a:tr>
              <a:tr h="1685360">
                <a:tc>
                  <a:txBody>
                    <a:bodyPr/>
                    <a:lstStyle/>
                    <a:p>
                      <a:pPr algn="just" fontAlgn="t"/>
                      <a:r>
                        <a:rPr lang="en-US" sz="2400" dirty="0">
                          <a:effectLst/>
                          <a:latin typeface="Times New Roman" panose="02020603050405020304" pitchFamily="18" charset="0"/>
                          <a:cs typeface="Times New Roman" panose="02020603050405020304" pitchFamily="18" charset="0"/>
                        </a:rPr>
                        <a:t>Changes made inside the function is limited to the function only. The values of the actual parameters do not change by changing the formal parameters.</a:t>
                      </a:r>
                      <a:endParaRPr lang="en-US" sz="2400" dirty="0">
                        <a:solidFill>
                          <a:srgbClr val="333333"/>
                        </a:solidFill>
                        <a:effectLst/>
                        <a:latin typeface="Times New Roman" panose="02020603050405020304" pitchFamily="18" charset="0"/>
                        <a:cs typeface="Times New Roman" panose="02020603050405020304" pitchFamily="18" charset="0"/>
                      </a:endParaRPr>
                    </a:p>
                  </a:txBody>
                  <a:tcPr marL="68189" marR="68189" marT="68189" marB="68189"/>
                </a:tc>
                <a:tc>
                  <a:txBody>
                    <a:bodyPr/>
                    <a:lstStyle/>
                    <a:p>
                      <a:pPr algn="just" fontAlgn="t"/>
                      <a:r>
                        <a:rPr lang="en-US" sz="2400">
                          <a:effectLst/>
                          <a:latin typeface="Times New Roman" panose="02020603050405020304" pitchFamily="18" charset="0"/>
                          <a:cs typeface="Times New Roman" panose="02020603050405020304" pitchFamily="18" charset="0"/>
                        </a:rPr>
                        <a:t>Changes made inside the function validate outside of the function also. The values of the actual parameters do change by changing the formal parameters.</a:t>
                      </a:r>
                      <a:endParaRPr lang="en-US" sz="2400">
                        <a:solidFill>
                          <a:srgbClr val="333333"/>
                        </a:solidFill>
                        <a:effectLst/>
                        <a:latin typeface="Times New Roman" panose="02020603050405020304" pitchFamily="18" charset="0"/>
                        <a:cs typeface="Times New Roman" panose="02020603050405020304" pitchFamily="18" charset="0"/>
                      </a:endParaRPr>
                    </a:p>
                  </a:txBody>
                  <a:tcPr marL="68189" marR="68189" marT="68189" marB="68189"/>
                </a:tc>
                <a:extLst>
                  <a:ext uri="{0D108BD9-81ED-4DB2-BD59-A6C34878D82A}">
                    <a16:rowId xmlns:a16="http://schemas.microsoft.com/office/drawing/2014/main" val="2844550848"/>
                  </a:ext>
                </a:extLst>
              </a:tr>
              <a:tr h="1363787">
                <a:tc>
                  <a:txBody>
                    <a:bodyPr/>
                    <a:lstStyle/>
                    <a:p>
                      <a:pPr algn="just" fontAlgn="t"/>
                      <a:r>
                        <a:rPr lang="en-US" sz="2400">
                          <a:effectLst/>
                          <a:latin typeface="Times New Roman" panose="02020603050405020304" pitchFamily="18" charset="0"/>
                          <a:cs typeface="Times New Roman" panose="02020603050405020304" pitchFamily="18" charset="0"/>
                        </a:rPr>
                        <a:t>Actual and formal arguments are created at the different memory location</a:t>
                      </a:r>
                      <a:endParaRPr lang="en-US" sz="2400">
                        <a:solidFill>
                          <a:srgbClr val="333333"/>
                        </a:solidFill>
                        <a:effectLst/>
                        <a:latin typeface="Times New Roman" panose="02020603050405020304" pitchFamily="18" charset="0"/>
                        <a:cs typeface="Times New Roman" panose="02020603050405020304" pitchFamily="18" charset="0"/>
                      </a:endParaRPr>
                    </a:p>
                  </a:txBody>
                  <a:tcPr marL="68189" marR="68189" marT="68189" marB="68189"/>
                </a:tc>
                <a:tc>
                  <a:txBody>
                    <a:bodyPr/>
                    <a:lstStyle/>
                    <a:p>
                      <a:pPr algn="just" fontAlgn="t"/>
                      <a:r>
                        <a:rPr lang="en-US" sz="2400" dirty="0">
                          <a:effectLst/>
                          <a:latin typeface="Times New Roman" panose="02020603050405020304" pitchFamily="18" charset="0"/>
                          <a:cs typeface="Times New Roman" panose="02020603050405020304" pitchFamily="18" charset="0"/>
                        </a:rPr>
                        <a:t>Actual and formal arguments are created at the same memory location</a:t>
                      </a:r>
                      <a:endParaRPr lang="en-US" sz="2400" dirty="0">
                        <a:solidFill>
                          <a:srgbClr val="333333"/>
                        </a:solidFill>
                        <a:effectLst/>
                        <a:latin typeface="Times New Roman" panose="02020603050405020304" pitchFamily="18" charset="0"/>
                        <a:cs typeface="Times New Roman" panose="02020603050405020304" pitchFamily="18" charset="0"/>
                      </a:endParaRPr>
                    </a:p>
                  </a:txBody>
                  <a:tcPr marL="68189" marR="68189" marT="68189" marB="68189"/>
                </a:tc>
                <a:extLst>
                  <a:ext uri="{0D108BD9-81ED-4DB2-BD59-A6C34878D82A}">
                    <a16:rowId xmlns:a16="http://schemas.microsoft.com/office/drawing/2014/main" val="4242862793"/>
                  </a:ext>
                </a:extLst>
              </a:tr>
            </a:tbl>
          </a:graphicData>
        </a:graphic>
      </p:graphicFrame>
    </p:spTree>
    <p:extLst>
      <p:ext uri="{BB962C8B-B14F-4D97-AF65-F5344CB8AC3E}">
        <p14:creationId xmlns:p14="http://schemas.microsoft.com/office/powerpoint/2010/main" val="2511987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Major Parts of a C Program</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791681" y="1690688"/>
            <a:ext cx="6985166" cy="4600930"/>
          </a:xfrm>
          <a:prstGeom prst="rect">
            <a:avLst/>
          </a:prstGeom>
        </p:spPr>
      </p:pic>
    </p:spTree>
    <p:extLst>
      <p:ext uri="{BB962C8B-B14F-4D97-AF65-F5344CB8AC3E}">
        <p14:creationId xmlns:p14="http://schemas.microsoft.com/office/powerpoint/2010/main" val="3319820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Homework</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a:bodyPr>
          <a:lstStyle/>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Write a C program to calculates </a:t>
            </a:r>
            <a:r>
              <a:rPr lang="en-US" sz="2400" dirty="0">
                <a:latin typeface="Bookman Old Style" panose="02050604050505020204" pitchFamily="18" charset="0"/>
                <a:cs typeface="Times New Roman" panose="02020603050405020304" pitchFamily="18" charset="0"/>
              </a:rPr>
              <a:t>the sum and average of three numbers using </a:t>
            </a:r>
            <a:r>
              <a:rPr lang="en-US" sz="2400" dirty="0" smtClean="0">
                <a:latin typeface="Bookman Old Style" panose="02050604050505020204" pitchFamily="18" charset="0"/>
                <a:cs typeface="Times New Roman" panose="02020603050405020304" pitchFamily="18" charset="0"/>
              </a:rPr>
              <a:t>a functions with call by reference. </a:t>
            </a:r>
          </a:p>
        </p:txBody>
      </p:sp>
    </p:spTree>
    <p:extLst>
      <p:ext uri="{BB962C8B-B14F-4D97-AF65-F5344CB8AC3E}">
        <p14:creationId xmlns:p14="http://schemas.microsoft.com/office/powerpoint/2010/main" val="3475804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3525"/>
            <a:ext cx="10515600" cy="1325563"/>
          </a:xfrm>
        </p:spPr>
        <p:txBody>
          <a:bodyPr>
            <a:noAutofit/>
          </a:bodyPr>
          <a:lstStyle/>
          <a:p>
            <a:pPr algn="ctr"/>
            <a:r>
              <a:rPr lang="en-US" sz="9600" b="1" dirty="0" smtClean="0">
                <a:solidFill>
                  <a:srgbClr val="002060"/>
                </a:solidFill>
                <a:latin typeface="Bookman Old Style" panose="02050604050505020204" pitchFamily="18" charset="0"/>
                <a:cs typeface="Times New Roman" panose="02020603050405020304" pitchFamily="18" charset="0"/>
              </a:rPr>
              <a:t>Thank You</a:t>
            </a:r>
            <a:endParaRPr lang="en-US" sz="9600" b="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635681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Syntax of Switch….Case</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274829" y="1690688"/>
            <a:ext cx="5642341" cy="4939670"/>
          </a:xfrm>
          <a:prstGeom prst="rect">
            <a:avLst/>
          </a:prstGeom>
        </p:spPr>
      </p:pic>
    </p:spTree>
    <p:extLst>
      <p:ext uri="{BB962C8B-B14F-4D97-AF65-F5344CB8AC3E}">
        <p14:creationId xmlns:p14="http://schemas.microsoft.com/office/powerpoint/2010/main" val="1693144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Rules of the </a:t>
            </a:r>
            <a:r>
              <a:rPr lang="en-US" sz="3600" b="1" dirty="0" smtClean="0">
                <a:solidFill>
                  <a:srgbClr val="002060"/>
                </a:solidFill>
                <a:latin typeface="Bookman Old Style" panose="02050604050505020204" pitchFamily="18" charset="0"/>
                <a:cs typeface="Times New Roman" panose="02020603050405020304" pitchFamily="18" charset="0"/>
              </a:rPr>
              <a:t>Switch Case Statement</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a switch statement, the “</a:t>
            </a:r>
            <a:r>
              <a:rPr lang="en-US" sz="2400" b="1" i="1" dirty="0">
                <a:solidFill>
                  <a:srgbClr val="00B050"/>
                </a:solidFill>
                <a:latin typeface="Bookman Old Style" panose="02050604050505020204" pitchFamily="18" charset="0"/>
                <a:cs typeface="Times New Roman" panose="02020603050405020304" pitchFamily="18" charset="0"/>
              </a:rPr>
              <a:t>case value” must be of “char” and “</a:t>
            </a:r>
            <a:r>
              <a:rPr lang="en-US" sz="2400" b="1" i="1" dirty="0" err="1">
                <a:solidFill>
                  <a:srgbClr val="00B050"/>
                </a:solidFill>
                <a:latin typeface="Bookman Old Style" panose="02050604050505020204" pitchFamily="18" charset="0"/>
                <a:cs typeface="Times New Roman" panose="02020603050405020304" pitchFamily="18" charset="0"/>
              </a:rPr>
              <a:t>int</a:t>
            </a:r>
            <a:r>
              <a:rPr lang="en-US" sz="2400" b="1" i="1" dirty="0">
                <a:solidFill>
                  <a:srgbClr val="00B050"/>
                </a:solidFill>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type.</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There can be one or N number of cases.</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values in the case must be unique.</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Each statement of the case can have a break statement. It is optional.</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default Statement is also optional.</a:t>
            </a:r>
          </a:p>
        </p:txBody>
      </p:sp>
    </p:spTree>
    <p:extLst>
      <p:ext uri="{BB962C8B-B14F-4D97-AF65-F5344CB8AC3E}">
        <p14:creationId xmlns:p14="http://schemas.microsoft.com/office/powerpoint/2010/main" val="1758572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Flowchart of </a:t>
            </a:r>
            <a:r>
              <a:rPr lang="en-US" sz="3600" b="1" dirty="0" smtClean="0">
                <a:solidFill>
                  <a:srgbClr val="002060"/>
                </a:solidFill>
                <a:latin typeface="Bookman Old Style" panose="02050604050505020204" pitchFamily="18" charset="0"/>
                <a:cs typeface="Times New Roman" panose="02020603050405020304" pitchFamily="18" charset="0"/>
              </a:rPr>
              <a:t>Switch Case Statement</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3965590" y="1690688"/>
            <a:ext cx="4260819" cy="5036430"/>
          </a:xfrm>
          <a:prstGeom prst="rect">
            <a:avLst/>
          </a:prstGeom>
        </p:spPr>
      </p:pic>
    </p:spTree>
    <p:extLst>
      <p:ext uri="{BB962C8B-B14F-4D97-AF65-F5344CB8AC3E}">
        <p14:creationId xmlns:p14="http://schemas.microsoft.com/office/powerpoint/2010/main" val="166805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38637" y="0"/>
            <a:ext cx="7935534" cy="6858000"/>
          </a:xfrm>
          <a:prstGeom prst="rect">
            <a:avLst/>
          </a:prstGeom>
        </p:spPr>
      </p:pic>
    </p:spTree>
    <p:extLst>
      <p:ext uri="{BB962C8B-B14F-4D97-AF65-F5344CB8AC3E}">
        <p14:creationId xmlns:p14="http://schemas.microsoft.com/office/powerpoint/2010/main" val="270140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0742" y="0"/>
            <a:ext cx="8374544" cy="6858000"/>
          </a:xfrm>
          <a:prstGeom prst="rect">
            <a:avLst/>
          </a:prstGeom>
        </p:spPr>
      </p:pic>
    </p:spTree>
    <p:extLst>
      <p:ext uri="{BB962C8B-B14F-4D97-AF65-F5344CB8AC3E}">
        <p14:creationId xmlns:p14="http://schemas.microsoft.com/office/powerpoint/2010/main" val="3371195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98638" y="0"/>
            <a:ext cx="8859941" cy="6858000"/>
          </a:xfrm>
          <a:prstGeom prst="rect">
            <a:avLst/>
          </a:prstGeom>
        </p:spPr>
      </p:pic>
    </p:spTree>
    <p:extLst>
      <p:ext uri="{BB962C8B-B14F-4D97-AF65-F5344CB8AC3E}">
        <p14:creationId xmlns:p14="http://schemas.microsoft.com/office/powerpoint/2010/main" val="4015651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Bookman Old Style" panose="02050604050505020204" pitchFamily="18" charset="0"/>
                <a:cs typeface="Times New Roman" panose="02020603050405020304" pitchFamily="18" charset="0"/>
              </a:rPr>
              <a:t>Differences </a:t>
            </a:r>
            <a:r>
              <a:rPr lang="en-US" sz="3200" b="1" dirty="0">
                <a:solidFill>
                  <a:srgbClr val="002060"/>
                </a:solidFill>
                <a:latin typeface="Bookman Old Style" panose="02050604050505020204" pitchFamily="18" charset="0"/>
                <a:cs typeface="Times New Roman" panose="02020603050405020304" pitchFamily="18" charset="0"/>
              </a:rPr>
              <a:t>between </a:t>
            </a:r>
            <a:r>
              <a:rPr lang="en-US" sz="3200" b="1" dirty="0" smtClean="0">
                <a:solidFill>
                  <a:srgbClr val="002060"/>
                </a:solidFill>
                <a:latin typeface="Bookman Old Style" panose="02050604050505020204" pitchFamily="18" charset="0"/>
                <a:cs typeface="Times New Roman" panose="02020603050405020304" pitchFamily="18" charset="0"/>
              </a:rPr>
              <a:t>Switch </a:t>
            </a:r>
            <a:r>
              <a:rPr lang="en-US" sz="3200" b="1" dirty="0">
                <a:solidFill>
                  <a:srgbClr val="002060"/>
                </a:solidFill>
                <a:latin typeface="Bookman Old Style" panose="02050604050505020204" pitchFamily="18" charset="0"/>
                <a:cs typeface="Times New Roman" panose="02020603050405020304" pitchFamily="18" charset="0"/>
              </a:rPr>
              <a:t>and if else if ladder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1231898"/>
              </p:ext>
            </p:extLst>
          </p:nvPr>
        </p:nvGraphicFramePr>
        <p:xfrm>
          <a:off x="600502" y="1767080"/>
          <a:ext cx="10508776" cy="4434974"/>
        </p:xfrm>
        <a:graphic>
          <a:graphicData uri="http://schemas.openxmlformats.org/drawingml/2006/table">
            <a:tbl>
              <a:tblPr>
                <a:tableStyleId>{16D9F66E-5EB9-4882-86FB-DCBF35E3C3E4}</a:tableStyleId>
              </a:tblPr>
              <a:tblGrid>
                <a:gridCol w="5950424">
                  <a:extLst>
                    <a:ext uri="{9D8B030D-6E8A-4147-A177-3AD203B41FA5}">
                      <a16:colId xmlns:a16="http://schemas.microsoft.com/office/drawing/2014/main" val="3472996850"/>
                    </a:ext>
                  </a:extLst>
                </a:gridCol>
                <a:gridCol w="4558352">
                  <a:extLst>
                    <a:ext uri="{9D8B030D-6E8A-4147-A177-3AD203B41FA5}">
                      <a16:colId xmlns:a16="http://schemas.microsoft.com/office/drawing/2014/main" val="4265900324"/>
                    </a:ext>
                  </a:extLst>
                </a:gridCol>
              </a:tblGrid>
              <a:tr h="376771">
                <a:tc>
                  <a:txBody>
                    <a:bodyPr/>
                    <a:lstStyle/>
                    <a:p>
                      <a:pPr algn="ctr" fontAlgn="t"/>
                      <a:r>
                        <a:rPr lang="en-US" sz="1800" b="1" dirty="0">
                          <a:effectLst/>
                          <a:latin typeface="Times New Roman" panose="02020603050405020304" pitchFamily="18" charset="0"/>
                          <a:cs typeface="Times New Roman" panose="02020603050405020304" pitchFamily="18" charset="0"/>
                        </a:rPr>
                        <a:t>switch statement</a:t>
                      </a:r>
                      <a:endParaRPr lang="en-US" sz="1800" b="1" dirty="0">
                        <a:solidFill>
                          <a:srgbClr val="000000"/>
                        </a:solidFill>
                        <a:effectLst/>
                        <a:latin typeface="Times New Roman" panose="02020603050405020304" pitchFamily="18" charset="0"/>
                        <a:cs typeface="Times New Roman" panose="02020603050405020304" pitchFamily="18" charset="0"/>
                      </a:endParaRPr>
                    </a:p>
                  </a:txBody>
                  <a:tcPr marL="55408" marR="55408" marT="55408" marB="55408"/>
                </a:tc>
                <a:tc>
                  <a:txBody>
                    <a:bodyPr/>
                    <a:lstStyle/>
                    <a:p>
                      <a:pPr algn="ctr" fontAlgn="t"/>
                      <a:r>
                        <a:rPr lang="en-US" sz="1800" b="1" dirty="0">
                          <a:effectLst/>
                          <a:latin typeface="Times New Roman" panose="02020603050405020304" pitchFamily="18" charset="0"/>
                          <a:cs typeface="Times New Roman" panose="02020603050405020304" pitchFamily="18" charset="0"/>
                        </a:rPr>
                        <a:t>if-else-if ladder statement</a:t>
                      </a:r>
                      <a:endParaRPr lang="en-US" sz="1800" b="1" dirty="0">
                        <a:solidFill>
                          <a:srgbClr val="000000"/>
                        </a:solidFill>
                        <a:effectLst/>
                        <a:latin typeface="Times New Roman" panose="02020603050405020304" pitchFamily="18" charset="0"/>
                        <a:cs typeface="Times New Roman" panose="02020603050405020304" pitchFamily="18" charset="0"/>
                      </a:endParaRPr>
                    </a:p>
                  </a:txBody>
                  <a:tcPr marL="55408" marR="55408" marT="55408" marB="55408"/>
                </a:tc>
                <a:extLst>
                  <a:ext uri="{0D108BD9-81ED-4DB2-BD59-A6C34878D82A}">
                    <a16:rowId xmlns:a16="http://schemas.microsoft.com/office/drawing/2014/main" val="1325933631"/>
                  </a:ext>
                </a:extLst>
              </a:tr>
              <a:tr h="605789">
                <a:tc>
                  <a:txBody>
                    <a:bodyPr/>
                    <a:lstStyle/>
                    <a:p>
                      <a:pPr algn="just" fontAlgn="t"/>
                      <a:r>
                        <a:rPr lang="en-US" sz="1800" dirty="0">
                          <a:effectLst/>
                          <a:latin typeface="Times New Roman" panose="02020603050405020304" pitchFamily="18" charset="0"/>
                          <a:cs typeface="Times New Roman" panose="02020603050405020304" pitchFamily="18" charset="0"/>
                        </a:rPr>
                        <a:t>The expression used in switch statement can return an integer or character.</a:t>
                      </a:r>
                      <a:endParaRPr lang="en-US" sz="1800" dirty="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tc>
                  <a:txBody>
                    <a:bodyPr/>
                    <a:lstStyle/>
                    <a:p>
                      <a:pPr algn="just" fontAlgn="t"/>
                      <a:r>
                        <a:rPr lang="en-US" sz="1800">
                          <a:effectLst/>
                          <a:latin typeface="Times New Roman" panose="02020603050405020304" pitchFamily="18" charset="0"/>
                          <a:cs typeface="Times New Roman" panose="02020603050405020304" pitchFamily="18" charset="0"/>
                        </a:rPr>
                        <a:t>The expression used in if-else-if ladder statement returns true or false value.</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extLst>
                  <a:ext uri="{0D108BD9-81ED-4DB2-BD59-A6C34878D82A}">
                    <a16:rowId xmlns:a16="http://schemas.microsoft.com/office/drawing/2014/main" val="3543827087"/>
                  </a:ext>
                </a:extLst>
              </a:tr>
              <a:tr h="472811">
                <a:tc>
                  <a:txBody>
                    <a:bodyPr/>
                    <a:lstStyle/>
                    <a:p>
                      <a:pPr algn="just" fontAlgn="t"/>
                      <a:r>
                        <a:rPr lang="en-US" sz="1800">
                          <a:effectLst/>
                          <a:latin typeface="Times New Roman" panose="02020603050405020304" pitchFamily="18" charset="0"/>
                          <a:cs typeface="Times New Roman" panose="02020603050405020304" pitchFamily="18" charset="0"/>
                        </a:rPr>
                        <a:t>switch statement has more flexibility.</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tc>
                  <a:txBody>
                    <a:bodyPr/>
                    <a:lstStyle/>
                    <a:p>
                      <a:pPr algn="just" fontAlgn="t"/>
                      <a:r>
                        <a:rPr lang="en-US" sz="1800">
                          <a:effectLst/>
                          <a:latin typeface="Times New Roman" panose="02020603050405020304" pitchFamily="18" charset="0"/>
                          <a:cs typeface="Times New Roman" panose="02020603050405020304" pitchFamily="18" charset="0"/>
                        </a:rPr>
                        <a:t>if-else-if ladder statement have poor flexibility.</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extLst>
                  <a:ext uri="{0D108BD9-81ED-4DB2-BD59-A6C34878D82A}">
                    <a16:rowId xmlns:a16="http://schemas.microsoft.com/office/drawing/2014/main" val="1429538305"/>
                  </a:ext>
                </a:extLst>
              </a:tr>
              <a:tr h="339833">
                <a:tc>
                  <a:txBody>
                    <a:bodyPr/>
                    <a:lstStyle/>
                    <a:p>
                      <a:pPr algn="just" fontAlgn="t"/>
                      <a:r>
                        <a:rPr lang="en-US" sz="1800">
                          <a:effectLst/>
                          <a:latin typeface="Times New Roman" panose="02020603050405020304" pitchFamily="18" charset="0"/>
                          <a:cs typeface="Times New Roman" panose="02020603050405020304" pitchFamily="18" charset="0"/>
                        </a:rPr>
                        <a:t>This statement is easy to handle.</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tc>
                  <a:txBody>
                    <a:bodyPr/>
                    <a:lstStyle/>
                    <a:p>
                      <a:pPr algn="just" fontAlgn="t"/>
                      <a:r>
                        <a:rPr lang="en-US" sz="1800">
                          <a:effectLst/>
                          <a:latin typeface="Times New Roman" panose="02020603050405020304" pitchFamily="18" charset="0"/>
                          <a:cs typeface="Times New Roman" panose="02020603050405020304" pitchFamily="18" charset="0"/>
                        </a:rPr>
                        <a:t>This statement is difficult to handle.</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extLst>
                  <a:ext uri="{0D108BD9-81ED-4DB2-BD59-A6C34878D82A}">
                    <a16:rowId xmlns:a16="http://schemas.microsoft.com/office/drawing/2014/main" val="1981546766"/>
                  </a:ext>
                </a:extLst>
              </a:tr>
              <a:tr h="738767">
                <a:tc>
                  <a:txBody>
                    <a:bodyPr/>
                    <a:lstStyle/>
                    <a:p>
                      <a:pPr algn="just" fontAlgn="t"/>
                      <a:r>
                        <a:rPr lang="en-US" sz="1800">
                          <a:effectLst/>
                          <a:latin typeface="Times New Roman" panose="02020603050405020304" pitchFamily="18" charset="0"/>
                          <a:cs typeface="Times New Roman" panose="02020603050405020304" pitchFamily="18" charset="0"/>
                        </a:rPr>
                        <a:t>In switch statement each case of switch the last statement must be the break statement.</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tc>
                  <a:txBody>
                    <a:bodyPr/>
                    <a:lstStyle/>
                    <a:p>
                      <a:pPr algn="just" fontAlgn="t"/>
                      <a:r>
                        <a:rPr lang="en-US" sz="1800">
                          <a:effectLst/>
                          <a:latin typeface="Times New Roman" panose="02020603050405020304" pitchFamily="18" charset="0"/>
                          <a:cs typeface="Times New Roman" panose="02020603050405020304" pitchFamily="18" charset="0"/>
                        </a:rPr>
                        <a:t>In if-else-if ladder statement there is no necessity of break statement.</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extLst>
                  <a:ext uri="{0D108BD9-81ED-4DB2-BD59-A6C34878D82A}">
                    <a16:rowId xmlns:a16="http://schemas.microsoft.com/office/drawing/2014/main" val="1159268735"/>
                  </a:ext>
                </a:extLst>
              </a:tr>
              <a:tr h="605789">
                <a:tc>
                  <a:txBody>
                    <a:bodyPr/>
                    <a:lstStyle/>
                    <a:p>
                      <a:pPr algn="just" fontAlgn="t"/>
                      <a:r>
                        <a:rPr lang="en-US" sz="1800">
                          <a:effectLst/>
                          <a:latin typeface="Times New Roman" panose="02020603050405020304" pitchFamily="18" charset="0"/>
                          <a:cs typeface="Times New Roman" panose="02020603050405020304" pitchFamily="18" charset="0"/>
                        </a:rPr>
                        <a:t>There is no need to put the multiple statements of a case into braces.</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tc>
                  <a:txBody>
                    <a:bodyPr/>
                    <a:lstStyle/>
                    <a:p>
                      <a:pPr algn="just" fontAlgn="t"/>
                      <a:r>
                        <a:rPr lang="en-US" sz="1800">
                          <a:effectLst/>
                          <a:latin typeface="Times New Roman" panose="02020603050405020304" pitchFamily="18" charset="0"/>
                          <a:cs typeface="Times New Roman" panose="02020603050405020304" pitchFamily="18" charset="0"/>
                        </a:rPr>
                        <a:t>Multiple statements of if-else-if ladder statement must be within braces.</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extLst>
                  <a:ext uri="{0D108BD9-81ED-4DB2-BD59-A6C34878D82A}">
                    <a16:rowId xmlns:a16="http://schemas.microsoft.com/office/drawing/2014/main" val="3549181987"/>
                  </a:ext>
                </a:extLst>
              </a:tr>
              <a:tr h="605789">
                <a:tc>
                  <a:txBody>
                    <a:bodyPr/>
                    <a:lstStyle/>
                    <a:p>
                      <a:pPr algn="just" fontAlgn="t"/>
                      <a:r>
                        <a:rPr lang="en-US" sz="1800">
                          <a:effectLst/>
                          <a:latin typeface="Times New Roman" panose="02020603050405020304" pitchFamily="18" charset="0"/>
                          <a:cs typeface="Times New Roman" panose="02020603050405020304" pitchFamily="18" charset="0"/>
                        </a:rPr>
                        <a:t>switch statement have clearer format than if-else-if ladder statement.</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tc>
                  <a:txBody>
                    <a:bodyPr/>
                    <a:lstStyle/>
                    <a:p>
                      <a:pPr algn="just" fontAlgn="t"/>
                      <a:r>
                        <a:rPr lang="en-US" sz="1800">
                          <a:effectLst/>
                          <a:latin typeface="Times New Roman" panose="02020603050405020304" pitchFamily="18" charset="0"/>
                          <a:cs typeface="Times New Roman" panose="02020603050405020304" pitchFamily="18" charset="0"/>
                        </a:rPr>
                        <a:t>if-else-if ladder statement have a complex format.</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extLst>
                  <a:ext uri="{0D108BD9-81ED-4DB2-BD59-A6C34878D82A}">
                    <a16:rowId xmlns:a16="http://schemas.microsoft.com/office/drawing/2014/main" val="965794814"/>
                  </a:ext>
                </a:extLst>
              </a:tr>
              <a:tr h="605789">
                <a:tc>
                  <a:txBody>
                    <a:bodyPr/>
                    <a:lstStyle/>
                    <a:p>
                      <a:pPr algn="just" fontAlgn="t"/>
                      <a:r>
                        <a:rPr lang="en-US" sz="1800">
                          <a:effectLst/>
                          <a:latin typeface="Times New Roman" panose="02020603050405020304" pitchFamily="18" charset="0"/>
                          <a:cs typeface="Times New Roman" panose="02020603050405020304" pitchFamily="18" charset="0"/>
                        </a:rPr>
                        <a:t>In switch statement the keyword switch, case and default are used.</a:t>
                      </a:r>
                      <a:endParaRPr lang="en-US" sz="180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tc>
                  <a:txBody>
                    <a:bodyPr/>
                    <a:lstStyle/>
                    <a:p>
                      <a:pPr algn="just" fontAlgn="t"/>
                      <a:r>
                        <a:rPr lang="en-US" sz="1800" dirty="0">
                          <a:effectLst/>
                          <a:latin typeface="Times New Roman" panose="02020603050405020304" pitchFamily="18" charset="0"/>
                          <a:cs typeface="Times New Roman" panose="02020603050405020304" pitchFamily="18" charset="0"/>
                        </a:rPr>
                        <a:t>In if-else-if ladder statement the keyword if and else are used.</a:t>
                      </a:r>
                      <a:endParaRPr lang="en-US" sz="1800" dirty="0">
                        <a:solidFill>
                          <a:srgbClr val="333333"/>
                        </a:solidFill>
                        <a:effectLst/>
                        <a:latin typeface="Times New Roman" panose="02020603050405020304" pitchFamily="18" charset="0"/>
                        <a:cs typeface="Times New Roman" panose="02020603050405020304" pitchFamily="18" charset="0"/>
                      </a:endParaRPr>
                    </a:p>
                  </a:txBody>
                  <a:tcPr marL="36938" marR="36938" marT="36938" marB="36938"/>
                </a:tc>
                <a:extLst>
                  <a:ext uri="{0D108BD9-81ED-4DB2-BD59-A6C34878D82A}">
                    <a16:rowId xmlns:a16="http://schemas.microsoft.com/office/drawing/2014/main" val="1410539260"/>
                  </a:ext>
                </a:extLst>
              </a:tr>
            </a:tbl>
          </a:graphicData>
        </a:graphic>
      </p:graphicFrame>
    </p:spTree>
    <p:extLst>
      <p:ext uri="{BB962C8B-B14F-4D97-AF65-F5344CB8AC3E}">
        <p14:creationId xmlns:p14="http://schemas.microsoft.com/office/powerpoint/2010/main" val="4270596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997</Words>
  <Application>Microsoft Office PowerPoint</Application>
  <PresentationFormat>Widescreen</PresentationFormat>
  <Paragraphs>85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Bookman Old Style</vt:lpstr>
      <vt:lpstr>Calibri</vt:lpstr>
      <vt:lpstr>Calibri Light</vt:lpstr>
      <vt:lpstr>Times New Roman</vt:lpstr>
      <vt:lpstr>Office Theme</vt:lpstr>
      <vt:lpstr>Switch Statement &amp; Functions</vt:lpstr>
      <vt:lpstr>Switch Statement in C</vt:lpstr>
      <vt:lpstr>Syntax of Switch….Case</vt:lpstr>
      <vt:lpstr>Rules of the Switch Case Statement</vt:lpstr>
      <vt:lpstr>Flowchart of Switch Case Statement</vt:lpstr>
      <vt:lpstr>PowerPoint Presentation</vt:lpstr>
      <vt:lpstr>PowerPoint Presentation</vt:lpstr>
      <vt:lpstr>PowerPoint Presentation</vt:lpstr>
      <vt:lpstr>Differences between Switch and if else if ladder</vt:lpstr>
      <vt:lpstr>Differences between Switch and if else if ladder</vt:lpstr>
      <vt:lpstr>Functions</vt:lpstr>
      <vt:lpstr>Standard Library Functions</vt:lpstr>
      <vt:lpstr>User-defined Function</vt:lpstr>
      <vt:lpstr>Different Aspects of Function Calling</vt:lpstr>
      <vt:lpstr>Program to Find Cube of a Number</vt:lpstr>
      <vt:lpstr>PowerPoint Presentation</vt:lpstr>
      <vt:lpstr>Call by Value</vt:lpstr>
      <vt:lpstr>Example of Call by Value</vt:lpstr>
      <vt:lpstr>Another Example of Call by Value</vt:lpstr>
      <vt:lpstr>Call by Reference</vt:lpstr>
      <vt:lpstr>Example of Call by Reference</vt:lpstr>
      <vt:lpstr>Call by reference Example: Swapping the values of the two variables</vt:lpstr>
      <vt:lpstr>Difference between call by value and call by reference in c</vt:lpstr>
      <vt:lpstr>Major Parts of a C Program</vt:lpstr>
      <vt:lpstr>Homework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computer Programming with C CSE-121</dc:title>
  <dc:creator>Alamgir Hossain</dc:creator>
  <cp:lastModifiedBy>Alamgir Hossain</cp:lastModifiedBy>
  <cp:revision>60</cp:revision>
  <dcterms:created xsi:type="dcterms:W3CDTF">2020-06-21T03:27:58Z</dcterms:created>
  <dcterms:modified xsi:type="dcterms:W3CDTF">2023-09-06T05:16:57Z</dcterms:modified>
</cp:coreProperties>
</file>