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7"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73"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73554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95467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15768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13563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ED6532-C72A-4E3B-9810-3BE81A643966}"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0260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ED6532-C72A-4E3B-9810-3BE81A643966}"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892811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ED6532-C72A-4E3B-9810-3BE81A643966}"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82376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ED6532-C72A-4E3B-9810-3BE81A643966}"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85658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D6532-C72A-4E3B-9810-3BE81A643966}"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56132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D6532-C72A-4E3B-9810-3BE81A643966}"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30279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D6532-C72A-4E3B-9810-3BE81A643966}"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259943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D6532-C72A-4E3B-9810-3BE81A643966}" type="datetimeFigureOut">
              <a:rPr lang="en-US" smtClean="0"/>
              <a:t>10/30/2023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7C46C-856D-4466-9E68-44EBAE5BE4CE}" type="slidenum">
              <a:rPr lang="en-US" smtClean="0"/>
              <a:t>‹#›</a:t>
            </a:fld>
            <a:endParaRPr lang="en-US"/>
          </a:p>
        </p:txBody>
      </p:sp>
    </p:spTree>
    <p:extLst>
      <p:ext uri="{BB962C8B-B14F-4D97-AF65-F5344CB8AC3E}">
        <p14:creationId xmlns:p14="http://schemas.microsoft.com/office/powerpoint/2010/main" val="4154876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259" y="985939"/>
            <a:ext cx="10515600" cy="1325563"/>
          </a:xfrm>
        </p:spPr>
        <p:txBody>
          <a:bodyPr>
            <a:normAutofit/>
          </a:bodyPr>
          <a:lstStyle/>
          <a:p>
            <a:pPr algn="ctr"/>
            <a:r>
              <a:rPr lang="en-US" sz="5400" b="1" dirty="0" smtClean="0">
                <a:solidFill>
                  <a:srgbClr val="002060"/>
                </a:solidFill>
                <a:latin typeface="Bookman Old Style" panose="02050604050505020204" pitchFamily="18" charset="0"/>
                <a:cs typeface="Times New Roman" panose="02020603050405020304" pitchFamily="18" charset="0"/>
              </a:rPr>
              <a:t>String in </a:t>
            </a:r>
            <a:r>
              <a:rPr lang="en-US" sz="5400" b="1" dirty="0">
                <a:solidFill>
                  <a:srgbClr val="002060"/>
                </a:solidFill>
                <a:latin typeface="Bookman Old Style" panose="02050604050505020204" pitchFamily="18" charset="0"/>
                <a:cs typeface="Times New Roman" panose="02020603050405020304" pitchFamily="18" charset="0"/>
              </a:rPr>
              <a:t>C</a:t>
            </a:r>
          </a:p>
        </p:txBody>
      </p:sp>
      <p:sp>
        <p:nvSpPr>
          <p:cNvPr id="3" name="TextBox 2"/>
          <p:cNvSpPr txBox="1"/>
          <p:nvPr/>
        </p:nvSpPr>
        <p:spPr>
          <a:xfrm>
            <a:off x="1534702" y="2941983"/>
            <a:ext cx="8865704" cy="2246769"/>
          </a:xfrm>
          <a:prstGeom prst="rect">
            <a:avLst/>
          </a:prstGeom>
          <a:noFill/>
        </p:spPr>
        <p:txBody>
          <a:bodyPr wrap="square" rtlCol="0">
            <a:spAutoFit/>
          </a:bodyPr>
          <a:lstStyle/>
          <a:p>
            <a:pPr algn="ctr"/>
            <a:r>
              <a:rPr lang="en-US" sz="3600" b="1" dirty="0" smtClean="0">
                <a:solidFill>
                  <a:srgbClr val="00B050"/>
                </a:solidFill>
                <a:latin typeface="Bookman Old Style" panose="02050604050505020204" pitchFamily="18" charset="0"/>
                <a:cs typeface="Times New Roman" panose="02020603050405020304" pitchFamily="18" charset="0"/>
              </a:rPr>
              <a:t>Md. Alamgir Hossain</a:t>
            </a:r>
          </a:p>
          <a:p>
            <a:pPr algn="ctr"/>
            <a:r>
              <a:rPr lang="en-US" sz="3600" b="1" dirty="0" smtClean="0">
                <a:latin typeface="Bookman Old Style" panose="02050604050505020204" pitchFamily="18" charset="0"/>
                <a:cs typeface="Times New Roman" panose="02020603050405020304" pitchFamily="18" charset="0"/>
              </a:rPr>
              <a:t>Senior Lecturer,</a:t>
            </a:r>
          </a:p>
          <a:p>
            <a:pPr algn="ctr"/>
            <a:r>
              <a:rPr lang="en-US" sz="3600" b="1" dirty="0" smtClean="0">
                <a:latin typeface="Bookman Old Style" panose="02050604050505020204" pitchFamily="18" charset="0"/>
                <a:cs typeface="Times New Roman" panose="02020603050405020304" pitchFamily="18" charset="0"/>
              </a:rPr>
              <a:t>Dept. of CSE, Prime University</a:t>
            </a:r>
          </a:p>
          <a:p>
            <a:pPr algn="ctr"/>
            <a:r>
              <a:rPr lang="en-US" sz="3200" b="1" dirty="0" smtClean="0">
                <a:latin typeface="Bookman Old Style" panose="02050604050505020204" pitchFamily="18" charset="0"/>
                <a:cs typeface="Times New Roman" panose="02020603050405020304" pitchFamily="18" charset="0"/>
              </a:rPr>
              <a:t>Mail: </a:t>
            </a:r>
            <a:r>
              <a:rPr lang="en-US" sz="3200" b="1" i="1" u="sng" dirty="0" smtClean="0">
                <a:solidFill>
                  <a:srgbClr val="0070C0"/>
                </a:solidFill>
                <a:latin typeface="Bookman Old Style" panose="02050604050505020204" pitchFamily="18" charset="0"/>
                <a:cs typeface="Times New Roman" panose="02020603050405020304" pitchFamily="18" charset="0"/>
              </a:rPr>
              <a:t>alamgir.cse14.just@gmail.com</a:t>
            </a:r>
            <a:endParaRPr lang="en-US" sz="3200" b="1" i="1" u="sng" dirty="0">
              <a:solidFill>
                <a:srgbClr val="0070C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382862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Accepting </a:t>
            </a:r>
            <a:r>
              <a:rPr lang="en-US" sz="3600" b="1" dirty="0" smtClean="0">
                <a:solidFill>
                  <a:srgbClr val="002060"/>
                </a:solidFill>
                <a:latin typeface="Bookman Old Style" panose="02050604050505020204" pitchFamily="18" charset="0"/>
                <a:cs typeface="Times New Roman" panose="02020603050405020304" pitchFamily="18" charset="0"/>
              </a:rPr>
              <a:t>String </a:t>
            </a:r>
            <a:r>
              <a:rPr lang="en-US" sz="3600" b="1" dirty="0">
                <a:solidFill>
                  <a:srgbClr val="002060"/>
                </a:solidFill>
                <a:latin typeface="Bookman Old Style" panose="02050604050505020204" pitchFamily="18" charset="0"/>
                <a:cs typeface="Times New Roman" panose="02020603050405020304" pitchFamily="18" charset="0"/>
              </a:rPr>
              <a:t>as the </a:t>
            </a:r>
            <a:r>
              <a:rPr lang="en-US" sz="3600" b="1" dirty="0" smtClean="0">
                <a:solidFill>
                  <a:srgbClr val="002060"/>
                </a:solidFill>
                <a:latin typeface="Bookman Old Style" panose="02050604050505020204" pitchFamily="18" charset="0"/>
                <a:cs typeface="Times New Roman" panose="02020603050405020304" pitchFamily="18" charset="0"/>
              </a:rPr>
              <a:t>Input</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We must also notice that we do not need to use address of (&amp;) operator in </a:t>
            </a:r>
            <a:r>
              <a:rPr lang="en-US" sz="2400" dirty="0" err="1">
                <a:latin typeface="Bookman Old Style" panose="02050604050505020204" pitchFamily="18" charset="0"/>
                <a:cs typeface="Times New Roman" panose="02020603050405020304" pitchFamily="18" charset="0"/>
              </a:rPr>
              <a:t>scanf</a:t>
            </a:r>
            <a:r>
              <a:rPr lang="en-US" sz="2400" dirty="0">
                <a:latin typeface="Bookman Old Style" panose="02050604050505020204" pitchFamily="18" charset="0"/>
                <a:cs typeface="Times New Roman" panose="02020603050405020304" pitchFamily="18" charset="0"/>
              </a:rPr>
              <a:t> to store a string since string s is an array of characters and the name of the array, i.e., s indicates the base address of the string (character array) therefore we need not use &amp; with it.</a:t>
            </a:r>
            <a:endParaRPr lang="en-US" sz="2400" dirty="0">
              <a:latin typeface="Bookman Old Style" panose="020506040505050202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138487" y="3275463"/>
            <a:ext cx="5915025" cy="3582537"/>
          </a:xfrm>
          <a:prstGeom prst="rect">
            <a:avLst/>
          </a:prstGeom>
        </p:spPr>
      </p:pic>
    </p:spTree>
    <p:extLst>
      <p:ext uri="{BB962C8B-B14F-4D97-AF65-F5344CB8AC3E}">
        <p14:creationId xmlns:p14="http://schemas.microsoft.com/office/powerpoint/2010/main" val="3501222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Some </a:t>
            </a:r>
            <a:r>
              <a:rPr lang="en-US" sz="3600" b="1" dirty="0" smtClean="0">
                <a:solidFill>
                  <a:srgbClr val="002060"/>
                </a:solidFill>
                <a:latin typeface="Bookman Old Style" panose="02050604050505020204" pitchFamily="18" charset="0"/>
                <a:cs typeface="Times New Roman" panose="02020603050405020304" pitchFamily="18" charset="0"/>
              </a:rPr>
              <a:t>Important Points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compiler </a:t>
            </a:r>
            <a:r>
              <a:rPr lang="en-US" sz="2400" dirty="0" smtClean="0">
                <a:latin typeface="Bookman Old Style" panose="02050604050505020204" pitchFamily="18" charset="0"/>
                <a:cs typeface="Times New Roman" panose="02020603050405020304" pitchFamily="18" charset="0"/>
              </a:rPr>
              <a:t>doesn’t </a:t>
            </a:r>
            <a:r>
              <a:rPr lang="en-US" sz="2400" dirty="0">
                <a:latin typeface="Bookman Old Style" panose="02050604050505020204" pitchFamily="18" charset="0"/>
                <a:cs typeface="Times New Roman" panose="02020603050405020304" pitchFamily="18" charset="0"/>
              </a:rPr>
              <a:t>perform bounds checking on the character array. Hence, there can be a case where the </a:t>
            </a:r>
            <a:r>
              <a:rPr lang="en-US" sz="2400" b="1" i="1" dirty="0">
                <a:solidFill>
                  <a:srgbClr val="00B050"/>
                </a:solidFill>
                <a:latin typeface="Bookman Old Style" panose="02050604050505020204" pitchFamily="18" charset="0"/>
                <a:cs typeface="Times New Roman" panose="02020603050405020304" pitchFamily="18" charset="0"/>
              </a:rPr>
              <a:t>length of the string can exceed the dimension of the character array which may always overwrite some important data</a:t>
            </a:r>
            <a:r>
              <a:rPr lang="en-US" sz="2400" dirty="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Instead of </a:t>
            </a:r>
            <a:r>
              <a:rPr lang="en-US" sz="2400" b="1" i="1" dirty="0">
                <a:solidFill>
                  <a:srgbClr val="00B050"/>
                </a:solidFill>
                <a:latin typeface="Bookman Old Style" panose="02050604050505020204" pitchFamily="18" charset="0"/>
                <a:cs typeface="Times New Roman" panose="02020603050405020304" pitchFamily="18" charset="0"/>
              </a:rPr>
              <a:t>using </a:t>
            </a:r>
            <a:r>
              <a:rPr lang="en-US" sz="2400" b="1" i="1" dirty="0" err="1">
                <a:solidFill>
                  <a:srgbClr val="00B050"/>
                </a:solidFill>
                <a:latin typeface="Bookman Old Style" panose="02050604050505020204" pitchFamily="18" charset="0"/>
                <a:cs typeface="Times New Roman" panose="02020603050405020304" pitchFamily="18" charset="0"/>
              </a:rPr>
              <a:t>scanf</a:t>
            </a:r>
            <a:r>
              <a:rPr lang="en-US" sz="2400" b="1" i="1" dirty="0">
                <a:solidFill>
                  <a:srgbClr val="00B050"/>
                </a:solidFill>
                <a:latin typeface="Bookman Old Style" panose="02050604050505020204" pitchFamily="18" charset="0"/>
                <a:cs typeface="Times New Roman" panose="02020603050405020304" pitchFamily="18" charset="0"/>
              </a:rPr>
              <a:t>, we may use gets()</a:t>
            </a:r>
            <a:r>
              <a:rPr lang="en-US" sz="2400" dirty="0">
                <a:latin typeface="Bookman Old Style" panose="02050604050505020204" pitchFamily="18" charset="0"/>
                <a:cs typeface="Times New Roman" panose="02020603050405020304" pitchFamily="18" charset="0"/>
              </a:rPr>
              <a:t> which is an inbuilt function defined in a header file </a:t>
            </a:r>
            <a:r>
              <a:rPr lang="en-US" sz="2400" dirty="0" err="1">
                <a:latin typeface="Bookman Old Style" panose="02050604050505020204" pitchFamily="18" charset="0"/>
                <a:cs typeface="Times New Roman" panose="02020603050405020304" pitchFamily="18" charset="0"/>
              </a:rPr>
              <a:t>string.h</a:t>
            </a:r>
            <a:r>
              <a:rPr lang="en-US" sz="2400" dirty="0">
                <a:latin typeface="Bookman Old Style" panose="02050604050505020204" pitchFamily="18" charset="0"/>
                <a:cs typeface="Times New Roman" panose="02020603050405020304" pitchFamily="18" charset="0"/>
              </a:rPr>
              <a:t>. The gets() is capable of receiving only one string at a time.</a:t>
            </a: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384202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 gets() and puts() </a:t>
            </a:r>
            <a:r>
              <a:rPr lang="en-US" sz="3600" b="1" dirty="0" smtClean="0">
                <a:solidFill>
                  <a:srgbClr val="002060"/>
                </a:solidFill>
                <a:latin typeface="Bookman Old Style" panose="02050604050505020204" pitchFamily="18" charset="0"/>
                <a:cs typeface="Times New Roman" panose="02020603050405020304" pitchFamily="18" charset="0"/>
              </a:rPr>
              <a:t>Functions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gets() function enables the user to enter some characters followed by the enter key. All the characters entered by the user get stored in a character array. The null character is added to the array to make it a string. The gets() allows the user to enter the space-separated strings. It returns the string entered by the user</a:t>
            </a:r>
            <a:r>
              <a:rPr lang="en-US" sz="2400"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601658" y="3608695"/>
            <a:ext cx="4988683" cy="3249305"/>
          </a:xfrm>
          <a:prstGeom prst="rect">
            <a:avLst/>
          </a:prstGeom>
        </p:spPr>
      </p:pic>
    </p:spTree>
    <p:extLst>
      <p:ext uri="{BB962C8B-B14F-4D97-AF65-F5344CB8AC3E}">
        <p14:creationId xmlns:p14="http://schemas.microsoft.com/office/powerpoint/2010/main" val="2829951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 gets() and puts() </a:t>
            </a:r>
            <a:r>
              <a:rPr lang="en-US" sz="3600" b="1" dirty="0" smtClean="0">
                <a:solidFill>
                  <a:srgbClr val="002060"/>
                </a:solidFill>
                <a:latin typeface="Bookman Old Style" panose="02050604050505020204" pitchFamily="18" charset="0"/>
                <a:cs typeface="Times New Roman" panose="02020603050405020304" pitchFamily="18" charset="0"/>
              </a:rPr>
              <a:t>Functions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gets() function is risky to use since it </a:t>
            </a:r>
            <a:r>
              <a:rPr lang="en-US" sz="2400" dirty="0" smtClean="0">
                <a:latin typeface="Bookman Old Style" panose="02050604050505020204" pitchFamily="18" charset="0"/>
                <a:cs typeface="Times New Roman" panose="02020603050405020304" pitchFamily="18" charset="0"/>
              </a:rPr>
              <a:t>doesn’t </a:t>
            </a:r>
            <a:r>
              <a:rPr lang="en-US" sz="2400" dirty="0">
                <a:latin typeface="Bookman Old Style" panose="02050604050505020204" pitchFamily="18" charset="0"/>
                <a:cs typeface="Times New Roman" panose="02020603050405020304" pitchFamily="18" charset="0"/>
              </a:rPr>
              <a:t>perform any array bound checking and keep reading the characters until the new line (enter) is encountered. It suffers from buffer overflow, </a:t>
            </a:r>
            <a:endParaRPr lang="en-US" sz="2400" dirty="0">
              <a:latin typeface="Bookman Old Style" panose="020506040505050202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248877" y="3125338"/>
            <a:ext cx="6094521" cy="3732662"/>
          </a:xfrm>
          <a:prstGeom prst="rect">
            <a:avLst/>
          </a:prstGeom>
        </p:spPr>
      </p:pic>
    </p:spTree>
    <p:extLst>
      <p:ext uri="{BB962C8B-B14F-4D97-AF65-F5344CB8AC3E}">
        <p14:creationId xmlns:p14="http://schemas.microsoft.com/office/powerpoint/2010/main" val="1527840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 gets() and puts() </a:t>
            </a:r>
            <a:r>
              <a:rPr lang="en-US" sz="3600" b="1" dirty="0" smtClean="0">
                <a:solidFill>
                  <a:srgbClr val="002060"/>
                </a:solidFill>
                <a:latin typeface="Bookman Old Style" panose="02050604050505020204" pitchFamily="18" charset="0"/>
                <a:cs typeface="Times New Roman" panose="02020603050405020304" pitchFamily="18" charset="0"/>
              </a:rPr>
              <a:t>Functions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Which </a:t>
            </a:r>
            <a:r>
              <a:rPr lang="en-US" sz="2400" dirty="0">
                <a:latin typeface="Bookman Old Style" panose="02050604050505020204" pitchFamily="18" charset="0"/>
                <a:cs typeface="Times New Roman" panose="02020603050405020304" pitchFamily="18" charset="0"/>
              </a:rPr>
              <a:t>can be avoided by using </a:t>
            </a:r>
            <a:r>
              <a:rPr lang="en-US" sz="2400" dirty="0" err="1">
                <a:latin typeface="Bookman Old Style" panose="02050604050505020204" pitchFamily="18" charset="0"/>
                <a:cs typeface="Times New Roman" panose="02020603050405020304" pitchFamily="18" charset="0"/>
              </a:rPr>
              <a:t>fgets</a:t>
            </a:r>
            <a:r>
              <a:rPr lang="en-US" sz="2400" dirty="0">
                <a:latin typeface="Bookman Old Style" panose="02050604050505020204" pitchFamily="18" charset="0"/>
                <a:cs typeface="Times New Roman" panose="02020603050405020304" pitchFamily="18" charset="0"/>
              </a:rPr>
              <a:t>(). The </a:t>
            </a:r>
            <a:r>
              <a:rPr lang="en-US" sz="2400" dirty="0" err="1">
                <a:latin typeface="Bookman Old Style" panose="02050604050505020204" pitchFamily="18" charset="0"/>
                <a:cs typeface="Times New Roman" panose="02020603050405020304" pitchFamily="18" charset="0"/>
              </a:rPr>
              <a:t>fgets</a:t>
            </a:r>
            <a:r>
              <a:rPr lang="en-US" sz="2400" dirty="0">
                <a:latin typeface="Bookman Old Style" panose="02050604050505020204" pitchFamily="18" charset="0"/>
                <a:cs typeface="Times New Roman" panose="02020603050405020304" pitchFamily="18" charset="0"/>
              </a:rPr>
              <a:t>() makes sure that not more than the maximum limit of characters are read. Consider the following example.</a:t>
            </a:r>
          </a:p>
          <a:p>
            <a:pPr algn="just">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307592" y="3075319"/>
            <a:ext cx="5699931" cy="3782681"/>
          </a:xfrm>
          <a:prstGeom prst="rect">
            <a:avLst/>
          </a:prstGeom>
        </p:spPr>
      </p:pic>
    </p:spTree>
    <p:extLst>
      <p:ext uri="{BB962C8B-B14F-4D97-AF65-F5344CB8AC3E}">
        <p14:creationId xmlns:p14="http://schemas.microsoft.com/office/powerpoint/2010/main" val="2221684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 gets() and puts() </a:t>
            </a:r>
            <a:r>
              <a:rPr lang="en-US" sz="3600" b="1" dirty="0" smtClean="0">
                <a:solidFill>
                  <a:srgbClr val="002060"/>
                </a:solidFill>
                <a:latin typeface="Bookman Old Style" panose="02050604050505020204" pitchFamily="18" charset="0"/>
                <a:cs typeface="Times New Roman" panose="02020603050405020304" pitchFamily="18" charset="0"/>
              </a:rPr>
              <a:t>Functions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puts() function is very much similar to </a:t>
            </a:r>
            <a:r>
              <a:rPr lang="en-US" sz="2400" dirty="0" err="1">
                <a:latin typeface="Bookman Old Style" panose="02050604050505020204" pitchFamily="18" charset="0"/>
                <a:cs typeface="Times New Roman" panose="02020603050405020304" pitchFamily="18" charset="0"/>
              </a:rPr>
              <a:t>printf</a:t>
            </a:r>
            <a:r>
              <a:rPr lang="en-US" sz="2400" dirty="0">
                <a:latin typeface="Bookman Old Style" panose="02050604050505020204" pitchFamily="18" charset="0"/>
                <a:cs typeface="Times New Roman" panose="02020603050405020304" pitchFamily="18" charset="0"/>
              </a:rPr>
              <a:t>() function. The puts() function is used to print the string on the console which is previously read by using gets() or </a:t>
            </a:r>
            <a:r>
              <a:rPr lang="en-US" sz="2400" dirty="0" err="1">
                <a:latin typeface="Bookman Old Style" panose="02050604050505020204" pitchFamily="18" charset="0"/>
                <a:cs typeface="Times New Roman" panose="02020603050405020304" pitchFamily="18" charset="0"/>
              </a:rPr>
              <a:t>scanf</a:t>
            </a:r>
            <a:r>
              <a:rPr lang="en-US" sz="2400" dirty="0">
                <a:latin typeface="Bookman Old Style" panose="02050604050505020204" pitchFamily="18" charset="0"/>
                <a:cs typeface="Times New Roman" panose="02020603050405020304" pitchFamily="18" charset="0"/>
              </a:rPr>
              <a:t>() function.</a:t>
            </a:r>
            <a:endParaRPr lang="en-US" sz="2400" dirty="0">
              <a:latin typeface="Bookman Old Style" panose="020506040505050202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383080" y="3038129"/>
            <a:ext cx="5692680" cy="3819871"/>
          </a:xfrm>
          <a:prstGeom prst="rect">
            <a:avLst/>
          </a:prstGeom>
        </p:spPr>
      </p:pic>
    </p:spTree>
    <p:extLst>
      <p:ext uri="{BB962C8B-B14F-4D97-AF65-F5344CB8AC3E}">
        <p14:creationId xmlns:p14="http://schemas.microsoft.com/office/powerpoint/2010/main" val="2307040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 String </a:t>
            </a:r>
            <a:r>
              <a:rPr lang="en-US" sz="3600" b="1" dirty="0" smtClean="0">
                <a:solidFill>
                  <a:srgbClr val="002060"/>
                </a:solidFill>
                <a:latin typeface="Bookman Old Style" panose="02050604050505020204" pitchFamily="18" charset="0"/>
                <a:cs typeface="Times New Roman" panose="02020603050405020304" pitchFamily="18" charset="0"/>
              </a:rPr>
              <a:t>Functions</a:t>
            </a:r>
            <a:r>
              <a:rPr lang="en-US" sz="3600" b="1" dirty="0">
                <a:solidFill>
                  <a:srgbClr val="002060"/>
                </a:solidFill>
                <a:latin typeface="Bookman Old Style" panose="02050604050505020204" pitchFamily="18" charset="0"/>
                <a:cs typeface="Times New Roman" panose="02020603050405020304" pitchFamily="18" charset="0"/>
              </a:rPr>
              <a:t>:: </a:t>
            </a:r>
            <a:r>
              <a:rPr lang="en-US" sz="3600" b="1" dirty="0" err="1">
                <a:solidFill>
                  <a:srgbClr val="002060"/>
                </a:solidFill>
                <a:latin typeface="Bookman Old Style" panose="02050604050505020204" pitchFamily="18" charset="0"/>
                <a:cs typeface="Times New Roman" panose="02020603050405020304" pitchFamily="18" charset="0"/>
              </a:rPr>
              <a:t>strlen</a:t>
            </a:r>
            <a:r>
              <a:rPr lang="en-US" sz="3600" b="1" dirty="0">
                <a:solidFill>
                  <a:srgbClr val="002060"/>
                </a:solidFill>
                <a:latin typeface="Bookman Old Style" panose="02050604050505020204" pitchFamily="18" charset="0"/>
                <a:cs typeface="Times New Roman" panose="02020603050405020304" pitchFamily="18" charset="0"/>
              </a:rPr>
              <a:t>() </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a:t>
            </a:r>
            <a:r>
              <a:rPr lang="en-US" sz="2400" dirty="0" err="1">
                <a:latin typeface="Bookman Old Style" panose="02050604050505020204" pitchFamily="18" charset="0"/>
                <a:cs typeface="Times New Roman" panose="02020603050405020304" pitchFamily="18" charset="0"/>
              </a:rPr>
              <a:t>strlen</a:t>
            </a:r>
            <a:r>
              <a:rPr lang="en-US" sz="2400" dirty="0">
                <a:latin typeface="Bookman Old Style" panose="02050604050505020204" pitchFamily="18" charset="0"/>
                <a:cs typeface="Times New Roman" panose="02020603050405020304" pitchFamily="18" charset="0"/>
              </a:rPr>
              <a:t>() function returns the length of the given string. It </a:t>
            </a:r>
            <a:r>
              <a:rPr lang="en-US" sz="2400" dirty="0" smtClean="0">
                <a:latin typeface="Bookman Old Style" panose="02050604050505020204" pitchFamily="18" charset="0"/>
                <a:cs typeface="Times New Roman" panose="02020603050405020304" pitchFamily="18" charset="0"/>
              </a:rPr>
              <a:t>doesn’t </a:t>
            </a:r>
            <a:r>
              <a:rPr lang="en-US" sz="2400" dirty="0">
                <a:latin typeface="Bookman Old Style" panose="02050604050505020204" pitchFamily="18" charset="0"/>
                <a:cs typeface="Times New Roman" panose="02020603050405020304" pitchFamily="18" charset="0"/>
              </a:rPr>
              <a:t>count null character </a:t>
            </a:r>
            <a:r>
              <a:rPr lang="en-US" sz="2400" dirty="0" smtClean="0">
                <a:latin typeface="Bookman Old Style" panose="02050604050505020204" pitchFamily="18" charset="0"/>
                <a:cs typeface="Times New Roman" panose="02020603050405020304" pitchFamily="18" charset="0"/>
              </a:rPr>
              <a:t>‘\0’.</a:t>
            </a:r>
            <a:endParaRPr lang="en-US" sz="2400" dirty="0">
              <a:latin typeface="Bookman Old Style" panose="020506040505050202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804987" y="2825750"/>
            <a:ext cx="8582025" cy="3486150"/>
          </a:xfrm>
          <a:prstGeom prst="rect">
            <a:avLst/>
          </a:prstGeom>
        </p:spPr>
      </p:pic>
    </p:spTree>
    <p:extLst>
      <p:ext uri="{BB962C8B-B14F-4D97-AF65-F5344CB8AC3E}">
        <p14:creationId xmlns:p14="http://schemas.microsoft.com/office/powerpoint/2010/main" val="186288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 String </a:t>
            </a:r>
            <a:r>
              <a:rPr lang="en-US" sz="3600" b="1" dirty="0" smtClean="0">
                <a:solidFill>
                  <a:srgbClr val="002060"/>
                </a:solidFill>
                <a:latin typeface="Bookman Old Style" panose="02050604050505020204" pitchFamily="18" charset="0"/>
                <a:cs typeface="Times New Roman" panose="02020603050405020304" pitchFamily="18" charset="0"/>
              </a:rPr>
              <a:t>Functions</a:t>
            </a:r>
            <a:r>
              <a:rPr lang="en-US" sz="3600" b="1" dirty="0">
                <a:solidFill>
                  <a:srgbClr val="002060"/>
                </a:solidFill>
                <a:latin typeface="Bookman Old Style" panose="02050604050505020204" pitchFamily="18" charset="0"/>
                <a:cs typeface="Times New Roman" panose="02020603050405020304" pitchFamily="18" charset="0"/>
              </a:rPr>
              <a:t>:: </a:t>
            </a:r>
            <a:r>
              <a:rPr lang="en-US" sz="3600" b="1" dirty="0" err="1">
                <a:solidFill>
                  <a:srgbClr val="002060"/>
                </a:solidFill>
                <a:latin typeface="Bookman Old Style" panose="02050604050505020204" pitchFamily="18" charset="0"/>
                <a:cs typeface="Times New Roman" panose="02020603050405020304" pitchFamily="18" charset="0"/>
              </a:rPr>
              <a:t>strcpy</a:t>
            </a:r>
            <a:r>
              <a:rPr lang="en-US" sz="3600" b="1" dirty="0">
                <a:solidFill>
                  <a:srgbClr val="002060"/>
                </a:solidFill>
                <a:latin typeface="Bookman Old Style" panose="02050604050505020204" pitchFamily="18" charset="0"/>
                <a:cs typeface="Times New Roman" panose="02020603050405020304" pitchFamily="18" charset="0"/>
              </a:rPr>
              <a:t>()</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a:t>
            </a:r>
            <a:r>
              <a:rPr lang="en-US" sz="2400" dirty="0" err="1">
                <a:latin typeface="Bookman Old Style" panose="02050604050505020204" pitchFamily="18" charset="0"/>
                <a:cs typeface="Times New Roman" panose="02020603050405020304" pitchFamily="18" charset="0"/>
              </a:rPr>
              <a:t>strcpy</a:t>
            </a:r>
            <a:r>
              <a:rPr lang="en-US" sz="2400" dirty="0">
                <a:latin typeface="Bookman Old Style" panose="02050604050505020204" pitchFamily="18" charset="0"/>
                <a:cs typeface="Times New Roman" panose="02020603050405020304" pitchFamily="18" charset="0"/>
              </a:rPr>
              <a:t>(destination, source) function copies the source string in destination.</a:t>
            </a:r>
            <a:endParaRPr lang="en-US" sz="2400" dirty="0">
              <a:latin typeface="Bookman Old Style" panose="020506040505050202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554974" y="2642122"/>
            <a:ext cx="7575643" cy="3997325"/>
          </a:xfrm>
          <a:prstGeom prst="rect">
            <a:avLst/>
          </a:prstGeom>
        </p:spPr>
      </p:pic>
    </p:spTree>
    <p:extLst>
      <p:ext uri="{BB962C8B-B14F-4D97-AF65-F5344CB8AC3E}">
        <p14:creationId xmlns:p14="http://schemas.microsoft.com/office/powerpoint/2010/main" val="280924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 String Functions:: </a:t>
            </a:r>
            <a:r>
              <a:rPr lang="en-US" sz="3600" b="1" dirty="0" err="1">
                <a:solidFill>
                  <a:srgbClr val="002060"/>
                </a:solidFill>
                <a:latin typeface="Bookman Old Style" panose="02050604050505020204" pitchFamily="18" charset="0"/>
                <a:cs typeface="Times New Roman" panose="02020603050405020304" pitchFamily="18" charset="0"/>
              </a:rPr>
              <a:t>strcat</a:t>
            </a:r>
            <a:r>
              <a:rPr lang="en-US" sz="3600" b="1" dirty="0">
                <a:solidFill>
                  <a:srgbClr val="002060"/>
                </a:solidFill>
                <a:latin typeface="Bookman Old Style" panose="02050604050505020204" pitchFamily="18" charset="0"/>
                <a:cs typeface="Times New Roman" panose="02020603050405020304" pitchFamily="18" charset="0"/>
              </a:rPr>
              <a:t>()</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a:t>
            </a:r>
            <a:r>
              <a:rPr lang="en-US" sz="2400" dirty="0" err="1">
                <a:latin typeface="Bookman Old Style" panose="02050604050505020204" pitchFamily="18" charset="0"/>
                <a:cs typeface="Times New Roman" panose="02020603050405020304" pitchFamily="18" charset="0"/>
              </a:rPr>
              <a:t>strcat</a:t>
            </a:r>
            <a:r>
              <a:rPr lang="en-US" sz="2400" dirty="0">
                <a:latin typeface="Bookman Old Style" panose="02050604050505020204" pitchFamily="18" charset="0"/>
                <a:cs typeface="Times New Roman" panose="02020603050405020304" pitchFamily="18" charset="0"/>
              </a:rPr>
              <a:t>(</a:t>
            </a:r>
            <a:r>
              <a:rPr lang="en-US" sz="2400" dirty="0" err="1">
                <a:latin typeface="Bookman Old Style" panose="02050604050505020204" pitchFamily="18" charset="0"/>
                <a:cs typeface="Times New Roman" panose="02020603050405020304" pitchFamily="18" charset="0"/>
              </a:rPr>
              <a:t>first_string</a:t>
            </a:r>
            <a:r>
              <a:rPr lang="en-US" sz="2400" dirty="0">
                <a:latin typeface="Bookman Old Style" panose="02050604050505020204" pitchFamily="18" charset="0"/>
                <a:cs typeface="Times New Roman" panose="02020603050405020304" pitchFamily="18" charset="0"/>
              </a:rPr>
              <a:t>, </a:t>
            </a:r>
            <a:r>
              <a:rPr lang="en-US" sz="2400" dirty="0" err="1">
                <a:latin typeface="Bookman Old Style" panose="02050604050505020204" pitchFamily="18" charset="0"/>
                <a:cs typeface="Times New Roman" panose="02020603050405020304" pitchFamily="18" charset="0"/>
              </a:rPr>
              <a:t>second_string</a:t>
            </a:r>
            <a:r>
              <a:rPr lang="en-US" sz="2400" dirty="0">
                <a:latin typeface="Bookman Old Style" panose="02050604050505020204" pitchFamily="18" charset="0"/>
                <a:cs typeface="Times New Roman" panose="02020603050405020304" pitchFamily="18" charset="0"/>
              </a:rPr>
              <a:t>) function concatenates two strings and result is returned to </a:t>
            </a:r>
            <a:r>
              <a:rPr lang="en-US" sz="2400" dirty="0" err="1">
                <a:latin typeface="Bookman Old Style" panose="02050604050505020204" pitchFamily="18" charset="0"/>
                <a:cs typeface="Times New Roman" panose="02020603050405020304" pitchFamily="18" charset="0"/>
              </a:rPr>
              <a:t>first_string</a:t>
            </a:r>
            <a:r>
              <a:rPr lang="en-US" sz="2400" dirty="0">
                <a:latin typeface="Bookman Old Style" panose="02050604050505020204" pitchFamily="18" charset="0"/>
                <a:cs typeface="Times New Roman" panose="02020603050405020304" pitchFamily="18" charset="0"/>
              </a:rPr>
              <a:t>.</a:t>
            </a:r>
            <a:endParaRPr lang="en-US" sz="2400" dirty="0">
              <a:latin typeface="Bookman Old Style" panose="020506040505050202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185507" y="2863850"/>
            <a:ext cx="10039350" cy="3448050"/>
          </a:xfrm>
          <a:prstGeom prst="rect">
            <a:avLst/>
          </a:prstGeom>
        </p:spPr>
      </p:pic>
    </p:spTree>
    <p:extLst>
      <p:ext uri="{BB962C8B-B14F-4D97-AF65-F5344CB8AC3E}">
        <p14:creationId xmlns:p14="http://schemas.microsoft.com/office/powerpoint/2010/main" val="1577994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 String Functions:: </a:t>
            </a:r>
            <a:r>
              <a:rPr lang="en-US" sz="3600" b="1" dirty="0" err="1">
                <a:solidFill>
                  <a:srgbClr val="002060"/>
                </a:solidFill>
                <a:latin typeface="Bookman Old Style" panose="02050604050505020204" pitchFamily="18" charset="0"/>
                <a:cs typeface="Times New Roman" panose="02020603050405020304" pitchFamily="18" charset="0"/>
              </a:rPr>
              <a:t>strcmp</a:t>
            </a:r>
            <a:r>
              <a:rPr lang="en-US" sz="3600" b="1" dirty="0">
                <a:solidFill>
                  <a:srgbClr val="002060"/>
                </a:solidFill>
                <a:latin typeface="Bookman Old Style" panose="02050604050505020204" pitchFamily="18" charset="0"/>
                <a:cs typeface="Times New Roman" panose="02020603050405020304" pitchFamily="18" charset="0"/>
              </a:rPr>
              <a:t>()</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a:t>
            </a:r>
            <a:r>
              <a:rPr lang="en-US" sz="2400" dirty="0" err="1">
                <a:latin typeface="Bookman Old Style" panose="02050604050505020204" pitchFamily="18" charset="0"/>
                <a:cs typeface="Times New Roman" panose="02020603050405020304" pitchFamily="18" charset="0"/>
              </a:rPr>
              <a:t>strcmp</a:t>
            </a:r>
            <a:r>
              <a:rPr lang="en-US" sz="2400" dirty="0">
                <a:latin typeface="Bookman Old Style" panose="02050604050505020204" pitchFamily="18" charset="0"/>
                <a:cs typeface="Times New Roman" panose="02020603050405020304" pitchFamily="18" charset="0"/>
              </a:rPr>
              <a:t>(</a:t>
            </a:r>
            <a:r>
              <a:rPr lang="en-US" sz="2400" dirty="0" err="1">
                <a:latin typeface="Bookman Old Style" panose="02050604050505020204" pitchFamily="18" charset="0"/>
                <a:cs typeface="Times New Roman" panose="02020603050405020304" pitchFamily="18" charset="0"/>
              </a:rPr>
              <a:t>first_string</a:t>
            </a:r>
            <a:r>
              <a:rPr lang="en-US" sz="2400" dirty="0">
                <a:latin typeface="Bookman Old Style" panose="02050604050505020204" pitchFamily="18" charset="0"/>
                <a:cs typeface="Times New Roman" panose="02020603050405020304" pitchFamily="18" charset="0"/>
              </a:rPr>
              <a:t>, </a:t>
            </a:r>
            <a:r>
              <a:rPr lang="en-US" sz="2400" dirty="0" err="1">
                <a:latin typeface="Bookman Old Style" panose="02050604050505020204" pitchFamily="18" charset="0"/>
                <a:cs typeface="Times New Roman" panose="02020603050405020304" pitchFamily="18" charset="0"/>
              </a:rPr>
              <a:t>second_string</a:t>
            </a:r>
            <a:r>
              <a:rPr lang="en-US" sz="2400" dirty="0">
                <a:latin typeface="Bookman Old Style" panose="02050604050505020204" pitchFamily="18" charset="0"/>
                <a:cs typeface="Times New Roman" panose="02020603050405020304" pitchFamily="18" charset="0"/>
              </a:rPr>
              <a:t>) function compares two string and returns 0 if both strings are equal.</a:t>
            </a:r>
            <a:endParaRPr lang="en-US" sz="2400" dirty="0">
              <a:latin typeface="Bookman Old Style" panose="020506040505050202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446930" y="2691818"/>
            <a:ext cx="7065560" cy="4166182"/>
          </a:xfrm>
          <a:prstGeom prst="rect">
            <a:avLst/>
          </a:prstGeom>
        </p:spPr>
      </p:pic>
    </p:spTree>
    <p:extLst>
      <p:ext uri="{BB962C8B-B14F-4D97-AF65-F5344CB8AC3E}">
        <p14:creationId xmlns:p14="http://schemas.microsoft.com/office/powerpoint/2010/main" val="1896077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String in </a:t>
            </a:r>
            <a:r>
              <a:rPr lang="en-US" sz="3600" b="1" dirty="0">
                <a:solidFill>
                  <a:srgbClr val="002060"/>
                </a:solidFill>
                <a:latin typeface="Bookman Old Style" panose="02050604050505020204" pitchFamily="18" charset="0"/>
                <a:cs typeface="Times New Roman" panose="02020603050405020304" pitchFamily="18" charset="0"/>
              </a:rPr>
              <a:t>C</a:t>
            </a: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string can be defined as the </a:t>
            </a:r>
            <a:r>
              <a:rPr lang="en-US" sz="2400" b="1" i="1" dirty="0">
                <a:solidFill>
                  <a:srgbClr val="00B050"/>
                </a:solidFill>
                <a:latin typeface="Bookman Old Style" panose="02050604050505020204" pitchFamily="18" charset="0"/>
                <a:cs typeface="Times New Roman" panose="02020603050405020304" pitchFamily="18" charset="0"/>
              </a:rPr>
              <a:t>one-dimensional array of characters terminated by a null </a:t>
            </a:r>
            <a:r>
              <a:rPr lang="en-US" sz="2400" b="1" i="1" dirty="0" smtClean="0">
                <a:solidFill>
                  <a:srgbClr val="00B050"/>
                </a:solidFill>
                <a:latin typeface="Bookman Old Style" panose="02050604050505020204" pitchFamily="18" charset="0"/>
                <a:cs typeface="Times New Roman" panose="02020603050405020304" pitchFamily="18" charset="0"/>
              </a:rPr>
              <a:t>(‘\0’)</a:t>
            </a:r>
            <a:r>
              <a:rPr lang="en-US" sz="2400"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character array or the string is used to manipulate text such as word or sentences. Each character in the array occupies </a:t>
            </a:r>
            <a:r>
              <a:rPr lang="en-US" sz="2400" b="1" i="1" dirty="0">
                <a:solidFill>
                  <a:srgbClr val="00B050"/>
                </a:solidFill>
                <a:latin typeface="Bookman Old Style" panose="02050604050505020204" pitchFamily="18" charset="0"/>
                <a:cs typeface="Times New Roman" panose="02020603050405020304" pitchFamily="18" charset="0"/>
              </a:rPr>
              <a:t>one byte of memory</a:t>
            </a:r>
            <a:r>
              <a:rPr lang="en-US" sz="2400" dirty="0">
                <a:latin typeface="Bookman Old Style" panose="02050604050505020204" pitchFamily="18" charset="0"/>
                <a:cs typeface="Times New Roman" panose="02020603050405020304" pitchFamily="18" charset="0"/>
              </a:rPr>
              <a:t>, and the last character must always be 0. </a:t>
            </a: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The </a:t>
            </a:r>
            <a:r>
              <a:rPr lang="en-US" sz="2400" dirty="0">
                <a:latin typeface="Bookman Old Style" panose="02050604050505020204" pitchFamily="18" charset="0"/>
                <a:cs typeface="Times New Roman" panose="02020603050405020304" pitchFamily="18" charset="0"/>
              </a:rPr>
              <a:t>termination character </a:t>
            </a:r>
            <a:r>
              <a:rPr lang="en-US" sz="2400" dirty="0" smtClean="0">
                <a:latin typeface="Bookman Old Style" panose="02050604050505020204" pitchFamily="18" charset="0"/>
                <a:cs typeface="Times New Roman" panose="02020603050405020304" pitchFamily="18" charset="0"/>
              </a:rPr>
              <a:t>(‘\0’) </a:t>
            </a:r>
            <a:r>
              <a:rPr lang="en-US" sz="2400" dirty="0">
                <a:latin typeface="Bookman Old Style" panose="02050604050505020204" pitchFamily="18" charset="0"/>
                <a:cs typeface="Times New Roman" panose="02020603050405020304" pitchFamily="18" charset="0"/>
              </a:rPr>
              <a:t>is important in a string since it is the only way to identify where the string ends. When we define a string as char s[10], the character s[10] is implicitly initialized with the null in the memory.</a:t>
            </a: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765451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C String </a:t>
            </a:r>
            <a:r>
              <a:rPr lang="en-US" sz="3600" b="1" dirty="0">
                <a:solidFill>
                  <a:srgbClr val="002060"/>
                </a:solidFill>
                <a:latin typeface="Bookman Old Style" panose="02050604050505020204" pitchFamily="18" charset="0"/>
                <a:cs typeface="Times New Roman" panose="02020603050405020304" pitchFamily="18" charset="0"/>
              </a:rPr>
              <a:t>Functions:: </a:t>
            </a:r>
            <a:r>
              <a:rPr lang="en-US" sz="3600" b="1" dirty="0" err="1">
                <a:solidFill>
                  <a:srgbClr val="002060"/>
                </a:solidFill>
                <a:latin typeface="Bookman Old Style" panose="02050604050505020204" pitchFamily="18" charset="0"/>
                <a:cs typeface="Times New Roman" panose="02020603050405020304" pitchFamily="18" charset="0"/>
              </a:rPr>
              <a:t>strrev</a:t>
            </a:r>
            <a:r>
              <a:rPr lang="en-US" sz="3600" b="1" dirty="0">
                <a:solidFill>
                  <a:srgbClr val="002060"/>
                </a:solidFill>
                <a:latin typeface="Bookman Old Style" panose="02050604050505020204" pitchFamily="18" charset="0"/>
                <a:cs typeface="Times New Roman" panose="02020603050405020304" pitchFamily="18" charset="0"/>
              </a:rPr>
              <a:t>()</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a:t>
            </a:r>
            <a:r>
              <a:rPr lang="en-US" sz="2400" dirty="0" err="1">
                <a:latin typeface="Bookman Old Style" panose="02050604050505020204" pitchFamily="18" charset="0"/>
                <a:cs typeface="Times New Roman" panose="02020603050405020304" pitchFamily="18" charset="0"/>
              </a:rPr>
              <a:t>strrev</a:t>
            </a:r>
            <a:r>
              <a:rPr lang="en-US" sz="2400" dirty="0">
                <a:latin typeface="Bookman Old Style" panose="02050604050505020204" pitchFamily="18" charset="0"/>
                <a:cs typeface="Times New Roman" panose="02020603050405020304" pitchFamily="18" charset="0"/>
              </a:rPr>
              <a:t>(string) function returns reverse of the given string. </a:t>
            </a:r>
            <a:r>
              <a:rPr lang="en-US" sz="2400" dirty="0" smtClean="0">
                <a:latin typeface="Bookman Old Style" panose="02050604050505020204" pitchFamily="18" charset="0"/>
                <a:cs typeface="Times New Roman" panose="02020603050405020304" pitchFamily="18" charset="0"/>
              </a:rPr>
              <a:t>Let’s </a:t>
            </a:r>
            <a:r>
              <a:rPr lang="en-US" sz="2400" dirty="0">
                <a:latin typeface="Bookman Old Style" panose="02050604050505020204" pitchFamily="18" charset="0"/>
                <a:cs typeface="Times New Roman" panose="02020603050405020304" pitchFamily="18" charset="0"/>
              </a:rPr>
              <a:t>see a simple example of </a:t>
            </a:r>
            <a:r>
              <a:rPr lang="en-US" sz="2400" dirty="0" err="1">
                <a:latin typeface="Bookman Old Style" panose="02050604050505020204" pitchFamily="18" charset="0"/>
                <a:cs typeface="Times New Roman" panose="02020603050405020304" pitchFamily="18" charset="0"/>
              </a:rPr>
              <a:t>strrev</a:t>
            </a:r>
            <a:r>
              <a:rPr lang="en-US" sz="2400" dirty="0">
                <a:latin typeface="Bookman Old Style" panose="02050604050505020204" pitchFamily="18" charset="0"/>
                <a:cs typeface="Times New Roman" panose="02020603050405020304" pitchFamily="18" charset="0"/>
              </a:rPr>
              <a:t>() function.</a:t>
            </a:r>
            <a:endParaRPr lang="en-US" sz="2400" dirty="0">
              <a:latin typeface="Bookman Old Style" panose="020506040505050202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822527" y="2619164"/>
            <a:ext cx="6376064" cy="4238836"/>
          </a:xfrm>
          <a:prstGeom prst="rect">
            <a:avLst/>
          </a:prstGeom>
        </p:spPr>
      </p:pic>
    </p:spTree>
    <p:extLst>
      <p:ext uri="{BB962C8B-B14F-4D97-AF65-F5344CB8AC3E}">
        <p14:creationId xmlns:p14="http://schemas.microsoft.com/office/powerpoint/2010/main" val="3685978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C String </a:t>
            </a:r>
            <a:r>
              <a:rPr lang="en-US" sz="3600" b="1" dirty="0">
                <a:solidFill>
                  <a:srgbClr val="002060"/>
                </a:solidFill>
                <a:latin typeface="Bookman Old Style" panose="02050604050505020204" pitchFamily="18" charset="0"/>
                <a:cs typeface="Times New Roman" panose="02020603050405020304" pitchFamily="18" charset="0"/>
              </a:rPr>
              <a:t>Functions:: </a:t>
            </a:r>
            <a:r>
              <a:rPr lang="en-US" sz="3600" b="1" dirty="0" err="1">
                <a:solidFill>
                  <a:srgbClr val="002060"/>
                </a:solidFill>
                <a:latin typeface="Bookman Old Style" panose="02050604050505020204" pitchFamily="18" charset="0"/>
                <a:cs typeface="Times New Roman" panose="02020603050405020304" pitchFamily="18" charset="0"/>
              </a:rPr>
              <a:t>strlwr</a:t>
            </a:r>
            <a:r>
              <a:rPr lang="en-US" sz="3600" b="1" dirty="0">
                <a:solidFill>
                  <a:srgbClr val="002060"/>
                </a:solidFill>
                <a:latin typeface="Bookman Old Style" panose="02050604050505020204" pitchFamily="18" charset="0"/>
                <a:cs typeface="Times New Roman" panose="02020603050405020304" pitchFamily="18" charset="0"/>
              </a:rPr>
              <a:t>(), </a:t>
            </a:r>
            <a:r>
              <a:rPr lang="en-US" sz="3600" b="1" dirty="0" err="1">
                <a:solidFill>
                  <a:srgbClr val="002060"/>
                </a:solidFill>
                <a:latin typeface="Bookman Old Style" panose="02050604050505020204" pitchFamily="18" charset="0"/>
                <a:cs typeface="Times New Roman" panose="02020603050405020304" pitchFamily="18" charset="0"/>
              </a:rPr>
              <a:t>strupr</a:t>
            </a:r>
            <a:r>
              <a:rPr lang="en-US" sz="3600" b="1" dirty="0">
                <a:solidFill>
                  <a:srgbClr val="002060"/>
                </a:solidFill>
                <a:latin typeface="Bookman Old Style" panose="02050604050505020204" pitchFamily="18" charset="0"/>
                <a:cs typeface="Times New Roman" panose="02020603050405020304" pitchFamily="18" charset="0"/>
              </a:rPr>
              <a:t>()</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a:t>
            </a:r>
            <a:r>
              <a:rPr lang="en-US" sz="2400" dirty="0" err="1">
                <a:latin typeface="Bookman Old Style" panose="02050604050505020204" pitchFamily="18" charset="0"/>
                <a:cs typeface="Times New Roman" panose="02020603050405020304" pitchFamily="18" charset="0"/>
              </a:rPr>
              <a:t>strlwr</a:t>
            </a:r>
            <a:r>
              <a:rPr lang="en-US" sz="2400" dirty="0">
                <a:latin typeface="Bookman Old Style" panose="02050604050505020204" pitchFamily="18" charset="0"/>
                <a:cs typeface="Times New Roman" panose="02020603050405020304" pitchFamily="18" charset="0"/>
              </a:rPr>
              <a:t>(string) function returns string characters in </a:t>
            </a:r>
            <a:r>
              <a:rPr lang="en-US" sz="2400" dirty="0" smtClean="0">
                <a:latin typeface="Bookman Old Style" panose="02050604050505020204" pitchFamily="18" charset="0"/>
                <a:cs typeface="Times New Roman" panose="02020603050405020304" pitchFamily="18" charset="0"/>
              </a:rPr>
              <a:t>lowercase.</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a:t>
            </a:r>
            <a:r>
              <a:rPr lang="en-US" sz="2400" dirty="0" err="1">
                <a:latin typeface="Bookman Old Style" panose="02050604050505020204" pitchFamily="18" charset="0"/>
                <a:cs typeface="Times New Roman" panose="02020603050405020304" pitchFamily="18" charset="0"/>
              </a:rPr>
              <a:t>strupr</a:t>
            </a:r>
            <a:r>
              <a:rPr lang="en-US" sz="2400" dirty="0">
                <a:latin typeface="Bookman Old Style" panose="02050604050505020204" pitchFamily="18" charset="0"/>
                <a:cs typeface="Times New Roman" panose="02020603050405020304" pitchFamily="18" charset="0"/>
              </a:rPr>
              <a:t>(string) function returns string characters in uppercase.</a:t>
            </a: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258034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 program to check whether a string is palindrome or not</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949419" y="1690688"/>
            <a:ext cx="6293162" cy="5032375"/>
          </a:xfrm>
          <a:prstGeom prst="rect">
            <a:avLst/>
          </a:prstGeom>
        </p:spPr>
      </p:pic>
    </p:spTree>
    <p:extLst>
      <p:ext uri="{BB962C8B-B14F-4D97-AF65-F5344CB8AC3E}">
        <p14:creationId xmlns:p14="http://schemas.microsoft.com/office/powerpoint/2010/main" val="786722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 program to search all occurrences of a character in a string</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119312" y="1690688"/>
            <a:ext cx="7953375" cy="5057775"/>
          </a:xfrm>
          <a:prstGeom prst="rect">
            <a:avLst/>
          </a:prstGeom>
        </p:spPr>
      </p:pic>
    </p:spTree>
    <p:extLst>
      <p:ext uri="{BB962C8B-B14F-4D97-AF65-F5344CB8AC3E}">
        <p14:creationId xmlns:p14="http://schemas.microsoft.com/office/powerpoint/2010/main" val="6300459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Homework</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5032375"/>
          </a:xfrm>
        </p:spPr>
        <p:txBody>
          <a:bodyPr>
            <a:normAutofit/>
          </a:bodyPr>
          <a:lstStyle/>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Write a C </a:t>
            </a:r>
            <a:r>
              <a:rPr lang="en-US" sz="2400" dirty="0">
                <a:latin typeface="Bookman Old Style" panose="02050604050505020204" pitchFamily="18" charset="0"/>
                <a:cs typeface="Times New Roman" panose="02020603050405020304" pitchFamily="18" charset="0"/>
              </a:rPr>
              <a:t>program to search all occurrences of a word in given </a:t>
            </a:r>
            <a:r>
              <a:rPr lang="en-US" sz="2400" dirty="0" smtClean="0">
                <a:latin typeface="Bookman Old Style" panose="02050604050505020204" pitchFamily="18" charset="0"/>
                <a:cs typeface="Times New Roman" panose="02020603050405020304" pitchFamily="18" charset="0"/>
              </a:rPr>
              <a:t>string.</a:t>
            </a:r>
          </a:p>
          <a:p>
            <a:pPr marL="457200" lvl="1" indent="0" algn="just">
              <a:buClr>
                <a:srgbClr val="002060"/>
              </a:buClr>
              <a:buSzPct val="150000"/>
              <a:buNone/>
            </a:pPr>
            <a:r>
              <a:rPr lang="en-US" sz="2000" dirty="0">
                <a:latin typeface="Bookman Old Style" panose="02050604050505020204" pitchFamily="18" charset="0"/>
                <a:cs typeface="Times New Roman" panose="02020603050405020304" pitchFamily="18" charset="0"/>
              </a:rPr>
              <a:t>Input string: I love programming. I love </a:t>
            </a:r>
            <a:r>
              <a:rPr lang="en-US" sz="2000" dirty="0" smtClean="0">
                <a:latin typeface="Bookman Old Style" panose="02050604050505020204" pitchFamily="18" charset="0"/>
                <a:cs typeface="Times New Roman" panose="02020603050405020304" pitchFamily="18" charset="0"/>
              </a:rPr>
              <a:t>Prime University.</a:t>
            </a:r>
            <a:endParaRPr lang="en-US" sz="2000" dirty="0">
              <a:latin typeface="Bookman Old Style" panose="02050604050505020204" pitchFamily="18" charset="0"/>
              <a:cs typeface="Times New Roman" panose="02020603050405020304" pitchFamily="18" charset="0"/>
            </a:endParaRPr>
          </a:p>
          <a:p>
            <a:pPr marL="457200" lvl="1" indent="0" algn="just">
              <a:buClr>
                <a:srgbClr val="002060"/>
              </a:buClr>
              <a:buSzPct val="150000"/>
              <a:buNone/>
            </a:pPr>
            <a:r>
              <a:rPr lang="en-US" sz="2000" dirty="0">
                <a:latin typeface="Bookman Old Style" panose="02050604050505020204" pitchFamily="18" charset="0"/>
                <a:cs typeface="Times New Roman" panose="02020603050405020304" pitchFamily="18" charset="0"/>
              </a:rPr>
              <a:t>Input word to search: </a:t>
            </a:r>
            <a:r>
              <a:rPr lang="en-US" sz="2000" dirty="0" smtClean="0">
                <a:latin typeface="Bookman Old Style" panose="02050604050505020204" pitchFamily="18" charset="0"/>
                <a:cs typeface="Times New Roman" panose="02020603050405020304" pitchFamily="18" charset="0"/>
              </a:rPr>
              <a:t>love</a:t>
            </a:r>
          </a:p>
          <a:p>
            <a:pPr marL="457200" lvl="1" indent="0" algn="just">
              <a:buClr>
                <a:srgbClr val="002060"/>
              </a:buClr>
              <a:buSzPct val="150000"/>
              <a:buNone/>
            </a:pPr>
            <a:r>
              <a:rPr lang="en-US" sz="2000" dirty="0" smtClean="0">
                <a:latin typeface="Bookman Old Style" panose="02050604050505020204" pitchFamily="18" charset="0"/>
                <a:cs typeface="Times New Roman" panose="02020603050405020304" pitchFamily="18" charset="0"/>
              </a:rPr>
              <a:t>‘love’ </a:t>
            </a:r>
            <a:r>
              <a:rPr lang="en-US" sz="2000" dirty="0">
                <a:latin typeface="Bookman Old Style" panose="02050604050505020204" pitchFamily="18" charset="0"/>
                <a:cs typeface="Times New Roman" panose="02020603050405020304" pitchFamily="18" charset="0"/>
              </a:rPr>
              <a:t>is found at index: 2</a:t>
            </a:r>
          </a:p>
          <a:p>
            <a:pPr marL="457200" lvl="1" indent="0" algn="just">
              <a:buClr>
                <a:srgbClr val="002060"/>
              </a:buClr>
              <a:buSzPct val="150000"/>
              <a:buNone/>
            </a:pPr>
            <a:r>
              <a:rPr lang="en-US" sz="2000" dirty="0" smtClean="0">
                <a:latin typeface="Bookman Old Style" panose="02050604050505020204" pitchFamily="18" charset="0"/>
                <a:cs typeface="Times New Roman" panose="02020603050405020304" pitchFamily="18" charset="0"/>
              </a:rPr>
              <a:t>‘love’ </a:t>
            </a:r>
            <a:r>
              <a:rPr lang="en-US" sz="2000" dirty="0">
                <a:latin typeface="Bookman Old Style" panose="02050604050505020204" pitchFamily="18" charset="0"/>
                <a:cs typeface="Times New Roman" panose="02020603050405020304" pitchFamily="18" charset="0"/>
              </a:rPr>
              <a:t>is found at index: 22 </a:t>
            </a:r>
            <a:endParaRPr lang="en-US" sz="20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Write a </a:t>
            </a:r>
            <a:r>
              <a:rPr lang="en-US" sz="2400" dirty="0" smtClean="0">
                <a:latin typeface="Bookman Old Style" panose="02050604050505020204" pitchFamily="18" charset="0"/>
                <a:cs typeface="Times New Roman" panose="02020603050405020304" pitchFamily="18" charset="0"/>
              </a:rPr>
              <a:t>C </a:t>
            </a:r>
            <a:r>
              <a:rPr lang="en-US" sz="2400" dirty="0">
                <a:latin typeface="Bookman Old Style" panose="02050604050505020204" pitchFamily="18" charset="0"/>
                <a:cs typeface="Times New Roman" panose="02020603050405020304" pitchFamily="18" charset="0"/>
              </a:rPr>
              <a:t>program to find maximum occurring character in a </a:t>
            </a:r>
            <a:r>
              <a:rPr lang="en-US" sz="2400" dirty="0" smtClean="0">
                <a:latin typeface="Bookman Old Style" panose="02050604050505020204" pitchFamily="18" charset="0"/>
                <a:cs typeface="Times New Roman" panose="02020603050405020304" pitchFamily="18" charset="0"/>
              </a:rPr>
              <a:t>string.</a:t>
            </a:r>
          </a:p>
          <a:p>
            <a:pPr marL="457200" lvl="1" indent="0" algn="just">
              <a:buClr>
                <a:srgbClr val="002060"/>
              </a:buClr>
              <a:buSzPct val="150000"/>
              <a:buNone/>
            </a:pPr>
            <a:r>
              <a:rPr lang="en-US" sz="2000" dirty="0" smtClean="0">
                <a:latin typeface="Bookman Old Style" panose="02050604050505020204" pitchFamily="18" charset="0"/>
                <a:cs typeface="Times New Roman" panose="02020603050405020304" pitchFamily="18" charset="0"/>
              </a:rPr>
              <a:t>Input </a:t>
            </a:r>
            <a:r>
              <a:rPr lang="en-US" sz="2000" dirty="0">
                <a:latin typeface="Bookman Old Style" panose="02050604050505020204" pitchFamily="18" charset="0"/>
                <a:cs typeface="Times New Roman" panose="02020603050405020304" pitchFamily="18" charset="0"/>
              </a:rPr>
              <a:t>string: I love </a:t>
            </a:r>
            <a:r>
              <a:rPr lang="en-US" sz="2000" dirty="0" err="1" smtClean="0">
                <a:latin typeface="Bookman Old Style" panose="02050604050505020204" pitchFamily="18" charset="0"/>
                <a:cs typeface="Times New Roman" panose="02020603050405020304" pitchFamily="18" charset="0"/>
              </a:rPr>
              <a:t>Pime</a:t>
            </a:r>
            <a:r>
              <a:rPr lang="en-US" sz="2000" dirty="0" smtClean="0">
                <a:latin typeface="Bookman Old Style" panose="02050604050505020204" pitchFamily="18" charset="0"/>
                <a:cs typeface="Times New Roman" panose="02020603050405020304" pitchFamily="18" charset="0"/>
              </a:rPr>
              <a:t> University.</a:t>
            </a:r>
          </a:p>
          <a:p>
            <a:pPr marL="457200" lvl="1" indent="0" algn="just">
              <a:buClr>
                <a:srgbClr val="002060"/>
              </a:buClr>
              <a:buSzPct val="150000"/>
              <a:buNone/>
            </a:pPr>
            <a:r>
              <a:rPr lang="en-US" sz="2000" dirty="0">
                <a:latin typeface="Bookman Old Style" panose="02050604050505020204" pitchFamily="18" charset="0"/>
                <a:cs typeface="Times New Roman" panose="02020603050405020304" pitchFamily="18" charset="0"/>
              </a:rPr>
              <a:t>Maximum occurring character: </a:t>
            </a:r>
            <a:r>
              <a:rPr lang="en-US" sz="2000" dirty="0" smtClean="0">
                <a:latin typeface="Bookman Old Style" panose="02050604050505020204" pitchFamily="18" charset="0"/>
                <a:cs typeface="Times New Roman" panose="02020603050405020304" pitchFamily="18" charset="0"/>
              </a:rPr>
              <a:t>‘ ’</a:t>
            </a:r>
            <a:endParaRPr lang="en-US" sz="20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0405881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03525"/>
            <a:ext cx="10515600" cy="1325563"/>
          </a:xfrm>
        </p:spPr>
        <p:txBody>
          <a:bodyPr>
            <a:noAutofit/>
          </a:bodyPr>
          <a:lstStyle/>
          <a:p>
            <a:pPr algn="ctr"/>
            <a:r>
              <a:rPr lang="en-US" sz="11500" b="1" dirty="0" smtClean="0">
                <a:solidFill>
                  <a:srgbClr val="002060"/>
                </a:solidFill>
                <a:latin typeface="Bookman Old Style" panose="02050604050505020204" pitchFamily="18" charset="0"/>
                <a:cs typeface="Times New Roman" panose="02020603050405020304" pitchFamily="18" charset="0"/>
              </a:rPr>
              <a:t>Thank You</a:t>
            </a:r>
            <a:endParaRPr lang="en-US" sz="11500" b="1" dirty="0">
              <a:solidFill>
                <a:srgbClr val="00206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635681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Ways to Declare a String in </a:t>
            </a:r>
            <a:r>
              <a:rPr lang="en-US" sz="3600" b="1" dirty="0">
                <a:solidFill>
                  <a:srgbClr val="002060"/>
                </a:solidFill>
                <a:latin typeface="Bookman Old Style" panose="02050604050505020204" pitchFamily="18" charset="0"/>
                <a:cs typeface="Times New Roman" panose="02020603050405020304" pitchFamily="18" charset="0"/>
              </a:rPr>
              <a:t>C</a:t>
            </a: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There are two ways to declare a string in c </a:t>
            </a:r>
            <a:r>
              <a:rPr lang="en-US" sz="2400" dirty="0" smtClean="0">
                <a:latin typeface="Bookman Old Style" panose="02050604050505020204" pitchFamily="18" charset="0"/>
                <a:cs typeface="Times New Roman" panose="02020603050405020304" pitchFamily="18" charset="0"/>
              </a:rPr>
              <a:t>language. </a:t>
            </a:r>
            <a:r>
              <a:rPr lang="en-US" sz="2400" b="1" i="1" dirty="0" smtClean="0">
                <a:solidFill>
                  <a:srgbClr val="00B050"/>
                </a:solidFill>
                <a:latin typeface="Bookman Old Style" panose="02050604050505020204" pitchFamily="18" charset="0"/>
                <a:cs typeface="Times New Roman" panose="02020603050405020304" pitchFamily="18" charset="0"/>
              </a:rPr>
              <a:t>1. By </a:t>
            </a:r>
            <a:r>
              <a:rPr lang="en-US" sz="2400" b="1" i="1" dirty="0">
                <a:solidFill>
                  <a:srgbClr val="00B050"/>
                </a:solidFill>
                <a:latin typeface="Bookman Old Style" panose="02050604050505020204" pitchFamily="18" charset="0"/>
                <a:cs typeface="Times New Roman" panose="02020603050405020304" pitchFamily="18" charset="0"/>
              </a:rPr>
              <a:t>char </a:t>
            </a:r>
            <a:r>
              <a:rPr lang="en-US" sz="2400" b="1" i="1" dirty="0" smtClean="0">
                <a:solidFill>
                  <a:srgbClr val="00B050"/>
                </a:solidFill>
                <a:latin typeface="Bookman Old Style" panose="02050604050505020204" pitchFamily="18" charset="0"/>
                <a:cs typeface="Times New Roman" panose="02020603050405020304" pitchFamily="18" charset="0"/>
              </a:rPr>
              <a:t>array, 2. By </a:t>
            </a:r>
            <a:r>
              <a:rPr lang="en-US" sz="2400" b="1" i="1" dirty="0">
                <a:solidFill>
                  <a:srgbClr val="00B050"/>
                </a:solidFill>
                <a:latin typeface="Bookman Old Style" panose="02050604050505020204" pitchFamily="18" charset="0"/>
                <a:cs typeface="Times New Roman" panose="02020603050405020304" pitchFamily="18" charset="0"/>
              </a:rPr>
              <a:t>string </a:t>
            </a:r>
            <a:r>
              <a:rPr lang="en-US" sz="2400" b="1" i="1" dirty="0" smtClean="0">
                <a:solidFill>
                  <a:srgbClr val="00B050"/>
                </a:solidFill>
                <a:latin typeface="Bookman Old Style" panose="02050604050505020204" pitchFamily="18" charset="0"/>
                <a:cs typeface="Times New Roman" panose="02020603050405020304" pitchFamily="18" charset="0"/>
              </a:rPr>
              <a:t>literal</a:t>
            </a:r>
          </a:p>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Example </a:t>
            </a:r>
            <a:r>
              <a:rPr lang="en-US" sz="2400" dirty="0">
                <a:latin typeface="Bookman Old Style" panose="02050604050505020204" pitchFamily="18" charset="0"/>
                <a:cs typeface="Times New Roman" panose="02020603050405020304" pitchFamily="18" charset="0"/>
              </a:rPr>
              <a:t>of declaring string by char array in </a:t>
            </a:r>
            <a:r>
              <a:rPr lang="en-US" sz="2400" dirty="0" smtClean="0">
                <a:latin typeface="Bookman Old Style" panose="02050604050505020204" pitchFamily="18" charset="0"/>
                <a:cs typeface="Times New Roman" panose="02020603050405020304" pitchFamily="18" charset="0"/>
              </a:rPr>
              <a:t>C:</a:t>
            </a:r>
          </a:p>
          <a:p>
            <a:pPr algn="just">
              <a:buClr>
                <a:srgbClr val="002060"/>
              </a:buClr>
              <a:buSzPct val="150000"/>
              <a:buBlip>
                <a:blip r:embed="rId2"/>
              </a:buBlip>
            </a:pP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While declaring string, size is not mandatory. So we can write the above code as given below:</a:t>
            </a: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624137" y="3156898"/>
            <a:ext cx="6943725" cy="571500"/>
          </a:xfrm>
          <a:prstGeom prst="rect">
            <a:avLst/>
          </a:prstGeom>
        </p:spPr>
      </p:pic>
      <p:pic>
        <p:nvPicPr>
          <p:cNvPr id="8" name="Picture 7"/>
          <p:cNvPicPr>
            <a:picLocks noChangeAspect="1"/>
          </p:cNvPicPr>
          <p:nvPr/>
        </p:nvPicPr>
        <p:blipFill>
          <a:blip r:embed="rId4"/>
          <a:stretch>
            <a:fillRect/>
          </a:stretch>
        </p:blipFill>
        <p:spPr>
          <a:xfrm>
            <a:off x="2676524" y="4759633"/>
            <a:ext cx="6838950" cy="600075"/>
          </a:xfrm>
          <a:prstGeom prst="rect">
            <a:avLst/>
          </a:prstGeom>
        </p:spPr>
      </p:pic>
    </p:spTree>
    <p:extLst>
      <p:ext uri="{BB962C8B-B14F-4D97-AF65-F5344CB8AC3E}">
        <p14:creationId xmlns:p14="http://schemas.microsoft.com/office/powerpoint/2010/main" val="512112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Ways to Declare a String in </a:t>
            </a:r>
            <a:r>
              <a:rPr lang="en-US" sz="3600" b="1" dirty="0">
                <a:solidFill>
                  <a:srgbClr val="002060"/>
                </a:solidFill>
                <a:latin typeface="Bookman Old Style" panose="02050604050505020204" pitchFamily="18" charset="0"/>
                <a:cs typeface="Times New Roman" panose="02020603050405020304" pitchFamily="18" charset="0"/>
              </a:rPr>
              <a:t>C</a:t>
            </a: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We can also define the string by the string literal in </a:t>
            </a:r>
            <a:r>
              <a:rPr lang="en-US" sz="2400" dirty="0" smtClean="0">
                <a:latin typeface="Bookman Old Style" panose="02050604050505020204" pitchFamily="18" charset="0"/>
                <a:cs typeface="Times New Roman" panose="02020603050405020304" pitchFamily="18" charset="0"/>
              </a:rPr>
              <a:t>C. </a:t>
            </a:r>
            <a:r>
              <a:rPr lang="en-US" sz="2400" dirty="0">
                <a:latin typeface="Bookman Old Style" panose="02050604050505020204" pitchFamily="18" charset="0"/>
                <a:cs typeface="Times New Roman" panose="02020603050405020304" pitchFamily="18" charset="0"/>
              </a:rPr>
              <a:t>For example</a:t>
            </a:r>
            <a:r>
              <a:rPr lang="en-US" sz="2400"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In such case, </a:t>
            </a:r>
            <a:r>
              <a:rPr lang="en-US" sz="2400" dirty="0" smtClean="0">
                <a:latin typeface="Bookman Old Style" panose="02050604050505020204" pitchFamily="18" charset="0"/>
                <a:cs typeface="Times New Roman" panose="02020603050405020304" pitchFamily="18" charset="0"/>
              </a:rPr>
              <a:t>‘\0’ </a:t>
            </a:r>
            <a:r>
              <a:rPr lang="en-US" sz="2400" dirty="0">
                <a:latin typeface="Bookman Old Style" panose="02050604050505020204" pitchFamily="18" charset="0"/>
                <a:cs typeface="Times New Roman" panose="02020603050405020304" pitchFamily="18" charset="0"/>
              </a:rPr>
              <a:t>will be appended at the end of the string by the compiler.</a:t>
            </a:r>
            <a:endParaRPr lang="en-US" sz="2400" dirty="0">
              <a:latin typeface="Bookman Old Style" panose="020506040505050202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343400" y="2599542"/>
            <a:ext cx="3505200" cy="676275"/>
          </a:xfrm>
          <a:prstGeom prst="rect">
            <a:avLst/>
          </a:prstGeom>
        </p:spPr>
      </p:pic>
    </p:spTree>
    <p:extLst>
      <p:ext uri="{BB962C8B-B14F-4D97-AF65-F5344CB8AC3E}">
        <p14:creationId xmlns:p14="http://schemas.microsoft.com/office/powerpoint/2010/main" val="973188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Printing Example</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857375" y="1690688"/>
            <a:ext cx="8477250" cy="3962400"/>
          </a:xfrm>
          <a:prstGeom prst="rect">
            <a:avLst/>
          </a:prstGeom>
        </p:spPr>
      </p:pic>
    </p:spTree>
    <p:extLst>
      <p:ext uri="{BB962C8B-B14F-4D97-AF65-F5344CB8AC3E}">
        <p14:creationId xmlns:p14="http://schemas.microsoft.com/office/powerpoint/2010/main" val="870950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Traversing String</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Traversing the string is one of the most important aspects in any of the programming languages. </a:t>
            </a: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Traversing </a:t>
            </a:r>
            <a:r>
              <a:rPr lang="en-US" sz="2400" dirty="0">
                <a:latin typeface="Bookman Old Style" panose="02050604050505020204" pitchFamily="18" charset="0"/>
                <a:cs typeface="Times New Roman" panose="02020603050405020304" pitchFamily="18" charset="0"/>
              </a:rPr>
              <a:t>string is somewhat different from the traversing an integer array. We need to know the length of the array to traverse an integer array, whereas we may use the null character in the case of string to identify the end the string and terminate the loop</a:t>
            </a:r>
            <a:r>
              <a:rPr lang="en-US" sz="2400"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There </a:t>
            </a:r>
            <a:r>
              <a:rPr lang="en-US" sz="2400" dirty="0">
                <a:latin typeface="Bookman Old Style" panose="02050604050505020204" pitchFamily="18" charset="0"/>
                <a:cs typeface="Times New Roman" panose="02020603050405020304" pitchFamily="18" charset="0"/>
              </a:rPr>
              <a:t>are two ways to traverse a string</a:t>
            </a:r>
            <a:r>
              <a:rPr lang="en-US" sz="2400" dirty="0" smtClean="0">
                <a:latin typeface="Bookman Old Style" panose="02050604050505020204" pitchFamily="18" charset="0"/>
                <a:cs typeface="Times New Roman" panose="02020603050405020304" pitchFamily="18" charset="0"/>
              </a:rPr>
              <a:t>. </a:t>
            </a:r>
            <a:r>
              <a:rPr lang="en-US" sz="2400" dirty="0">
                <a:latin typeface="Bookman Old Style" panose="02050604050505020204" pitchFamily="18" charset="0"/>
                <a:cs typeface="Times New Roman" panose="02020603050405020304" pitchFamily="18" charset="0"/>
              </a:rPr>
              <a:t>1. By using the length of </a:t>
            </a:r>
            <a:r>
              <a:rPr lang="en-US" sz="2400" dirty="0" smtClean="0">
                <a:latin typeface="Bookman Old Style" panose="02050604050505020204" pitchFamily="18" charset="0"/>
                <a:cs typeface="Times New Roman" panose="02020603050405020304" pitchFamily="18" charset="0"/>
              </a:rPr>
              <a:t>string, 2. By </a:t>
            </a:r>
            <a:r>
              <a:rPr lang="en-US" sz="2400" dirty="0">
                <a:latin typeface="Bookman Old Style" panose="02050604050505020204" pitchFamily="18" charset="0"/>
                <a:cs typeface="Times New Roman" panose="02020603050405020304" pitchFamily="18" charset="0"/>
              </a:rPr>
              <a:t>using the null character.</a:t>
            </a: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825184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Traversing </a:t>
            </a:r>
            <a:r>
              <a:rPr lang="en-US" sz="3600" b="1" dirty="0" smtClean="0">
                <a:solidFill>
                  <a:srgbClr val="002060"/>
                </a:solidFill>
                <a:latin typeface="Bookman Old Style" panose="02050604050505020204" pitchFamily="18" charset="0"/>
                <a:cs typeface="Times New Roman" panose="02020603050405020304" pitchFamily="18" charset="0"/>
              </a:rPr>
              <a:t>Using </a:t>
            </a:r>
            <a:r>
              <a:rPr lang="en-US" sz="3600" b="1" dirty="0">
                <a:solidFill>
                  <a:srgbClr val="002060"/>
                </a:solidFill>
                <a:latin typeface="Bookman Old Style" panose="02050604050505020204" pitchFamily="18" charset="0"/>
                <a:cs typeface="Times New Roman" panose="02020603050405020304" pitchFamily="18" charset="0"/>
              </a:rPr>
              <a:t>the </a:t>
            </a:r>
            <a:r>
              <a:rPr lang="en-US" sz="3600" b="1" dirty="0" smtClean="0">
                <a:solidFill>
                  <a:srgbClr val="002060"/>
                </a:solidFill>
                <a:latin typeface="Bookman Old Style" panose="02050604050505020204" pitchFamily="18" charset="0"/>
                <a:cs typeface="Times New Roman" panose="02020603050405020304" pitchFamily="18" charset="0"/>
              </a:rPr>
              <a:t>Length </a:t>
            </a:r>
            <a:r>
              <a:rPr lang="en-US" sz="3600" b="1" dirty="0">
                <a:solidFill>
                  <a:srgbClr val="002060"/>
                </a:solidFill>
                <a:latin typeface="Bookman Old Style" panose="02050604050505020204" pitchFamily="18" charset="0"/>
                <a:cs typeface="Times New Roman" panose="02020603050405020304" pitchFamily="18" charset="0"/>
              </a:rPr>
              <a:t>of </a:t>
            </a:r>
            <a:r>
              <a:rPr lang="en-US" sz="3600" b="1" dirty="0" smtClean="0">
                <a:solidFill>
                  <a:srgbClr val="002060"/>
                </a:solidFill>
                <a:latin typeface="Bookman Old Style" panose="02050604050505020204" pitchFamily="18" charset="0"/>
                <a:cs typeface="Times New Roman" panose="02020603050405020304" pitchFamily="18" charset="0"/>
              </a:rPr>
              <a:t>String</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76312" y="1690688"/>
            <a:ext cx="10239375" cy="4181475"/>
          </a:xfrm>
          <a:prstGeom prst="rect">
            <a:avLst/>
          </a:prstGeom>
        </p:spPr>
      </p:pic>
    </p:spTree>
    <p:extLst>
      <p:ext uri="{BB962C8B-B14F-4D97-AF65-F5344CB8AC3E}">
        <p14:creationId xmlns:p14="http://schemas.microsoft.com/office/powerpoint/2010/main" val="3284316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Traversing </a:t>
            </a:r>
            <a:r>
              <a:rPr lang="en-US" sz="3600" b="1" dirty="0" smtClean="0">
                <a:solidFill>
                  <a:srgbClr val="002060"/>
                </a:solidFill>
                <a:latin typeface="Bookman Old Style" panose="02050604050505020204" pitchFamily="18" charset="0"/>
                <a:cs typeface="Times New Roman" panose="02020603050405020304" pitchFamily="18" charset="0"/>
              </a:rPr>
              <a:t>Using </a:t>
            </a:r>
            <a:r>
              <a:rPr lang="en-US" sz="3600" b="1" dirty="0">
                <a:solidFill>
                  <a:srgbClr val="002060"/>
                </a:solidFill>
                <a:latin typeface="Bookman Old Style" panose="02050604050505020204" pitchFamily="18" charset="0"/>
                <a:cs typeface="Times New Roman" panose="02020603050405020304" pitchFamily="18" charset="0"/>
              </a:rPr>
              <a:t>the </a:t>
            </a:r>
            <a:r>
              <a:rPr lang="en-US" sz="3600" b="1" dirty="0" smtClean="0">
                <a:solidFill>
                  <a:srgbClr val="002060"/>
                </a:solidFill>
                <a:latin typeface="Bookman Old Style" panose="02050604050505020204" pitchFamily="18" charset="0"/>
                <a:cs typeface="Times New Roman" panose="02020603050405020304" pitchFamily="18" charset="0"/>
              </a:rPr>
              <a:t>Null Character</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981075" y="1690688"/>
            <a:ext cx="10229850" cy="4152900"/>
          </a:xfrm>
          <a:prstGeom prst="rect">
            <a:avLst/>
          </a:prstGeom>
        </p:spPr>
      </p:pic>
    </p:spTree>
    <p:extLst>
      <p:ext uri="{BB962C8B-B14F-4D97-AF65-F5344CB8AC3E}">
        <p14:creationId xmlns:p14="http://schemas.microsoft.com/office/powerpoint/2010/main" val="103428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Accepting </a:t>
            </a:r>
            <a:r>
              <a:rPr lang="en-US" sz="3600" b="1" dirty="0" smtClean="0">
                <a:solidFill>
                  <a:srgbClr val="002060"/>
                </a:solidFill>
                <a:latin typeface="Bookman Old Style" panose="02050604050505020204" pitchFamily="18" charset="0"/>
                <a:cs typeface="Times New Roman" panose="02020603050405020304" pitchFamily="18" charset="0"/>
              </a:rPr>
              <a:t>String </a:t>
            </a:r>
            <a:r>
              <a:rPr lang="en-US" sz="3600" b="1" dirty="0">
                <a:solidFill>
                  <a:srgbClr val="002060"/>
                </a:solidFill>
                <a:latin typeface="Bookman Old Style" panose="02050604050505020204" pitchFamily="18" charset="0"/>
                <a:cs typeface="Times New Roman" panose="02020603050405020304" pitchFamily="18" charset="0"/>
              </a:rPr>
              <a:t>as the </a:t>
            </a:r>
            <a:r>
              <a:rPr lang="en-US" sz="3600" b="1" dirty="0" smtClean="0">
                <a:solidFill>
                  <a:srgbClr val="002060"/>
                </a:solidFill>
                <a:latin typeface="Bookman Old Style" panose="02050604050505020204" pitchFamily="18" charset="0"/>
                <a:cs typeface="Times New Roman" panose="02020603050405020304" pitchFamily="18" charset="0"/>
              </a:rPr>
              <a:t>Input</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The below </a:t>
            </a:r>
            <a:r>
              <a:rPr lang="en-US" sz="2400" dirty="0">
                <a:latin typeface="Bookman Old Style" panose="02050604050505020204" pitchFamily="18" charset="0"/>
                <a:cs typeface="Times New Roman" panose="02020603050405020304" pitchFamily="18" charset="0"/>
              </a:rPr>
              <a:t>code will not work for space separated strings.</a:t>
            </a: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171825" y="2472804"/>
            <a:ext cx="5848350" cy="4057650"/>
          </a:xfrm>
          <a:prstGeom prst="rect">
            <a:avLst/>
          </a:prstGeom>
        </p:spPr>
      </p:pic>
    </p:spTree>
    <p:extLst>
      <p:ext uri="{BB962C8B-B14F-4D97-AF65-F5344CB8AC3E}">
        <p14:creationId xmlns:p14="http://schemas.microsoft.com/office/powerpoint/2010/main" val="3526709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1232</TotalTime>
  <Words>945</Words>
  <Application>Microsoft Office PowerPoint</Application>
  <PresentationFormat>Widescreen</PresentationFormat>
  <Paragraphs>67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Bookman Old Style</vt:lpstr>
      <vt:lpstr>Calibri</vt:lpstr>
      <vt:lpstr>Calibri Light</vt:lpstr>
      <vt:lpstr>Times New Roman</vt:lpstr>
      <vt:lpstr>Office Theme</vt:lpstr>
      <vt:lpstr>String in C</vt:lpstr>
      <vt:lpstr>String in C</vt:lpstr>
      <vt:lpstr>Ways to Declare a String in C</vt:lpstr>
      <vt:lpstr>Ways to Declare a String in C</vt:lpstr>
      <vt:lpstr>Printing Example</vt:lpstr>
      <vt:lpstr>Traversing String</vt:lpstr>
      <vt:lpstr>Traversing Using the Length of String</vt:lpstr>
      <vt:lpstr>Traversing Using the Null Character</vt:lpstr>
      <vt:lpstr>Accepting String as the Input</vt:lpstr>
      <vt:lpstr>Accepting String as the Input</vt:lpstr>
      <vt:lpstr>Some Important Points</vt:lpstr>
      <vt:lpstr>C gets() and puts() Functions</vt:lpstr>
      <vt:lpstr>C gets() and puts() Functions</vt:lpstr>
      <vt:lpstr>C gets() and puts() Functions</vt:lpstr>
      <vt:lpstr>C gets() and puts() Functions</vt:lpstr>
      <vt:lpstr>C String Functions:: strlen() </vt:lpstr>
      <vt:lpstr>C String Functions:: strcpy()</vt:lpstr>
      <vt:lpstr>C String Functions:: strcat()</vt:lpstr>
      <vt:lpstr>C String Functions:: strcmp()</vt:lpstr>
      <vt:lpstr>C String Functions:: strrev()</vt:lpstr>
      <vt:lpstr>C String Functions:: strlwr(), strupr()</vt:lpstr>
      <vt:lpstr>C program to check whether a string is palindrome or not</vt:lpstr>
      <vt:lpstr>C program to search all occurrences of a character in a string</vt:lpstr>
      <vt:lpstr>Homework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computer Programming with C CSE-121</dc:title>
  <dc:creator>Alamgir Hossain</dc:creator>
  <cp:lastModifiedBy>Alamgir Hossain</cp:lastModifiedBy>
  <cp:revision>84</cp:revision>
  <dcterms:created xsi:type="dcterms:W3CDTF">2020-06-21T03:27:58Z</dcterms:created>
  <dcterms:modified xsi:type="dcterms:W3CDTF">2023-10-30T15:25:31Z</dcterms:modified>
</cp:coreProperties>
</file>