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9" r:id="rId2"/>
    <p:sldId id="256" r:id="rId3"/>
    <p:sldId id="257" r:id="rId4"/>
    <p:sldId id="259" r:id="rId5"/>
    <p:sldId id="258" r:id="rId6"/>
    <p:sldId id="261" r:id="rId7"/>
    <p:sldId id="262" r:id="rId8"/>
    <p:sldId id="260" r:id="rId9"/>
    <p:sldId id="265" r:id="rId10"/>
    <p:sldId id="263" r:id="rId11"/>
    <p:sldId id="264" r:id="rId12"/>
    <p:sldId id="266" r:id="rId13"/>
    <p:sldId id="267" r:id="rId14"/>
    <p:sldId id="270" r:id="rId15"/>
    <p:sldId id="271" r:id="rId16"/>
    <p:sldId id="268"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10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8/9/2025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8/9/2025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0EF7C-7645-BAD2-4845-F2F2D6F73E4D}"/>
              </a:ext>
            </a:extLst>
          </p:cNvPr>
          <p:cNvSpPr>
            <a:spLocks noGrp="1"/>
          </p:cNvSpPr>
          <p:nvPr>
            <p:ph type="title"/>
          </p:nvPr>
        </p:nvSpPr>
        <p:spPr>
          <a:xfrm>
            <a:off x="1157586" y="1845012"/>
            <a:ext cx="4725054" cy="3167974"/>
          </a:xfrm>
        </p:spPr>
        <p:txBody>
          <a:bodyPr>
            <a:normAutofit/>
          </a:bodyPr>
          <a:lstStyle/>
          <a:p>
            <a:pPr algn="ctr"/>
            <a:r>
              <a:rPr lang="en-US" sz="4400" dirty="0">
                <a:solidFill>
                  <a:schemeClr val="accent2"/>
                </a:solidFill>
              </a:rPr>
              <a:t>Welcome to </a:t>
            </a:r>
            <a:br>
              <a:rPr lang="en-US" sz="4400" dirty="0">
                <a:solidFill>
                  <a:schemeClr val="accent2"/>
                </a:solidFill>
              </a:rPr>
            </a:br>
            <a:r>
              <a:rPr lang="en-US" sz="4400" dirty="0">
                <a:solidFill>
                  <a:schemeClr val="accent2"/>
                </a:solidFill>
              </a:rPr>
              <a:t>My Project Proposal Presentation</a:t>
            </a:r>
          </a:p>
        </p:txBody>
      </p:sp>
      <p:pic>
        <p:nvPicPr>
          <p:cNvPr id="9" name="Content Placeholder 8">
            <a:extLst>
              <a:ext uri="{FF2B5EF4-FFF2-40B4-BE49-F238E27FC236}">
                <a16:creationId xmlns:a16="http://schemas.microsoft.com/office/drawing/2014/main" id="{F5E30355-3420-ED5F-15C8-68A0BC6426F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10000" b="90000" l="10000" r="90000">
                        <a14:backgroundMark x1="11500" y1="70600" x2="27100" y2="73400"/>
                        <a14:backgroundMark x1="27100" y1="73400" x2="42300" y2="72600"/>
                      </a14:backgroundRemoval>
                    </a14:imgEffect>
                  </a14:imgLayer>
                </a14:imgProps>
              </a:ext>
            </a:extLst>
          </a:blip>
          <a:srcRect l="50000"/>
          <a:stretch>
            <a:fillRect/>
          </a:stretch>
        </p:blipFill>
        <p:spPr>
          <a:xfrm>
            <a:off x="5882640" y="1251625"/>
            <a:ext cx="3879850" cy="4354747"/>
          </a:xfrm>
        </p:spPr>
      </p:pic>
    </p:spTree>
    <p:extLst>
      <p:ext uri="{BB962C8B-B14F-4D97-AF65-F5344CB8AC3E}">
        <p14:creationId xmlns:p14="http://schemas.microsoft.com/office/powerpoint/2010/main" val="38171122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6" presetClass="exit" presetSubtype="0" fill="hold" nodeType="clickEffect">
                                  <p:stCondLst>
                                    <p:cond delay="0"/>
                                  </p:stCondLst>
                                  <p:childTnLst>
                                    <p:animEffect transition="out" filter="wipe(down)">
                                      <p:cBhvr>
                                        <p:cTn id="10" dur="180" accel="50000">
                                          <p:stCondLst>
                                            <p:cond delay="1820"/>
                                          </p:stCondLst>
                                        </p:cTn>
                                        <p:tgtEl>
                                          <p:spTgt spid="9"/>
                                        </p:tgtEl>
                                      </p:cBhvr>
                                    </p:animEffect>
                                    <p:anim calcmode="lin" valueType="num">
                                      <p:cBhvr>
                                        <p:cTn id="11" dur="1822" tmFilter="0,0; 0.14,0.31; 0.43,0.73; 0.71,0.91; 1.0,1.0">
                                          <p:stCondLst>
                                            <p:cond delay="0"/>
                                          </p:stCondLst>
                                        </p:cTn>
                                        <p:tgtEl>
                                          <p:spTgt spid="9"/>
                                        </p:tgtEl>
                                        <p:attrNameLst>
                                          <p:attrName>ppt_x</p:attrName>
                                        </p:attrNameLst>
                                      </p:cBhvr>
                                      <p:tavLst>
                                        <p:tav tm="0">
                                          <p:val>
                                            <p:strVal val="ppt_x"/>
                                          </p:val>
                                        </p:tav>
                                        <p:tav tm="100000">
                                          <p:val>
                                            <p:strVal val="#ppt_x+0.25"/>
                                          </p:val>
                                        </p:tav>
                                      </p:tavLst>
                                    </p:anim>
                                    <p:anim calcmode="lin" valueType="num">
                                      <p:cBhvr>
                                        <p:cTn id="12" dur="178">
                                          <p:stCondLst>
                                            <p:cond delay="1822"/>
                                          </p:stCondLst>
                                        </p:cTn>
                                        <p:tgtEl>
                                          <p:spTgt spid="9"/>
                                        </p:tgtEl>
                                        <p:attrNameLst>
                                          <p:attrName>ppt_x</p:attrName>
                                        </p:attrNameLst>
                                      </p:cBhvr>
                                      <p:tavLst>
                                        <p:tav tm="0">
                                          <p:val>
                                            <p:strVal val="ppt_x"/>
                                          </p:val>
                                        </p:tav>
                                        <p:tav tm="100000">
                                          <p:val>
                                            <p:strVal val="ppt_x"/>
                                          </p:val>
                                        </p:tav>
                                      </p:tavLst>
                                    </p:anim>
                                    <p:anim calcmode="lin" valueType="num">
                                      <p:cBhvr>
                                        <p:cTn id="13" dur="664" tmFilter="0.0,0.0;0.25,0.07;0.50,0.2;0.75,0.467;1.0,1.0">
                                          <p:stCondLst>
                                            <p:cond delay="0"/>
                                          </p:stCondLst>
                                        </p:cTn>
                                        <p:tgtEl>
                                          <p:spTgt spid="9"/>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4" dur="664" tmFilter="0, 0; 0.125,0.2665; 0.25,0.4; 0.375,0.465; 0.5,0.5;  0.625,0.535; 0.75,0.6; 0.875,0.7335; 1,1">
                                          <p:stCondLst>
                                            <p:cond delay="664"/>
                                          </p:stCondLst>
                                        </p:cTn>
                                        <p:tgtEl>
                                          <p:spTgt spid="9"/>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5" dur="332" tmFilter="0, 0; 0.125,0.2665; 0.25,0.4; 0.375,0.465; 0.5,0.5;  0.625,0.535; 0.75,0.6; 0.875,0.7335; 1,1">
                                          <p:stCondLst>
                                            <p:cond delay="1324"/>
                                          </p:stCondLst>
                                        </p:cTn>
                                        <p:tgtEl>
                                          <p:spTgt spid="9"/>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6" dur="164" tmFilter="0, 0; 0.125,0.2665; 0.25,0.4; 0.375,0.465; 0.5,0.5;  0.625,0.535; 0.75,0.6; 0.875,0.7335; 1,1">
                                          <p:stCondLst>
                                            <p:cond delay="1656"/>
                                          </p:stCondLst>
                                        </p:cTn>
                                        <p:tgtEl>
                                          <p:spTgt spid="9"/>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7" dur="180" accel="50000">
                                          <p:stCondLst>
                                            <p:cond delay="1820"/>
                                          </p:stCondLst>
                                        </p:cTn>
                                        <p:tgtEl>
                                          <p:spTgt spid="9"/>
                                        </p:tgtEl>
                                        <p:attrNameLst>
                                          <p:attrName>ppt_y</p:attrName>
                                        </p:attrNameLst>
                                      </p:cBhvr>
                                      <p:tavLst>
                                        <p:tav tm="0">
                                          <p:val>
                                            <p:strVal val="ppt_y"/>
                                          </p:val>
                                        </p:tav>
                                        <p:tav tm="100000">
                                          <p:val>
                                            <p:strVal val="ppt_y+ppt_h"/>
                                          </p:val>
                                        </p:tav>
                                      </p:tavLst>
                                    </p:anim>
                                    <p:animScale>
                                      <p:cBhvr>
                                        <p:cTn id="18" dur="26">
                                          <p:stCondLst>
                                            <p:cond delay="620"/>
                                          </p:stCondLst>
                                        </p:cTn>
                                        <p:tgtEl>
                                          <p:spTgt spid="9"/>
                                        </p:tgtEl>
                                      </p:cBhvr>
                                      <p:to x="100000" y="60000"/>
                                    </p:animScale>
                                    <p:animScale>
                                      <p:cBhvr>
                                        <p:cTn id="19" dur="166" decel="50000">
                                          <p:stCondLst>
                                            <p:cond delay="646"/>
                                          </p:stCondLst>
                                        </p:cTn>
                                        <p:tgtEl>
                                          <p:spTgt spid="9"/>
                                        </p:tgtEl>
                                      </p:cBhvr>
                                      <p:to x="100000" y="100000"/>
                                    </p:animScale>
                                    <p:animScale>
                                      <p:cBhvr>
                                        <p:cTn id="20" dur="26">
                                          <p:stCondLst>
                                            <p:cond delay="1312"/>
                                          </p:stCondLst>
                                        </p:cTn>
                                        <p:tgtEl>
                                          <p:spTgt spid="9"/>
                                        </p:tgtEl>
                                      </p:cBhvr>
                                      <p:to x="100000" y="80000"/>
                                    </p:animScale>
                                    <p:animScale>
                                      <p:cBhvr>
                                        <p:cTn id="21" dur="166" decel="50000">
                                          <p:stCondLst>
                                            <p:cond delay="1338"/>
                                          </p:stCondLst>
                                        </p:cTn>
                                        <p:tgtEl>
                                          <p:spTgt spid="9"/>
                                        </p:tgtEl>
                                      </p:cBhvr>
                                      <p:to x="100000" y="100000"/>
                                    </p:animScale>
                                    <p:animScale>
                                      <p:cBhvr>
                                        <p:cTn id="22" dur="26">
                                          <p:stCondLst>
                                            <p:cond delay="1642"/>
                                          </p:stCondLst>
                                        </p:cTn>
                                        <p:tgtEl>
                                          <p:spTgt spid="9"/>
                                        </p:tgtEl>
                                      </p:cBhvr>
                                      <p:to x="100000" y="90000"/>
                                    </p:animScale>
                                    <p:animScale>
                                      <p:cBhvr>
                                        <p:cTn id="23" dur="166" decel="50000">
                                          <p:stCondLst>
                                            <p:cond delay="1668"/>
                                          </p:stCondLst>
                                        </p:cTn>
                                        <p:tgtEl>
                                          <p:spTgt spid="9"/>
                                        </p:tgtEl>
                                      </p:cBhvr>
                                      <p:to x="100000" y="100000"/>
                                    </p:animScale>
                                    <p:animScale>
                                      <p:cBhvr>
                                        <p:cTn id="24" dur="26">
                                          <p:stCondLst>
                                            <p:cond delay="1808"/>
                                          </p:stCondLst>
                                        </p:cTn>
                                        <p:tgtEl>
                                          <p:spTgt spid="9"/>
                                        </p:tgtEl>
                                      </p:cBhvr>
                                      <p:to x="100000" y="95000"/>
                                    </p:animScale>
                                    <p:animScale>
                                      <p:cBhvr>
                                        <p:cTn id="25" dur="166" decel="50000">
                                          <p:stCondLst>
                                            <p:cond delay="1834"/>
                                          </p:stCondLst>
                                        </p:cTn>
                                        <p:tgtEl>
                                          <p:spTgt spid="9"/>
                                        </p:tgtEl>
                                      </p:cBhvr>
                                      <p:to x="100000" y="100000"/>
                                    </p:animScale>
                                    <p:set>
                                      <p:cBhvr>
                                        <p:cTn id="26"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5847DD8-9090-FA7E-7ED2-4161385C39B9}"/>
              </a:ext>
            </a:extLst>
          </p:cNvPr>
          <p:cNvSpPr txBox="1"/>
          <p:nvPr/>
        </p:nvSpPr>
        <p:spPr>
          <a:xfrm flipH="1">
            <a:off x="427702" y="1592827"/>
            <a:ext cx="5840362" cy="4401205"/>
          </a:xfrm>
          <a:prstGeom prst="rect">
            <a:avLst/>
          </a:prstGeom>
          <a:noFill/>
          <a:ln>
            <a:noFill/>
          </a:ln>
        </p:spPr>
        <p:txBody>
          <a:bodyPr wrap="square" rtlCol="0">
            <a:spAutoFit/>
          </a:bodyPr>
          <a:lstStyle/>
          <a:p>
            <a:r>
              <a:rPr lang="en-US" sz="2400" b="1" dirty="0"/>
              <a:t>👨‍💼 Admin Module</a:t>
            </a:r>
          </a:p>
          <a:p>
            <a:endParaRPr lang="en-US" sz="2000" b="1" dirty="0"/>
          </a:p>
          <a:p>
            <a:r>
              <a:rPr lang="en-US" sz="2000" b="1" dirty="0"/>
              <a:t>Key Features:</a:t>
            </a:r>
            <a:endParaRPr lang="en-US" sz="2000" dirty="0"/>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Admin authentication &amp; secure login</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Dashboard with system overview</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User management (CRUD)</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Restaurant and food category management</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Payment &amp; delivery fee settings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Order and delivery tracking</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Reporting &amp; analytics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Coupon and discount management</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System configuration</a:t>
            </a:r>
          </a:p>
        </p:txBody>
      </p:sp>
      <p:sp>
        <p:nvSpPr>
          <p:cNvPr id="11" name="TextBox 10">
            <a:extLst>
              <a:ext uri="{FF2B5EF4-FFF2-40B4-BE49-F238E27FC236}">
                <a16:creationId xmlns:a16="http://schemas.microsoft.com/office/drawing/2014/main" id="{B6F7A245-A1B8-863B-F3F5-30CF484B07BA}"/>
              </a:ext>
            </a:extLst>
          </p:cNvPr>
          <p:cNvSpPr txBox="1"/>
          <p:nvPr/>
        </p:nvSpPr>
        <p:spPr>
          <a:xfrm>
            <a:off x="973393" y="575186"/>
            <a:ext cx="10264877" cy="584775"/>
          </a:xfrm>
          <a:prstGeom prst="rect">
            <a:avLst/>
          </a:prstGeom>
          <a:noFill/>
        </p:spPr>
        <p:txBody>
          <a:bodyPr wrap="square" rtlCol="0">
            <a:spAutoFit/>
          </a:bodyPr>
          <a:lstStyle/>
          <a:p>
            <a:pPr algn="ctr"/>
            <a:r>
              <a:rPr lang="en-US" sz="3200" dirty="0">
                <a:solidFill>
                  <a:schemeClr val="accent4">
                    <a:lumMod val="75000"/>
                  </a:schemeClr>
                </a:solidFill>
              </a:rPr>
              <a:t>Modules and features</a:t>
            </a:r>
          </a:p>
        </p:txBody>
      </p:sp>
      <p:sp>
        <p:nvSpPr>
          <p:cNvPr id="12" name="TextBox 11">
            <a:extLst>
              <a:ext uri="{FF2B5EF4-FFF2-40B4-BE49-F238E27FC236}">
                <a16:creationId xmlns:a16="http://schemas.microsoft.com/office/drawing/2014/main" id="{AA9F5471-E143-6722-B16A-8073B139C559}"/>
              </a:ext>
            </a:extLst>
          </p:cNvPr>
          <p:cNvSpPr txBox="1"/>
          <p:nvPr/>
        </p:nvSpPr>
        <p:spPr>
          <a:xfrm>
            <a:off x="6268064" y="1592827"/>
            <a:ext cx="5525729" cy="4093428"/>
          </a:xfrm>
          <a:prstGeom prst="rect">
            <a:avLst/>
          </a:prstGeom>
          <a:noFill/>
          <a:ln>
            <a:noFill/>
          </a:ln>
        </p:spPr>
        <p:txBody>
          <a:bodyPr wrap="square" rtlCol="0">
            <a:spAutoFit/>
          </a:bodyPr>
          <a:lstStyle/>
          <a:p>
            <a:r>
              <a:rPr lang="en-US" sz="2400" b="1" dirty="0"/>
              <a:t>👤 User Module</a:t>
            </a:r>
          </a:p>
          <a:p>
            <a:endParaRPr lang="en-US" sz="2400" b="1" dirty="0"/>
          </a:p>
          <a:p>
            <a:r>
              <a:rPr lang="en-US" sz="2000" b="1" dirty="0"/>
              <a:t>Key Features:</a:t>
            </a:r>
            <a:endParaRPr lang="en-US" sz="2000" dirty="0"/>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User registration &amp; login</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Profile editing &amp; password management</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Browse restaurants &amp; food items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Add to cart and place orders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Choose delivery address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Track order status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Payment (COD / Online)</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Rate and review restaurants/foods</a:t>
            </a:r>
          </a:p>
        </p:txBody>
      </p:sp>
    </p:spTree>
    <p:extLst>
      <p:ext uri="{BB962C8B-B14F-4D97-AF65-F5344CB8AC3E}">
        <p14:creationId xmlns:p14="http://schemas.microsoft.com/office/powerpoint/2010/main" val="8571717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9BC5D7-17D2-88B1-7C29-6D1E95575BE7}"/>
              </a:ext>
            </a:extLst>
          </p:cNvPr>
          <p:cNvSpPr txBox="1"/>
          <p:nvPr/>
        </p:nvSpPr>
        <p:spPr>
          <a:xfrm>
            <a:off x="589936" y="1936283"/>
            <a:ext cx="4896464" cy="3662541"/>
          </a:xfrm>
          <a:prstGeom prst="rect">
            <a:avLst/>
          </a:prstGeom>
          <a:noFill/>
        </p:spPr>
        <p:txBody>
          <a:bodyPr wrap="square" rtlCol="0">
            <a:spAutoFit/>
          </a:bodyPr>
          <a:lstStyle/>
          <a:p>
            <a:r>
              <a:rPr lang="en-US" sz="2400" b="1" dirty="0"/>
              <a:t>🍴 Restaurant Module</a:t>
            </a:r>
          </a:p>
          <a:p>
            <a:endParaRPr lang="en-US" sz="2400" b="1" dirty="0"/>
          </a:p>
          <a:p>
            <a:r>
              <a:rPr lang="en-US" sz="2000" b="1" dirty="0"/>
              <a:t>Key Features:</a:t>
            </a:r>
          </a:p>
          <a:p>
            <a:endParaRPr lang="en-US" sz="2000" b="1" dirty="0"/>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Restaurant registration/login</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Manage restaurant profile &amp; menus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Add/edit/delete food items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View and update order status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Monitor sales and earnings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Set food availability</a:t>
            </a:r>
          </a:p>
        </p:txBody>
      </p:sp>
      <p:sp>
        <p:nvSpPr>
          <p:cNvPr id="6" name="TextBox 5">
            <a:extLst>
              <a:ext uri="{FF2B5EF4-FFF2-40B4-BE49-F238E27FC236}">
                <a16:creationId xmlns:a16="http://schemas.microsoft.com/office/drawing/2014/main" id="{085EE61B-4C17-CDB7-50CD-3093FA0D385A}"/>
              </a:ext>
            </a:extLst>
          </p:cNvPr>
          <p:cNvSpPr txBox="1"/>
          <p:nvPr/>
        </p:nvSpPr>
        <p:spPr>
          <a:xfrm>
            <a:off x="5471650" y="1936283"/>
            <a:ext cx="6130414" cy="3662541"/>
          </a:xfrm>
          <a:prstGeom prst="rect">
            <a:avLst/>
          </a:prstGeom>
          <a:noFill/>
        </p:spPr>
        <p:txBody>
          <a:bodyPr wrap="square" rtlCol="0">
            <a:spAutoFit/>
          </a:bodyPr>
          <a:lstStyle/>
          <a:p>
            <a:r>
              <a:rPr lang="en-US" sz="2400" b="1" dirty="0"/>
              <a:t>🚴 Delivery Module</a:t>
            </a:r>
          </a:p>
          <a:p>
            <a:endParaRPr lang="en-US" sz="2400" b="1" dirty="0"/>
          </a:p>
          <a:p>
            <a:r>
              <a:rPr lang="en-US" sz="2000" b="1" dirty="0"/>
              <a:t>Key Features:</a:t>
            </a:r>
          </a:p>
          <a:p>
            <a:endParaRPr lang="en-US" sz="2000" b="1" dirty="0"/>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Delivery man management (add/edit)</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Delivery profile with NID, phone, address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View assigned deliveries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Update delivery status (in progress, delivered)</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Track delivery time and performance</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Delivery reporting</a:t>
            </a:r>
          </a:p>
        </p:txBody>
      </p:sp>
      <p:sp>
        <p:nvSpPr>
          <p:cNvPr id="8" name="TextBox 7">
            <a:extLst>
              <a:ext uri="{FF2B5EF4-FFF2-40B4-BE49-F238E27FC236}">
                <a16:creationId xmlns:a16="http://schemas.microsoft.com/office/drawing/2014/main" id="{298F811E-5C49-23B2-6A17-E895506485B0}"/>
              </a:ext>
            </a:extLst>
          </p:cNvPr>
          <p:cNvSpPr txBox="1"/>
          <p:nvPr/>
        </p:nvSpPr>
        <p:spPr>
          <a:xfrm>
            <a:off x="2772697" y="988143"/>
            <a:ext cx="5412658" cy="584775"/>
          </a:xfrm>
          <a:prstGeom prst="rect">
            <a:avLst/>
          </a:prstGeom>
          <a:noFill/>
        </p:spPr>
        <p:txBody>
          <a:bodyPr wrap="square" rtlCol="0">
            <a:spAutoFit/>
          </a:bodyPr>
          <a:lstStyle/>
          <a:p>
            <a:pPr algn="ctr"/>
            <a:r>
              <a:rPr lang="en-US" sz="3200" dirty="0">
                <a:solidFill>
                  <a:schemeClr val="accent4">
                    <a:lumMod val="75000"/>
                  </a:schemeClr>
                </a:solidFill>
              </a:rPr>
              <a:t>Modules and features</a:t>
            </a:r>
          </a:p>
        </p:txBody>
      </p:sp>
    </p:spTree>
    <p:extLst>
      <p:ext uri="{BB962C8B-B14F-4D97-AF65-F5344CB8AC3E}">
        <p14:creationId xmlns:p14="http://schemas.microsoft.com/office/powerpoint/2010/main" val="18347899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A0961-BC03-87E2-6519-AEB8BBAB9CF7}"/>
              </a:ext>
            </a:extLst>
          </p:cNvPr>
          <p:cNvSpPr>
            <a:spLocks noGrp="1"/>
          </p:cNvSpPr>
          <p:nvPr>
            <p:ph type="title"/>
          </p:nvPr>
        </p:nvSpPr>
        <p:spPr>
          <a:xfrm>
            <a:off x="1797666" y="506361"/>
            <a:ext cx="8596668" cy="585019"/>
          </a:xfrm>
        </p:spPr>
        <p:txBody>
          <a:bodyPr>
            <a:normAutofit/>
          </a:bodyPr>
          <a:lstStyle/>
          <a:p>
            <a:pPr algn="ctr"/>
            <a:r>
              <a:rPr lang="en-US" sz="3200" dirty="0">
                <a:solidFill>
                  <a:schemeClr val="tx1"/>
                </a:solidFill>
                <a:latin typeface="Times New Roman" panose="02020603050405020304" pitchFamily="18" charset="0"/>
                <a:cs typeface="Times New Roman" panose="02020603050405020304" pitchFamily="18" charset="0"/>
              </a:rPr>
              <a:t>Timeline and Milestone</a:t>
            </a:r>
          </a:p>
        </p:txBody>
      </p:sp>
      <p:graphicFrame>
        <p:nvGraphicFramePr>
          <p:cNvPr id="4" name="Table 3">
            <a:extLst>
              <a:ext uri="{FF2B5EF4-FFF2-40B4-BE49-F238E27FC236}">
                <a16:creationId xmlns:a16="http://schemas.microsoft.com/office/drawing/2014/main" id="{0F509428-FA16-C82C-1CD4-77EF524B958C}"/>
              </a:ext>
            </a:extLst>
          </p:cNvPr>
          <p:cNvGraphicFramePr>
            <a:graphicFrameLocks noGrp="1"/>
          </p:cNvGraphicFramePr>
          <p:nvPr>
            <p:extLst>
              <p:ext uri="{D42A27DB-BD31-4B8C-83A1-F6EECF244321}">
                <p14:modId xmlns:p14="http://schemas.microsoft.com/office/powerpoint/2010/main" val="2587526198"/>
              </p:ext>
            </p:extLst>
          </p:nvPr>
        </p:nvGraphicFramePr>
        <p:xfrm>
          <a:off x="2032000" y="1224116"/>
          <a:ext cx="8128000" cy="3566160"/>
        </p:xfrm>
        <a:graphic>
          <a:graphicData uri="http://schemas.openxmlformats.org/drawingml/2006/table">
            <a:tbl>
              <a:tblPr firstRow="1" bandRow="1">
                <a:tableStyleId>{5C22544A-7EE6-4342-B048-85BDC9FD1C3A}</a:tableStyleId>
              </a:tblPr>
              <a:tblGrid>
                <a:gridCol w="6684297">
                  <a:extLst>
                    <a:ext uri="{9D8B030D-6E8A-4147-A177-3AD203B41FA5}">
                      <a16:colId xmlns:a16="http://schemas.microsoft.com/office/drawing/2014/main" val="501384807"/>
                    </a:ext>
                  </a:extLst>
                </a:gridCol>
                <a:gridCol w="1443703">
                  <a:extLst>
                    <a:ext uri="{9D8B030D-6E8A-4147-A177-3AD203B41FA5}">
                      <a16:colId xmlns:a16="http://schemas.microsoft.com/office/drawing/2014/main" val="273728877"/>
                    </a:ext>
                  </a:extLst>
                </a:gridCol>
              </a:tblGrid>
              <a:tr h="326308">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Milestone</a:t>
                      </a:r>
                    </a:p>
                  </a:txBody>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Days</a:t>
                      </a:r>
                    </a:p>
                  </a:txBody>
                  <a:tcPr/>
                </a:tc>
                <a:extLst>
                  <a:ext uri="{0D108BD9-81ED-4DB2-BD59-A6C34878D82A}">
                    <a16:rowId xmlns:a16="http://schemas.microsoft.com/office/drawing/2014/main" val="3008744920"/>
                  </a:ext>
                </a:extLst>
              </a:tr>
              <a:tr h="326308">
                <a:tc>
                  <a:txBody>
                    <a:bodyPr/>
                    <a:lstStyle/>
                    <a:p>
                      <a:r>
                        <a:rPr lang="en-US" sz="2400" b="1" dirty="0">
                          <a:latin typeface="Times New Roman" panose="02020603050405020304" pitchFamily="18" charset="0"/>
                          <a:cs typeface="Times New Roman" panose="02020603050405020304" pitchFamily="18" charset="0"/>
                        </a:rPr>
                        <a:t>Planning &amp; Analysis </a:t>
                      </a:r>
                    </a:p>
                  </a:txBody>
                  <a:tcPr/>
                </a:tc>
                <a:tc>
                  <a:txBody>
                    <a:bodyPr/>
                    <a:lstStyle/>
                    <a:p>
                      <a:r>
                        <a:rPr lang="en-US" sz="2400" b="1"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4189187413"/>
                  </a:ext>
                </a:extLst>
              </a:tr>
              <a:tr h="326308">
                <a:tc>
                  <a:txBody>
                    <a:bodyPr/>
                    <a:lstStyle/>
                    <a:p>
                      <a:r>
                        <a:rPr lang="en-US" sz="2400" b="1" dirty="0">
                          <a:latin typeface="Times New Roman" panose="02020603050405020304" pitchFamily="18" charset="0"/>
                          <a:cs typeface="Times New Roman" panose="02020603050405020304" pitchFamily="18" charset="0"/>
                        </a:rPr>
                        <a:t>Backend &amp; Admin Panel Development </a:t>
                      </a:r>
                    </a:p>
                  </a:txBody>
                  <a:tcPr/>
                </a:tc>
                <a:tc>
                  <a:txBody>
                    <a:bodyPr/>
                    <a:lstStyle/>
                    <a:p>
                      <a:r>
                        <a:rPr lang="en-US" sz="2400" b="1" dirty="0">
                          <a:latin typeface="Times New Roman" panose="02020603050405020304" pitchFamily="18" charset="0"/>
                          <a:cs typeface="Times New Roman" panose="02020603050405020304" pitchFamily="18" charset="0"/>
                        </a:rPr>
                        <a:t>11</a:t>
                      </a:r>
                    </a:p>
                  </a:txBody>
                  <a:tcPr/>
                </a:tc>
                <a:extLst>
                  <a:ext uri="{0D108BD9-81ED-4DB2-BD59-A6C34878D82A}">
                    <a16:rowId xmlns:a16="http://schemas.microsoft.com/office/drawing/2014/main" val="2372301514"/>
                  </a:ext>
                </a:extLst>
              </a:tr>
              <a:tr h="326308">
                <a:tc>
                  <a:txBody>
                    <a:bodyPr/>
                    <a:lstStyle/>
                    <a:p>
                      <a:r>
                        <a:rPr lang="en-US" sz="2400" b="1" dirty="0">
                          <a:latin typeface="Times New Roman" panose="02020603050405020304" pitchFamily="18" charset="0"/>
                          <a:cs typeface="Times New Roman" panose="02020603050405020304" pitchFamily="18" charset="0"/>
                        </a:rPr>
                        <a:t>Restaurant &amp; Delivery Modules</a:t>
                      </a:r>
                    </a:p>
                  </a:txBody>
                  <a:tcPr/>
                </a:tc>
                <a:tc>
                  <a:txBody>
                    <a:bodyPr/>
                    <a:lstStyle/>
                    <a:p>
                      <a:r>
                        <a:rPr lang="en-US" sz="2400" b="1"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868772269"/>
                  </a:ext>
                </a:extLst>
              </a:tr>
              <a:tr h="326308">
                <a:tc>
                  <a:txBody>
                    <a:bodyPr/>
                    <a:lstStyle/>
                    <a:p>
                      <a:r>
                        <a:rPr lang="en-US" sz="2400" b="1" dirty="0">
                          <a:latin typeface="Times New Roman" panose="02020603050405020304" pitchFamily="18" charset="0"/>
                          <a:cs typeface="Times New Roman" panose="02020603050405020304" pitchFamily="18" charset="0"/>
                        </a:rPr>
                        <a:t>User Module Development</a:t>
                      </a:r>
                    </a:p>
                  </a:txBody>
                  <a:tcPr/>
                </a:tc>
                <a:tc>
                  <a:txBody>
                    <a:bodyPr/>
                    <a:lstStyle/>
                    <a:p>
                      <a:r>
                        <a:rPr lang="en-US" sz="2400" b="1"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4036748637"/>
                  </a:ext>
                </a:extLst>
              </a:tr>
              <a:tr h="326308">
                <a:tc>
                  <a:txBody>
                    <a:bodyPr/>
                    <a:lstStyle/>
                    <a:p>
                      <a:r>
                        <a:rPr lang="en-US" sz="2400" b="1" dirty="0">
                          <a:latin typeface="Times New Roman" panose="02020603050405020304" pitchFamily="18" charset="0"/>
                          <a:cs typeface="Times New Roman" panose="02020603050405020304" pitchFamily="18" charset="0"/>
                        </a:rPr>
                        <a:t>Testing &amp; Deployment</a:t>
                      </a:r>
                    </a:p>
                  </a:txBody>
                  <a:tcPr/>
                </a:tc>
                <a:tc>
                  <a:txBody>
                    <a:bodyPr/>
                    <a:lstStyle/>
                    <a:p>
                      <a:r>
                        <a:rPr lang="en-US" sz="2400" b="1"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2093614220"/>
                  </a:ext>
                </a:extLst>
              </a:tr>
              <a:tr h="326308">
                <a:tc>
                  <a:txBody>
                    <a:bodyPr/>
                    <a:lstStyle/>
                    <a:p>
                      <a:pPr algn="r"/>
                      <a:r>
                        <a:rPr lang="en-US" sz="2400" b="1" dirty="0"/>
                        <a:t>Total days</a:t>
                      </a:r>
                    </a:p>
                  </a:txBody>
                  <a:tcPr/>
                </a:tc>
                <a:tc>
                  <a:txBody>
                    <a:bodyPr/>
                    <a:lstStyle/>
                    <a:p>
                      <a:r>
                        <a:rPr lang="en-US" sz="2400" b="1" dirty="0">
                          <a:latin typeface="Times New Roman" panose="02020603050405020304" pitchFamily="18" charset="0"/>
                          <a:cs typeface="Times New Roman" panose="02020603050405020304" pitchFamily="18" charset="0"/>
                        </a:rPr>
                        <a:t>30</a:t>
                      </a:r>
                    </a:p>
                  </a:txBody>
                  <a:tcPr/>
                </a:tc>
                <a:extLst>
                  <a:ext uri="{0D108BD9-81ED-4DB2-BD59-A6C34878D82A}">
                    <a16:rowId xmlns:a16="http://schemas.microsoft.com/office/drawing/2014/main" val="1533212328"/>
                  </a:ext>
                </a:extLst>
              </a:tr>
              <a:tr h="326308">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5239424"/>
                  </a:ext>
                </a:extLst>
              </a:tr>
            </a:tbl>
          </a:graphicData>
        </a:graphic>
      </p:graphicFrame>
    </p:spTree>
    <p:extLst>
      <p:ext uri="{BB962C8B-B14F-4D97-AF65-F5344CB8AC3E}">
        <p14:creationId xmlns:p14="http://schemas.microsoft.com/office/powerpoint/2010/main" val="32652352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745F2-C38D-54A5-1BBB-9172BBAD2258}"/>
              </a:ext>
            </a:extLst>
          </p:cNvPr>
          <p:cNvSpPr>
            <a:spLocks noGrp="1"/>
          </p:cNvSpPr>
          <p:nvPr>
            <p:ph type="title"/>
          </p:nvPr>
        </p:nvSpPr>
        <p:spPr>
          <a:xfrm>
            <a:off x="677334" y="609600"/>
            <a:ext cx="8596668" cy="732503"/>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Tools and Technologies:</a:t>
            </a:r>
            <a:br>
              <a:rPr lang="en-US" sz="3200" dirty="0">
                <a:solidFill>
                  <a:schemeClr val="tx1"/>
                </a:solidFill>
                <a:latin typeface="Times New Roman" panose="02020603050405020304" pitchFamily="18" charset="0"/>
                <a:cs typeface="Times New Roman" panose="02020603050405020304" pitchFamily="18" charset="0"/>
              </a:rPr>
            </a:br>
            <a:br>
              <a:rPr lang="en-US" sz="3200" dirty="0">
                <a:solidFill>
                  <a:schemeClr val="tx1"/>
                </a:solidFill>
                <a:latin typeface="Times New Roman" panose="02020603050405020304" pitchFamily="18" charset="0"/>
                <a:cs typeface="Times New Roman" panose="02020603050405020304" pitchFamily="18" charset="0"/>
              </a:rPr>
            </a:br>
            <a:endParaRPr lang="en-US" sz="32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BD4E125A-9FF8-A4C5-F9E9-7C634A1BB678}"/>
              </a:ext>
            </a:extLst>
          </p:cNvPr>
          <p:cNvGraphicFramePr>
            <a:graphicFrameLocks noGrp="1"/>
          </p:cNvGraphicFramePr>
          <p:nvPr>
            <p:ph idx="1"/>
            <p:extLst>
              <p:ext uri="{D42A27DB-BD31-4B8C-83A1-F6EECF244321}">
                <p14:modId xmlns:p14="http://schemas.microsoft.com/office/powerpoint/2010/main" val="3126069363"/>
              </p:ext>
            </p:extLst>
          </p:nvPr>
        </p:nvGraphicFramePr>
        <p:xfrm>
          <a:off x="677333" y="1342103"/>
          <a:ext cx="9941508" cy="4917802"/>
        </p:xfrm>
        <a:graphic>
          <a:graphicData uri="http://schemas.openxmlformats.org/drawingml/2006/table">
            <a:tbl>
              <a:tblPr/>
              <a:tblGrid>
                <a:gridCol w="2485377">
                  <a:extLst>
                    <a:ext uri="{9D8B030D-6E8A-4147-A177-3AD203B41FA5}">
                      <a16:colId xmlns:a16="http://schemas.microsoft.com/office/drawing/2014/main" val="2710954468"/>
                    </a:ext>
                  </a:extLst>
                </a:gridCol>
                <a:gridCol w="2485377">
                  <a:extLst>
                    <a:ext uri="{9D8B030D-6E8A-4147-A177-3AD203B41FA5}">
                      <a16:colId xmlns:a16="http://schemas.microsoft.com/office/drawing/2014/main" val="943486731"/>
                    </a:ext>
                  </a:extLst>
                </a:gridCol>
                <a:gridCol w="2485377">
                  <a:extLst>
                    <a:ext uri="{9D8B030D-6E8A-4147-A177-3AD203B41FA5}">
                      <a16:colId xmlns:a16="http://schemas.microsoft.com/office/drawing/2014/main" val="1793507556"/>
                    </a:ext>
                  </a:extLst>
                </a:gridCol>
                <a:gridCol w="2485377">
                  <a:extLst>
                    <a:ext uri="{9D8B030D-6E8A-4147-A177-3AD203B41FA5}">
                      <a16:colId xmlns:a16="http://schemas.microsoft.com/office/drawing/2014/main" val="1955915591"/>
                    </a:ext>
                  </a:extLst>
                </a:gridCol>
              </a:tblGrid>
              <a:tr h="359949">
                <a:tc>
                  <a:txBody>
                    <a:bodyPr/>
                    <a:lstStyle/>
                    <a:p>
                      <a:pPr algn="ctr" rtl="0" fontAlgn="t">
                        <a:buNone/>
                      </a:pPr>
                      <a:r>
                        <a:rPr lang="en-US" sz="1400" b="1" i="0" u="none" strike="noStrike" dirty="0">
                          <a:solidFill>
                            <a:srgbClr val="FFFFFF"/>
                          </a:solidFill>
                          <a:effectLst/>
                          <a:latin typeface="Times New Roman" panose="02020603050405020304" pitchFamily="18" charset="0"/>
                          <a:cs typeface="Times New Roman" panose="02020603050405020304" pitchFamily="18" charset="0"/>
                        </a:rPr>
                        <a:t>Tools and Technology</a:t>
                      </a:r>
                      <a:endParaRPr lang="en-US" sz="1600" dirty="0">
                        <a:effectLst/>
                        <a:latin typeface="Times New Roman" panose="02020603050405020304" pitchFamily="18" charset="0"/>
                        <a:cs typeface="Times New Roman" panose="02020603050405020304" pitchFamily="18" charset="0"/>
                      </a:endParaRPr>
                    </a:p>
                  </a:txBody>
                  <a:tcPr marL="70252" marR="70252" marT="36590"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4471C4"/>
                    </a:solidFill>
                  </a:tcPr>
                </a:tc>
                <a:tc>
                  <a:txBody>
                    <a:bodyPr/>
                    <a:lstStyle/>
                    <a:p>
                      <a:pPr algn="ctr" rtl="0" fontAlgn="t">
                        <a:buNone/>
                      </a:pPr>
                      <a:r>
                        <a:rPr lang="en-US" sz="1400" b="1" i="0" u="none" strike="noStrike">
                          <a:solidFill>
                            <a:srgbClr val="FFFFFF"/>
                          </a:solidFill>
                          <a:effectLst/>
                          <a:latin typeface="Times New Roman" panose="02020603050405020304" pitchFamily="18" charset="0"/>
                          <a:cs typeface="Times New Roman" panose="02020603050405020304" pitchFamily="18" charset="0"/>
                        </a:rPr>
                        <a:t>Description</a:t>
                      </a:r>
                      <a:endParaRPr lang="en-US" sz="1600">
                        <a:effectLst/>
                        <a:latin typeface="Times New Roman" panose="02020603050405020304" pitchFamily="18" charset="0"/>
                        <a:cs typeface="Times New Roman" panose="02020603050405020304" pitchFamily="18" charset="0"/>
                      </a:endParaRPr>
                    </a:p>
                  </a:txBody>
                  <a:tcPr marL="70252" marR="70252" marT="36590"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4471C4"/>
                    </a:solidFill>
                  </a:tcPr>
                </a:tc>
                <a:tc>
                  <a:txBody>
                    <a:bodyPr/>
                    <a:lstStyle/>
                    <a:p>
                      <a:pPr algn="ctr" rtl="0" fontAlgn="t">
                        <a:buNone/>
                      </a:pPr>
                      <a:r>
                        <a:rPr lang="en-US" sz="1400" b="1" i="0" u="none" strike="noStrike">
                          <a:solidFill>
                            <a:srgbClr val="FFFFFF"/>
                          </a:solidFill>
                          <a:effectLst/>
                          <a:latin typeface="Times New Roman" panose="02020603050405020304" pitchFamily="18" charset="0"/>
                          <a:cs typeface="Times New Roman" panose="02020603050405020304" pitchFamily="18" charset="0"/>
                        </a:rPr>
                        <a:t>Tools and Technology</a:t>
                      </a:r>
                      <a:endParaRPr lang="en-US" sz="1600">
                        <a:effectLst/>
                        <a:latin typeface="Times New Roman" panose="02020603050405020304" pitchFamily="18" charset="0"/>
                        <a:cs typeface="Times New Roman" panose="02020603050405020304" pitchFamily="18" charset="0"/>
                      </a:endParaRPr>
                    </a:p>
                  </a:txBody>
                  <a:tcPr marL="70252" marR="70252" marT="36590"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4471C4"/>
                    </a:solidFill>
                  </a:tcPr>
                </a:tc>
                <a:tc>
                  <a:txBody>
                    <a:bodyPr/>
                    <a:lstStyle/>
                    <a:p>
                      <a:pPr marL="868032" rtl="0" fontAlgn="t">
                        <a:buNone/>
                      </a:pPr>
                      <a:r>
                        <a:rPr lang="en-US" sz="1400" b="1" i="0" u="none" strike="noStrike">
                          <a:solidFill>
                            <a:srgbClr val="FFFFFF"/>
                          </a:solidFill>
                          <a:effectLst/>
                          <a:latin typeface="Times New Roman" panose="02020603050405020304" pitchFamily="18" charset="0"/>
                          <a:cs typeface="Times New Roman" panose="02020603050405020304" pitchFamily="18" charset="0"/>
                        </a:rPr>
                        <a:t>Description</a:t>
                      </a:r>
                      <a:endParaRPr lang="en-US" sz="1600">
                        <a:effectLst/>
                        <a:latin typeface="Times New Roman" panose="02020603050405020304" pitchFamily="18" charset="0"/>
                        <a:cs typeface="Times New Roman" panose="02020603050405020304" pitchFamily="18" charset="0"/>
                      </a:endParaRPr>
                    </a:p>
                  </a:txBody>
                  <a:tcPr marL="70252" marR="70252" marT="36590"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4471C4"/>
                    </a:solidFill>
                  </a:tcPr>
                </a:tc>
                <a:extLst>
                  <a:ext uri="{0D108BD9-81ED-4DB2-BD59-A6C34878D82A}">
                    <a16:rowId xmlns:a16="http://schemas.microsoft.com/office/drawing/2014/main" val="4180148079"/>
                  </a:ext>
                </a:extLst>
              </a:tr>
              <a:tr h="819922">
                <a:tc>
                  <a:txBody>
                    <a:bodyPr/>
                    <a:lstStyle/>
                    <a:p>
                      <a:pPr algn="ctr" rtl="0" fontAlgn="t">
                        <a:buNone/>
                      </a:pPr>
                      <a:br>
                        <a:rPr lang="en-US" sz="1600" dirty="0">
                          <a:effectLst/>
                          <a:latin typeface="Times New Roman" panose="02020603050405020304" pitchFamily="18" charset="0"/>
                          <a:cs typeface="Times New Roman" panose="02020603050405020304" pitchFamily="18" charset="0"/>
                        </a:rPr>
                      </a:br>
                      <a:r>
                        <a:rPr lang="en-US" sz="1400" b="0" i="0" u="none" strike="noStrike" dirty="0">
                          <a:solidFill>
                            <a:srgbClr val="000000"/>
                          </a:solidFill>
                          <a:effectLst/>
                          <a:latin typeface="Times New Roman" panose="02020603050405020304" pitchFamily="18" charset="0"/>
                          <a:cs typeface="Times New Roman" panose="02020603050405020304" pitchFamily="18" charset="0"/>
                        </a:rPr>
                        <a:t>PHP</a:t>
                      </a:r>
                      <a:endParaRPr lang="en-US" sz="1600" dirty="0">
                        <a:effectLst/>
                        <a:latin typeface="Times New Roman" panose="02020603050405020304" pitchFamily="18" charset="0"/>
                        <a:cs typeface="Times New Roman" panose="02020603050405020304" pitchFamily="18" charset="0"/>
                      </a:endParaRPr>
                    </a:p>
                  </a:txBody>
                  <a:tcPr marL="70252" marR="70252" marT="7318"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tc>
                  <a:txBody>
                    <a:bodyPr/>
                    <a:lstStyle/>
                    <a:p>
                      <a:pPr marL="114935" marR="108585" algn="ctr" rtl="0" fontAlgn="t">
                        <a:buNone/>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Server-side scripting language used for dynamic web development</a:t>
                      </a:r>
                      <a:endParaRPr lang="en-US" sz="1600" dirty="0">
                        <a:effectLst/>
                        <a:latin typeface="Times New Roman" panose="02020603050405020304" pitchFamily="18" charset="0"/>
                        <a:cs typeface="Times New Roman" panose="02020603050405020304" pitchFamily="18" charset="0"/>
                      </a:endParaRPr>
                    </a:p>
                  </a:txBody>
                  <a:tcPr marL="70252" marR="70252" marT="35126"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tc>
                  <a:txBody>
                    <a:bodyPr/>
                    <a:lstStyle/>
                    <a:p>
                      <a:pPr algn="ctr" rtl="0" fontAlgn="t">
                        <a:buNone/>
                      </a:pPr>
                      <a:br>
                        <a:rPr lang="en-US" sz="1600" dirty="0">
                          <a:effectLst/>
                          <a:latin typeface="Times New Roman" panose="02020603050405020304" pitchFamily="18" charset="0"/>
                          <a:cs typeface="Times New Roman" panose="02020603050405020304" pitchFamily="18" charset="0"/>
                        </a:rPr>
                      </a:br>
                      <a:r>
                        <a:rPr lang="en-US" sz="1400" b="0" i="0" u="none" strike="noStrike" dirty="0">
                          <a:solidFill>
                            <a:srgbClr val="000000"/>
                          </a:solidFill>
                          <a:effectLst/>
                          <a:latin typeface="Times New Roman" panose="02020603050405020304" pitchFamily="18" charset="0"/>
                          <a:cs typeface="Times New Roman" panose="02020603050405020304" pitchFamily="18" charset="0"/>
                        </a:rPr>
                        <a:t>jQuery</a:t>
                      </a:r>
                      <a:endParaRPr lang="en-US" sz="1600" dirty="0">
                        <a:effectLst/>
                        <a:latin typeface="Times New Roman" panose="02020603050405020304" pitchFamily="18" charset="0"/>
                        <a:cs typeface="Times New Roman" panose="02020603050405020304" pitchFamily="18" charset="0"/>
                      </a:endParaRPr>
                    </a:p>
                  </a:txBody>
                  <a:tcPr marL="70252" marR="70252" marT="7318"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tc>
                  <a:txBody>
                    <a:bodyPr/>
                    <a:lstStyle/>
                    <a:p>
                      <a:pPr marL="45085" marR="37465" algn="ctr" rtl="0" fontAlgn="t">
                        <a:buNone/>
                      </a:pPr>
                      <a:r>
                        <a:rPr lang="en-US" sz="1400" b="0" i="0" u="none" strike="noStrike">
                          <a:solidFill>
                            <a:srgbClr val="000000"/>
                          </a:solidFill>
                          <a:effectLst/>
                          <a:latin typeface="Times New Roman" panose="02020603050405020304" pitchFamily="18" charset="0"/>
                          <a:cs typeface="Times New Roman" panose="02020603050405020304" pitchFamily="18" charset="0"/>
                        </a:rPr>
                        <a:t>JavaScript library for simplifying HTML document traversal and manipulation</a:t>
                      </a:r>
                      <a:endParaRPr lang="en-US" sz="1600">
                        <a:effectLst/>
                        <a:latin typeface="Times New Roman" panose="02020603050405020304" pitchFamily="18" charset="0"/>
                        <a:cs typeface="Times New Roman" panose="02020603050405020304" pitchFamily="18" charset="0"/>
                      </a:endParaRPr>
                    </a:p>
                  </a:txBody>
                  <a:tcPr marL="70252" marR="70252" marT="35126"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extLst>
                  <a:ext uri="{0D108BD9-81ED-4DB2-BD59-A6C34878D82A}">
                    <a16:rowId xmlns:a16="http://schemas.microsoft.com/office/drawing/2014/main" val="1178675899"/>
                  </a:ext>
                </a:extLst>
              </a:tr>
              <a:tr h="797425">
                <a:tc>
                  <a:txBody>
                    <a:bodyPr/>
                    <a:lstStyle/>
                    <a:p>
                      <a:pPr algn="ctr" rtl="0" fontAlgn="t">
                        <a:buNone/>
                      </a:pPr>
                      <a:br>
                        <a:rPr lang="en-US" sz="1600" dirty="0">
                          <a:effectLst/>
                          <a:latin typeface="Times New Roman" panose="02020603050405020304" pitchFamily="18" charset="0"/>
                          <a:cs typeface="Times New Roman" panose="02020603050405020304" pitchFamily="18" charset="0"/>
                        </a:rPr>
                      </a:br>
                      <a:r>
                        <a:rPr lang="en-US" sz="1400" b="0" i="0" u="none" strike="noStrike" dirty="0">
                          <a:solidFill>
                            <a:srgbClr val="000000"/>
                          </a:solidFill>
                          <a:effectLst/>
                          <a:latin typeface="Times New Roman" panose="02020603050405020304" pitchFamily="18" charset="0"/>
                          <a:cs typeface="Times New Roman" panose="02020603050405020304" pitchFamily="18" charset="0"/>
                        </a:rPr>
                        <a:t>MySQL</a:t>
                      </a:r>
                      <a:endParaRPr lang="en-US" sz="1600" dirty="0">
                        <a:effectLst/>
                        <a:latin typeface="Times New Roman" panose="02020603050405020304" pitchFamily="18" charset="0"/>
                        <a:cs typeface="Times New Roman" panose="02020603050405020304" pitchFamily="18" charset="0"/>
                      </a:endParaRPr>
                    </a:p>
                  </a:txBody>
                  <a:tcPr marL="70252" marR="70252" marT="7318"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tc>
                  <a:txBody>
                    <a:bodyPr/>
                    <a:lstStyle/>
                    <a:p>
                      <a:pPr marL="42545" marR="38100" indent="3175" algn="ctr" rtl="0" fontAlgn="t">
                        <a:buNone/>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Relational database management system for storing and retrieving data</a:t>
                      </a:r>
                      <a:endParaRPr lang="en-US" sz="1600" dirty="0">
                        <a:effectLst/>
                        <a:latin typeface="Times New Roman" panose="02020603050405020304" pitchFamily="18" charset="0"/>
                        <a:cs typeface="Times New Roman" panose="02020603050405020304" pitchFamily="18" charset="0"/>
                      </a:endParaRPr>
                    </a:p>
                  </a:txBody>
                  <a:tcPr marL="70252" marR="70252" marT="35126"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tc>
                  <a:txBody>
                    <a:bodyPr/>
                    <a:lstStyle/>
                    <a:p>
                      <a:pPr algn="ctr" rtl="0" fontAlgn="t">
                        <a:buNone/>
                      </a:pPr>
                      <a:br>
                        <a:rPr lang="en-US" sz="1600">
                          <a:effectLst/>
                          <a:latin typeface="Times New Roman" panose="02020603050405020304" pitchFamily="18" charset="0"/>
                          <a:cs typeface="Times New Roman" panose="02020603050405020304" pitchFamily="18" charset="0"/>
                        </a:rPr>
                      </a:br>
                      <a:r>
                        <a:rPr lang="en-US" sz="1400" b="0" i="0" u="none" strike="noStrike">
                          <a:solidFill>
                            <a:srgbClr val="000000"/>
                          </a:solidFill>
                          <a:effectLst/>
                          <a:latin typeface="Times New Roman" panose="02020603050405020304" pitchFamily="18" charset="0"/>
                          <a:cs typeface="Times New Roman" panose="02020603050405020304" pitchFamily="18" charset="0"/>
                        </a:rPr>
                        <a:t>Git</a:t>
                      </a:r>
                      <a:endParaRPr lang="en-US" sz="1600">
                        <a:effectLst/>
                        <a:latin typeface="Times New Roman" panose="02020603050405020304" pitchFamily="18" charset="0"/>
                        <a:cs typeface="Times New Roman" panose="02020603050405020304" pitchFamily="18" charset="0"/>
                      </a:endParaRPr>
                    </a:p>
                  </a:txBody>
                  <a:tcPr marL="70252" marR="70252" marT="7318"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tc>
                  <a:txBody>
                    <a:bodyPr/>
                    <a:lstStyle/>
                    <a:p>
                      <a:pPr marL="196215" marR="186690" algn="ctr" rtl="0" fontAlgn="t">
                        <a:buNone/>
                      </a:pPr>
                      <a:r>
                        <a:rPr lang="en-US" sz="1400" b="0" i="0" u="none" strike="noStrike">
                          <a:solidFill>
                            <a:srgbClr val="000000"/>
                          </a:solidFill>
                          <a:effectLst/>
                          <a:latin typeface="Times New Roman" panose="02020603050405020304" pitchFamily="18" charset="0"/>
                          <a:cs typeface="Times New Roman" panose="02020603050405020304" pitchFamily="18" charset="0"/>
                        </a:rPr>
                        <a:t>Version control system for tracking and managing code changes</a:t>
                      </a:r>
                      <a:endParaRPr lang="en-US" sz="1600">
                        <a:effectLst/>
                        <a:latin typeface="Times New Roman" panose="02020603050405020304" pitchFamily="18" charset="0"/>
                        <a:cs typeface="Times New Roman" panose="02020603050405020304" pitchFamily="18" charset="0"/>
                      </a:endParaRPr>
                    </a:p>
                  </a:txBody>
                  <a:tcPr marL="70252" marR="70252" marT="35126"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extLst>
                  <a:ext uri="{0D108BD9-81ED-4DB2-BD59-A6C34878D82A}">
                    <a16:rowId xmlns:a16="http://schemas.microsoft.com/office/drawing/2014/main" val="1461025026"/>
                  </a:ext>
                </a:extLst>
              </a:tr>
              <a:tr h="1033700">
                <a:tc>
                  <a:txBody>
                    <a:bodyPr/>
                    <a:lstStyle/>
                    <a:p>
                      <a:pPr algn="ctr" rtl="0" fontAlgn="t">
                        <a:buNone/>
                      </a:pPr>
                      <a:br>
                        <a:rPr lang="en-US" sz="1600">
                          <a:effectLst/>
                          <a:latin typeface="Times New Roman" panose="02020603050405020304" pitchFamily="18" charset="0"/>
                          <a:cs typeface="Times New Roman" panose="02020603050405020304" pitchFamily="18" charset="0"/>
                        </a:rPr>
                      </a:br>
                      <a:r>
                        <a:rPr lang="en-US" sz="1400" b="0" i="0" u="none" strike="noStrike">
                          <a:solidFill>
                            <a:srgbClr val="000000"/>
                          </a:solidFill>
                          <a:effectLst/>
                          <a:latin typeface="Times New Roman" panose="02020603050405020304" pitchFamily="18" charset="0"/>
                          <a:cs typeface="Times New Roman" panose="02020603050405020304" pitchFamily="18" charset="0"/>
                        </a:rPr>
                        <a:t>HTML</a:t>
                      </a:r>
                      <a:endParaRPr lang="en-US" sz="1600">
                        <a:effectLst/>
                        <a:latin typeface="Times New Roman" panose="02020603050405020304" pitchFamily="18" charset="0"/>
                        <a:cs typeface="Times New Roman" panose="02020603050405020304" pitchFamily="18" charset="0"/>
                      </a:endParaRPr>
                    </a:p>
                  </a:txBody>
                  <a:tcPr marL="70252" marR="70252" marT="7318"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tc>
                  <a:txBody>
                    <a:bodyPr/>
                    <a:lstStyle/>
                    <a:p>
                      <a:pPr marL="134620" marR="129527" algn="ctr" rtl="0" fontAlgn="t">
                        <a:buNone/>
                      </a:pPr>
                      <a:r>
                        <a:rPr lang="en-US" sz="1400" b="0" i="0" u="none" strike="noStrike">
                          <a:solidFill>
                            <a:srgbClr val="000000"/>
                          </a:solidFill>
                          <a:effectLst/>
                          <a:latin typeface="Times New Roman" panose="02020603050405020304" pitchFamily="18" charset="0"/>
                          <a:cs typeface="Times New Roman" panose="02020603050405020304" pitchFamily="18" charset="0"/>
                        </a:rPr>
                        <a:t>Markup language for creating the structure and content of web pages</a:t>
                      </a:r>
                      <a:endParaRPr lang="en-US" sz="1600">
                        <a:effectLst/>
                        <a:latin typeface="Times New Roman" panose="02020603050405020304" pitchFamily="18" charset="0"/>
                        <a:cs typeface="Times New Roman" panose="02020603050405020304" pitchFamily="18" charset="0"/>
                      </a:endParaRPr>
                    </a:p>
                  </a:txBody>
                  <a:tcPr marL="70252" marR="70252" marT="35126"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tc>
                  <a:txBody>
                    <a:bodyPr/>
                    <a:lstStyle/>
                    <a:p>
                      <a:pPr algn="ctr" rtl="0" fontAlgn="t">
                        <a:buNone/>
                      </a:pPr>
                      <a:br>
                        <a:rPr lang="en-US" sz="1600" dirty="0">
                          <a:effectLst/>
                          <a:latin typeface="Times New Roman" panose="02020603050405020304" pitchFamily="18" charset="0"/>
                          <a:cs typeface="Times New Roman" panose="02020603050405020304" pitchFamily="18" charset="0"/>
                        </a:rPr>
                      </a:br>
                      <a:r>
                        <a:rPr lang="en-US" sz="1400" b="0" i="0" u="none" strike="noStrike" dirty="0">
                          <a:solidFill>
                            <a:srgbClr val="000000"/>
                          </a:solidFill>
                          <a:effectLst/>
                          <a:latin typeface="Times New Roman" panose="02020603050405020304" pitchFamily="18" charset="0"/>
                          <a:cs typeface="Times New Roman" panose="02020603050405020304" pitchFamily="18" charset="0"/>
                        </a:rPr>
                        <a:t>PhpStorm</a:t>
                      </a:r>
                      <a:endParaRPr lang="en-US" sz="1600" dirty="0">
                        <a:effectLst/>
                        <a:latin typeface="Times New Roman" panose="02020603050405020304" pitchFamily="18" charset="0"/>
                        <a:cs typeface="Times New Roman" panose="02020603050405020304" pitchFamily="18" charset="0"/>
                      </a:endParaRPr>
                    </a:p>
                  </a:txBody>
                  <a:tcPr marL="70252" marR="70252" marT="7318"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tc>
                  <a:txBody>
                    <a:bodyPr/>
                    <a:lstStyle/>
                    <a:p>
                      <a:pPr marL="263525" marR="255892" algn="ctr" rtl="0" fontAlgn="t">
                        <a:buNone/>
                      </a:pPr>
                      <a:r>
                        <a:rPr lang="en-US" sz="1400" b="0" i="0" u="none" strike="noStrike">
                          <a:solidFill>
                            <a:srgbClr val="000000"/>
                          </a:solidFill>
                          <a:effectLst/>
                          <a:latin typeface="Times New Roman" panose="02020603050405020304" pitchFamily="18" charset="0"/>
                          <a:cs typeface="Times New Roman" panose="02020603050405020304" pitchFamily="18" charset="0"/>
                        </a:rPr>
                        <a:t>Integrated development environment (IDE) for PHP development</a:t>
                      </a:r>
                      <a:endParaRPr lang="en-US" sz="1600">
                        <a:effectLst/>
                        <a:latin typeface="Times New Roman" panose="02020603050405020304" pitchFamily="18" charset="0"/>
                        <a:cs typeface="Times New Roman" panose="02020603050405020304" pitchFamily="18" charset="0"/>
                      </a:endParaRPr>
                    </a:p>
                  </a:txBody>
                  <a:tcPr marL="70252" marR="70252" marT="35126"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extLst>
                  <a:ext uri="{0D108BD9-81ED-4DB2-BD59-A6C34878D82A}">
                    <a16:rowId xmlns:a16="http://schemas.microsoft.com/office/drawing/2014/main" val="362618944"/>
                  </a:ext>
                </a:extLst>
              </a:tr>
              <a:tr h="873106">
                <a:tc>
                  <a:txBody>
                    <a:bodyPr/>
                    <a:lstStyle/>
                    <a:p>
                      <a:pPr algn="ctr" rtl="0" fontAlgn="t">
                        <a:buNone/>
                      </a:pPr>
                      <a:br>
                        <a:rPr lang="en-US" sz="1600">
                          <a:effectLst/>
                          <a:latin typeface="Times New Roman" panose="02020603050405020304" pitchFamily="18" charset="0"/>
                          <a:cs typeface="Times New Roman" panose="02020603050405020304" pitchFamily="18" charset="0"/>
                        </a:rPr>
                      </a:br>
                      <a:r>
                        <a:rPr lang="en-US" sz="1400" b="0" i="0" u="none" strike="noStrike">
                          <a:solidFill>
                            <a:srgbClr val="000000"/>
                          </a:solidFill>
                          <a:effectLst/>
                          <a:latin typeface="Times New Roman" panose="02020603050405020304" pitchFamily="18" charset="0"/>
                          <a:cs typeface="Times New Roman" panose="02020603050405020304" pitchFamily="18" charset="0"/>
                        </a:rPr>
                        <a:t>CSS</a:t>
                      </a:r>
                      <a:endParaRPr lang="en-US" sz="1600">
                        <a:effectLst/>
                        <a:latin typeface="Times New Roman" panose="02020603050405020304" pitchFamily="18" charset="0"/>
                        <a:cs typeface="Times New Roman" panose="02020603050405020304" pitchFamily="18" charset="0"/>
                      </a:endParaRPr>
                    </a:p>
                  </a:txBody>
                  <a:tcPr marL="70252" marR="70252" marT="7318"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tc>
                  <a:txBody>
                    <a:bodyPr/>
                    <a:lstStyle/>
                    <a:p>
                      <a:pPr marL="90170" marR="83820" algn="ctr" rtl="0" fontAlgn="t">
                        <a:buNone/>
                      </a:pPr>
                      <a:r>
                        <a:rPr lang="en-US" sz="1400" b="0" i="0" u="none" strike="noStrike">
                          <a:solidFill>
                            <a:srgbClr val="000000"/>
                          </a:solidFill>
                          <a:effectLst/>
                          <a:latin typeface="Times New Roman" panose="02020603050405020304" pitchFamily="18" charset="0"/>
                          <a:cs typeface="Times New Roman" panose="02020603050405020304" pitchFamily="18" charset="0"/>
                        </a:rPr>
                        <a:t>Styling language for enhancing the appearance and layout of web pages</a:t>
                      </a:r>
                      <a:endParaRPr lang="en-US" sz="1600">
                        <a:effectLst/>
                        <a:latin typeface="Times New Roman" panose="02020603050405020304" pitchFamily="18" charset="0"/>
                        <a:cs typeface="Times New Roman" panose="02020603050405020304" pitchFamily="18" charset="0"/>
                      </a:endParaRPr>
                    </a:p>
                  </a:txBody>
                  <a:tcPr marL="70252" marR="70252" marT="35126"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tc>
                  <a:txBody>
                    <a:bodyPr/>
                    <a:lstStyle/>
                    <a:p>
                      <a:pPr algn="ctr" rtl="0" fontAlgn="t">
                        <a:buNone/>
                      </a:pPr>
                      <a:br>
                        <a:rPr lang="en-US" sz="1600">
                          <a:effectLst/>
                          <a:latin typeface="Times New Roman" panose="02020603050405020304" pitchFamily="18" charset="0"/>
                          <a:cs typeface="Times New Roman" panose="02020603050405020304" pitchFamily="18" charset="0"/>
                        </a:rPr>
                      </a:br>
                      <a:r>
                        <a:rPr lang="en-US" sz="1400" b="0" i="0" u="none" strike="noStrike">
                          <a:solidFill>
                            <a:srgbClr val="000000"/>
                          </a:solidFill>
                          <a:effectLst/>
                          <a:latin typeface="Times New Roman" panose="02020603050405020304" pitchFamily="18" charset="0"/>
                          <a:cs typeface="Times New Roman" panose="02020603050405020304" pitchFamily="18" charset="0"/>
                        </a:rPr>
                        <a:t>phpMyAdmin</a:t>
                      </a:r>
                      <a:endParaRPr lang="en-US" sz="1600">
                        <a:effectLst/>
                        <a:latin typeface="Times New Roman" panose="02020603050405020304" pitchFamily="18" charset="0"/>
                        <a:cs typeface="Times New Roman" panose="02020603050405020304" pitchFamily="18" charset="0"/>
                      </a:endParaRPr>
                    </a:p>
                  </a:txBody>
                  <a:tcPr marL="70252" marR="70252" marT="7318"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tc>
                  <a:txBody>
                    <a:bodyPr/>
                    <a:lstStyle/>
                    <a:p>
                      <a:pPr marL="54610" marR="46990" indent="19672" rtl="0" fontAlgn="t">
                        <a:buNone/>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Web-based administration tool for managing MySQL databases</a:t>
                      </a:r>
                      <a:endParaRPr lang="en-US" sz="1600" dirty="0">
                        <a:effectLst/>
                        <a:latin typeface="Times New Roman" panose="02020603050405020304" pitchFamily="18" charset="0"/>
                        <a:cs typeface="Times New Roman" panose="02020603050405020304" pitchFamily="18" charset="0"/>
                      </a:endParaRPr>
                    </a:p>
                  </a:txBody>
                  <a:tcPr marL="70252" marR="70252" marT="95133"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extLst>
                  <a:ext uri="{0D108BD9-81ED-4DB2-BD59-A6C34878D82A}">
                    <a16:rowId xmlns:a16="http://schemas.microsoft.com/office/drawing/2014/main" val="49771934"/>
                  </a:ext>
                </a:extLst>
              </a:tr>
              <a:tr h="1033700">
                <a:tc>
                  <a:txBody>
                    <a:bodyPr/>
                    <a:lstStyle/>
                    <a:p>
                      <a:pPr algn="ctr" rtl="0" fontAlgn="t">
                        <a:buNone/>
                      </a:pPr>
                      <a:br>
                        <a:rPr lang="en-US" sz="1600">
                          <a:effectLst/>
                          <a:latin typeface="Times New Roman" panose="02020603050405020304" pitchFamily="18" charset="0"/>
                          <a:cs typeface="Times New Roman" panose="02020603050405020304" pitchFamily="18" charset="0"/>
                        </a:rPr>
                      </a:br>
                      <a:r>
                        <a:rPr lang="en-US" sz="1400" b="0" i="0" u="none" strike="noStrike">
                          <a:solidFill>
                            <a:srgbClr val="000000"/>
                          </a:solidFill>
                          <a:effectLst/>
                          <a:latin typeface="Times New Roman" panose="02020603050405020304" pitchFamily="18" charset="0"/>
                          <a:cs typeface="Times New Roman" panose="02020603050405020304" pitchFamily="18" charset="0"/>
                        </a:rPr>
                        <a:t>JavaScript</a:t>
                      </a:r>
                      <a:endParaRPr lang="en-US" sz="1600">
                        <a:effectLst/>
                        <a:latin typeface="Times New Roman" panose="02020603050405020304" pitchFamily="18" charset="0"/>
                        <a:cs typeface="Times New Roman" panose="02020603050405020304" pitchFamily="18" charset="0"/>
                      </a:endParaRPr>
                    </a:p>
                  </a:txBody>
                  <a:tcPr marL="70252" marR="70252" marT="7318"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tc>
                  <a:txBody>
                    <a:bodyPr/>
                    <a:lstStyle/>
                    <a:p>
                      <a:pPr marL="143510" marR="135255" algn="ctr" rtl="0" fontAlgn="t">
                        <a:buNone/>
                      </a:pPr>
                      <a:r>
                        <a:rPr lang="en-US" sz="1400" b="0" i="0" u="none" strike="noStrike">
                          <a:solidFill>
                            <a:srgbClr val="000000"/>
                          </a:solidFill>
                          <a:effectLst/>
                          <a:latin typeface="Times New Roman" panose="02020603050405020304" pitchFamily="18" charset="0"/>
                          <a:cs typeface="Times New Roman" panose="02020603050405020304" pitchFamily="18" charset="0"/>
                        </a:rPr>
                        <a:t>Client-side scripting language for interactive and dynamic web functionality</a:t>
                      </a:r>
                      <a:endParaRPr lang="en-US" sz="1600">
                        <a:effectLst/>
                        <a:latin typeface="Times New Roman" panose="02020603050405020304" pitchFamily="18" charset="0"/>
                        <a:cs typeface="Times New Roman" panose="02020603050405020304" pitchFamily="18" charset="0"/>
                      </a:endParaRPr>
                    </a:p>
                  </a:txBody>
                  <a:tcPr marL="70252" marR="70252" marT="35126"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tc>
                  <a:txBody>
                    <a:bodyPr/>
                    <a:lstStyle/>
                    <a:p>
                      <a:pPr algn="ctr" rtl="0" fontAlgn="t">
                        <a:buNone/>
                      </a:pPr>
                      <a:br>
                        <a:rPr lang="en-US" sz="1600" dirty="0">
                          <a:effectLst/>
                          <a:latin typeface="Times New Roman" panose="02020603050405020304" pitchFamily="18" charset="0"/>
                          <a:cs typeface="Times New Roman" panose="02020603050405020304" pitchFamily="18" charset="0"/>
                        </a:rPr>
                      </a:br>
                      <a:r>
                        <a:rPr lang="en-US" sz="1400" b="0" i="0" u="none" strike="noStrike" dirty="0">
                          <a:solidFill>
                            <a:srgbClr val="000000"/>
                          </a:solidFill>
                          <a:effectLst/>
                          <a:latin typeface="Times New Roman" panose="02020603050405020304" pitchFamily="18" charset="0"/>
                          <a:cs typeface="Times New Roman" panose="02020603050405020304" pitchFamily="18" charset="0"/>
                        </a:rPr>
                        <a:t>Tailwind and Bootstrap</a:t>
                      </a:r>
                      <a:endParaRPr lang="en-US" sz="1600" dirty="0">
                        <a:effectLst/>
                        <a:latin typeface="Times New Roman" panose="02020603050405020304" pitchFamily="18" charset="0"/>
                        <a:cs typeface="Times New Roman" panose="02020603050405020304" pitchFamily="18" charset="0"/>
                      </a:endParaRPr>
                    </a:p>
                  </a:txBody>
                  <a:tcPr marL="70252" marR="70252" marT="7318"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tc>
                  <a:txBody>
                    <a:bodyPr/>
                    <a:lstStyle/>
                    <a:p>
                      <a:pPr marL="71120" marR="63500" indent="-1270" algn="ctr" rtl="0" fontAlgn="t">
                        <a:buNone/>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CSS framework for creating responsive and mobile-friendly web designs</a:t>
                      </a:r>
                      <a:endParaRPr lang="en-US" sz="1600" dirty="0">
                        <a:effectLst/>
                        <a:latin typeface="Times New Roman" panose="02020603050405020304" pitchFamily="18" charset="0"/>
                        <a:cs typeface="Times New Roman" panose="02020603050405020304" pitchFamily="18" charset="0"/>
                      </a:endParaRPr>
                    </a:p>
                  </a:txBody>
                  <a:tcPr marL="70252" marR="70252" marT="35126"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extLst>
                  <a:ext uri="{0D108BD9-81ED-4DB2-BD59-A6C34878D82A}">
                    <a16:rowId xmlns:a16="http://schemas.microsoft.com/office/drawing/2014/main" val="3830046806"/>
                  </a:ext>
                </a:extLst>
              </a:tr>
            </a:tbl>
          </a:graphicData>
        </a:graphic>
      </p:graphicFrame>
      <p:sp>
        <p:nvSpPr>
          <p:cNvPr id="5" name="Rectangle 1">
            <a:extLst>
              <a:ext uri="{FF2B5EF4-FFF2-40B4-BE49-F238E27FC236}">
                <a16:creationId xmlns:a16="http://schemas.microsoft.com/office/drawing/2014/main" id="{8E81C1DC-104A-B6C9-6D8A-5519D8935D6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48460945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9F410-8C12-05B3-196D-82F59F8C83F5}"/>
              </a:ext>
            </a:extLst>
          </p:cNvPr>
          <p:cNvSpPr>
            <a:spLocks noGrp="1"/>
          </p:cNvSpPr>
          <p:nvPr>
            <p:ph type="title"/>
          </p:nvPr>
        </p:nvSpPr>
        <p:spPr>
          <a:xfrm>
            <a:off x="677334" y="609600"/>
            <a:ext cx="8596668" cy="732503"/>
          </a:xfrm>
        </p:spPr>
        <p:txBody>
          <a:bodyPr/>
          <a:lstStyle/>
          <a:p>
            <a:pPr algn="ctr"/>
            <a:r>
              <a:rPr lang="en-US" dirty="0">
                <a:solidFill>
                  <a:schemeClr val="tx1"/>
                </a:solidFill>
              </a:rPr>
              <a:t>Form Sample</a:t>
            </a:r>
          </a:p>
        </p:txBody>
      </p:sp>
      <p:pic>
        <p:nvPicPr>
          <p:cNvPr id="7" name="Content Placeholder 6">
            <a:extLst>
              <a:ext uri="{FF2B5EF4-FFF2-40B4-BE49-F238E27FC236}">
                <a16:creationId xmlns:a16="http://schemas.microsoft.com/office/drawing/2014/main" id="{3AC070E2-8D37-A0E2-0FE8-F5D305BBE9B7}"/>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2643103" y="1637072"/>
            <a:ext cx="6043697" cy="4822722"/>
          </a:xfrm>
        </p:spPr>
      </p:pic>
    </p:spTree>
    <p:extLst>
      <p:ext uri="{BB962C8B-B14F-4D97-AF65-F5344CB8AC3E}">
        <p14:creationId xmlns:p14="http://schemas.microsoft.com/office/powerpoint/2010/main" val="476486785"/>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DD8D-C4F3-8767-C50E-910AA46DE689}"/>
              </a:ext>
            </a:extLst>
          </p:cNvPr>
          <p:cNvSpPr>
            <a:spLocks noGrp="1"/>
          </p:cNvSpPr>
          <p:nvPr>
            <p:ph type="title"/>
          </p:nvPr>
        </p:nvSpPr>
        <p:spPr>
          <a:xfrm>
            <a:off x="1283507" y="593093"/>
            <a:ext cx="8596668" cy="658761"/>
          </a:xfrm>
        </p:spPr>
        <p:txBody>
          <a:bodyPr/>
          <a:lstStyle/>
          <a:p>
            <a:pPr algn="ctr"/>
            <a:r>
              <a:rPr lang="en-US" dirty="0">
                <a:solidFill>
                  <a:schemeClr val="tx1"/>
                </a:solidFill>
              </a:rPr>
              <a:t>Dashboard</a:t>
            </a:r>
          </a:p>
        </p:txBody>
      </p:sp>
      <p:pic>
        <p:nvPicPr>
          <p:cNvPr id="5" name="Content Placeholder 4">
            <a:extLst>
              <a:ext uri="{FF2B5EF4-FFF2-40B4-BE49-F238E27FC236}">
                <a16:creationId xmlns:a16="http://schemas.microsoft.com/office/drawing/2014/main" id="{DA34C863-0261-56EC-DC6E-904CAF20C2B5}"/>
              </a:ext>
            </a:extLst>
          </p:cNvPr>
          <p:cNvPicPr>
            <a:picLocks noGrp="1" noChangeAspect="1"/>
          </p:cNvPicPr>
          <p:nvPr>
            <p:ph idx="1"/>
          </p:nvPr>
        </p:nvPicPr>
        <p:blipFill>
          <a:blip r:embed="rId2"/>
          <a:stretch>
            <a:fillRect/>
          </a:stretch>
        </p:blipFill>
        <p:spPr>
          <a:xfrm>
            <a:off x="1622323" y="1251853"/>
            <a:ext cx="8067367" cy="5266934"/>
          </a:xfrm>
        </p:spPr>
      </p:pic>
    </p:spTree>
    <p:extLst>
      <p:ext uri="{BB962C8B-B14F-4D97-AF65-F5344CB8AC3E}">
        <p14:creationId xmlns:p14="http://schemas.microsoft.com/office/powerpoint/2010/main" val="77692540"/>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9BAEA1-8BB9-AD81-1FB0-1B50D0E1DA19}"/>
              </a:ext>
            </a:extLst>
          </p:cNvPr>
          <p:cNvSpPr>
            <a:spLocks noGrp="1"/>
          </p:cNvSpPr>
          <p:nvPr>
            <p:ph idx="1"/>
          </p:nvPr>
        </p:nvSpPr>
        <p:spPr>
          <a:xfrm>
            <a:off x="824818" y="641505"/>
            <a:ext cx="8596668" cy="5272598"/>
          </a:xfrm>
        </p:spPr>
        <p:txBody>
          <a:bodyPr>
            <a:normAutofit fontScale="92500" lnSpcReduction="20000"/>
          </a:bodyPr>
          <a:lstStyle/>
          <a:p>
            <a:pPr marL="0" indent="0">
              <a:buNone/>
            </a:pPr>
            <a:r>
              <a:rPr lang="en-US" sz="3500" b="1" dirty="0">
                <a:solidFill>
                  <a:schemeClr val="tx1"/>
                </a:solidFill>
                <a:latin typeface="Times New Roman" panose="02020603050405020304" pitchFamily="18" charset="0"/>
                <a:cs typeface="Times New Roman" panose="02020603050405020304" pitchFamily="18" charset="0"/>
              </a:rPr>
              <a:t>Conclusion</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The Food Delivery Management System is a complete digital solution designed to streamline the entire food delivery process—from order placement to final delivery. By integrating features for administrators, customers, restaurants, and delivery personnel, the system enhances operational efficiency, reduces manual workload, and ensures a seamless user experience.</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Through this project, we have implemented a modular, scalable, and user-friendly platform that reflects real-world food delivery operations. It not only improves communication between different stakeholders but also supports data-driven decision-making with real-time tracking and reporting features.</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This system demonstrates the power of modern web technologies in solving practical problems, and it lays the foundation for future enhancements like mobile app integration, real-time notifications, and AI-based recommendations. Ultimately, the project aims to improve service quality and customer satisfaction in the growing food delivery industry.</a:t>
            </a:r>
          </a:p>
          <a:p>
            <a:endParaRPr lang="en-US" sz="1000" dirty="0">
              <a:solidFill>
                <a:schemeClr val="tx1"/>
              </a:solidFill>
            </a:endParaRPr>
          </a:p>
        </p:txBody>
      </p:sp>
    </p:spTree>
    <p:extLst>
      <p:ext uri="{BB962C8B-B14F-4D97-AF65-F5344CB8AC3E}">
        <p14:creationId xmlns:p14="http://schemas.microsoft.com/office/powerpoint/2010/main" val="2379537633"/>
      </p:ext>
    </p:extLst>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4BC621-EC61-571A-1EEE-A5F17F8D949D}"/>
              </a:ext>
            </a:extLst>
          </p:cNvPr>
          <p:cNvSpPr>
            <a:spLocks noGrp="1"/>
          </p:cNvSpPr>
          <p:nvPr>
            <p:ph idx="1"/>
          </p:nvPr>
        </p:nvSpPr>
        <p:spPr>
          <a:xfrm>
            <a:off x="810598" y="2544763"/>
            <a:ext cx="8596312" cy="884237"/>
          </a:xfrm>
        </p:spPr>
        <p:txBody>
          <a:bodyPr>
            <a:normAutofit lnSpcReduction="10000"/>
          </a:bodyPr>
          <a:lstStyle/>
          <a:p>
            <a:pPr marL="0" indent="0">
              <a:buNone/>
            </a:pPr>
            <a:r>
              <a:rPr lang="en-US" sz="5400" dirty="0"/>
              <a:t>Thanks For Watching</a:t>
            </a:r>
          </a:p>
        </p:txBody>
      </p:sp>
    </p:spTree>
    <p:extLst>
      <p:ext uri="{BB962C8B-B14F-4D97-AF65-F5344CB8AC3E}">
        <p14:creationId xmlns:p14="http://schemas.microsoft.com/office/powerpoint/2010/main" val="235700003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D8ABF-170C-2F77-42AD-8FA310E93472}"/>
              </a:ext>
            </a:extLst>
          </p:cNvPr>
          <p:cNvSpPr>
            <a:spLocks noGrp="1"/>
          </p:cNvSpPr>
          <p:nvPr>
            <p:ph type="ctrTitle"/>
          </p:nvPr>
        </p:nvSpPr>
        <p:spPr>
          <a:xfrm>
            <a:off x="1872827" y="819574"/>
            <a:ext cx="7766936" cy="1646302"/>
          </a:xfrm>
        </p:spPr>
        <p:txBody>
          <a:bodyPr/>
          <a:lstStyle/>
          <a:p>
            <a:r>
              <a:rPr lang="en-US" dirty="0"/>
              <a:t>Food Delivery Management System</a:t>
            </a:r>
          </a:p>
        </p:txBody>
      </p:sp>
      <p:sp>
        <p:nvSpPr>
          <p:cNvPr id="3" name="Subtitle 2">
            <a:extLst>
              <a:ext uri="{FF2B5EF4-FFF2-40B4-BE49-F238E27FC236}">
                <a16:creationId xmlns:a16="http://schemas.microsoft.com/office/drawing/2014/main" id="{FE3C0E8B-7EF3-399A-8B97-F6EA8EE4B35A}"/>
              </a:ext>
            </a:extLst>
          </p:cNvPr>
          <p:cNvSpPr>
            <a:spLocks noGrp="1"/>
          </p:cNvSpPr>
          <p:nvPr>
            <p:ph type="subTitle" idx="1"/>
          </p:nvPr>
        </p:nvSpPr>
        <p:spPr>
          <a:xfrm>
            <a:off x="1872827" y="2587658"/>
            <a:ext cx="7766936" cy="1096899"/>
          </a:xfrm>
        </p:spPr>
        <p:txBody>
          <a:bodyPr/>
          <a:lstStyle/>
          <a:p>
            <a:r>
              <a:rPr lang="en-US" sz="2800" dirty="0">
                <a:solidFill>
                  <a:schemeClr val="accent2"/>
                </a:solidFill>
              </a:rPr>
              <a:t>A Full-Stack Web Application Project Proposal</a:t>
            </a:r>
          </a:p>
        </p:txBody>
      </p:sp>
    </p:spTree>
    <p:extLst>
      <p:ext uri="{BB962C8B-B14F-4D97-AF65-F5344CB8AC3E}">
        <p14:creationId xmlns:p14="http://schemas.microsoft.com/office/powerpoint/2010/main" val="122526826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84585F-708D-EE83-7466-CFAAEAB776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4CCC96-2A39-2B66-8FD1-A881577BBE3E}"/>
              </a:ext>
            </a:extLst>
          </p:cNvPr>
          <p:cNvSpPr>
            <a:spLocks noGrp="1"/>
          </p:cNvSpPr>
          <p:nvPr>
            <p:ph type="ctrTitle"/>
          </p:nvPr>
        </p:nvSpPr>
        <p:spPr>
          <a:xfrm>
            <a:off x="2389513" y="549399"/>
            <a:ext cx="6840028" cy="2455058"/>
          </a:xfrm>
        </p:spPr>
        <p:txBody>
          <a:bodyPr/>
          <a:lstStyle/>
          <a:p>
            <a:pPr algn="ctr"/>
            <a:r>
              <a:rPr lang="en-US" sz="3200" b="1" u="sng" dirty="0">
                <a:solidFill>
                  <a:schemeClr val="tx1"/>
                </a:solidFill>
                <a:latin typeface="Times New Roman" panose="02020603050405020304" pitchFamily="18" charset="0"/>
                <a:cs typeface="Times New Roman" panose="02020603050405020304" pitchFamily="18" charset="0"/>
              </a:rPr>
              <a:t>Consultant:</a:t>
            </a:r>
            <a:br>
              <a:rPr lang="en-US" sz="3200" dirty="0">
                <a:solidFill>
                  <a:schemeClr val="tx1"/>
                </a:solidFill>
              </a:rPr>
            </a:br>
            <a:r>
              <a:rPr lang="en-US" sz="3200" dirty="0">
                <a:solidFill>
                  <a:schemeClr val="tx1"/>
                </a:solidFill>
                <a:latin typeface="Times New Roman" panose="02020603050405020304" pitchFamily="18" charset="0"/>
                <a:cs typeface="Times New Roman" panose="02020603050405020304" pitchFamily="18" charset="0"/>
              </a:rPr>
              <a:t>Mohammad Moshaidul Islam</a:t>
            </a:r>
            <a:br>
              <a:rPr lang="en-US" sz="32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WDPF Isdb-bisew IT Scholarship</a:t>
            </a:r>
            <a:br>
              <a:rPr lang="en-US" sz="32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Email:moshaidul@gmail.com</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D836C9F-C236-F94F-66CD-4C27436AC10F}"/>
              </a:ext>
            </a:extLst>
          </p:cNvPr>
          <p:cNvSpPr txBox="1"/>
          <p:nvPr/>
        </p:nvSpPr>
        <p:spPr>
          <a:xfrm>
            <a:off x="6504039" y="3853544"/>
            <a:ext cx="4586747"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Developed By:</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Mohammad Alamgir Rejvi</a:t>
            </a:r>
          </a:p>
          <a:p>
            <a:r>
              <a:rPr lang="en-US" sz="2400" dirty="0">
                <a:latin typeface="Times New Roman" panose="02020603050405020304" pitchFamily="18" charset="0"/>
                <a:cs typeface="Times New Roman" panose="02020603050405020304" pitchFamily="18" charset="0"/>
              </a:rPr>
              <a:t>ID: 1288420</a:t>
            </a:r>
          </a:p>
          <a:p>
            <a:r>
              <a:rPr lang="en-US" sz="2400" dirty="0">
                <a:latin typeface="Times New Roman" panose="02020603050405020304" pitchFamily="18" charset="0"/>
                <a:cs typeface="Times New Roman" panose="02020603050405020304" pitchFamily="18" charset="0"/>
              </a:rPr>
              <a:t>Batch: WDPF/NCLC-M/65/01</a:t>
            </a:r>
          </a:p>
          <a:p>
            <a:r>
              <a:rPr lang="en-US" sz="2400" dirty="0">
                <a:latin typeface="Times New Roman" panose="02020603050405020304" pitchFamily="18" charset="0"/>
                <a:cs typeface="Times New Roman" panose="02020603050405020304" pitchFamily="18" charset="0"/>
              </a:rPr>
              <a:t>Round: 65</a:t>
            </a:r>
          </a:p>
        </p:txBody>
      </p:sp>
      <p:sp>
        <p:nvSpPr>
          <p:cNvPr id="13" name="TextBox 12">
            <a:extLst>
              <a:ext uri="{FF2B5EF4-FFF2-40B4-BE49-F238E27FC236}">
                <a16:creationId xmlns:a16="http://schemas.microsoft.com/office/drawing/2014/main" id="{F0CBD7A2-8B71-7CFD-F2C8-A8948EA5D600}"/>
              </a:ext>
            </a:extLst>
          </p:cNvPr>
          <p:cNvSpPr txBox="1"/>
          <p:nvPr/>
        </p:nvSpPr>
        <p:spPr>
          <a:xfrm>
            <a:off x="142568" y="3853544"/>
            <a:ext cx="4768645" cy="1631216"/>
          </a:xfrm>
          <a:prstGeom prst="rect">
            <a:avLst/>
          </a:prstGeom>
          <a:noFill/>
        </p:spPr>
        <p:txBody>
          <a:bodyPr wrap="square" rtlCol="0">
            <a:spAutoFit/>
          </a:bodyPr>
          <a:lstStyle/>
          <a:p>
            <a:pPr algn="r"/>
            <a:r>
              <a:rPr lang="en-US" sz="2800" b="1" dirty="0">
                <a:latin typeface="Times New Roman" panose="02020603050405020304" pitchFamily="18" charset="0"/>
                <a:cs typeface="Times New Roman" panose="02020603050405020304" pitchFamily="18" charset="0"/>
              </a:rPr>
              <a:t>Instructor:</a:t>
            </a:r>
          </a:p>
          <a:p>
            <a:pPr algn="r"/>
            <a:r>
              <a:rPr lang="en-US" sz="2400" dirty="0">
                <a:latin typeface="Times New Roman" panose="02020603050405020304" pitchFamily="18" charset="0"/>
                <a:cs typeface="Times New Roman" panose="02020603050405020304" pitchFamily="18" charset="0"/>
              </a:rPr>
              <a:t>Farhana Akter Lucky</a:t>
            </a:r>
          </a:p>
          <a:p>
            <a:pPr algn="r"/>
            <a:r>
              <a:rPr lang="en-US" sz="2400" dirty="0">
                <a:latin typeface="Times New Roman" panose="02020603050405020304" pitchFamily="18" charset="0"/>
                <a:cs typeface="Times New Roman" panose="02020603050405020304" pitchFamily="18" charset="0"/>
              </a:rPr>
              <a:t>WDPF Isdb-bisew IT Scholarship</a:t>
            </a:r>
          </a:p>
          <a:p>
            <a:pPr algn="r"/>
            <a:r>
              <a:rPr lang="en-US" sz="2400" dirty="0">
                <a:latin typeface="Times New Roman" panose="02020603050405020304" pitchFamily="18" charset="0"/>
                <a:cs typeface="Times New Roman" panose="02020603050405020304" pitchFamily="18" charset="0"/>
              </a:rPr>
              <a:t>Email: farhanawdpf@gmail.com</a:t>
            </a:r>
          </a:p>
        </p:txBody>
      </p:sp>
    </p:spTree>
    <p:extLst>
      <p:ext uri="{BB962C8B-B14F-4D97-AF65-F5344CB8AC3E}">
        <p14:creationId xmlns:p14="http://schemas.microsoft.com/office/powerpoint/2010/main" val="388470299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612327-28EA-80EE-F678-3E5C365345F3}"/>
              </a:ext>
            </a:extLst>
          </p:cNvPr>
          <p:cNvSpPr txBox="1"/>
          <p:nvPr/>
        </p:nvSpPr>
        <p:spPr>
          <a:xfrm>
            <a:off x="2914446" y="465868"/>
            <a:ext cx="5265174" cy="523220"/>
          </a:xfrm>
          <a:prstGeom prst="rect">
            <a:avLst/>
          </a:prstGeom>
          <a:noFill/>
        </p:spPr>
        <p:txBody>
          <a:bodyPr wrap="square" rtlCol="0">
            <a:spAutoFit/>
          </a:bodyPr>
          <a:lstStyle/>
          <a:p>
            <a:pPr algn="ctr"/>
            <a:r>
              <a:rPr lang="en-US" sz="2800" b="1" dirty="0">
                <a:solidFill>
                  <a:schemeClr val="accent2"/>
                </a:solidFill>
              </a:rPr>
              <a:t>Index of The Project Proposal</a:t>
            </a:r>
          </a:p>
        </p:txBody>
      </p:sp>
      <p:graphicFrame>
        <p:nvGraphicFramePr>
          <p:cNvPr id="5" name="Table 4">
            <a:extLst>
              <a:ext uri="{FF2B5EF4-FFF2-40B4-BE49-F238E27FC236}">
                <a16:creationId xmlns:a16="http://schemas.microsoft.com/office/drawing/2014/main" id="{71CD1CFE-F735-152E-4F35-3C16C2801747}"/>
              </a:ext>
            </a:extLst>
          </p:cNvPr>
          <p:cNvGraphicFramePr>
            <a:graphicFrameLocks noGrp="1"/>
          </p:cNvGraphicFramePr>
          <p:nvPr>
            <p:extLst>
              <p:ext uri="{D42A27DB-BD31-4B8C-83A1-F6EECF244321}">
                <p14:modId xmlns:p14="http://schemas.microsoft.com/office/powerpoint/2010/main" val="2332903590"/>
              </p:ext>
            </p:extLst>
          </p:nvPr>
        </p:nvGraphicFramePr>
        <p:xfrm>
          <a:off x="1624922" y="1246540"/>
          <a:ext cx="8128000" cy="4805680"/>
        </p:xfrm>
        <a:graphic>
          <a:graphicData uri="http://schemas.openxmlformats.org/drawingml/2006/table">
            <a:tbl>
              <a:tblPr firstRow="1" bandRow="1">
                <a:tableStyleId>{5C22544A-7EE6-4342-B048-85BDC9FD1C3A}</a:tableStyleId>
              </a:tblPr>
              <a:tblGrid>
                <a:gridCol w="5964902">
                  <a:extLst>
                    <a:ext uri="{9D8B030D-6E8A-4147-A177-3AD203B41FA5}">
                      <a16:colId xmlns:a16="http://schemas.microsoft.com/office/drawing/2014/main" val="2586533268"/>
                    </a:ext>
                  </a:extLst>
                </a:gridCol>
                <a:gridCol w="2163098">
                  <a:extLst>
                    <a:ext uri="{9D8B030D-6E8A-4147-A177-3AD203B41FA5}">
                      <a16:colId xmlns:a16="http://schemas.microsoft.com/office/drawing/2014/main" val="2341346922"/>
                    </a:ext>
                  </a:extLst>
                </a:gridCol>
              </a:tblGrid>
              <a:tr h="370840">
                <a:tc>
                  <a:txBody>
                    <a:bodyPr/>
                    <a:lstStyle/>
                    <a:p>
                      <a:pPr algn="ctr"/>
                      <a:r>
                        <a:rPr lang="en-US" b="0" dirty="0">
                          <a:solidFill>
                            <a:schemeClr val="tx1"/>
                          </a:solidFill>
                        </a:rPr>
                        <a:t>Index</a:t>
                      </a:r>
                    </a:p>
                  </a:txBody>
                  <a:tcPr/>
                </a:tc>
                <a:tc>
                  <a:txBody>
                    <a:bodyPr/>
                    <a:lstStyle/>
                    <a:p>
                      <a:pPr algn="ctr"/>
                      <a:r>
                        <a:rPr lang="en-US" dirty="0">
                          <a:solidFill>
                            <a:schemeClr val="tx1"/>
                          </a:solidFill>
                        </a:rPr>
                        <a:t>Slide No.</a:t>
                      </a:r>
                    </a:p>
                  </a:txBody>
                  <a:tcPr/>
                </a:tc>
                <a:extLst>
                  <a:ext uri="{0D108BD9-81ED-4DB2-BD59-A6C34878D82A}">
                    <a16:rowId xmlns:a16="http://schemas.microsoft.com/office/drawing/2014/main" val="1365772352"/>
                  </a:ext>
                </a:extLst>
              </a:tr>
              <a:tr h="370840">
                <a:tc>
                  <a:txBody>
                    <a:bodyPr/>
                    <a:lstStyle/>
                    <a:p>
                      <a:pPr marL="342900" indent="-342900">
                        <a:buAutoNum type="arabicPeriod"/>
                      </a:pPr>
                      <a:r>
                        <a:rPr lang="en-US" sz="1800" b="0" dirty="0">
                          <a:solidFill>
                            <a:schemeClr val="tx1"/>
                          </a:solidFill>
                        </a:rPr>
                        <a:t>Application</a:t>
                      </a:r>
                    </a:p>
                  </a:txBody>
                  <a:tcPr/>
                </a:tc>
                <a:tc>
                  <a:txBody>
                    <a:bodyPr/>
                    <a:lstStyle/>
                    <a:p>
                      <a:pPr algn="ctr"/>
                      <a:r>
                        <a:rPr lang="en-US" dirty="0"/>
                        <a:t>5</a:t>
                      </a:r>
                    </a:p>
                  </a:txBody>
                  <a:tcPr/>
                </a:tc>
                <a:extLst>
                  <a:ext uri="{0D108BD9-81ED-4DB2-BD59-A6C34878D82A}">
                    <a16:rowId xmlns:a16="http://schemas.microsoft.com/office/drawing/2014/main" val="621552302"/>
                  </a:ext>
                </a:extLst>
              </a:tr>
              <a:tr h="370840">
                <a:tc>
                  <a:txBody>
                    <a:bodyPr/>
                    <a:lstStyle/>
                    <a:p>
                      <a:r>
                        <a:rPr lang="en-US" sz="1800" dirty="0"/>
                        <a:t>2. Introduction</a:t>
                      </a:r>
                    </a:p>
                  </a:txBody>
                  <a:tcPr/>
                </a:tc>
                <a:tc>
                  <a:txBody>
                    <a:bodyPr/>
                    <a:lstStyle/>
                    <a:p>
                      <a:pPr algn="ctr"/>
                      <a:r>
                        <a:rPr lang="en-US" dirty="0"/>
                        <a:t>6</a:t>
                      </a:r>
                    </a:p>
                  </a:txBody>
                  <a:tcPr/>
                </a:tc>
                <a:extLst>
                  <a:ext uri="{0D108BD9-81ED-4DB2-BD59-A6C34878D82A}">
                    <a16:rowId xmlns:a16="http://schemas.microsoft.com/office/drawing/2014/main" val="527037660"/>
                  </a:ext>
                </a:extLst>
              </a:tr>
              <a:tr h="370840">
                <a:tc>
                  <a:txBody>
                    <a:bodyPr/>
                    <a:lstStyle/>
                    <a:p>
                      <a:r>
                        <a:rPr lang="en-US" sz="1800" dirty="0"/>
                        <a:t>3. Objectives</a:t>
                      </a:r>
                    </a:p>
                  </a:txBody>
                  <a:tcPr/>
                </a:tc>
                <a:tc>
                  <a:txBody>
                    <a:bodyPr/>
                    <a:lstStyle/>
                    <a:p>
                      <a:pPr algn="ctr"/>
                      <a:r>
                        <a:rPr lang="en-US" dirty="0"/>
                        <a:t>7</a:t>
                      </a:r>
                    </a:p>
                  </a:txBody>
                  <a:tcPr/>
                </a:tc>
                <a:extLst>
                  <a:ext uri="{0D108BD9-81ED-4DB2-BD59-A6C34878D82A}">
                    <a16:rowId xmlns:a16="http://schemas.microsoft.com/office/drawing/2014/main" val="646197588"/>
                  </a:ext>
                </a:extLst>
              </a:tr>
              <a:tr h="370840">
                <a:tc>
                  <a:txBody>
                    <a:bodyPr/>
                    <a:lstStyle/>
                    <a:p>
                      <a:r>
                        <a:rPr lang="en-US" sz="1800" dirty="0"/>
                        <a:t>4. Entity Relationship Diagram</a:t>
                      </a:r>
                    </a:p>
                  </a:txBody>
                  <a:tcPr/>
                </a:tc>
                <a:tc>
                  <a:txBody>
                    <a:bodyPr/>
                    <a:lstStyle/>
                    <a:p>
                      <a:pPr algn="ctr"/>
                      <a:r>
                        <a:rPr lang="en-US" dirty="0"/>
                        <a:t>8</a:t>
                      </a:r>
                    </a:p>
                  </a:txBody>
                  <a:tcPr/>
                </a:tc>
                <a:extLst>
                  <a:ext uri="{0D108BD9-81ED-4DB2-BD59-A6C34878D82A}">
                    <a16:rowId xmlns:a16="http://schemas.microsoft.com/office/drawing/2014/main" val="3288046865"/>
                  </a:ext>
                </a:extLst>
              </a:tr>
              <a:tr h="370840">
                <a:tc>
                  <a:txBody>
                    <a:bodyPr/>
                    <a:lstStyle/>
                    <a:p>
                      <a:r>
                        <a:rPr lang="en-US" sz="1800" dirty="0"/>
                        <a:t>5. Flowchart of The Software</a:t>
                      </a:r>
                    </a:p>
                  </a:txBody>
                  <a:tcPr/>
                </a:tc>
                <a:tc>
                  <a:txBody>
                    <a:bodyPr/>
                    <a:lstStyle/>
                    <a:p>
                      <a:pPr algn="ctr"/>
                      <a:r>
                        <a:rPr lang="en-US" dirty="0"/>
                        <a:t>9</a:t>
                      </a:r>
                    </a:p>
                  </a:txBody>
                  <a:tcPr/>
                </a:tc>
                <a:extLst>
                  <a:ext uri="{0D108BD9-81ED-4DB2-BD59-A6C34878D82A}">
                    <a16:rowId xmlns:a16="http://schemas.microsoft.com/office/drawing/2014/main" val="3012794119"/>
                  </a:ext>
                </a:extLst>
              </a:tr>
              <a:tr h="370840">
                <a:tc>
                  <a:txBody>
                    <a:bodyPr/>
                    <a:lstStyle/>
                    <a:p>
                      <a:r>
                        <a:rPr lang="en-US" sz="1800" dirty="0"/>
                        <a:t>6. Modules and Key Features</a:t>
                      </a:r>
                    </a:p>
                  </a:txBody>
                  <a:tcPr/>
                </a:tc>
                <a:tc>
                  <a:txBody>
                    <a:bodyPr/>
                    <a:lstStyle/>
                    <a:p>
                      <a:pPr algn="ctr"/>
                      <a:r>
                        <a:rPr lang="en-US" dirty="0"/>
                        <a:t>10-11</a:t>
                      </a:r>
                    </a:p>
                  </a:txBody>
                  <a:tcPr/>
                </a:tc>
                <a:extLst>
                  <a:ext uri="{0D108BD9-81ED-4DB2-BD59-A6C34878D82A}">
                    <a16:rowId xmlns:a16="http://schemas.microsoft.com/office/drawing/2014/main" val="3476814268"/>
                  </a:ext>
                </a:extLst>
              </a:tr>
              <a:tr h="370840">
                <a:tc>
                  <a:txBody>
                    <a:bodyPr/>
                    <a:lstStyle/>
                    <a:p>
                      <a:r>
                        <a:rPr lang="en-US" sz="1800" dirty="0"/>
                        <a:t>7. Timeline and Milestones</a:t>
                      </a:r>
                    </a:p>
                  </a:txBody>
                  <a:tcPr/>
                </a:tc>
                <a:tc>
                  <a:txBody>
                    <a:bodyPr/>
                    <a:lstStyle/>
                    <a:p>
                      <a:pPr algn="ctr"/>
                      <a:r>
                        <a:rPr lang="en-US" dirty="0"/>
                        <a:t>12</a:t>
                      </a:r>
                    </a:p>
                  </a:txBody>
                  <a:tcPr/>
                </a:tc>
                <a:extLst>
                  <a:ext uri="{0D108BD9-81ED-4DB2-BD59-A6C34878D82A}">
                    <a16:rowId xmlns:a16="http://schemas.microsoft.com/office/drawing/2014/main" val="516878541"/>
                  </a:ext>
                </a:extLst>
              </a:tr>
              <a:tr h="370840">
                <a:tc>
                  <a:txBody>
                    <a:bodyPr/>
                    <a:lstStyle/>
                    <a:p>
                      <a:r>
                        <a:rPr lang="en-US" sz="1800" dirty="0"/>
                        <a:t>8. Tools and Technologies</a:t>
                      </a:r>
                    </a:p>
                  </a:txBody>
                  <a:tcPr/>
                </a:tc>
                <a:tc>
                  <a:txBody>
                    <a:bodyPr/>
                    <a:lstStyle/>
                    <a:p>
                      <a:pPr algn="ctr"/>
                      <a:r>
                        <a:rPr lang="en-US" dirty="0"/>
                        <a:t>13</a:t>
                      </a:r>
                    </a:p>
                  </a:txBody>
                  <a:tcPr/>
                </a:tc>
                <a:extLst>
                  <a:ext uri="{0D108BD9-81ED-4DB2-BD59-A6C34878D82A}">
                    <a16:rowId xmlns:a16="http://schemas.microsoft.com/office/drawing/2014/main" val="24804938"/>
                  </a:ext>
                </a:extLst>
              </a:tr>
              <a:tr h="370840">
                <a:tc>
                  <a:txBody>
                    <a:bodyPr/>
                    <a:lstStyle/>
                    <a:p>
                      <a:r>
                        <a:rPr lang="en-US" sz="1800" dirty="0"/>
                        <a:t>9. Form Sample</a:t>
                      </a:r>
                    </a:p>
                  </a:txBody>
                  <a:tcPr/>
                </a:tc>
                <a:tc>
                  <a:txBody>
                    <a:bodyPr/>
                    <a:lstStyle/>
                    <a:p>
                      <a:pPr algn="ctr"/>
                      <a:r>
                        <a:rPr lang="en-US" dirty="0"/>
                        <a:t>14</a:t>
                      </a:r>
                    </a:p>
                  </a:txBody>
                  <a:tcPr/>
                </a:tc>
                <a:extLst>
                  <a:ext uri="{0D108BD9-81ED-4DB2-BD59-A6C34878D82A}">
                    <a16:rowId xmlns:a16="http://schemas.microsoft.com/office/drawing/2014/main" val="4124470319"/>
                  </a:ext>
                </a:extLst>
              </a:tr>
              <a:tr h="0">
                <a:tc>
                  <a:txBody>
                    <a:bodyPr/>
                    <a:lstStyle/>
                    <a:p>
                      <a:r>
                        <a:rPr lang="en-US" sz="1800" dirty="0"/>
                        <a:t>10. Dashboard Sample</a:t>
                      </a:r>
                    </a:p>
                  </a:txBody>
                  <a:tcPr/>
                </a:tc>
                <a:tc>
                  <a:txBody>
                    <a:bodyPr/>
                    <a:lstStyle/>
                    <a:p>
                      <a:pPr algn="ctr"/>
                      <a:r>
                        <a:rPr lang="en-US" dirty="0"/>
                        <a:t>15</a:t>
                      </a:r>
                    </a:p>
                  </a:txBody>
                  <a:tcPr/>
                </a:tc>
                <a:extLst>
                  <a:ext uri="{0D108BD9-81ED-4DB2-BD59-A6C34878D82A}">
                    <a16:rowId xmlns:a16="http://schemas.microsoft.com/office/drawing/2014/main" val="3326050685"/>
                  </a:ext>
                </a:extLst>
              </a:tr>
              <a:tr h="0">
                <a:tc>
                  <a:txBody>
                    <a:bodyPr/>
                    <a:lstStyle/>
                    <a:p>
                      <a:r>
                        <a:rPr lang="en-US" sz="1800" dirty="0"/>
                        <a:t>11. Conclusion</a:t>
                      </a:r>
                    </a:p>
                  </a:txBody>
                  <a:tcPr/>
                </a:tc>
                <a:tc>
                  <a:txBody>
                    <a:bodyPr/>
                    <a:lstStyle/>
                    <a:p>
                      <a:pPr algn="ctr"/>
                      <a:r>
                        <a:rPr lang="en-US" dirty="0"/>
                        <a:t>16</a:t>
                      </a:r>
                    </a:p>
                  </a:txBody>
                  <a:tcPr/>
                </a:tc>
                <a:extLst>
                  <a:ext uri="{0D108BD9-81ED-4DB2-BD59-A6C34878D82A}">
                    <a16:rowId xmlns:a16="http://schemas.microsoft.com/office/drawing/2014/main" val="3099719291"/>
                  </a:ext>
                </a:extLst>
              </a:tr>
              <a:tr h="0">
                <a:tc>
                  <a:txBody>
                    <a:bodyPr/>
                    <a:lstStyle/>
                    <a:p>
                      <a:r>
                        <a:rPr lang="en-US" sz="1800" dirty="0"/>
                        <a:t>12. Thanks</a:t>
                      </a:r>
                    </a:p>
                  </a:txBody>
                  <a:tcPr/>
                </a:tc>
                <a:tc>
                  <a:txBody>
                    <a:bodyPr/>
                    <a:lstStyle/>
                    <a:p>
                      <a:pPr algn="ctr"/>
                      <a:r>
                        <a:rPr lang="en-US" dirty="0"/>
                        <a:t>17</a:t>
                      </a:r>
                    </a:p>
                  </a:txBody>
                  <a:tcPr/>
                </a:tc>
                <a:extLst>
                  <a:ext uri="{0D108BD9-81ED-4DB2-BD59-A6C34878D82A}">
                    <a16:rowId xmlns:a16="http://schemas.microsoft.com/office/drawing/2014/main" val="450775063"/>
                  </a:ext>
                </a:extLst>
              </a:tr>
            </a:tbl>
          </a:graphicData>
        </a:graphic>
      </p:graphicFrame>
    </p:spTree>
    <p:extLst>
      <p:ext uri="{BB962C8B-B14F-4D97-AF65-F5344CB8AC3E}">
        <p14:creationId xmlns:p14="http://schemas.microsoft.com/office/powerpoint/2010/main" val="32352706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609632-6BE1-8D1A-259C-4FA7DC626FFF}"/>
              </a:ext>
            </a:extLst>
          </p:cNvPr>
          <p:cNvSpPr txBox="1"/>
          <p:nvPr/>
        </p:nvSpPr>
        <p:spPr>
          <a:xfrm>
            <a:off x="1165123" y="1225689"/>
            <a:ext cx="10146889" cy="5355312"/>
          </a:xfrm>
          <a:prstGeom prst="rect">
            <a:avLst/>
          </a:prstGeom>
          <a:noFill/>
        </p:spPr>
        <p:txBody>
          <a:bodyPr wrap="square" rtlCol="0">
            <a:spAutoFit/>
          </a:bodyPr>
          <a:lstStyle/>
          <a:p>
            <a:r>
              <a:rPr lang="en-US" dirty="0"/>
              <a:t>6</a:t>
            </a:r>
            <a:r>
              <a:rPr lang="en-US" baseline="30000" dirty="0"/>
              <a:t>th </a:t>
            </a:r>
            <a:r>
              <a:rPr lang="en-US" dirty="0"/>
              <a:t>January, 2025 </a:t>
            </a:r>
          </a:p>
          <a:p>
            <a:r>
              <a:rPr lang="en-US" dirty="0"/>
              <a:t>The Consultant</a:t>
            </a:r>
          </a:p>
          <a:p>
            <a:r>
              <a:rPr lang="en-US" dirty="0"/>
              <a:t>IDB Bhaban,</a:t>
            </a:r>
          </a:p>
          <a:p>
            <a:r>
              <a:rPr lang="en-US" dirty="0"/>
              <a:t>Sher e Bangla, Nagar, Dhaka</a:t>
            </a:r>
          </a:p>
          <a:p>
            <a:r>
              <a:rPr lang="en-US" dirty="0"/>
              <a:t>Subject : Project proposal letter for the Hostel Management System.</a:t>
            </a:r>
          </a:p>
          <a:p>
            <a:endParaRPr lang="en-US" dirty="0"/>
          </a:p>
          <a:p>
            <a:r>
              <a:rPr lang="en-US" dirty="0"/>
              <a:t>Dear sir,</a:t>
            </a:r>
          </a:p>
          <a:p>
            <a:r>
              <a:rPr lang="en-US" dirty="0"/>
              <a:t>Thank you for offering us a great opportunity to make a real-life project based on our core course that is Web Development with PHP and Framework(WDPF). In this project, I would like to inform you that I have decided to make a project on Food delivery management system , which is most important for modern-life. I have studied about the various aspects of the system and make a proposal accordingly which is enclosed here with for your kind perusal.</a:t>
            </a:r>
          </a:p>
          <a:p>
            <a:endParaRPr lang="en-US" dirty="0"/>
          </a:p>
          <a:p>
            <a:r>
              <a:rPr lang="en-US" dirty="0"/>
              <a:t>So, I think you will finally Approved the project and help to utilize our creativity.</a:t>
            </a:r>
          </a:p>
          <a:p>
            <a:endParaRPr lang="en-US" dirty="0"/>
          </a:p>
          <a:p>
            <a:r>
              <a:rPr lang="en-US" dirty="0"/>
              <a:t>Sincerely,</a:t>
            </a:r>
          </a:p>
          <a:p>
            <a:r>
              <a:rPr lang="en-US" dirty="0"/>
              <a:t>Name: Mohammad Alamgir Rejvi</a:t>
            </a:r>
          </a:p>
          <a:p>
            <a:r>
              <a:rPr lang="en-US" dirty="0"/>
              <a:t>Batch: WDPF/NCLC-M/65/01</a:t>
            </a:r>
          </a:p>
          <a:p>
            <a:r>
              <a:rPr lang="en-US" dirty="0"/>
              <a:t>Round - 65</a:t>
            </a:r>
          </a:p>
        </p:txBody>
      </p:sp>
      <p:sp>
        <p:nvSpPr>
          <p:cNvPr id="5" name="TextBox 4">
            <a:extLst>
              <a:ext uri="{FF2B5EF4-FFF2-40B4-BE49-F238E27FC236}">
                <a16:creationId xmlns:a16="http://schemas.microsoft.com/office/drawing/2014/main" id="{6BAEF98A-23FC-4608-8F7E-F7A21E5D53FA}"/>
              </a:ext>
            </a:extLst>
          </p:cNvPr>
          <p:cNvSpPr txBox="1"/>
          <p:nvPr/>
        </p:nvSpPr>
        <p:spPr>
          <a:xfrm>
            <a:off x="1165124" y="707923"/>
            <a:ext cx="2934928" cy="523220"/>
          </a:xfrm>
          <a:prstGeom prst="rect">
            <a:avLst/>
          </a:prstGeom>
          <a:noFill/>
        </p:spPr>
        <p:txBody>
          <a:bodyPr wrap="square" rtlCol="0">
            <a:spAutoFit/>
          </a:bodyPr>
          <a:lstStyle/>
          <a:p>
            <a:r>
              <a:rPr lang="en-US" sz="2800" dirty="0">
                <a:solidFill>
                  <a:schemeClr val="accent2"/>
                </a:solidFill>
              </a:rPr>
              <a:t>Application</a:t>
            </a:r>
          </a:p>
        </p:txBody>
      </p:sp>
    </p:spTree>
    <p:extLst>
      <p:ext uri="{BB962C8B-B14F-4D97-AF65-F5344CB8AC3E}">
        <p14:creationId xmlns:p14="http://schemas.microsoft.com/office/powerpoint/2010/main" val="819176589"/>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579BD-9B63-7D1F-4DB0-06A3D0ABFC5F}"/>
              </a:ext>
            </a:extLst>
          </p:cNvPr>
          <p:cNvSpPr>
            <a:spLocks noGrp="1"/>
          </p:cNvSpPr>
          <p:nvPr>
            <p:ph type="title"/>
          </p:nvPr>
        </p:nvSpPr>
        <p:spPr>
          <a:xfrm>
            <a:off x="677334" y="609600"/>
            <a:ext cx="8596668" cy="614516"/>
          </a:xfrm>
        </p:spPr>
        <p:txBody>
          <a:bodyPr>
            <a:normAutofit fontScale="90000"/>
          </a:bodyPr>
          <a:lstStyle/>
          <a:p>
            <a:pPr algn="ctr"/>
            <a:r>
              <a:rPr lang="en-US" b="1" dirty="0">
                <a:solidFill>
                  <a:schemeClr val="tx1"/>
                </a:solidFill>
                <a:latin typeface="Times New Roman" panose="02020603050405020304" pitchFamily="18" charset="0"/>
                <a:cs typeface="Times New Roman" panose="02020603050405020304" pitchFamily="18" charset="0"/>
              </a:rPr>
              <a:t>Introduction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3FC797-760D-4960-D865-908B52F53E0B}"/>
              </a:ext>
            </a:extLst>
          </p:cNvPr>
          <p:cNvSpPr>
            <a:spLocks noGrp="1"/>
          </p:cNvSpPr>
          <p:nvPr>
            <p:ph idx="1"/>
          </p:nvPr>
        </p:nvSpPr>
        <p:spPr>
          <a:xfrm>
            <a:off x="677333" y="1371600"/>
            <a:ext cx="9277827" cy="4876799"/>
          </a:xfrm>
        </p:spPr>
        <p:txBody>
          <a:bodyPr anchor="ctr">
            <a:no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In the age of digital transformation, the demand for online food ordering and delivery services has grown rapidly. To meet this demand efficiently, we present the </a:t>
            </a:r>
            <a:r>
              <a:rPr lang="en-US" sz="2000" b="1" dirty="0">
                <a:solidFill>
                  <a:schemeClr val="tx1"/>
                </a:solidFill>
                <a:latin typeface="Times New Roman" panose="02020603050405020304" pitchFamily="18" charset="0"/>
                <a:cs typeface="Times New Roman" panose="02020603050405020304" pitchFamily="18" charset="0"/>
              </a:rPr>
              <a:t>Food Delivery Management System</a:t>
            </a:r>
            <a:r>
              <a:rPr lang="en-US" sz="2000" dirty="0">
                <a:solidFill>
                  <a:schemeClr val="tx1"/>
                </a:solidFill>
                <a:latin typeface="Times New Roman" panose="02020603050405020304" pitchFamily="18" charset="0"/>
                <a:cs typeface="Times New Roman" panose="02020603050405020304" pitchFamily="18" charset="0"/>
              </a:rPr>
              <a:t>—a comprehensive web-based platform designed to streamline the interaction between customers, restaurants, and delivery personnel.</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This project focuses on automating the entire food delivery cycle—from menu browsing and order placement to payment processing and delivery tracking. It eliminates manual processes and enhances user experience by ensuring real-time communication, secure transactions, and operational transparency.</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By integrating modern technologies, the system provides administrators with control over user management, restaurant listings, category handling, delivery tracking, and system configurations—creating a robust and scalable solution suitable for real-world deployment.</a:t>
            </a:r>
          </a:p>
        </p:txBody>
      </p:sp>
    </p:spTree>
    <p:extLst>
      <p:ext uri="{BB962C8B-B14F-4D97-AF65-F5344CB8AC3E}">
        <p14:creationId xmlns:p14="http://schemas.microsoft.com/office/powerpoint/2010/main" val="142479151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91AB6F-B795-B275-3623-A366D4D33F34}"/>
              </a:ext>
            </a:extLst>
          </p:cNvPr>
          <p:cNvSpPr>
            <a:spLocks noGrp="1"/>
          </p:cNvSpPr>
          <p:nvPr>
            <p:ph idx="1"/>
          </p:nvPr>
        </p:nvSpPr>
        <p:spPr>
          <a:xfrm>
            <a:off x="721578" y="147485"/>
            <a:ext cx="10236473" cy="5781368"/>
          </a:xfrm>
        </p:spPr>
        <p:txBody>
          <a:bodyPr>
            <a:noAutofit/>
          </a:bodyPr>
          <a:lstStyle/>
          <a:p>
            <a:pPr marL="0" indent="0">
              <a:buNone/>
            </a:pPr>
            <a:endParaRPr lang="en-US" sz="28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2800" b="1" dirty="0">
                <a:solidFill>
                  <a:schemeClr val="tx1"/>
                </a:solidFill>
                <a:latin typeface="Times New Roman" panose="02020603050405020304" pitchFamily="18" charset="0"/>
                <a:cs typeface="Times New Roman" panose="02020603050405020304" pitchFamily="18" charset="0"/>
              </a:rPr>
              <a:t>Key Objectives</a:t>
            </a:r>
            <a:endParaRPr lang="en-US" sz="2800" b="1" dirty="0">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Automate</a:t>
            </a:r>
            <a:r>
              <a:rPr lang="en-US" sz="2000" dirty="0">
                <a:solidFill>
                  <a:schemeClr val="tx1"/>
                </a:solidFill>
                <a:latin typeface="Times New Roman" panose="02020603050405020304" pitchFamily="18" charset="0"/>
                <a:cs typeface="Times New Roman" panose="02020603050405020304" pitchFamily="18" charset="0"/>
              </a:rPr>
              <a:t> the food ordering and delivery process from start to finish.</a:t>
            </a:r>
          </a:p>
          <a:p>
            <a:r>
              <a:rPr lang="en-US" sz="2000" b="1" dirty="0">
                <a:solidFill>
                  <a:schemeClr val="tx1"/>
                </a:solidFill>
                <a:latin typeface="Times New Roman" panose="02020603050405020304" pitchFamily="18" charset="0"/>
                <a:cs typeface="Times New Roman" panose="02020603050405020304" pitchFamily="18" charset="0"/>
              </a:rPr>
              <a:t>Simplify user experience</a:t>
            </a:r>
            <a:r>
              <a:rPr lang="en-US" sz="2000" dirty="0">
                <a:solidFill>
                  <a:schemeClr val="tx1"/>
                </a:solidFill>
                <a:latin typeface="Times New Roman" panose="02020603050405020304" pitchFamily="18" charset="0"/>
                <a:cs typeface="Times New Roman" panose="02020603050405020304" pitchFamily="18" charset="0"/>
              </a:rPr>
              <a:t> for browsing menus, placing orders, and making payments.</a:t>
            </a:r>
          </a:p>
          <a:p>
            <a:r>
              <a:rPr lang="en-US" sz="2000" b="1" dirty="0">
                <a:solidFill>
                  <a:schemeClr val="tx1"/>
                </a:solidFill>
                <a:latin typeface="Times New Roman" panose="02020603050405020304" pitchFamily="18" charset="0"/>
                <a:cs typeface="Times New Roman" panose="02020603050405020304" pitchFamily="18" charset="0"/>
              </a:rPr>
              <a:t>Enable restaurant owners</a:t>
            </a:r>
            <a:r>
              <a:rPr lang="en-US" sz="2000" dirty="0">
                <a:solidFill>
                  <a:schemeClr val="tx1"/>
                </a:solidFill>
                <a:latin typeface="Times New Roman" panose="02020603050405020304" pitchFamily="18" charset="0"/>
                <a:cs typeface="Times New Roman" panose="02020603050405020304" pitchFamily="18" charset="0"/>
              </a:rPr>
              <a:t> to manage menus, categories, orders, and customer feedback.</a:t>
            </a:r>
          </a:p>
          <a:p>
            <a:r>
              <a:rPr lang="en-US" sz="2000" b="1" dirty="0">
                <a:solidFill>
                  <a:schemeClr val="tx1"/>
                </a:solidFill>
                <a:latin typeface="Times New Roman" panose="02020603050405020304" pitchFamily="18" charset="0"/>
                <a:cs typeface="Times New Roman" panose="02020603050405020304" pitchFamily="18" charset="0"/>
              </a:rPr>
              <a:t>Track delivery agents</a:t>
            </a:r>
            <a:r>
              <a:rPr lang="en-US" sz="2000" dirty="0">
                <a:solidFill>
                  <a:schemeClr val="tx1"/>
                </a:solidFill>
                <a:latin typeface="Times New Roman" panose="02020603050405020304" pitchFamily="18" charset="0"/>
                <a:cs typeface="Times New Roman" panose="02020603050405020304" pitchFamily="18" charset="0"/>
              </a:rPr>
              <a:t> and their delivery statuses in real time.</a:t>
            </a:r>
          </a:p>
          <a:p>
            <a:r>
              <a:rPr lang="en-US" sz="2000" b="1" dirty="0">
                <a:solidFill>
                  <a:schemeClr val="tx1"/>
                </a:solidFill>
                <a:latin typeface="Times New Roman" panose="02020603050405020304" pitchFamily="18" charset="0"/>
                <a:cs typeface="Times New Roman" panose="02020603050405020304" pitchFamily="18" charset="0"/>
              </a:rPr>
              <a:t>Provide an admin panel</a:t>
            </a:r>
            <a:r>
              <a:rPr lang="en-US" sz="2000" dirty="0">
                <a:solidFill>
                  <a:schemeClr val="tx1"/>
                </a:solidFill>
                <a:latin typeface="Times New Roman" panose="02020603050405020304" pitchFamily="18" charset="0"/>
                <a:cs typeface="Times New Roman" panose="02020603050405020304" pitchFamily="18" charset="0"/>
              </a:rPr>
              <a:t> for managing users, restaurants, categories, orders, and system settings.</a:t>
            </a:r>
          </a:p>
          <a:p>
            <a:r>
              <a:rPr lang="en-US" sz="2000" b="1" dirty="0">
                <a:solidFill>
                  <a:schemeClr val="tx1"/>
                </a:solidFill>
                <a:latin typeface="Times New Roman" panose="02020603050405020304" pitchFamily="18" charset="0"/>
                <a:cs typeface="Times New Roman" panose="02020603050405020304" pitchFamily="18" charset="0"/>
              </a:rPr>
              <a:t>Support secure authentication</a:t>
            </a:r>
            <a:r>
              <a:rPr lang="en-US" sz="2000" dirty="0">
                <a:solidFill>
                  <a:schemeClr val="tx1"/>
                </a:solidFill>
                <a:latin typeface="Times New Roman" panose="02020603050405020304" pitchFamily="18" charset="0"/>
                <a:cs typeface="Times New Roman" panose="02020603050405020304" pitchFamily="18" charset="0"/>
              </a:rPr>
              <a:t> and authorization for customers, admins, and delivery personnel.</a:t>
            </a:r>
          </a:p>
          <a:p>
            <a:r>
              <a:rPr lang="en-US" sz="2000" b="1" dirty="0">
                <a:solidFill>
                  <a:schemeClr val="tx1"/>
                </a:solidFill>
                <a:latin typeface="Times New Roman" panose="02020603050405020304" pitchFamily="18" charset="0"/>
                <a:cs typeface="Times New Roman" panose="02020603050405020304" pitchFamily="18" charset="0"/>
              </a:rPr>
              <a:t>Generate reports</a:t>
            </a:r>
            <a:r>
              <a:rPr lang="en-US" sz="2000" dirty="0">
                <a:solidFill>
                  <a:schemeClr val="tx1"/>
                </a:solidFill>
                <a:latin typeface="Times New Roman" panose="02020603050405020304" pitchFamily="18" charset="0"/>
                <a:cs typeface="Times New Roman" panose="02020603050405020304" pitchFamily="18" charset="0"/>
              </a:rPr>
              <a:t> for order tracking, revenue, and system activity.</a:t>
            </a:r>
          </a:p>
          <a:p>
            <a:r>
              <a:rPr lang="en-US" sz="2000" b="1" dirty="0">
                <a:solidFill>
                  <a:schemeClr val="tx1"/>
                </a:solidFill>
                <a:latin typeface="Times New Roman" panose="02020603050405020304" pitchFamily="18" charset="0"/>
                <a:cs typeface="Times New Roman" panose="02020603050405020304" pitchFamily="18" charset="0"/>
              </a:rPr>
              <a:t>Ensure scalability and performance</a:t>
            </a:r>
            <a:r>
              <a:rPr lang="en-US" sz="2000" dirty="0">
                <a:solidFill>
                  <a:schemeClr val="tx1"/>
                </a:solidFill>
                <a:latin typeface="Times New Roman" panose="02020603050405020304" pitchFamily="18" charset="0"/>
                <a:cs typeface="Times New Roman" panose="02020603050405020304" pitchFamily="18" charset="0"/>
              </a:rPr>
              <a:t>, capable of handling many users and transactions simultaneously.</a:t>
            </a:r>
          </a:p>
        </p:txBody>
      </p:sp>
    </p:spTree>
    <p:extLst>
      <p:ext uri="{BB962C8B-B14F-4D97-AF65-F5344CB8AC3E}">
        <p14:creationId xmlns:p14="http://schemas.microsoft.com/office/powerpoint/2010/main" val="147234576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44C7D-63C2-3443-8144-09E84D4F34DE}"/>
              </a:ext>
            </a:extLst>
          </p:cNvPr>
          <p:cNvSpPr>
            <a:spLocks noGrp="1"/>
          </p:cNvSpPr>
          <p:nvPr>
            <p:ph type="title"/>
          </p:nvPr>
        </p:nvSpPr>
        <p:spPr>
          <a:xfrm>
            <a:off x="516194" y="459021"/>
            <a:ext cx="8596668" cy="570271"/>
          </a:xfrm>
        </p:spPr>
        <p:txBody>
          <a:bodyPr>
            <a:normAutofit fontScale="90000"/>
          </a:bodyPr>
          <a:lstStyle/>
          <a:p>
            <a:r>
              <a:rPr lang="en-US" dirty="0">
                <a:solidFill>
                  <a:schemeClr val="tx1"/>
                </a:solidFill>
              </a:rPr>
              <a:t>Entity Relationship Diagram</a:t>
            </a:r>
          </a:p>
        </p:txBody>
      </p:sp>
      <p:pic>
        <p:nvPicPr>
          <p:cNvPr id="5" name="Content Placeholder 4">
            <a:extLst>
              <a:ext uri="{FF2B5EF4-FFF2-40B4-BE49-F238E27FC236}">
                <a16:creationId xmlns:a16="http://schemas.microsoft.com/office/drawing/2014/main" id="{DB5232F2-2FFA-3594-93AF-33EB4C9047F6}"/>
              </a:ext>
            </a:extLst>
          </p:cNvPr>
          <p:cNvPicPr>
            <a:picLocks noGrp="1" noChangeAspect="1"/>
          </p:cNvPicPr>
          <p:nvPr>
            <p:ph idx="1"/>
          </p:nvPr>
        </p:nvPicPr>
        <p:blipFill>
          <a:blip r:embed="rId2"/>
          <a:srcRect b="6795"/>
          <a:stretch>
            <a:fillRect/>
          </a:stretch>
        </p:blipFill>
        <p:spPr>
          <a:xfrm>
            <a:off x="516194" y="1029292"/>
            <a:ext cx="10161638" cy="5592734"/>
          </a:xfrm>
        </p:spPr>
      </p:pic>
    </p:spTree>
    <p:extLst>
      <p:ext uri="{BB962C8B-B14F-4D97-AF65-F5344CB8AC3E}">
        <p14:creationId xmlns:p14="http://schemas.microsoft.com/office/powerpoint/2010/main" val="819734592"/>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82CDC-604E-4383-4D8E-E97F1A9FB2EB}"/>
              </a:ext>
            </a:extLst>
          </p:cNvPr>
          <p:cNvSpPr>
            <a:spLocks noGrp="1"/>
          </p:cNvSpPr>
          <p:nvPr>
            <p:ph type="title"/>
          </p:nvPr>
        </p:nvSpPr>
        <p:spPr>
          <a:xfrm>
            <a:off x="677334" y="609600"/>
            <a:ext cx="8596668" cy="585019"/>
          </a:xfrm>
        </p:spPr>
        <p:txBody>
          <a:bodyPr>
            <a:normAutofit/>
          </a:bodyPr>
          <a:lstStyle/>
          <a:p>
            <a:r>
              <a:rPr lang="en-US" sz="2800" dirty="0">
                <a:solidFill>
                  <a:schemeClr val="tx1"/>
                </a:solidFill>
              </a:rPr>
              <a:t>Flowchart of Software</a:t>
            </a:r>
          </a:p>
        </p:txBody>
      </p:sp>
      <p:sp>
        <p:nvSpPr>
          <p:cNvPr id="4" name="Rectangle 3">
            <a:extLst>
              <a:ext uri="{FF2B5EF4-FFF2-40B4-BE49-F238E27FC236}">
                <a16:creationId xmlns:a16="http://schemas.microsoft.com/office/drawing/2014/main" id="{E3F82A1D-3611-E433-0EA6-5A67EC2858F4}"/>
              </a:ext>
            </a:extLst>
          </p:cNvPr>
          <p:cNvSpPr/>
          <p:nvPr/>
        </p:nvSpPr>
        <p:spPr>
          <a:xfrm>
            <a:off x="485605" y="1415845"/>
            <a:ext cx="1416937" cy="4719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Start</a:t>
            </a:r>
          </a:p>
        </p:txBody>
      </p:sp>
      <p:cxnSp>
        <p:nvCxnSpPr>
          <p:cNvPr id="7" name="Straight Arrow Connector 6">
            <a:extLst>
              <a:ext uri="{FF2B5EF4-FFF2-40B4-BE49-F238E27FC236}">
                <a16:creationId xmlns:a16="http://schemas.microsoft.com/office/drawing/2014/main" id="{BA88964C-22AC-16F2-E674-A4AEFC21729D}"/>
              </a:ext>
            </a:extLst>
          </p:cNvPr>
          <p:cNvCxnSpPr>
            <a:cxnSpLocks/>
            <a:stCxn id="4" idx="2"/>
          </p:cNvCxnSpPr>
          <p:nvPr/>
        </p:nvCxnSpPr>
        <p:spPr>
          <a:xfrm>
            <a:off x="1194074" y="1887793"/>
            <a:ext cx="0" cy="471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F59C889-CEC9-5891-E53F-903B9B68D071}"/>
              </a:ext>
            </a:extLst>
          </p:cNvPr>
          <p:cNvSpPr/>
          <p:nvPr/>
        </p:nvSpPr>
        <p:spPr>
          <a:xfrm>
            <a:off x="485605" y="2458063"/>
            <a:ext cx="1357943" cy="4989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Customer SignUp</a:t>
            </a:r>
          </a:p>
        </p:txBody>
      </p:sp>
      <p:cxnSp>
        <p:nvCxnSpPr>
          <p:cNvPr id="12" name="Straight Arrow Connector 11">
            <a:extLst>
              <a:ext uri="{FF2B5EF4-FFF2-40B4-BE49-F238E27FC236}">
                <a16:creationId xmlns:a16="http://schemas.microsoft.com/office/drawing/2014/main" id="{A238BCB7-1E20-CDB6-5928-0AE6BE864293}"/>
              </a:ext>
            </a:extLst>
          </p:cNvPr>
          <p:cNvCxnSpPr>
            <a:cxnSpLocks/>
            <a:stCxn id="4" idx="2"/>
          </p:cNvCxnSpPr>
          <p:nvPr/>
        </p:nvCxnSpPr>
        <p:spPr>
          <a:xfrm>
            <a:off x="1194074" y="1887793"/>
            <a:ext cx="1357943" cy="58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003B0A6-CF3C-C6B3-1110-B4938E8BF0D1}"/>
              </a:ext>
            </a:extLst>
          </p:cNvPr>
          <p:cNvSpPr/>
          <p:nvPr/>
        </p:nvSpPr>
        <p:spPr>
          <a:xfrm>
            <a:off x="2301294" y="2458064"/>
            <a:ext cx="1577531" cy="4719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LogIn</a:t>
            </a:r>
          </a:p>
        </p:txBody>
      </p:sp>
      <p:cxnSp>
        <p:nvCxnSpPr>
          <p:cNvPr id="16" name="Straight Arrow Connector 15">
            <a:extLst>
              <a:ext uri="{FF2B5EF4-FFF2-40B4-BE49-F238E27FC236}">
                <a16:creationId xmlns:a16="http://schemas.microsoft.com/office/drawing/2014/main" id="{03A59AA0-6839-E5CB-774C-CC81833B7EB3}"/>
              </a:ext>
            </a:extLst>
          </p:cNvPr>
          <p:cNvCxnSpPr>
            <a:cxnSpLocks/>
            <a:stCxn id="10" idx="3"/>
            <a:endCxn id="14" idx="1"/>
          </p:cNvCxnSpPr>
          <p:nvPr/>
        </p:nvCxnSpPr>
        <p:spPr>
          <a:xfrm flipV="1">
            <a:off x="1843548" y="2694038"/>
            <a:ext cx="457746" cy="13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E6070B7-E297-E8FB-CB5D-0E79CA28DF10}"/>
              </a:ext>
            </a:extLst>
          </p:cNvPr>
          <p:cNvCxnSpPr>
            <a:cxnSpLocks/>
          </p:cNvCxnSpPr>
          <p:nvPr/>
        </p:nvCxnSpPr>
        <p:spPr>
          <a:xfrm>
            <a:off x="2418735" y="2930012"/>
            <a:ext cx="0" cy="498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773B889F-DA73-14B9-6CE6-E9EA959E6F4E}"/>
              </a:ext>
            </a:extLst>
          </p:cNvPr>
          <p:cNvSpPr/>
          <p:nvPr/>
        </p:nvSpPr>
        <p:spPr>
          <a:xfrm>
            <a:off x="1489589" y="3487995"/>
            <a:ext cx="2020527" cy="609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Set location and select Restaurant</a:t>
            </a:r>
          </a:p>
        </p:txBody>
      </p:sp>
      <p:cxnSp>
        <p:nvCxnSpPr>
          <p:cNvPr id="28" name="Straight Arrow Connector 27">
            <a:extLst>
              <a:ext uri="{FF2B5EF4-FFF2-40B4-BE49-F238E27FC236}">
                <a16:creationId xmlns:a16="http://schemas.microsoft.com/office/drawing/2014/main" id="{E39E1276-6BD0-1A54-E5CB-AE495988228D}"/>
              </a:ext>
            </a:extLst>
          </p:cNvPr>
          <p:cNvCxnSpPr>
            <a:cxnSpLocks/>
          </p:cNvCxnSpPr>
          <p:nvPr/>
        </p:nvCxnSpPr>
        <p:spPr>
          <a:xfrm>
            <a:off x="2418735" y="4097594"/>
            <a:ext cx="0" cy="400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E15B9D4-2C33-D798-0A38-828DB916CB5A}"/>
              </a:ext>
            </a:extLst>
          </p:cNvPr>
          <p:cNvSpPr/>
          <p:nvPr/>
        </p:nvSpPr>
        <p:spPr>
          <a:xfrm>
            <a:off x="1489582" y="4549877"/>
            <a:ext cx="2020521" cy="609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Food selection and add checkout</a:t>
            </a:r>
          </a:p>
        </p:txBody>
      </p:sp>
      <p:cxnSp>
        <p:nvCxnSpPr>
          <p:cNvPr id="37" name="Straight Arrow Connector 36">
            <a:extLst>
              <a:ext uri="{FF2B5EF4-FFF2-40B4-BE49-F238E27FC236}">
                <a16:creationId xmlns:a16="http://schemas.microsoft.com/office/drawing/2014/main" id="{A741551B-3DF7-D8FA-672A-220018F5E8BC}"/>
              </a:ext>
            </a:extLst>
          </p:cNvPr>
          <p:cNvCxnSpPr>
            <a:cxnSpLocks/>
          </p:cNvCxnSpPr>
          <p:nvPr/>
        </p:nvCxnSpPr>
        <p:spPr>
          <a:xfrm>
            <a:off x="2418735" y="5159476"/>
            <a:ext cx="0" cy="238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4F313D9A-430C-915D-EEFA-D44C3DF4F7FB}"/>
              </a:ext>
            </a:extLst>
          </p:cNvPr>
          <p:cNvSpPr/>
          <p:nvPr/>
        </p:nvSpPr>
        <p:spPr>
          <a:xfrm>
            <a:off x="1489582" y="5397910"/>
            <a:ext cx="2020521" cy="609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Order confirm and payment</a:t>
            </a:r>
          </a:p>
        </p:txBody>
      </p:sp>
      <p:cxnSp>
        <p:nvCxnSpPr>
          <p:cNvPr id="44" name="Straight Arrow Connector 43">
            <a:extLst>
              <a:ext uri="{FF2B5EF4-FFF2-40B4-BE49-F238E27FC236}">
                <a16:creationId xmlns:a16="http://schemas.microsoft.com/office/drawing/2014/main" id="{E412FC7E-9584-7989-A2AA-A7612FF87849}"/>
              </a:ext>
            </a:extLst>
          </p:cNvPr>
          <p:cNvCxnSpPr>
            <a:cxnSpLocks/>
            <a:stCxn id="42" idx="3"/>
            <a:endCxn id="61" idx="1"/>
          </p:cNvCxnSpPr>
          <p:nvPr/>
        </p:nvCxnSpPr>
        <p:spPr>
          <a:xfrm>
            <a:off x="3510103" y="5702710"/>
            <a:ext cx="560449" cy="269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62771569-97CD-12FF-29C7-669C9ADC5FFA}"/>
              </a:ext>
            </a:extLst>
          </p:cNvPr>
          <p:cNvSpPr/>
          <p:nvPr/>
        </p:nvSpPr>
        <p:spPr>
          <a:xfrm>
            <a:off x="4070551" y="3695704"/>
            <a:ext cx="2217176" cy="1192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Order receive and Preparing Food by Restaurant</a:t>
            </a:r>
          </a:p>
        </p:txBody>
      </p:sp>
      <p:cxnSp>
        <p:nvCxnSpPr>
          <p:cNvPr id="53" name="Straight Arrow Connector 52">
            <a:extLst>
              <a:ext uri="{FF2B5EF4-FFF2-40B4-BE49-F238E27FC236}">
                <a16:creationId xmlns:a16="http://schemas.microsoft.com/office/drawing/2014/main" id="{668282CE-83DB-306F-D6E9-F4BF703766E0}"/>
              </a:ext>
            </a:extLst>
          </p:cNvPr>
          <p:cNvCxnSpPr>
            <a:cxnSpLocks/>
            <a:stCxn id="42" idx="3"/>
          </p:cNvCxnSpPr>
          <p:nvPr/>
        </p:nvCxnSpPr>
        <p:spPr>
          <a:xfrm flipV="1">
            <a:off x="3510103" y="5397910"/>
            <a:ext cx="560451"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A22743CA-39DD-8673-9640-7BC316D66DDE}"/>
              </a:ext>
            </a:extLst>
          </p:cNvPr>
          <p:cNvSpPr/>
          <p:nvPr/>
        </p:nvSpPr>
        <p:spPr>
          <a:xfrm>
            <a:off x="4070553" y="5245510"/>
            <a:ext cx="2217175"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Cash on delivery</a:t>
            </a:r>
          </a:p>
        </p:txBody>
      </p:sp>
      <p:sp>
        <p:nvSpPr>
          <p:cNvPr id="61" name="Rectangle 60">
            <a:extLst>
              <a:ext uri="{FF2B5EF4-FFF2-40B4-BE49-F238E27FC236}">
                <a16:creationId xmlns:a16="http://schemas.microsoft.com/office/drawing/2014/main" id="{0F5E3BF5-CF8F-825E-BEEC-E7B78D97817C}"/>
              </a:ext>
            </a:extLst>
          </p:cNvPr>
          <p:cNvSpPr/>
          <p:nvPr/>
        </p:nvSpPr>
        <p:spPr>
          <a:xfrm>
            <a:off x="4070552" y="5788745"/>
            <a:ext cx="2217175" cy="3662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Online Payment</a:t>
            </a:r>
          </a:p>
        </p:txBody>
      </p:sp>
      <p:cxnSp>
        <p:nvCxnSpPr>
          <p:cNvPr id="67" name="Straight Arrow Connector 66">
            <a:extLst>
              <a:ext uri="{FF2B5EF4-FFF2-40B4-BE49-F238E27FC236}">
                <a16:creationId xmlns:a16="http://schemas.microsoft.com/office/drawing/2014/main" id="{0E16C506-E199-A65F-F055-70FDF042F398}"/>
              </a:ext>
            </a:extLst>
          </p:cNvPr>
          <p:cNvCxnSpPr>
            <a:cxnSpLocks/>
            <a:stCxn id="59" idx="0"/>
            <a:endCxn id="46" idx="2"/>
          </p:cNvCxnSpPr>
          <p:nvPr/>
        </p:nvCxnSpPr>
        <p:spPr>
          <a:xfrm flipH="1" flipV="1">
            <a:off x="5179139" y="4887863"/>
            <a:ext cx="2" cy="357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5F797B82-1E42-D6F0-97D4-B8D5BEC9DA04}"/>
              </a:ext>
            </a:extLst>
          </p:cNvPr>
          <p:cNvCxnSpPr>
            <a:cxnSpLocks/>
            <a:stCxn id="61" idx="3"/>
            <a:endCxn id="46" idx="3"/>
          </p:cNvCxnSpPr>
          <p:nvPr/>
        </p:nvCxnSpPr>
        <p:spPr>
          <a:xfrm flipV="1">
            <a:off x="6287727" y="4291784"/>
            <a:ext cx="12700" cy="1680085"/>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3E1F28D1-0F8A-F669-4765-887BB7403075}"/>
              </a:ext>
            </a:extLst>
          </p:cNvPr>
          <p:cNvCxnSpPr>
            <a:cxnSpLocks/>
            <a:stCxn id="46" idx="0"/>
          </p:cNvCxnSpPr>
          <p:nvPr/>
        </p:nvCxnSpPr>
        <p:spPr>
          <a:xfrm flipV="1">
            <a:off x="5179139" y="3274145"/>
            <a:ext cx="0" cy="421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9041B2D3-441E-4E43-4FE1-14C46745A8F3}"/>
              </a:ext>
            </a:extLst>
          </p:cNvPr>
          <p:cNvSpPr/>
          <p:nvPr/>
        </p:nvSpPr>
        <p:spPr>
          <a:xfrm>
            <a:off x="4070550" y="2852581"/>
            <a:ext cx="2217173" cy="4215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Assign to delivery</a:t>
            </a:r>
          </a:p>
        </p:txBody>
      </p:sp>
      <p:sp>
        <p:nvSpPr>
          <p:cNvPr id="95" name="Rectangle 94">
            <a:extLst>
              <a:ext uri="{FF2B5EF4-FFF2-40B4-BE49-F238E27FC236}">
                <a16:creationId xmlns:a16="http://schemas.microsoft.com/office/drawing/2014/main" id="{34FC6526-77F5-0208-F89B-501F73CEB3EF}"/>
              </a:ext>
            </a:extLst>
          </p:cNvPr>
          <p:cNvSpPr/>
          <p:nvPr/>
        </p:nvSpPr>
        <p:spPr>
          <a:xfrm>
            <a:off x="6848161" y="2689122"/>
            <a:ext cx="2425837" cy="5850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Pick Up and Delivery </a:t>
            </a:r>
          </a:p>
        </p:txBody>
      </p:sp>
      <p:cxnSp>
        <p:nvCxnSpPr>
          <p:cNvPr id="97" name="Straight Arrow Connector 96">
            <a:extLst>
              <a:ext uri="{FF2B5EF4-FFF2-40B4-BE49-F238E27FC236}">
                <a16:creationId xmlns:a16="http://schemas.microsoft.com/office/drawing/2014/main" id="{C895FE2A-7D22-944C-06FD-6036421D56A9}"/>
              </a:ext>
            </a:extLst>
          </p:cNvPr>
          <p:cNvCxnSpPr>
            <a:cxnSpLocks/>
            <a:stCxn id="91" idx="3"/>
          </p:cNvCxnSpPr>
          <p:nvPr/>
        </p:nvCxnSpPr>
        <p:spPr>
          <a:xfrm>
            <a:off x="6287723" y="3063361"/>
            <a:ext cx="5604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31D962FC-7BDC-C380-B6D0-B7CC902C9C95}"/>
              </a:ext>
            </a:extLst>
          </p:cNvPr>
          <p:cNvCxnSpPr>
            <a:cxnSpLocks/>
            <a:stCxn id="95" idx="2"/>
          </p:cNvCxnSpPr>
          <p:nvPr/>
        </p:nvCxnSpPr>
        <p:spPr>
          <a:xfrm>
            <a:off x="8061080" y="3274141"/>
            <a:ext cx="6289" cy="415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D7CF46AE-9980-C67F-CDF0-480BE3AC2445}"/>
              </a:ext>
            </a:extLst>
          </p:cNvPr>
          <p:cNvSpPr/>
          <p:nvPr/>
        </p:nvSpPr>
        <p:spPr>
          <a:xfrm>
            <a:off x="6860858" y="3689553"/>
            <a:ext cx="2478942" cy="6022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Received by Customer</a:t>
            </a:r>
          </a:p>
        </p:txBody>
      </p:sp>
      <p:cxnSp>
        <p:nvCxnSpPr>
          <p:cNvPr id="104" name="Straight Arrow Connector 103">
            <a:extLst>
              <a:ext uri="{FF2B5EF4-FFF2-40B4-BE49-F238E27FC236}">
                <a16:creationId xmlns:a16="http://schemas.microsoft.com/office/drawing/2014/main" id="{D0E08150-C92B-0D62-3EA7-757B605DCE03}"/>
              </a:ext>
            </a:extLst>
          </p:cNvPr>
          <p:cNvCxnSpPr>
            <a:cxnSpLocks/>
          </p:cNvCxnSpPr>
          <p:nvPr/>
        </p:nvCxnSpPr>
        <p:spPr>
          <a:xfrm>
            <a:off x="8061080" y="4285632"/>
            <a:ext cx="12700" cy="602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48B1CFA4-9417-F227-E299-6E4C22583F36}"/>
              </a:ext>
            </a:extLst>
          </p:cNvPr>
          <p:cNvSpPr/>
          <p:nvPr/>
        </p:nvSpPr>
        <p:spPr>
          <a:xfrm>
            <a:off x="7228891" y="4922889"/>
            <a:ext cx="1689777" cy="5610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End</a:t>
            </a:r>
          </a:p>
        </p:txBody>
      </p:sp>
    </p:spTree>
    <p:extLst>
      <p:ext uri="{BB962C8B-B14F-4D97-AF65-F5344CB8AC3E}">
        <p14:creationId xmlns:p14="http://schemas.microsoft.com/office/powerpoint/2010/main" val="3635857155"/>
      </p:ext>
    </p:extLst>
  </p:cSld>
  <p:clrMapOvr>
    <a:masterClrMapping/>
  </p:clrMapOvr>
  <p:transition spd="slow">
    <p:cover dir="r"/>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650</TotalTime>
  <Words>1078</Words>
  <Application>Microsoft Office PowerPoint</Application>
  <PresentationFormat>Widescreen</PresentationFormat>
  <Paragraphs>179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Times New Roman</vt:lpstr>
      <vt:lpstr>Trebuchet MS</vt:lpstr>
      <vt:lpstr>Wingdings</vt:lpstr>
      <vt:lpstr>Wingdings 3</vt:lpstr>
      <vt:lpstr>Facet</vt:lpstr>
      <vt:lpstr>Welcome to  My Project Proposal Presentation</vt:lpstr>
      <vt:lpstr>Food Delivery Management System</vt:lpstr>
      <vt:lpstr>Consultant: Mohammad Moshaidul Islam WDPF Isdb-bisew IT Scholarship Email:moshaidul@gmail.com</vt:lpstr>
      <vt:lpstr>PowerPoint Presentation</vt:lpstr>
      <vt:lpstr>PowerPoint Presentation</vt:lpstr>
      <vt:lpstr>Introduction</vt:lpstr>
      <vt:lpstr>PowerPoint Presentation</vt:lpstr>
      <vt:lpstr>Entity Relationship Diagram</vt:lpstr>
      <vt:lpstr>Flowchart of Software</vt:lpstr>
      <vt:lpstr>PowerPoint Presentation</vt:lpstr>
      <vt:lpstr>PowerPoint Presentation</vt:lpstr>
      <vt:lpstr>Timeline and Milestone</vt:lpstr>
      <vt:lpstr>Tools and Technologies:  </vt:lpstr>
      <vt:lpstr>Form Sample</vt:lpstr>
      <vt:lpstr>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Alamgir</dc:creator>
  <cp:lastModifiedBy>student</cp:lastModifiedBy>
  <cp:revision>9</cp:revision>
  <dcterms:created xsi:type="dcterms:W3CDTF">2025-08-07T16:28:48Z</dcterms:created>
  <dcterms:modified xsi:type="dcterms:W3CDTF">2025-08-09T04:41:00Z</dcterms:modified>
</cp:coreProperties>
</file>