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EKqs+rKjXdWkOFZfyQQnR60L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49DEC-2704-4BAB-ABE7-7CAE2408985D}">
  <a:tblStyle styleId="{75C49DEC-2704-4BAB-ABE7-7CAE2408985D}"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138B557-3D7B-4292-9304-794B8CE767B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grpSp>
        <p:nvGrpSpPr>
          <p:cNvPr id="29" name="Google Shape;29;p20"/>
          <p:cNvGrpSpPr/>
          <p:nvPr/>
        </p:nvGrpSpPr>
        <p:grpSpPr>
          <a:xfrm>
            <a:off x="0" y="-8467"/>
            <a:ext cx="12192000" cy="6866467"/>
            <a:chOff x="0" y="-8467"/>
            <a:chExt cx="12192000" cy="6866467"/>
          </a:xfrm>
        </p:grpSpPr>
        <p:sp>
          <p:nvSpPr>
            <p:cNvPr id="30" name="Google Shape;30;p20"/>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1" name="Google Shape;31;p20"/>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2" name="Google Shape;32;p20"/>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3" name="Google Shape;33;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4" name="Google Shape;34;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5" name="Google Shape;35;p20"/>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7" name="Google Shape;37;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8" name="Google Shape;38;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9" name="Google Shape;39;p20"/>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2" name="Google Shape;42;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2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2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2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2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a:spLocks noGrp="1"/>
          </p:cNvSpPr>
          <p:nvPr>
            <p:ph type="pic" idx="2"/>
          </p:nvPr>
        </p:nvSpPr>
        <p:spPr>
          <a:xfrm>
            <a:off x="677334" y="609600"/>
            <a:ext cx="8596668" cy="3845718"/>
          </a:xfrm>
          <a:prstGeom prst="rect">
            <a:avLst/>
          </a:prstGeom>
          <a:noFill/>
          <a:ln>
            <a:noFill/>
          </a:ln>
        </p:spPr>
      </p:sp>
      <p:sp>
        <p:nvSpPr>
          <p:cNvPr id="86" name="Google Shape;86;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8"/>
          <p:cNvGrpSpPr/>
          <p:nvPr/>
        </p:nvGrpSpPr>
        <p:grpSpPr>
          <a:xfrm>
            <a:off x="0" y="-8467"/>
            <a:ext cx="12192000" cy="6866467"/>
            <a:chOff x="0" y="-8467"/>
            <a:chExt cx="12192000" cy="6866467"/>
          </a:xfrm>
        </p:grpSpPr>
        <p:cxnSp>
          <p:nvCxnSpPr>
            <p:cNvPr id="7" name="Google Shape;7;p1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8"/>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8"/>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title"/>
          </p:nvPr>
        </p:nvSpPr>
        <p:spPr>
          <a:xfrm>
            <a:off x="1157586" y="1845012"/>
            <a:ext cx="4725054" cy="316797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2"/>
              </a:buClr>
              <a:buSzPts val="4400"/>
              <a:buFont typeface="Trebuchet MS"/>
              <a:buNone/>
            </a:pPr>
            <a:r>
              <a:rPr lang="en-US" sz="4400">
                <a:solidFill>
                  <a:schemeClr val="accent2"/>
                </a:solidFill>
              </a:rPr>
              <a:t>Welcome to </a:t>
            </a:r>
            <a:br>
              <a:rPr lang="en-US" sz="4400">
                <a:solidFill>
                  <a:schemeClr val="accent2"/>
                </a:solidFill>
              </a:rPr>
            </a:br>
            <a:r>
              <a:rPr lang="en-US" sz="4400">
                <a:solidFill>
                  <a:schemeClr val="accent2"/>
                </a:solidFill>
              </a:rPr>
              <a:t>My Project Proposal Presentation</a:t>
            </a:r>
            <a:endParaRPr/>
          </a:p>
        </p:txBody>
      </p:sp>
      <p:pic>
        <p:nvPicPr>
          <p:cNvPr id="144" name="Google Shape;144;p1"/>
          <p:cNvPicPr preferRelativeResize="0">
            <a:picLocks noGrp="1"/>
          </p:cNvPicPr>
          <p:nvPr>
            <p:ph type="body" idx="1"/>
          </p:nvPr>
        </p:nvPicPr>
        <p:blipFill rotWithShape="1">
          <a:blip r:embed="rId3">
            <a:alphaModFix/>
          </a:blip>
          <a:srcRect l="50000"/>
          <a:stretch/>
        </p:blipFill>
        <p:spPr>
          <a:xfrm>
            <a:off x="5882640" y="1251625"/>
            <a:ext cx="3879850" cy="43547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822"/>
                                        <p:tgtEl>
                                          <p:spTgt spid="144"/>
                                        </p:tgtEl>
                                      </p:cBhvr>
                                    </p:animEffect>
                                    <p:set>
                                      <p:cBhvr>
                                        <p:cTn id="7" dur="1" fill="hold">
                                          <p:stCondLst>
                                            <p:cond delay="1822"/>
                                          </p:stCondLst>
                                        </p:cTn>
                                        <p:tgtEl>
                                          <p:spTgt spid="1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0"/>
          <p:cNvSpPr txBox="1"/>
          <p:nvPr/>
        </p:nvSpPr>
        <p:spPr>
          <a:xfrm flipH="1">
            <a:off x="427702" y="1592827"/>
            <a:ext cx="5840362"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 Admin Module</a:t>
            </a:r>
            <a:endParaRPr/>
          </a:p>
          <a:p>
            <a:pPr marL="0" marR="0" lvl="0" indent="0" algn="l" rtl="0">
              <a:spcBef>
                <a:spcPts val="0"/>
              </a:spcBef>
              <a:spcAft>
                <a:spcPts val="0"/>
              </a:spcAft>
              <a:buNone/>
            </a:pPr>
            <a:endParaRPr sz="20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chemeClr val="dk1"/>
                </a:solidFill>
                <a:latin typeface="Trebuchet MS"/>
                <a:ea typeface="Trebuchet MS"/>
                <a:cs typeface="Trebuchet MS"/>
                <a:sym typeface="Trebuchet MS"/>
              </a:rPr>
              <a:t>Key Features:</a:t>
            </a:r>
            <a:endParaRPr sz="2000">
              <a:solidFill>
                <a:schemeClr val="dk1"/>
              </a:solidFill>
              <a:latin typeface="Trebuchet MS"/>
              <a:ea typeface="Trebuchet MS"/>
              <a:cs typeface="Trebuchet MS"/>
              <a:sym typeface="Trebuchet MS"/>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Admin authentication &amp; secure login</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Dashboard with system overview</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User management (CRUD)</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Restaurant and food category management</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Payment &amp; delivery fee settings</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Order and delivery tracking</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Reporting &amp; analytics</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Coupon and discount management</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System configuration</a:t>
            </a:r>
            <a:endParaRPr/>
          </a:p>
        </p:txBody>
      </p:sp>
      <p:sp>
        <p:nvSpPr>
          <p:cNvPr id="224" name="Google Shape;224;p10"/>
          <p:cNvSpPr txBox="1"/>
          <p:nvPr/>
        </p:nvSpPr>
        <p:spPr>
          <a:xfrm>
            <a:off x="973393" y="575186"/>
            <a:ext cx="1026487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226F50"/>
                </a:solidFill>
                <a:latin typeface="Trebuchet MS"/>
                <a:ea typeface="Trebuchet MS"/>
                <a:cs typeface="Trebuchet MS"/>
                <a:sym typeface="Trebuchet MS"/>
              </a:rPr>
              <a:t>Modules and features</a:t>
            </a:r>
            <a:endParaRPr/>
          </a:p>
        </p:txBody>
      </p:sp>
      <p:sp>
        <p:nvSpPr>
          <p:cNvPr id="225" name="Google Shape;225;p10"/>
          <p:cNvSpPr txBox="1"/>
          <p:nvPr/>
        </p:nvSpPr>
        <p:spPr>
          <a:xfrm>
            <a:off x="6268064" y="1592827"/>
            <a:ext cx="5525729"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 User Module</a:t>
            </a:r>
            <a:endParaRPr/>
          </a:p>
          <a:p>
            <a:pPr marL="0" marR="0" lvl="0" indent="0" algn="l" rtl="0">
              <a:spcBef>
                <a:spcPts val="0"/>
              </a:spcBef>
              <a:spcAft>
                <a:spcPts val="0"/>
              </a:spcAft>
              <a:buNone/>
            </a:pP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chemeClr val="dk1"/>
                </a:solidFill>
                <a:latin typeface="Trebuchet MS"/>
                <a:ea typeface="Trebuchet MS"/>
                <a:cs typeface="Trebuchet MS"/>
                <a:sym typeface="Trebuchet MS"/>
              </a:rPr>
              <a:t>Key Features:</a:t>
            </a:r>
            <a:endParaRPr sz="200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User registration &amp; login</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Profile editing &amp; password management</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Browse restaurants &amp; food items</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Add to cart and place orders</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Choose delivery address</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Track order status</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Payment (COD / Online)</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Rate and review restaurants/foods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p:nvPr/>
        </p:nvSpPr>
        <p:spPr>
          <a:xfrm>
            <a:off x="589936" y="1936283"/>
            <a:ext cx="4896464" cy="3662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 Restaurant Module</a:t>
            </a:r>
            <a:endParaRPr/>
          </a:p>
          <a:p>
            <a:pPr marL="0" marR="0" lvl="0" indent="0" algn="l" rtl="0">
              <a:spcBef>
                <a:spcPts val="0"/>
              </a:spcBef>
              <a:spcAft>
                <a:spcPts val="0"/>
              </a:spcAft>
              <a:buNone/>
            </a:pP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chemeClr val="dk1"/>
                </a:solidFill>
                <a:latin typeface="Trebuchet MS"/>
                <a:ea typeface="Trebuchet MS"/>
                <a:cs typeface="Trebuchet MS"/>
                <a:sym typeface="Trebuchet MS"/>
              </a:rPr>
              <a:t>Key Features:</a:t>
            </a:r>
            <a:endParaRPr/>
          </a:p>
          <a:p>
            <a:pPr marL="0" marR="0" lvl="0" indent="0" algn="l" rtl="0">
              <a:spcBef>
                <a:spcPts val="0"/>
              </a:spcBef>
              <a:spcAft>
                <a:spcPts val="0"/>
              </a:spcAft>
              <a:buNone/>
            </a:pPr>
            <a:endParaRPr sz="2000" b="1">
              <a:solidFill>
                <a:schemeClr val="dk1"/>
              </a:solidFill>
              <a:latin typeface="Trebuchet MS"/>
              <a:ea typeface="Trebuchet MS"/>
              <a:cs typeface="Trebuchet MS"/>
              <a:sym typeface="Trebuchet MS"/>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Restaurant registration/login</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Manage restaurant profile &amp; menus</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Add/edit/delete food items</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View and update order status</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Monitor sales and earnings</a:t>
            </a:r>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Set food availability</a:t>
            </a:r>
            <a:endParaRPr/>
          </a:p>
        </p:txBody>
      </p:sp>
      <p:sp>
        <p:nvSpPr>
          <p:cNvPr id="231" name="Google Shape;231;p11"/>
          <p:cNvSpPr txBox="1"/>
          <p:nvPr/>
        </p:nvSpPr>
        <p:spPr>
          <a:xfrm>
            <a:off x="5471650" y="1936283"/>
            <a:ext cx="6130414" cy="36625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rebuchet MS"/>
                <a:ea typeface="Trebuchet MS"/>
                <a:cs typeface="Trebuchet MS"/>
                <a:sym typeface="Trebuchet MS"/>
              </a:rPr>
              <a:t>🚴 Delivery Module</a:t>
            </a:r>
            <a:endParaRPr/>
          </a:p>
          <a:p>
            <a:pPr marL="0" marR="0" lvl="0" indent="0" algn="l" rtl="0">
              <a:spcBef>
                <a:spcPts val="0"/>
              </a:spcBef>
              <a:spcAft>
                <a:spcPts val="0"/>
              </a:spcAft>
              <a:buNone/>
            </a:pPr>
            <a:endParaRPr sz="24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chemeClr val="dk1"/>
                </a:solidFill>
                <a:latin typeface="Trebuchet MS"/>
                <a:ea typeface="Trebuchet MS"/>
                <a:cs typeface="Trebuchet MS"/>
                <a:sym typeface="Trebuchet MS"/>
              </a:rPr>
              <a:t>Key Features:</a:t>
            </a:r>
            <a:endParaRPr/>
          </a:p>
          <a:p>
            <a:pPr marL="0" marR="0" lvl="0" indent="0" algn="l" rtl="0">
              <a:spcBef>
                <a:spcPts val="0"/>
              </a:spcBef>
              <a:spcAft>
                <a:spcPts val="0"/>
              </a:spcAft>
              <a:buNone/>
            </a:pPr>
            <a:endParaRPr sz="2000" b="1">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Delivery man management (add/edit)</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Delivery profile with NID, phone, address</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View assigned deliveries</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Update delivery status (in progress, delivered)</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Track delivery time and performance</a:t>
            </a:r>
            <a:endParaRPr/>
          </a:p>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Delivery reporting</a:t>
            </a:r>
            <a:endParaRPr/>
          </a:p>
        </p:txBody>
      </p:sp>
      <p:sp>
        <p:nvSpPr>
          <p:cNvPr id="232" name="Google Shape;232;p11"/>
          <p:cNvSpPr txBox="1"/>
          <p:nvPr/>
        </p:nvSpPr>
        <p:spPr>
          <a:xfrm>
            <a:off x="2772697" y="988143"/>
            <a:ext cx="541265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226F50"/>
                </a:solidFill>
                <a:latin typeface="Trebuchet MS"/>
                <a:ea typeface="Trebuchet MS"/>
                <a:cs typeface="Trebuchet MS"/>
                <a:sym typeface="Trebuchet MS"/>
              </a:rPr>
              <a:t>Modules and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2"/>
          <p:cNvSpPr txBox="1">
            <a:spLocks noGrp="1"/>
          </p:cNvSpPr>
          <p:nvPr>
            <p:ph type="title"/>
          </p:nvPr>
        </p:nvSpPr>
        <p:spPr>
          <a:xfrm>
            <a:off x="1797666" y="506361"/>
            <a:ext cx="8596668" cy="58501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Timeline and Milestone</a:t>
            </a:r>
            <a:endParaRPr/>
          </a:p>
        </p:txBody>
      </p:sp>
      <p:graphicFrame>
        <p:nvGraphicFramePr>
          <p:cNvPr id="238" name="Google Shape;238;p12"/>
          <p:cNvGraphicFramePr/>
          <p:nvPr/>
        </p:nvGraphicFramePr>
        <p:xfrm>
          <a:off x="2032000" y="1224116"/>
          <a:ext cx="3000000" cy="3000000"/>
        </p:xfrm>
        <a:graphic>
          <a:graphicData uri="http://schemas.openxmlformats.org/drawingml/2006/table">
            <a:tbl>
              <a:tblPr firstRow="1" bandRow="1">
                <a:noFill/>
                <a:tableStyleId>{75C49DEC-2704-4BAB-ABE7-7CAE2408985D}</a:tableStyleId>
              </a:tblPr>
              <a:tblGrid>
                <a:gridCol w="6684300">
                  <a:extLst>
                    <a:ext uri="{9D8B030D-6E8A-4147-A177-3AD203B41FA5}">
                      <a16:colId xmlns:a16="http://schemas.microsoft.com/office/drawing/2014/main" val="20000"/>
                    </a:ext>
                  </a:extLst>
                </a:gridCol>
                <a:gridCol w="1443700">
                  <a:extLst>
                    <a:ext uri="{9D8B030D-6E8A-4147-A177-3AD203B41FA5}">
                      <a16:colId xmlns:a16="http://schemas.microsoft.com/office/drawing/2014/main" val="20001"/>
                    </a:ext>
                  </a:extLst>
                </a:gridCol>
              </a:tblGrid>
              <a:tr h="326300">
                <a:tc>
                  <a:txBody>
                    <a:bodyPr/>
                    <a:lstStyle/>
                    <a:p>
                      <a:pPr marL="0" marR="0" lvl="0" indent="0" algn="ctr" rtl="0">
                        <a:spcBef>
                          <a:spcPts val="0"/>
                        </a:spcBef>
                        <a:spcAft>
                          <a:spcPts val="0"/>
                        </a:spcAft>
                        <a:buNone/>
                      </a:pPr>
                      <a:r>
                        <a:rPr lang="en-US" sz="2400" b="0">
                          <a:solidFill>
                            <a:schemeClr val="dk1"/>
                          </a:solidFill>
                          <a:latin typeface="Times New Roman"/>
                          <a:ea typeface="Times New Roman"/>
                          <a:cs typeface="Times New Roman"/>
                          <a:sym typeface="Times New Roman"/>
                        </a:rPr>
                        <a:t>Milestone</a:t>
                      </a:r>
                      <a:endParaRPr/>
                    </a:p>
                  </a:txBody>
                  <a:tcPr marL="91450" marR="91450" marT="45725" marB="45725"/>
                </a:tc>
                <a:tc>
                  <a:txBody>
                    <a:bodyPr/>
                    <a:lstStyle/>
                    <a:p>
                      <a:pPr marL="0" marR="0" lvl="0" indent="0" algn="ctr" rtl="0">
                        <a:spcBef>
                          <a:spcPts val="0"/>
                        </a:spcBef>
                        <a:spcAft>
                          <a:spcPts val="0"/>
                        </a:spcAft>
                        <a:buNone/>
                      </a:pPr>
                      <a:r>
                        <a:rPr lang="en-US" sz="2400" b="0">
                          <a:solidFill>
                            <a:schemeClr val="dk1"/>
                          </a:solidFill>
                          <a:latin typeface="Times New Roman"/>
                          <a:ea typeface="Times New Roman"/>
                          <a:cs typeface="Times New Roman"/>
                          <a:sym typeface="Times New Roman"/>
                        </a:rPr>
                        <a:t>Days</a:t>
                      </a:r>
                      <a:endParaRPr/>
                    </a:p>
                  </a:txBody>
                  <a:tcPr marL="91450" marR="91450" marT="45725" marB="45725"/>
                </a:tc>
                <a:extLst>
                  <a:ext uri="{0D108BD9-81ED-4DB2-BD59-A6C34878D82A}">
                    <a16:rowId xmlns:a16="http://schemas.microsoft.com/office/drawing/2014/main" val="10000"/>
                  </a:ext>
                </a:extLst>
              </a:tr>
              <a:tr h="326300">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Planning &amp; Analysis </a:t>
                      </a:r>
                      <a:endParaRPr/>
                    </a:p>
                  </a:txBody>
                  <a:tcPr marL="91450" marR="91450" marT="45725" marB="45725"/>
                </a:tc>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5</a:t>
                      </a:r>
                      <a:endParaRPr/>
                    </a:p>
                  </a:txBody>
                  <a:tcPr marL="91450" marR="91450" marT="45725" marB="45725"/>
                </a:tc>
                <a:extLst>
                  <a:ext uri="{0D108BD9-81ED-4DB2-BD59-A6C34878D82A}">
                    <a16:rowId xmlns:a16="http://schemas.microsoft.com/office/drawing/2014/main" val="10001"/>
                  </a:ext>
                </a:extLst>
              </a:tr>
              <a:tr h="326300">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Backend &amp; Admin Panel Development </a:t>
                      </a:r>
                      <a:endParaRPr/>
                    </a:p>
                  </a:txBody>
                  <a:tcPr marL="91450" marR="91450" marT="45725" marB="45725"/>
                </a:tc>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11</a:t>
                      </a:r>
                      <a:endParaRPr/>
                    </a:p>
                  </a:txBody>
                  <a:tcPr marL="91450" marR="91450" marT="45725" marB="45725"/>
                </a:tc>
                <a:extLst>
                  <a:ext uri="{0D108BD9-81ED-4DB2-BD59-A6C34878D82A}">
                    <a16:rowId xmlns:a16="http://schemas.microsoft.com/office/drawing/2014/main" val="10002"/>
                  </a:ext>
                </a:extLst>
              </a:tr>
              <a:tr h="326300">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Restaurant &amp; Delivery Modules</a:t>
                      </a:r>
                      <a:endParaRPr/>
                    </a:p>
                  </a:txBody>
                  <a:tcPr marL="91450" marR="91450" marT="45725" marB="45725"/>
                </a:tc>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3"/>
                  </a:ext>
                </a:extLst>
              </a:tr>
              <a:tr h="326300">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User Module Development</a:t>
                      </a:r>
                      <a:endParaRPr/>
                    </a:p>
                  </a:txBody>
                  <a:tcPr marL="91450" marR="91450" marT="45725" marB="45725"/>
                </a:tc>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4"/>
                  </a:ext>
                </a:extLst>
              </a:tr>
              <a:tr h="326300">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Testing &amp; Deployment</a:t>
                      </a:r>
                      <a:endParaRPr/>
                    </a:p>
                  </a:txBody>
                  <a:tcPr marL="91450" marR="91450" marT="45725" marB="45725"/>
                </a:tc>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5"/>
                  </a:ext>
                </a:extLst>
              </a:tr>
              <a:tr h="326300">
                <a:tc>
                  <a:txBody>
                    <a:bodyPr/>
                    <a:lstStyle/>
                    <a:p>
                      <a:pPr marL="0" marR="0" lvl="0" indent="0" algn="r" rtl="0">
                        <a:spcBef>
                          <a:spcPts val="0"/>
                        </a:spcBef>
                        <a:spcAft>
                          <a:spcPts val="0"/>
                        </a:spcAft>
                        <a:buNone/>
                      </a:pPr>
                      <a:r>
                        <a:rPr lang="en-US" sz="2400" b="1"/>
                        <a:t>Total days</a:t>
                      </a:r>
                      <a:endParaRPr/>
                    </a:p>
                  </a:txBody>
                  <a:tcPr marL="91450" marR="91450" marT="45725" marB="45725"/>
                </a:tc>
                <a:tc>
                  <a:txBody>
                    <a:bodyPr/>
                    <a:lstStyle/>
                    <a:p>
                      <a:pPr marL="0" marR="0" lvl="0" indent="0" algn="l" rtl="0">
                        <a:spcBef>
                          <a:spcPts val="0"/>
                        </a:spcBef>
                        <a:spcAft>
                          <a:spcPts val="0"/>
                        </a:spcAft>
                        <a:buNone/>
                      </a:pPr>
                      <a:r>
                        <a:rPr lang="en-US" sz="2400" b="1">
                          <a:latin typeface="Times New Roman"/>
                          <a:ea typeface="Times New Roman"/>
                          <a:cs typeface="Times New Roman"/>
                          <a:sym typeface="Times New Roman"/>
                        </a:rPr>
                        <a:t>30</a:t>
                      </a:r>
                      <a:endParaRPr/>
                    </a:p>
                  </a:txBody>
                  <a:tcPr marL="91450" marR="91450" marT="45725" marB="45725"/>
                </a:tc>
                <a:extLst>
                  <a:ext uri="{0D108BD9-81ED-4DB2-BD59-A6C34878D82A}">
                    <a16:rowId xmlns:a16="http://schemas.microsoft.com/office/drawing/2014/main" val="10006"/>
                  </a:ext>
                </a:extLst>
              </a:tr>
              <a:tr h="3263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677334" y="609600"/>
            <a:ext cx="8596668" cy="7325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Tools and Technologies:</a:t>
            </a:r>
            <a:br>
              <a:rPr lang="en-US" sz="3200">
                <a:solidFill>
                  <a:schemeClr val="dk1"/>
                </a:solidFill>
                <a:latin typeface="Times New Roman"/>
                <a:ea typeface="Times New Roman"/>
                <a:cs typeface="Times New Roman"/>
                <a:sym typeface="Times New Roman"/>
              </a:rPr>
            </a:br>
            <a:br>
              <a:rPr lang="en-US" sz="3200">
                <a:solidFill>
                  <a:schemeClr val="dk1"/>
                </a:solidFill>
                <a:latin typeface="Times New Roman"/>
                <a:ea typeface="Times New Roman"/>
                <a:cs typeface="Times New Roman"/>
                <a:sym typeface="Times New Roman"/>
              </a:rPr>
            </a:br>
            <a:endParaRPr sz="3200">
              <a:solidFill>
                <a:schemeClr val="dk1"/>
              </a:solidFill>
              <a:latin typeface="Times New Roman"/>
              <a:ea typeface="Times New Roman"/>
              <a:cs typeface="Times New Roman"/>
              <a:sym typeface="Times New Roman"/>
            </a:endParaRPr>
          </a:p>
        </p:txBody>
      </p:sp>
      <p:graphicFrame>
        <p:nvGraphicFramePr>
          <p:cNvPr id="244" name="Google Shape;244;p13"/>
          <p:cNvGraphicFramePr/>
          <p:nvPr/>
        </p:nvGraphicFramePr>
        <p:xfrm>
          <a:off x="677333" y="1342103"/>
          <a:ext cx="3000000" cy="3000000"/>
        </p:xfrm>
        <a:graphic>
          <a:graphicData uri="http://schemas.openxmlformats.org/drawingml/2006/table">
            <a:tbl>
              <a:tblPr>
                <a:noFill/>
                <a:tableStyleId>{7138B557-3D7B-4292-9304-794B8CE767B0}</a:tableStyleId>
              </a:tblPr>
              <a:tblGrid>
                <a:gridCol w="2485375">
                  <a:extLst>
                    <a:ext uri="{9D8B030D-6E8A-4147-A177-3AD203B41FA5}">
                      <a16:colId xmlns:a16="http://schemas.microsoft.com/office/drawing/2014/main" val="20000"/>
                    </a:ext>
                  </a:extLst>
                </a:gridCol>
                <a:gridCol w="2485375">
                  <a:extLst>
                    <a:ext uri="{9D8B030D-6E8A-4147-A177-3AD203B41FA5}">
                      <a16:colId xmlns:a16="http://schemas.microsoft.com/office/drawing/2014/main" val="20001"/>
                    </a:ext>
                  </a:extLst>
                </a:gridCol>
                <a:gridCol w="2485375">
                  <a:extLst>
                    <a:ext uri="{9D8B030D-6E8A-4147-A177-3AD203B41FA5}">
                      <a16:colId xmlns:a16="http://schemas.microsoft.com/office/drawing/2014/main" val="20002"/>
                    </a:ext>
                  </a:extLst>
                </a:gridCol>
                <a:gridCol w="2485375">
                  <a:extLst>
                    <a:ext uri="{9D8B030D-6E8A-4147-A177-3AD203B41FA5}">
                      <a16:colId xmlns:a16="http://schemas.microsoft.com/office/drawing/2014/main" val="20003"/>
                    </a:ext>
                  </a:extLst>
                </a:gridCol>
              </a:tblGrid>
              <a:tr h="359950">
                <a:tc>
                  <a:txBody>
                    <a:bodyPr/>
                    <a:lstStyle/>
                    <a:p>
                      <a:pPr marL="0" marR="0" lvl="0" indent="0" algn="ctr" rtl="0">
                        <a:spcBef>
                          <a:spcPts val="0"/>
                        </a:spcBef>
                        <a:spcAft>
                          <a:spcPts val="0"/>
                        </a:spcAft>
                        <a:buClr>
                          <a:srgbClr val="FFFFFF"/>
                        </a:buClr>
                        <a:buSzPts val="1400"/>
                        <a:buFont typeface="Times New Roman"/>
                        <a:buNone/>
                      </a:pPr>
                      <a:r>
                        <a:rPr lang="en-US" sz="1400" b="1" i="0" u="none" strike="noStrike">
                          <a:solidFill>
                            <a:srgbClr val="FFFFFF"/>
                          </a:solidFill>
                          <a:latin typeface="Times New Roman"/>
                          <a:ea typeface="Times New Roman"/>
                          <a:cs typeface="Times New Roman"/>
                          <a:sym typeface="Times New Roman"/>
                        </a:rPr>
                        <a:t>Tools and Technology</a:t>
                      </a:r>
                      <a:endParaRPr sz="1600">
                        <a:latin typeface="Times New Roman"/>
                        <a:ea typeface="Times New Roman"/>
                        <a:cs typeface="Times New Roman"/>
                        <a:sym typeface="Times New Roman"/>
                      </a:endParaRPr>
                    </a:p>
                  </a:txBody>
                  <a:tcPr marL="70250" marR="70250" marT="36600"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4471C4"/>
                    </a:solidFill>
                  </a:tcPr>
                </a:tc>
                <a:tc>
                  <a:txBody>
                    <a:bodyPr/>
                    <a:lstStyle/>
                    <a:p>
                      <a:pPr marL="0" marR="0" lvl="0" indent="0" algn="ctr" rtl="0">
                        <a:spcBef>
                          <a:spcPts val="0"/>
                        </a:spcBef>
                        <a:spcAft>
                          <a:spcPts val="0"/>
                        </a:spcAft>
                        <a:buClr>
                          <a:srgbClr val="FFFFFF"/>
                        </a:buClr>
                        <a:buSzPts val="1400"/>
                        <a:buFont typeface="Times New Roman"/>
                        <a:buNone/>
                      </a:pPr>
                      <a:r>
                        <a:rPr lang="en-US" sz="1400" b="1" i="0" u="none" strike="noStrike">
                          <a:solidFill>
                            <a:srgbClr val="FFFFFF"/>
                          </a:solidFill>
                          <a:latin typeface="Times New Roman"/>
                          <a:ea typeface="Times New Roman"/>
                          <a:cs typeface="Times New Roman"/>
                          <a:sym typeface="Times New Roman"/>
                        </a:rPr>
                        <a:t>Description</a:t>
                      </a:r>
                      <a:endParaRPr sz="1600">
                        <a:latin typeface="Times New Roman"/>
                        <a:ea typeface="Times New Roman"/>
                        <a:cs typeface="Times New Roman"/>
                        <a:sym typeface="Times New Roman"/>
                      </a:endParaRPr>
                    </a:p>
                  </a:txBody>
                  <a:tcPr marL="70250" marR="70250" marT="36600"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4471C4"/>
                    </a:solidFill>
                  </a:tcPr>
                </a:tc>
                <a:tc>
                  <a:txBody>
                    <a:bodyPr/>
                    <a:lstStyle/>
                    <a:p>
                      <a:pPr marL="0" marR="0" lvl="0" indent="0" algn="ctr" rtl="0">
                        <a:spcBef>
                          <a:spcPts val="0"/>
                        </a:spcBef>
                        <a:spcAft>
                          <a:spcPts val="0"/>
                        </a:spcAft>
                        <a:buClr>
                          <a:srgbClr val="FFFFFF"/>
                        </a:buClr>
                        <a:buSzPts val="1400"/>
                        <a:buFont typeface="Times New Roman"/>
                        <a:buNone/>
                      </a:pPr>
                      <a:r>
                        <a:rPr lang="en-US" sz="1400" b="1" i="0" u="none" strike="noStrike">
                          <a:solidFill>
                            <a:srgbClr val="FFFFFF"/>
                          </a:solidFill>
                          <a:latin typeface="Times New Roman"/>
                          <a:ea typeface="Times New Roman"/>
                          <a:cs typeface="Times New Roman"/>
                          <a:sym typeface="Times New Roman"/>
                        </a:rPr>
                        <a:t>Tools and Technology</a:t>
                      </a:r>
                      <a:endParaRPr sz="1600">
                        <a:latin typeface="Times New Roman"/>
                        <a:ea typeface="Times New Roman"/>
                        <a:cs typeface="Times New Roman"/>
                        <a:sym typeface="Times New Roman"/>
                      </a:endParaRPr>
                    </a:p>
                  </a:txBody>
                  <a:tcPr marL="70250" marR="70250" marT="36600"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4471C4"/>
                    </a:solidFill>
                  </a:tcPr>
                </a:tc>
                <a:tc>
                  <a:txBody>
                    <a:bodyPr/>
                    <a:lstStyle/>
                    <a:p>
                      <a:pPr marL="868032" marR="0" lvl="0" indent="0" algn="l" rtl="0">
                        <a:spcBef>
                          <a:spcPts val="0"/>
                        </a:spcBef>
                        <a:spcAft>
                          <a:spcPts val="0"/>
                        </a:spcAft>
                        <a:buClr>
                          <a:srgbClr val="FFFFFF"/>
                        </a:buClr>
                        <a:buSzPts val="1400"/>
                        <a:buFont typeface="Times New Roman"/>
                        <a:buNone/>
                      </a:pPr>
                      <a:r>
                        <a:rPr lang="en-US" sz="1400" b="1" i="0" u="none" strike="noStrike">
                          <a:solidFill>
                            <a:srgbClr val="FFFFFF"/>
                          </a:solidFill>
                          <a:latin typeface="Times New Roman"/>
                          <a:ea typeface="Times New Roman"/>
                          <a:cs typeface="Times New Roman"/>
                          <a:sym typeface="Times New Roman"/>
                        </a:rPr>
                        <a:t>Description</a:t>
                      </a:r>
                      <a:endParaRPr sz="1600">
                        <a:latin typeface="Times New Roman"/>
                        <a:ea typeface="Times New Roman"/>
                        <a:cs typeface="Times New Roman"/>
                        <a:sym typeface="Times New Roman"/>
                      </a:endParaRPr>
                    </a:p>
                  </a:txBody>
                  <a:tcPr marL="70250" marR="70250" marT="36600"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4471C4"/>
                    </a:solidFill>
                  </a:tcPr>
                </a:tc>
                <a:extLst>
                  <a:ext uri="{0D108BD9-81ED-4DB2-BD59-A6C34878D82A}">
                    <a16:rowId xmlns:a16="http://schemas.microsoft.com/office/drawing/2014/main" val="10000"/>
                  </a:ext>
                </a:extLst>
              </a:tr>
              <a:tr h="819925">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PHP</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114935" marR="108585"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Server-side scripting language used for dynamic web development</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jQuery</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45085" marR="37465"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JavaScript library for simplifying HTML document traversal and manipulation</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797425">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MySQL</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42545" marR="38100" lvl="0" indent="3175"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Relational database management system for storing and retrieving data</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Git</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196215" marR="186690"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Version control system for tracking and managing code changes</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033700">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HTML</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134620" marR="129527"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Markup language for creating the structure and content of web pages</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PhpStorm</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263525" marR="255892"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Integrated development environment (IDE) for PHP development</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73100">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CSS</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90170" marR="83820"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Styling language for enhancing the appearance and layout of web pages</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phpMyAdmin</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54610" marR="46990" lvl="0" indent="19672" algn="l"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Web-based administration tool for managing MySQL databases</a:t>
                      </a:r>
                      <a:endParaRPr sz="1600">
                        <a:latin typeface="Times New Roman"/>
                        <a:ea typeface="Times New Roman"/>
                        <a:cs typeface="Times New Roman"/>
                        <a:sym typeface="Times New Roman"/>
                      </a:endParaRPr>
                    </a:p>
                  </a:txBody>
                  <a:tcPr marL="70250" marR="70250" marT="9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033700">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JavaScript</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143510" marR="135255" lvl="0" indent="0"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Client-side scripting language for interactive and dynamic web functionality</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Clr>
                          <a:schemeClr val="dk1"/>
                        </a:buClr>
                        <a:buSzPts val="1600"/>
                        <a:buFont typeface="Times New Roman"/>
                        <a:buNone/>
                      </a:pPr>
                      <a:br>
                        <a:rPr lang="en-US" sz="1600">
                          <a:latin typeface="Times New Roman"/>
                          <a:ea typeface="Times New Roman"/>
                          <a:cs typeface="Times New Roman"/>
                          <a:sym typeface="Times New Roman"/>
                        </a:rPr>
                      </a:br>
                      <a:r>
                        <a:rPr lang="en-US" sz="1400" b="0" i="0" u="none" strike="noStrike">
                          <a:solidFill>
                            <a:srgbClr val="000000"/>
                          </a:solidFill>
                          <a:latin typeface="Times New Roman"/>
                          <a:ea typeface="Times New Roman"/>
                          <a:cs typeface="Times New Roman"/>
                          <a:sym typeface="Times New Roman"/>
                        </a:rPr>
                        <a:t>Tailwind and Bootstrap</a:t>
                      </a:r>
                      <a:endParaRPr sz="1600">
                        <a:latin typeface="Times New Roman"/>
                        <a:ea typeface="Times New Roman"/>
                        <a:cs typeface="Times New Roman"/>
                        <a:sym typeface="Times New Roman"/>
                      </a:endParaRPr>
                    </a:p>
                  </a:txBody>
                  <a:tcPr marL="70250" marR="70250" marT="73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tc>
                  <a:txBody>
                    <a:bodyPr/>
                    <a:lstStyle/>
                    <a:p>
                      <a:pPr marL="71120" marR="63500" lvl="0" indent="-1269" algn="ctr" rtl="0">
                        <a:spcBef>
                          <a:spcPts val="0"/>
                        </a:spcBef>
                        <a:spcAft>
                          <a:spcPts val="0"/>
                        </a:spcAft>
                        <a:buClr>
                          <a:srgbClr val="000000"/>
                        </a:buClr>
                        <a:buSzPts val="1400"/>
                        <a:buFont typeface="Times New Roman"/>
                        <a:buNone/>
                      </a:pPr>
                      <a:r>
                        <a:rPr lang="en-US" sz="1400" b="0" i="0" u="none" strike="noStrike">
                          <a:solidFill>
                            <a:srgbClr val="000000"/>
                          </a:solidFill>
                          <a:latin typeface="Times New Roman"/>
                          <a:ea typeface="Times New Roman"/>
                          <a:cs typeface="Times New Roman"/>
                          <a:sym typeface="Times New Roman"/>
                        </a:rPr>
                        <a:t>CSS framework for creating responsive and mobile-friendly web designs</a:t>
                      </a:r>
                      <a:endParaRPr sz="1600">
                        <a:latin typeface="Times New Roman"/>
                        <a:ea typeface="Times New Roman"/>
                        <a:cs typeface="Times New Roman"/>
                        <a:sym typeface="Times New Roman"/>
                      </a:endParaRPr>
                    </a:p>
                  </a:txBody>
                  <a:tcPr marL="70250" marR="70250" marT="35125" marB="35125">
                    <a:lnL w="12675" cap="flat" cmpd="sng">
                      <a:solidFill>
                        <a:srgbClr val="A4A4A4"/>
                      </a:solidFill>
                      <a:prstDash val="solid"/>
                      <a:round/>
                      <a:headEnd type="none" w="sm" len="sm"/>
                      <a:tailEnd type="none" w="sm" len="sm"/>
                    </a:lnL>
                    <a:lnR w="12675" cap="flat" cmpd="sng">
                      <a:solidFill>
                        <a:srgbClr val="A4A4A4"/>
                      </a:solidFill>
                      <a:prstDash val="solid"/>
                      <a:round/>
                      <a:headEnd type="none" w="sm" len="sm"/>
                      <a:tailEnd type="none" w="sm" len="sm"/>
                    </a:lnR>
                    <a:lnT w="12675" cap="flat" cmpd="sng">
                      <a:solidFill>
                        <a:srgbClr val="A4A4A4"/>
                      </a:solidFill>
                      <a:prstDash val="solid"/>
                      <a:round/>
                      <a:headEnd type="none" w="sm" len="sm"/>
                      <a:tailEnd type="none" w="sm" len="sm"/>
                    </a:lnT>
                    <a:lnB w="12675" cap="flat" cmpd="sng">
                      <a:solidFill>
                        <a:srgbClr val="A4A4A4"/>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245" name="Google Shape;245;p13"/>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677334" y="609600"/>
            <a:ext cx="8596668" cy="73250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rebuchet MS"/>
              <a:buNone/>
            </a:pPr>
            <a:r>
              <a:rPr lang="en-US">
                <a:solidFill>
                  <a:schemeClr val="dk1"/>
                </a:solidFill>
              </a:rPr>
              <a:t>Form Sample</a:t>
            </a:r>
            <a:endParaRPr/>
          </a:p>
        </p:txBody>
      </p:sp>
      <p:pic>
        <p:nvPicPr>
          <p:cNvPr id="251" name="Google Shape;251;p14"/>
          <p:cNvPicPr preferRelativeResize="0">
            <a:picLocks noGrp="1"/>
          </p:cNvPicPr>
          <p:nvPr>
            <p:ph type="body" idx="1"/>
          </p:nvPr>
        </p:nvPicPr>
        <p:blipFill rotWithShape="1">
          <a:blip r:embed="rId3">
            <a:alphaModFix/>
          </a:blip>
          <a:srcRect/>
          <a:stretch/>
        </p:blipFill>
        <p:spPr>
          <a:xfrm>
            <a:off x="2643103" y="1637072"/>
            <a:ext cx="6043697" cy="4822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5"/>
          <p:cNvSpPr txBox="1">
            <a:spLocks noGrp="1"/>
          </p:cNvSpPr>
          <p:nvPr>
            <p:ph type="title"/>
          </p:nvPr>
        </p:nvSpPr>
        <p:spPr>
          <a:xfrm>
            <a:off x="1283507" y="593093"/>
            <a:ext cx="8596668" cy="658761"/>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600"/>
              <a:buFont typeface="Trebuchet MS"/>
              <a:buNone/>
            </a:pPr>
            <a:r>
              <a:rPr lang="en-US">
                <a:solidFill>
                  <a:schemeClr val="dk1"/>
                </a:solidFill>
              </a:rPr>
              <a:t>Dashboard</a:t>
            </a:r>
            <a:endParaRPr/>
          </a:p>
        </p:txBody>
      </p:sp>
      <p:pic>
        <p:nvPicPr>
          <p:cNvPr id="257" name="Google Shape;257;p15"/>
          <p:cNvPicPr preferRelativeResize="0">
            <a:picLocks noGrp="1"/>
          </p:cNvPicPr>
          <p:nvPr>
            <p:ph type="body" idx="1"/>
          </p:nvPr>
        </p:nvPicPr>
        <p:blipFill rotWithShape="1">
          <a:blip r:embed="rId3">
            <a:alphaModFix/>
          </a:blip>
          <a:srcRect/>
          <a:stretch/>
        </p:blipFill>
        <p:spPr>
          <a:xfrm>
            <a:off x="1622323" y="1251853"/>
            <a:ext cx="8067367" cy="526693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a:spLocks noGrp="1"/>
          </p:cNvSpPr>
          <p:nvPr>
            <p:ph type="body" idx="1"/>
          </p:nvPr>
        </p:nvSpPr>
        <p:spPr>
          <a:xfrm>
            <a:off x="824818" y="641505"/>
            <a:ext cx="8596668" cy="527259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80000"/>
              <a:buNone/>
            </a:pPr>
            <a:r>
              <a:rPr lang="en-US" sz="3500" b="1">
                <a:solidFill>
                  <a:schemeClr val="dk1"/>
                </a:solidFill>
                <a:latin typeface="Times New Roman"/>
                <a:ea typeface="Times New Roman"/>
                <a:cs typeface="Times New Roman"/>
                <a:sym typeface="Times New Roman"/>
              </a:rPr>
              <a:t>Conclusion</a:t>
            </a:r>
            <a:endParaRPr/>
          </a:p>
          <a:p>
            <a:pPr marL="0" lvl="0" indent="0" algn="l" rtl="0">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The Food Delivery Management System is a complete digital solution designed to streamline the entire food delivery process—from order placement to final delivery. By integrating features for administrators, customers, restaurants, and delivery personnel, the system enhances operational efficiency, reduces manual workload, and ensures a seamless user experience.</a:t>
            </a:r>
            <a:endParaRPr/>
          </a:p>
          <a:p>
            <a:pPr marL="0" lvl="0" indent="0" algn="l" rtl="0">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Through this project, we have implemented a modular, scalable, and user-friendly platform that reflects real-world food delivery operations. It not only improves communication between different stakeholders but also supports data-driven decision-making with real-time tracking and reporting features.</a:t>
            </a:r>
            <a:endParaRPr/>
          </a:p>
          <a:p>
            <a:pPr marL="0" lvl="0" indent="0" algn="l" rtl="0">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This system demonstrates the power of modern web technologies in solving practical problems, and it lays the foundation for future enhancements like mobile app integration, real-time notifications, and AI-based recommendations. Ultimately, the project aims to improve service quality and customer satisfaction in the growing food delivery industry.</a:t>
            </a:r>
            <a:endParaRPr/>
          </a:p>
          <a:p>
            <a:pPr marL="342900" lvl="0" indent="-295910" algn="l" rtl="0">
              <a:spcBef>
                <a:spcPts val="1000"/>
              </a:spcBef>
              <a:spcAft>
                <a:spcPts val="0"/>
              </a:spcAft>
              <a:buSzPct val="80000"/>
              <a:buNone/>
            </a:pPr>
            <a:endParaRPr sz="1000">
              <a:solidFill>
                <a:schemeClr val="dk1"/>
              </a:solidFill>
            </a:endParaRP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body" idx="1"/>
          </p:nvPr>
        </p:nvSpPr>
        <p:spPr>
          <a:xfrm>
            <a:off x="810598" y="2544763"/>
            <a:ext cx="8596312" cy="884237"/>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4320"/>
              <a:buNone/>
            </a:pPr>
            <a:r>
              <a:rPr lang="en-US" sz="5400"/>
              <a:t>Thanks For Watching</a:t>
            </a:r>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1872827" y="81957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US"/>
              <a:t>Food Delivery Management System</a:t>
            </a:r>
            <a:endParaRPr/>
          </a:p>
        </p:txBody>
      </p:sp>
      <p:sp>
        <p:nvSpPr>
          <p:cNvPr id="150" name="Google Shape;150;p2"/>
          <p:cNvSpPr txBox="1">
            <a:spLocks noGrp="1"/>
          </p:cNvSpPr>
          <p:nvPr>
            <p:ph type="subTitle" idx="1"/>
          </p:nvPr>
        </p:nvSpPr>
        <p:spPr>
          <a:xfrm>
            <a:off x="1872827" y="2587658"/>
            <a:ext cx="7766936" cy="1096899"/>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240"/>
              <a:buNone/>
            </a:pPr>
            <a:r>
              <a:rPr lang="en-US" sz="2800">
                <a:solidFill>
                  <a:schemeClr val="accent2"/>
                </a:solidFill>
              </a:rPr>
              <a:t>A Full-Stack Web Application Project Proposal</a:t>
            </a:r>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ctrTitle"/>
          </p:nvPr>
        </p:nvSpPr>
        <p:spPr>
          <a:xfrm>
            <a:off x="2389513" y="549399"/>
            <a:ext cx="6840028" cy="245505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Times New Roman"/>
              <a:buNone/>
            </a:pPr>
            <a:r>
              <a:rPr lang="en-US" sz="3200" b="1" u="sng">
                <a:solidFill>
                  <a:schemeClr val="dk1"/>
                </a:solidFill>
                <a:latin typeface="Times New Roman"/>
                <a:ea typeface="Times New Roman"/>
                <a:cs typeface="Times New Roman"/>
                <a:sym typeface="Times New Roman"/>
              </a:rPr>
              <a:t>Consultant:</a:t>
            </a:r>
            <a:br>
              <a:rPr lang="en-US" sz="3200">
                <a:solidFill>
                  <a:schemeClr val="dk1"/>
                </a:solidFill>
              </a:rPr>
            </a:br>
            <a:r>
              <a:rPr lang="en-US" sz="3200">
                <a:solidFill>
                  <a:schemeClr val="dk1"/>
                </a:solidFill>
                <a:latin typeface="Times New Roman"/>
                <a:ea typeface="Times New Roman"/>
                <a:cs typeface="Times New Roman"/>
                <a:sym typeface="Times New Roman"/>
              </a:rPr>
              <a:t>Mohammad Moshaidul Islam</a:t>
            </a:r>
            <a:br>
              <a:rPr lang="en-US" sz="32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WDPF Isdb-bisew IT Scholarship</a:t>
            </a:r>
            <a:br>
              <a:rPr lang="en-US" sz="32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Email:moshaidul@gmail.com</a:t>
            </a:r>
            <a:endParaRPr sz="3200">
              <a:solidFill>
                <a:schemeClr val="dk1"/>
              </a:solidFill>
              <a:latin typeface="Times New Roman"/>
              <a:ea typeface="Times New Roman"/>
              <a:cs typeface="Times New Roman"/>
              <a:sym typeface="Times New Roman"/>
            </a:endParaRPr>
          </a:p>
        </p:txBody>
      </p:sp>
      <p:sp>
        <p:nvSpPr>
          <p:cNvPr id="156" name="Google Shape;156;p3"/>
          <p:cNvSpPr txBox="1"/>
          <p:nvPr/>
        </p:nvSpPr>
        <p:spPr>
          <a:xfrm>
            <a:off x="6504039" y="3853544"/>
            <a:ext cx="458674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Developed By:</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Mohammad Alamgir Rejvi</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ID: 1288420</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Batch: WDPF/NCLC-M/65/01</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Round: 65</a:t>
            </a:r>
            <a:endParaRPr/>
          </a:p>
        </p:txBody>
      </p:sp>
      <p:sp>
        <p:nvSpPr>
          <p:cNvPr id="157" name="Google Shape;157;p3"/>
          <p:cNvSpPr txBox="1"/>
          <p:nvPr/>
        </p:nvSpPr>
        <p:spPr>
          <a:xfrm>
            <a:off x="142568" y="3853544"/>
            <a:ext cx="4768645" cy="163121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b="1">
                <a:solidFill>
                  <a:schemeClr val="dk1"/>
                </a:solidFill>
                <a:latin typeface="Times New Roman"/>
                <a:ea typeface="Times New Roman"/>
                <a:cs typeface="Times New Roman"/>
                <a:sym typeface="Times New Roman"/>
              </a:rPr>
              <a:t>Instructor:</a:t>
            </a:r>
            <a:endParaRPr/>
          </a:p>
          <a:p>
            <a:pPr marL="0" marR="0" lvl="0" indent="0" algn="r" rtl="0">
              <a:spcBef>
                <a:spcPts val="0"/>
              </a:spcBef>
              <a:spcAft>
                <a:spcPts val="0"/>
              </a:spcAft>
              <a:buNone/>
            </a:pPr>
            <a:r>
              <a:rPr lang="en-US" sz="2400">
                <a:solidFill>
                  <a:schemeClr val="dk1"/>
                </a:solidFill>
                <a:latin typeface="Times New Roman"/>
                <a:ea typeface="Times New Roman"/>
                <a:cs typeface="Times New Roman"/>
                <a:sym typeface="Times New Roman"/>
              </a:rPr>
              <a:t>Farhana Akter Lucky</a:t>
            </a:r>
            <a:endParaRPr/>
          </a:p>
          <a:p>
            <a:pPr marL="0" marR="0" lvl="0" indent="0" algn="r" rtl="0">
              <a:spcBef>
                <a:spcPts val="0"/>
              </a:spcBef>
              <a:spcAft>
                <a:spcPts val="0"/>
              </a:spcAft>
              <a:buNone/>
            </a:pPr>
            <a:r>
              <a:rPr lang="en-US" sz="2400">
                <a:solidFill>
                  <a:schemeClr val="dk1"/>
                </a:solidFill>
                <a:latin typeface="Times New Roman"/>
                <a:ea typeface="Times New Roman"/>
                <a:cs typeface="Times New Roman"/>
                <a:sym typeface="Times New Roman"/>
              </a:rPr>
              <a:t>WDPF Isdb-bisew IT Scholarship</a:t>
            </a:r>
            <a:endParaRPr/>
          </a:p>
          <a:p>
            <a:pPr marL="0" marR="0" lvl="0" indent="0" algn="r" rtl="0">
              <a:spcBef>
                <a:spcPts val="0"/>
              </a:spcBef>
              <a:spcAft>
                <a:spcPts val="0"/>
              </a:spcAft>
              <a:buNone/>
            </a:pPr>
            <a:r>
              <a:rPr lang="en-US" sz="2400">
                <a:solidFill>
                  <a:schemeClr val="dk1"/>
                </a:solidFill>
                <a:latin typeface="Times New Roman"/>
                <a:ea typeface="Times New Roman"/>
                <a:cs typeface="Times New Roman"/>
                <a:sym typeface="Times New Roman"/>
              </a:rPr>
              <a:t>Email: farhanawdpf@gmail.com</a:t>
            </a:r>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p:nvPr/>
        </p:nvSpPr>
        <p:spPr>
          <a:xfrm>
            <a:off x="2914446" y="465868"/>
            <a:ext cx="5265174"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accent2"/>
                </a:solidFill>
                <a:latin typeface="Trebuchet MS"/>
                <a:ea typeface="Trebuchet MS"/>
                <a:cs typeface="Trebuchet MS"/>
                <a:sym typeface="Trebuchet MS"/>
              </a:rPr>
              <a:t>Index of The Project Proposal</a:t>
            </a:r>
            <a:endParaRPr/>
          </a:p>
        </p:txBody>
      </p:sp>
      <p:graphicFrame>
        <p:nvGraphicFramePr>
          <p:cNvPr id="163" name="Google Shape;163;p4"/>
          <p:cNvGraphicFramePr/>
          <p:nvPr/>
        </p:nvGraphicFramePr>
        <p:xfrm>
          <a:off x="1624922" y="1246540"/>
          <a:ext cx="8128000" cy="4805810"/>
        </p:xfrm>
        <a:graphic>
          <a:graphicData uri="http://schemas.openxmlformats.org/drawingml/2006/table">
            <a:tbl>
              <a:tblPr firstRow="1" bandRow="1">
                <a:noFill/>
                <a:tableStyleId>{75C49DEC-2704-4BAB-ABE7-7CAE2408985D}</a:tableStyleId>
              </a:tblPr>
              <a:tblGrid>
                <a:gridCol w="5964900">
                  <a:extLst>
                    <a:ext uri="{9D8B030D-6E8A-4147-A177-3AD203B41FA5}">
                      <a16:colId xmlns:a16="http://schemas.microsoft.com/office/drawing/2014/main" val="20000"/>
                    </a:ext>
                  </a:extLst>
                </a:gridCol>
                <a:gridCol w="21631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chemeClr val="dk1"/>
                          </a:solidFill>
                        </a:rPr>
                        <a:t>Index</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rPr>
                        <a:t>Slide No.</a:t>
                      </a:r>
                      <a:endParaRPr/>
                    </a:p>
                  </a:txBody>
                  <a:tcPr marL="91450" marR="91450" marT="45725" marB="45725"/>
                </a:tc>
                <a:extLst>
                  <a:ext uri="{0D108BD9-81ED-4DB2-BD59-A6C34878D82A}">
                    <a16:rowId xmlns:a16="http://schemas.microsoft.com/office/drawing/2014/main" val="10000"/>
                  </a:ext>
                </a:extLst>
              </a:tr>
              <a:tr h="370850">
                <a:tc>
                  <a:txBody>
                    <a:bodyPr/>
                    <a:lstStyle/>
                    <a:p>
                      <a:pPr marL="342900" marR="0" lvl="0" indent="-342900" algn="l" rtl="0">
                        <a:spcBef>
                          <a:spcPts val="0"/>
                        </a:spcBef>
                        <a:spcAft>
                          <a:spcPts val="0"/>
                        </a:spcAft>
                        <a:buClr>
                          <a:schemeClr val="dk1"/>
                        </a:buClr>
                        <a:buSzPts val="1800"/>
                        <a:buFont typeface="Trebuchet MS"/>
                        <a:buAutoNum type="arabicPeriod"/>
                      </a:pPr>
                      <a:r>
                        <a:rPr lang="en-US" sz="1800" b="0" u="none" strike="noStrike" cap="none">
                          <a:solidFill>
                            <a:schemeClr val="dk1"/>
                          </a:solidFill>
                        </a:rPr>
                        <a:t>Application</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u="none" strike="noStrike" cap="none"/>
                        <a:t>2. Introduction</a:t>
                      </a:r>
                      <a:endParaRPr/>
                    </a:p>
                  </a:txBody>
                  <a:tcPr marL="91450" marR="91450" marT="45725" marB="45725"/>
                </a:tc>
                <a:tc>
                  <a:txBody>
                    <a:bodyPr/>
                    <a:lstStyle/>
                    <a:p>
                      <a:pPr marL="0" marR="0" lvl="0" indent="0" algn="ctr" rtl="0">
                        <a:spcBef>
                          <a:spcPts val="0"/>
                        </a:spcBef>
                        <a:spcAft>
                          <a:spcPts val="0"/>
                        </a:spcAft>
                        <a:buNone/>
                      </a:pPr>
                      <a:r>
                        <a:rPr lang="en-US" sz="1800"/>
                        <a:t>6</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 Objectives</a:t>
                      </a:r>
                      <a:endParaRPr/>
                    </a:p>
                  </a:txBody>
                  <a:tcPr marL="91450" marR="91450" marT="45725" marB="45725"/>
                </a:tc>
                <a:tc>
                  <a:txBody>
                    <a:bodyPr/>
                    <a:lstStyle/>
                    <a:p>
                      <a:pPr marL="0" marR="0" lvl="0" indent="0" algn="ctr"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 Entity Relationship Diagram</a:t>
                      </a:r>
                      <a:endParaRPr/>
                    </a:p>
                  </a:txBody>
                  <a:tcPr marL="91450" marR="91450" marT="45725" marB="45725"/>
                </a:tc>
                <a:tc>
                  <a:txBody>
                    <a:bodyPr/>
                    <a:lstStyle/>
                    <a:p>
                      <a:pPr marL="0" marR="0" lvl="0" indent="0" algn="ctr" rtl="0">
                        <a:spcBef>
                          <a:spcPts val="0"/>
                        </a:spcBef>
                        <a:spcAft>
                          <a:spcPts val="0"/>
                        </a:spcAft>
                        <a:buNone/>
                      </a:pPr>
                      <a:r>
                        <a:rPr lang="en-US" sz="1800"/>
                        <a:t>8</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5. Flowchart of The Software</a:t>
                      </a:r>
                      <a:endParaRPr/>
                    </a:p>
                  </a:txBody>
                  <a:tcPr marL="91450" marR="91450" marT="45725" marB="45725"/>
                </a:tc>
                <a:tc>
                  <a:txBody>
                    <a:bodyPr/>
                    <a:lstStyle/>
                    <a:p>
                      <a:pPr marL="0" marR="0" lvl="0" indent="0" algn="ctr" rtl="0">
                        <a:spcBef>
                          <a:spcPts val="0"/>
                        </a:spcBef>
                        <a:spcAft>
                          <a:spcPts val="0"/>
                        </a:spcAft>
                        <a:buNone/>
                      </a:pPr>
                      <a:r>
                        <a:rPr lang="en-US" sz="1800"/>
                        <a:t>9</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6. Modules and Key Features</a:t>
                      </a:r>
                      <a:endParaRPr/>
                    </a:p>
                  </a:txBody>
                  <a:tcPr marL="91450" marR="91450" marT="45725" marB="45725"/>
                </a:tc>
                <a:tc>
                  <a:txBody>
                    <a:bodyPr/>
                    <a:lstStyle/>
                    <a:p>
                      <a:pPr marL="0" marR="0" lvl="0" indent="0" algn="ctr" rtl="0">
                        <a:spcBef>
                          <a:spcPts val="0"/>
                        </a:spcBef>
                        <a:spcAft>
                          <a:spcPts val="0"/>
                        </a:spcAft>
                        <a:buNone/>
                      </a:pPr>
                      <a:r>
                        <a:rPr lang="en-US" sz="1800"/>
                        <a:t>10-11</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7. Timeline and Milestones</a:t>
                      </a:r>
                      <a:endParaRPr/>
                    </a:p>
                  </a:txBody>
                  <a:tcPr marL="91450" marR="91450" marT="45725" marB="45725"/>
                </a:tc>
                <a:tc>
                  <a:txBody>
                    <a:bodyPr/>
                    <a:lstStyle/>
                    <a:p>
                      <a:pPr marL="0" marR="0" lvl="0" indent="0" algn="ctr" rtl="0">
                        <a:spcBef>
                          <a:spcPts val="0"/>
                        </a:spcBef>
                        <a:spcAft>
                          <a:spcPts val="0"/>
                        </a:spcAft>
                        <a:buNone/>
                      </a:pPr>
                      <a:r>
                        <a:rPr lang="en-US" sz="1800"/>
                        <a:t>12</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8. Tools and Technologies</a:t>
                      </a:r>
                      <a:endParaRPr/>
                    </a:p>
                  </a:txBody>
                  <a:tcPr marL="91450" marR="91450" marT="45725" marB="45725"/>
                </a:tc>
                <a:tc>
                  <a:txBody>
                    <a:bodyPr/>
                    <a:lstStyle/>
                    <a:p>
                      <a:pPr marL="0" marR="0" lvl="0" indent="0" algn="ctr" rtl="0">
                        <a:spcBef>
                          <a:spcPts val="0"/>
                        </a:spcBef>
                        <a:spcAft>
                          <a:spcPts val="0"/>
                        </a:spcAft>
                        <a:buNone/>
                      </a:pPr>
                      <a:r>
                        <a:rPr lang="en-US" sz="1800"/>
                        <a:t>13</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9. Form Sample</a:t>
                      </a:r>
                      <a:endParaRPr/>
                    </a:p>
                  </a:txBody>
                  <a:tcPr marL="91450" marR="91450" marT="45725" marB="45725"/>
                </a:tc>
                <a:tc>
                  <a:txBody>
                    <a:bodyPr/>
                    <a:lstStyle/>
                    <a:p>
                      <a:pPr marL="0" marR="0" lvl="0" indent="0" algn="ctr" rtl="0">
                        <a:spcBef>
                          <a:spcPts val="0"/>
                        </a:spcBef>
                        <a:spcAft>
                          <a:spcPts val="0"/>
                        </a:spcAft>
                        <a:buNone/>
                      </a:pPr>
                      <a:r>
                        <a:rPr lang="en-US" sz="1800"/>
                        <a:t>14</a:t>
                      </a:r>
                      <a:endParaRPr/>
                    </a:p>
                  </a:txBody>
                  <a:tcPr marL="91450" marR="91450" marT="45725" marB="45725"/>
                </a:tc>
                <a:extLst>
                  <a:ext uri="{0D108BD9-81ED-4DB2-BD59-A6C34878D82A}">
                    <a16:rowId xmlns:a16="http://schemas.microsoft.com/office/drawing/2014/main" val="10009"/>
                  </a:ext>
                </a:extLst>
              </a:tr>
              <a:tr h="228600">
                <a:tc>
                  <a:txBody>
                    <a:bodyPr/>
                    <a:lstStyle/>
                    <a:p>
                      <a:pPr marL="0" marR="0" lvl="0" indent="0" algn="l" rtl="0">
                        <a:spcBef>
                          <a:spcPts val="0"/>
                        </a:spcBef>
                        <a:spcAft>
                          <a:spcPts val="0"/>
                        </a:spcAft>
                        <a:buNone/>
                      </a:pPr>
                      <a:r>
                        <a:rPr lang="en-US" sz="1800"/>
                        <a:t>10. Dashboard Sample</a:t>
                      </a:r>
                      <a:endParaRPr/>
                    </a:p>
                  </a:txBody>
                  <a:tcPr marL="91450" marR="91450" marT="45725" marB="45725"/>
                </a:tc>
                <a:tc>
                  <a:txBody>
                    <a:bodyPr/>
                    <a:lstStyle/>
                    <a:p>
                      <a:pPr marL="0" marR="0" lvl="0" indent="0" algn="ctr" rtl="0">
                        <a:spcBef>
                          <a:spcPts val="0"/>
                        </a:spcBef>
                        <a:spcAft>
                          <a:spcPts val="0"/>
                        </a:spcAft>
                        <a:buNone/>
                      </a:pPr>
                      <a:r>
                        <a:rPr lang="en-US" sz="1800"/>
                        <a:t>15</a:t>
                      </a:r>
                      <a:endParaRPr/>
                    </a:p>
                  </a:txBody>
                  <a:tcPr marL="91450" marR="91450" marT="45725" marB="45725"/>
                </a:tc>
                <a:extLst>
                  <a:ext uri="{0D108BD9-81ED-4DB2-BD59-A6C34878D82A}">
                    <a16:rowId xmlns:a16="http://schemas.microsoft.com/office/drawing/2014/main" val="10010"/>
                  </a:ext>
                </a:extLst>
              </a:tr>
              <a:tr h="228600">
                <a:tc>
                  <a:txBody>
                    <a:bodyPr/>
                    <a:lstStyle/>
                    <a:p>
                      <a:pPr marL="0" marR="0" lvl="0" indent="0" algn="l" rtl="0">
                        <a:spcBef>
                          <a:spcPts val="0"/>
                        </a:spcBef>
                        <a:spcAft>
                          <a:spcPts val="0"/>
                        </a:spcAft>
                        <a:buNone/>
                      </a:pPr>
                      <a:r>
                        <a:rPr lang="en-US" sz="1800"/>
                        <a:t>11. Conclusion</a:t>
                      </a:r>
                      <a:endParaRPr/>
                    </a:p>
                  </a:txBody>
                  <a:tcPr marL="91450" marR="91450" marT="45725" marB="45725"/>
                </a:tc>
                <a:tc>
                  <a:txBody>
                    <a:bodyPr/>
                    <a:lstStyle/>
                    <a:p>
                      <a:pPr marL="0" marR="0" lvl="0" indent="0" algn="ctr" rtl="0">
                        <a:spcBef>
                          <a:spcPts val="0"/>
                        </a:spcBef>
                        <a:spcAft>
                          <a:spcPts val="0"/>
                        </a:spcAft>
                        <a:buNone/>
                      </a:pPr>
                      <a:r>
                        <a:rPr lang="en-US" sz="1800"/>
                        <a:t>16</a:t>
                      </a:r>
                      <a:endParaRPr/>
                    </a:p>
                  </a:txBody>
                  <a:tcPr marL="91450" marR="91450" marT="45725" marB="45725"/>
                </a:tc>
                <a:extLst>
                  <a:ext uri="{0D108BD9-81ED-4DB2-BD59-A6C34878D82A}">
                    <a16:rowId xmlns:a16="http://schemas.microsoft.com/office/drawing/2014/main" val="10011"/>
                  </a:ext>
                </a:extLst>
              </a:tr>
              <a:tr h="228600">
                <a:tc>
                  <a:txBody>
                    <a:bodyPr/>
                    <a:lstStyle/>
                    <a:p>
                      <a:pPr marL="0" marR="0" lvl="0" indent="0" algn="l" rtl="0">
                        <a:spcBef>
                          <a:spcPts val="0"/>
                        </a:spcBef>
                        <a:spcAft>
                          <a:spcPts val="0"/>
                        </a:spcAft>
                        <a:buNone/>
                      </a:pPr>
                      <a:r>
                        <a:rPr lang="en-US" sz="1800"/>
                        <a:t>12. Thanks</a:t>
                      </a:r>
                      <a:endParaRPr/>
                    </a:p>
                  </a:txBody>
                  <a:tcPr marL="91450" marR="91450" marT="45725" marB="45725"/>
                </a:tc>
                <a:tc>
                  <a:txBody>
                    <a:bodyPr/>
                    <a:lstStyle/>
                    <a:p>
                      <a:pPr marL="0" marR="0" lvl="0" indent="0" algn="ctr" rtl="0">
                        <a:spcBef>
                          <a:spcPts val="0"/>
                        </a:spcBef>
                        <a:spcAft>
                          <a:spcPts val="0"/>
                        </a:spcAft>
                        <a:buNone/>
                      </a:pPr>
                      <a:r>
                        <a:rPr lang="en-US" sz="1800"/>
                        <a:t>17</a:t>
                      </a:r>
                      <a:endParaRPr/>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822"/>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p:nvPr/>
        </p:nvSpPr>
        <p:spPr>
          <a:xfrm>
            <a:off x="1165123" y="1225689"/>
            <a:ext cx="10146889"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6</a:t>
            </a:r>
            <a:r>
              <a:rPr lang="en-US" sz="1800" baseline="30000">
                <a:solidFill>
                  <a:schemeClr val="dk1"/>
                </a:solidFill>
                <a:latin typeface="Trebuchet MS"/>
                <a:ea typeface="Trebuchet MS"/>
                <a:cs typeface="Trebuchet MS"/>
                <a:sym typeface="Trebuchet MS"/>
              </a:rPr>
              <a:t>th </a:t>
            </a:r>
            <a:r>
              <a:rPr lang="en-US" sz="1800">
                <a:solidFill>
                  <a:schemeClr val="dk1"/>
                </a:solidFill>
                <a:latin typeface="Trebuchet MS"/>
                <a:ea typeface="Trebuchet MS"/>
                <a:cs typeface="Trebuchet MS"/>
                <a:sym typeface="Trebuchet MS"/>
              </a:rPr>
              <a:t>January, 2025 </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The Consultant</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IDB Bhaban,</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Sher e Bangla, Nagar, Dhaka</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Subject : Project proposal letter for the Hostel Management System.</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Dear sir,</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Thank you for offering us a great opportunity to make a real-life project based on our core course that is Web Development with PHP and Framework(WDPF). In this project, I would like to inform you that I have decided to make a project on Food delivery management system , which is most important for modern-life. I have studied about the various aspects of the system and make a proposal accordingly which is enclosed here with for your kind perusal.</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So, I think you will finally Approved the project and help to utilize our creativity.</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Sincerely,</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Name: Mohammad Alamgir Rejvi</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Batch: WDPF/NCLC-M/65/01</a:t>
            </a:r>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Round - 65</a:t>
            </a:r>
            <a:endParaRPr/>
          </a:p>
        </p:txBody>
      </p:sp>
      <p:sp>
        <p:nvSpPr>
          <p:cNvPr id="169" name="Google Shape;169;p5"/>
          <p:cNvSpPr txBox="1"/>
          <p:nvPr/>
        </p:nvSpPr>
        <p:spPr>
          <a:xfrm>
            <a:off x="1165124" y="707923"/>
            <a:ext cx="293492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accent2"/>
                </a:solidFill>
                <a:latin typeface="Trebuchet MS"/>
                <a:ea typeface="Trebuchet MS"/>
                <a:cs typeface="Trebuchet MS"/>
                <a:sym typeface="Trebuchet MS"/>
              </a:rPr>
              <a:t>Application</a:t>
            </a:r>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677334" y="609600"/>
            <a:ext cx="8596668" cy="614516"/>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dk1"/>
              </a:buClr>
              <a:buSzPct val="100000"/>
              <a:buFont typeface="Times New Roman"/>
              <a:buNone/>
            </a:pPr>
            <a:r>
              <a:rPr lang="en-US" b="1">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p:txBody>
      </p:sp>
      <p:sp>
        <p:nvSpPr>
          <p:cNvPr id="175" name="Google Shape;175;p6"/>
          <p:cNvSpPr txBox="1">
            <a:spLocks noGrp="1"/>
          </p:cNvSpPr>
          <p:nvPr>
            <p:ph type="body" idx="1"/>
          </p:nvPr>
        </p:nvSpPr>
        <p:spPr>
          <a:xfrm>
            <a:off x="677333" y="1371600"/>
            <a:ext cx="9277827" cy="4876799"/>
          </a:xfrm>
          <a:prstGeom prst="rect">
            <a:avLst/>
          </a:prstGeom>
          <a:noFill/>
          <a:ln>
            <a:noFill/>
          </a:ln>
        </p:spPr>
        <p:txBody>
          <a:bodyPr spcFirstLastPara="1" wrap="square" lIns="91425" tIns="45700" rIns="91425" bIns="45700" anchor="ctr" anchorCtr="0">
            <a:noAutofit/>
          </a:bodyPr>
          <a:lstStyle/>
          <a:p>
            <a:pPr marL="342900" lvl="0" indent="-342900" algn="just" rtl="0">
              <a:spcBef>
                <a:spcPts val="0"/>
              </a:spcBef>
              <a:spcAft>
                <a:spcPts val="0"/>
              </a:spcAft>
              <a:buSzPts val="1600"/>
              <a:buChar char="►"/>
            </a:pPr>
            <a:r>
              <a:rPr lang="en-US" sz="2000">
                <a:solidFill>
                  <a:schemeClr val="dk1"/>
                </a:solidFill>
                <a:latin typeface="Times New Roman"/>
                <a:ea typeface="Times New Roman"/>
                <a:cs typeface="Times New Roman"/>
                <a:sym typeface="Times New Roman"/>
              </a:rPr>
              <a:t>In the age of digital transformation, the demand for online food ordering and delivery services has grown rapidly. To meet this demand efficiently, we present the </a:t>
            </a:r>
            <a:r>
              <a:rPr lang="en-US" sz="2000" b="1">
                <a:solidFill>
                  <a:schemeClr val="dk1"/>
                </a:solidFill>
                <a:latin typeface="Times New Roman"/>
                <a:ea typeface="Times New Roman"/>
                <a:cs typeface="Times New Roman"/>
                <a:sym typeface="Times New Roman"/>
              </a:rPr>
              <a:t>Food Delivery Management System</a:t>
            </a:r>
            <a:r>
              <a:rPr lang="en-US" sz="2000">
                <a:solidFill>
                  <a:schemeClr val="dk1"/>
                </a:solidFill>
                <a:latin typeface="Times New Roman"/>
                <a:ea typeface="Times New Roman"/>
                <a:cs typeface="Times New Roman"/>
                <a:sym typeface="Times New Roman"/>
              </a:rPr>
              <a:t>—a comprehensive web-based platform designed to streamline the interaction between customers, restaurants, and delivery personnel.</a:t>
            </a:r>
            <a:endParaRPr/>
          </a:p>
          <a:p>
            <a:pPr marL="342900" lvl="0" indent="-241300" algn="just" rtl="0">
              <a:spcBef>
                <a:spcPts val="1000"/>
              </a:spcBef>
              <a:spcAft>
                <a:spcPts val="0"/>
              </a:spcAft>
              <a:buSzPts val="1600"/>
              <a:buNone/>
            </a:pPr>
            <a:endParaRPr sz="2000">
              <a:solidFill>
                <a:schemeClr val="dk1"/>
              </a:solidFill>
              <a:latin typeface="Times New Roman"/>
              <a:ea typeface="Times New Roman"/>
              <a:cs typeface="Times New Roman"/>
              <a:sym typeface="Times New Roman"/>
            </a:endParaRPr>
          </a:p>
          <a:p>
            <a:pPr marL="342900" lvl="0" indent="-342900" algn="just" rtl="0">
              <a:spcBef>
                <a:spcPts val="1000"/>
              </a:spcBef>
              <a:spcAft>
                <a:spcPts val="0"/>
              </a:spcAft>
              <a:buSzPts val="1600"/>
              <a:buChar char="►"/>
            </a:pPr>
            <a:r>
              <a:rPr lang="en-US" sz="2000">
                <a:solidFill>
                  <a:schemeClr val="dk1"/>
                </a:solidFill>
                <a:latin typeface="Times New Roman"/>
                <a:ea typeface="Times New Roman"/>
                <a:cs typeface="Times New Roman"/>
                <a:sym typeface="Times New Roman"/>
              </a:rPr>
              <a:t>This project focuses on automating the entire food delivery cycle—from menu browsing and order placement to payment processing and delivery tracking. It eliminates manual processes and enhances user experience by ensuring real-time communication, secure transactions, and operational transparency.</a:t>
            </a:r>
            <a:endParaRPr/>
          </a:p>
          <a:p>
            <a:pPr marL="342900" lvl="0" indent="-241300" algn="just" rtl="0">
              <a:spcBef>
                <a:spcPts val="1000"/>
              </a:spcBef>
              <a:spcAft>
                <a:spcPts val="0"/>
              </a:spcAft>
              <a:buSzPts val="1600"/>
              <a:buNone/>
            </a:pPr>
            <a:endParaRPr sz="2000">
              <a:solidFill>
                <a:schemeClr val="dk1"/>
              </a:solidFill>
              <a:latin typeface="Times New Roman"/>
              <a:ea typeface="Times New Roman"/>
              <a:cs typeface="Times New Roman"/>
              <a:sym typeface="Times New Roman"/>
            </a:endParaRPr>
          </a:p>
          <a:p>
            <a:pPr marL="342900" lvl="0" indent="-342900" algn="just" rtl="0">
              <a:spcBef>
                <a:spcPts val="1000"/>
              </a:spcBef>
              <a:spcAft>
                <a:spcPts val="0"/>
              </a:spcAft>
              <a:buSzPts val="1600"/>
              <a:buChar char="►"/>
            </a:pPr>
            <a:r>
              <a:rPr lang="en-US" sz="2000">
                <a:solidFill>
                  <a:schemeClr val="dk1"/>
                </a:solidFill>
                <a:latin typeface="Times New Roman"/>
                <a:ea typeface="Times New Roman"/>
                <a:cs typeface="Times New Roman"/>
                <a:sym typeface="Times New Roman"/>
              </a:rPr>
              <a:t>By integrating modern technologies, the system provides administrators with control over user management, restaurant listings, category handling, delivery tracking, and system configurations—creating a robust and scalable solution suitable for real-world deployment.</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
          <p:cNvSpPr txBox="1">
            <a:spLocks noGrp="1"/>
          </p:cNvSpPr>
          <p:nvPr>
            <p:ph type="body" idx="1"/>
          </p:nvPr>
        </p:nvSpPr>
        <p:spPr>
          <a:xfrm>
            <a:off x="721578" y="147485"/>
            <a:ext cx="10236473" cy="57813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40"/>
              <a:buNone/>
            </a:pPr>
            <a:endParaRPr sz="2800" b="1">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2240"/>
              <a:buNone/>
            </a:pPr>
            <a:r>
              <a:rPr lang="en-US" sz="2800" b="1">
                <a:solidFill>
                  <a:schemeClr val="dk1"/>
                </a:solidFill>
                <a:latin typeface="Times New Roman"/>
                <a:ea typeface="Times New Roman"/>
                <a:cs typeface="Times New Roman"/>
                <a:sym typeface="Times New Roman"/>
              </a:rPr>
              <a:t>Key Objectives</a:t>
            </a:r>
            <a:endParaRPr sz="2800" b="1">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Automate</a:t>
            </a:r>
            <a:r>
              <a:rPr lang="en-US" sz="2000">
                <a:solidFill>
                  <a:schemeClr val="dk1"/>
                </a:solidFill>
                <a:latin typeface="Times New Roman"/>
                <a:ea typeface="Times New Roman"/>
                <a:cs typeface="Times New Roman"/>
                <a:sym typeface="Times New Roman"/>
              </a:rPr>
              <a:t> the food ordering and delivery process from start to finish.</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Simplify user experience</a:t>
            </a:r>
            <a:r>
              <a:rPr lang="en-US" sz="2000">
                <a:solidFill>
                  <a:schemeClr val="dk1"/>
                </a:solidFill>
                <a:latin typeface="Times New Roman"/>
                <a:ea typeface="Times New Roman"/>
                <a:cs typeface="Times New Roman"/>
                <a:sym typeface="Times New Roman"/>
              </a:rPr>
              <a:t> for browsing menus, placing orders, and making payments.</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Enable restaurant owners</a:t>
            </a:r>
            <a:r>
              <a:rPr lang="en-US" sz="2000">
                <a:solidFill>
                  <a:schemeClr val="dk1"/>
                </a:solidFill>
                <a:latin typeface="Times New Roman"/>
                <a:ea typeface="Times New Roman"/>
                <a:cs typeface="Times New Roman"/>
                <a:sym typeface="Times New Roman"/>
              </a:rPr>
              <a:t> to manage menus, categories, orders, and customer feedback.</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Track delivery agents</a:t>
            </a:r>
            <a:r>
              <a:rPr lang="en-US" sz="2000">
                <a:solidFill>
                  <a:schemeClr val="dk1"/>
                </a:solidFill>
                <a:latin typeface="Times New Roman"/>
                <a:ea typeface="Times New Roman"/>
                <a:cs typeface="Times New Roman"/>
                <a:sym typeface="Times New Roman"/>
              </a:rPr>
              <a:t> and their delivery statuses in real time.</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Provide an admin panel</a:t>
            </a:r>
            <a:r>
              <a:rPr lang="en-US" sz="2000">
                <a:solidFill>
                  <a:schemeClr val="dk1"/>
                </a:solidFill>
                <a:latin typeface="Times New Roman"/>
                <a:ea typeface="Times New Roman"/>
                <a:cs typeface="Times New Roman"/>
                <a:sym typeface="Times New Roman"/>
              </a:rPr>
              <a:t> for managing users, restaurants, categories, orders, and system settings.</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Support secure authentication</a:t>
            </a:r>
            <a:r>
              <a:rPr lang="en-US" sz="2000">
                <a:solidFill>
                  <a:schemeClr val="dk1"/>
                </a:solidFill>
                <a:latin typeface="Times New Roman"/>
                <a:ea typeface="Times New Roman"/>
                <a:cs typeface="Times New Roman"/>
                <a:sym typeface="Times New Roman"/>
              </a:rPr>
              <a:t> and authorization for customers, admins, and delivery personnel.</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Generate reports</a:t>
            </a:r>
            <a:r>
              <a:rPr lang="en-US" sz="2000">
                <a:solidFill>
                  <a:schemeClr val="dk1"/>
                </a:solidFill>
                <a:latin typeface="Times New Roman"/>
                <a:ea typeface="Times New Roman"/>
                <a:cs typeface="Times New Roman"/>
                <a:sym typeface="Times New Roman"/>
              </a:rPr>
              <a:t> for order tracking, revenue, and system activity.</a:t>
            </a:r>
            <a:endParaRPr/>
          </a:p>
          <a:p>
            <a:pPr marL="342900" lvl="0" indent="-342900" algn="l" rtl="0">
              <a:spcBef>
                <a:spcPts val="1000"/>
              </a:spcBef>
              <a:spcAft>
                <a:spcPts val="0"/>
              </a:spcAft>
              <a:buSzPts val="1600"/>
              <a:buChar char="►"/>
            </a:pPr>
            <a:r>
              <a:rPr lang="en-US" sz="2000" b="1">
                <a:solidFill>
                  <a:schemeClr val="dk1"/>
                </a:solidFill>
                <a:latin typeface="Times New Roman"/>
                <a:ea typeface="Times New Roman"/>
                <a:cs typeface="Times New Roman"/>
                <a:sym typeface="Times New Roman"/>
              </a:rPr>
              <a:t>Ensure scalability and performance</a:t>
            </a:r>
            <a:r>
              <a:rPr lang="en-US" sz="2000">
                <a:solidFill>
                  <a:schemeClr val="dk1"/>
                </a:solidFill>
                <a:latin typeface="Times New Roman"/>
                <a:ea typeface="Times New Roman"/>
                <a:cs typeface="Times New Roman"/>
                <a:sym typeface="Times New Roman"/>
              </a:rPr>
              <a:t>, capable of handling many users and transactions simultaneously.</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516194" y="459021"/>
            <a:ext cx="8596668" cy="57027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a:solidFill>
                  <a:schemeClr val="dk1"/>
                </a:solidFill>
              </a:rPr>
              <a:t>Entity Relationship Diagram</a:t>
            </a:r>
            <a:endParaRPr/>
          </a:p>
        </p:txBody>
      </p:sp>
      <p:pic>
        <p:nvPicPr>
          <p:cNvPr id="186" name="Google Shape;186;p8"/>
          <p:cNvPicPr preferRelativeResize="0">
            <a:picLocks noGrp="1"/>
          </p:cNvPicPr>
          <p:nvPr>
            <p:ph type="body" idx="1"/>
          </p:nvPr>
        </p:nvPicPr>
        <p:blipFill>
          <a:blip r:embed="rId3"/>
          <a:srcRect t="5665" b="5665"/>
          <a:stretch/>
        </p:blipFill>
        <p:spPr>
          <a:xfrm>
            <a:off x="284673" y="1354345"/>
            <a:ext cx="10688127" cy="5313874"/>
          </a:xfrm>
          <a:prstGeom prst="rect">
            <a:avLst/>
          </a:prstGeom>
          <a:noFill/>
          <a:ln>
            <a:noFill/>
          </a:ln>
          <a:effectLst>
            <a:glow rad="520700">
              <a:schemeClr val="accent1">
                <a:alpha val="40000"/>
              </a:schemeClr>
            </a:glow>
            <a:reflection blurRad="317500" stA="74000" endPos="65000" dist="50800" dir="5400000" sy="-100000" algn="bl" rotWithShape="0"/>
            <a:softEdge rad="0"/>
          </a:effectLst>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677334" y="609600"/>
            <a:ext cx="8596668" cy="5850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Font typeface="Trebuchet MS"/>
              <a:buNone/>
            </a:pPr>
            <a:r>
              <a:rPr lang="en-US" sz="2800">
                <a:solidFill>
                  <a:schemeClr val="dk1"/>
                </a:solidFill>
              </a:rPr>
              <a:t>Flowchart of Software</a:t>
            </a:r>
            <a:endParaRPr/>
          </a:p>
        </p:txBody>
      </p:sp>
      <p:sp>
        <p:nvSpPr>
          <p:cNvPr id="192" name="Google Shape;192;p9"/>
          <p:cNvSpPr/>
          <p:nvPr/>
        </p:nvSpPr>
        <p:spPr>
          <a:xfrm>
            <a:off x="485605" y="1415845"/>
            <a:ext cx="1416937" cy="471948"/>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Start</a:t>
            </a:r>
            <a:endParaRPr/>
          </a:p>
        </p:txBody>
      </p:sp>
      <p:cxnSp>
        <p:nvCxnSpPr>
          <p:cNvPr id="193" name="Google Shape;193;p9"/>
          <p:cNvCxnSpPr>
            <a:stCxn id="192" idx="2"/>
          </p:cNvCxnSpPr>
          <p:nvPr/>
        </p:nvCxnSpPr>
        <p:spPr>
          <a:xfrm>
            <a:off x="1194074" y="1887793"/>
            <a:ext cx="0" cy="471900"/>
          </a:xfrm>
          <a:prstGeom prst="straightConnector1">
            <a:avLst/>
          </a:prstGeom>
          <a:noFill/>
          <a:ln w="12700" cap="rnd" cmpd="sng">
            <a:solidFill>
              <a:schemeClr val="accent1"/>
            </a:solidFill>
            <a:prstDash val="solid"/>
            <a:round/>
            <a:headEnd type="none" w="sm" len="sm"/>
            <a:tailEnd type="triangle" w="med" len="med"/>
          </a:ln>
        </p:spPr>
      </p:cxnSp>
      <p:sp>
        <p:nvSpPr>
          <p:cNvPr id="194" name="Google Shape;194;p9"/>
          <p:cNvSpPr/>
          <p:nvPr/>
        </p:nvSpPr>
        <p:spPr>
          <a:xfrm>
            <a:off x="485605" y="2458063"/>
            <a:ext cx="1357943" cy="498988"/>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Customer SignUp</a:t>
            </a:r>
            <a:endParaRPr/>
          </a:p>
        </p:txBody>
      </p:sp>
      <p:cxnSp>
        <p:nvCxnSpPr>
          <p:cNvPr id="195" name="Google Shape;195;p9"/>
          <p:cNvCxnSpPr>
            <a:stCxn id="192" idx="2"/>
          </p:cNvCxnSpPr>
          <p:nvPr/>
        </p:nvCxnSpPr>
        <p:spPr>
          <a:xfrm>
            <a:off x="1194074" y="1887793"/>
            <a:ext cx="1357800" cy="585000"/>
          </a:xfrm>
          <a:prstGeom prst="straightConnector1">
            <a:avLst/>
          </a:prstGeom>
          <a:noFill/>
          <a:ln w="12700" cap="rnd" cmpd="sng">
            <a:solidFill>
              <a:schemeClr val="accent1"/>
            </a:solidFill>
            <a:prstDash val="solid"/>
            <a:round/>
            <a:headEnd type="none" w="sm" len="sm"/>
            <a:tailEnd type="triangle" w="med" len="med"/>
          </a:ln>
        </p:spPr>
      </p:cxnSp>
      <p:sp>
        <p:nvSpPr>
          <p:cNvPr id="196" name="Google Shape;196;p9"/>
          <p:cNvSpPr/>
          <p:nvPr/>
        </p:nvSpPr>
        <p:spPr>
          <a:xfrm>
            <a:off x="2301294" y="2458064"/>
            <a:ext cx="1577531" cy="471948"/>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LogIn</a:t>
            </a:r>
            <a:endParaRPr/>
          </a:p>
        </p:txBody>
      </p:sp>
      <p:cxnSp>
        <p:nvCxnSpPr>
          <p:cNvPr id="197" name="Google Shape;197;p9"/>
          <p:cNvCxnSpPr>
            <a:stCxn id="194" idx="3"/>
            <a:endCxn id="196" idx="1"/>
          </p:cNvCxnSpPr>
          <p:nvPr/>
        </p:nvCxnSpPr>
        <p:spPr>
          <a:xfrm rot="10800000" flipH="1">
            <a:off x="1843548" y="2694057"/>
            <a:ext cx="457800" cy="13500"/>
          </a:xfrm>
          <a:prstGeom prst="straightConnector1">
            <a:avLst/>
          </a:prstGeom>
          <a:noFill/>
          <a:ln w="12700" cap="rnd" cmpd="sng">
            <a:solidFill>
              <a:schemeClr val="accent1"/>
            </a:solidFill>
            <a:prstDash val="solid"/>
            <a:round/>
            <a:headEnd type="none" w="sm" len="sm"/>
            <a:tailEnd type="triangle" w="med" len="med"/>
          </a:ln>
        </p:spPr>
      </p:cxnSp>
      <p:cxnSp>
        <p:nvCxnSpPr>
          <p:cNvPr id="198" name="Google Shape;198;p9"/>
          <p:cNvCxnSpPr/>
          <p:nvPr/>
        </p:nvCxnSpPr>
        <p:spPr>
          <a:xfrm>
            <a:off x="2418735" y="2930012"/>
            <a:ext cx="0" cy="498988"/>
          </a:xfrm>
          <a:prstGeom prst="straightConnector1">
            <a:avLst/>
          </a:prstGeom>
          <a:noFill/>
          <a:ln w="12700" cap="rnd" cmpd="sng">
            <a:solidFill>
              <a:schemeClr val="accent1"/>
            </a:solidFill>
            <a:prstDash val="solid"/>
            <a:round/>
            <a:headEnd type="none" w="sm" len="sm"/>
            <a:tailEnd type="triangle" w="med" len="med"/>
          </a:ln>
        </p:spPr>
      </p:cxnSp>
      <p:sp>
        <p:nvSpPr>
          <p:cNvPr id="199" name="Google Shape;199;p9"/>
          <p:cNvSpPr/>
          <p:nvPr/>
        </p:nvSpPr>
        <p:spPr>
          <a:xfrm>
            <a:off x="1489589" y="3487995"/>
            <a:ext cx="2020527" cy="609599"/>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Set location and select Restaurant</a:t>
            </a:r>
            <a:endParaRPr/>
          </a:p>
        </p:txBody>
      </p:sp>
      <p:cxnSp>
        <p:nvCxnSpPr>
          <p:cNvPr id="200" name="Google Shape;200;p9"/>
          <p:cNvCxnSpPr/>
          <p:nvPr/>
        </p:nvCxnSpPr>
        <p:spPr>
          <a:xfrm>
            <a:off x="2418735" y="4097594"/>
            <a:ext cx="0" cy="400664"/>
          </a:xfrm>
          <a:prstGeom prst="straightConnector1">
            <a:avLst/>
          </a:prstGeom>
          <a:noFill/>
          <a:ln w="12700" cap="rnd" cmpd="sng">
            <a:solidFill>
              <a:schemeClr val="accent1"/>
            </a:solidFill>
            <a:prstDash val="solid"/>
            <a:round/>
            <a:headEnd type="none" w="sm" len="sm"/>
            <a:tailEnd type="triangle" w="med" len="med"/>
          </a:ln>
        </p:spPr>
      </p:cxnSp>
      <p:sp>
        <p:nvSpPr>
          <p:cNvPr id="201" name="Google Shape;201;p9"/>
          <p:cNvSpPr/>
          <p:nvPr/>
        </p:nvSpPr>
        <p:spPr>
          <a:xfrm>
            <a:off x="1489582" y="4549877"/>
            <a:ext cx="2020521" cy="609599"/>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Food selection and add checkout</a:t>
            </a:r>
            <a:endParaRPr/>
          </a:p>
        </p:txBody>
      </p:sp>
      <p:cxnSp>
        <p:nvCxnSpPr>
          <p:cNvPr id="202" name="Google Shape;202;p9"/>
          <p:cNvCxnSpPr/>
          <p:nvPr/>
        </p:nvCxnSpPr>
        <p:spPr>
          <a:xfrm>
            <a:off x="2418735" y="5159476"/>
            <a:ext cx="0" cy="238434"/>
          </a:xfrm>
          <a:prstGeom prst="straightConnector1">
            <a:avLst/>
          </a:prstGeom>
          <a:noFill/>
          <a:ln w="12700" cap="rnd" cmpd="sng">
            <a:solidFill>
              <a:schemeClr val="accent1"/>
            </a:solidFill>
            <a:prstDash val="solid"/>
            <a:round/>
            <a:headEnd type="none" w="sm" len="sm"/>
            <a:tailEnd type="triangle" w="med" len="med"/>
          </a:ln>
        </p:spPr>
      </p:cxnSp>
      <p:sp>
        <p:nvSpPr>
          <p:cNvPr id="203" name="Google Shape;203;p9"/>
          <p:cNvSpPr/>
          <p:nvPr/>
        </p:nvSpPr>
        <p:spPr>
          <a:xfrm>
            <a:off x="1489582" y="5397910"/>
            <a:ext cx="2020521" cy="609599"/>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Order confirm and payment</a:t>
            </a:r>
            <a:endParaRPr/>
          </a:p>
        </p:txBody>
      </p:sp>
      <p:cxnSp>
        <p:nvCxnSpPr>
          <p:cNvPr id="204" name="Google Shape;204;p9"/>
          <p:cNvCxnSpPr>
            <a:stCxn id="203" idx="3"/>
            <a:endCxn id="205" idx="1"/>
          </p:cNvCxnSpPr>
          <p:nvPr/>
        </p:nvCxnSpPr>
        <p:spPr>
          <a:xfrm>
            <a:off x="3510103" y="5702710"/>
            <a:ext cx="560400" cy="269100"/>
          </a:xfrm>
          <a:prstGeom prst="straightConnector1">
            <a:avLst/>
          </a:prstGeom>
          <a:noFill/>
          <a:ln w="12700" cap="rnd" cmpd="sng">
            <a:solidFill>
              <a:schemeClr val="accent1"/>
            </a:solidFill>
            <a:prstDash val="solid"/>
            <a:round/>
            <a:headEnd type="none" w="sm" len="sm"/>
            <a:tailEnd type="triangle" w="med" len="med"/>
          </a:ln>
        </p:spPr>
      </p:cxnSp>
      <p:sp>
        <p:nvSpPr>
          <p:cNvPr id="206" name="Google Shape;206;p9"/>
          <p:cNvSpPr/>
          <p:nvPr/>
        </p:nvSpPr>
        <p:spPr>
          <a:xfrm>
            <a:off x="4070551" y="3695704"/>
            <a:ext cx="2217176" cy="1192159"/>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Order receive and Preparing Food by Restaurant</a:t>
            </a:r>
            <a:endParaRPr/>
          </a:p>
        </p:txBody>
      </p:sp>
      <p:cxnSp>
        <p:nvCxnSpPr>
          <p:cNvPr id="207" name="Google Shape;207;p9"/>
          <p:cNvCxnSpPr>
            <a:stCxn id="203" idx="3"/>
          </p:cNvCxnSpPr>
          <p:nvPr/>
        </p:nvCxnSpPr>
        <p:spPr>
          <a:xfrm rot="10800000" flipH="1">
            <a:off x="3510103" y="5397910"/>
            <a:ext cx="560400" cy="304800"/>
          </a:xfrm>
          <a:prstGeom prst="straightConnector1">
            <a:avLst/>
          </a:prstGeom>
          <a:noFill/>
          <a:ln w="12700" cap="rnd" cmpd="sng">
            <a:solidFill>
              <a:schemeClr val="accent1"/>
            </a:solidFill>
            <a:prstDash val="solid"/>
            <a:round/>
            <a:headEnd type="none" w="sm" len="sm"/>
            <a:tailEnd type="triangle" w="med" len="med"/>
          </a:ln>
        </p:spPr>
      </p:cxnSp>
      <p:sp>
        <p:nvSpPr>
          <p:cNvPr id="208" name="Google Shape;208;p9"/>
          <p:cNvSpPr/>
          <p:nvPr/>
        </p:nvSpPr>
        <p:spPr>
          <a:xfrm>
            <a:off x="4070553" y="5245510"/>
            <a:ext cx="2217175" cy="304800"/>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Cash on delivery</a:t>
            </a:r>
            <a:endParaRPr/>
          </a:p>
        </p:txBody>
      </p:sp>
      <p:sp>
        <p:nvSpPr>
          <p:cNvPr id="205" name="Google Shape;205;p9"/>
          <p:cNvSpPr/>
          <p:nvPr/>
        </p:nvSpPr>
        <p:spPr>
          <a:xfrm>
            <a:off x="4070552" y="5788745"/>
            <a:ext cx="2217175" cy="366248"/>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Online Payment</a:t>
            </a:r>
            <a:endParaRPr/>
          </a:p>
        </p:txBody>
      </p:sp>
      <p:cxnSp>
        <p:nvCxnSpPr>
          <p:cNvPr id="209" name="Google Shape;209;p9"/>
          <p:cNvCxnSpPr>
            <a:stCxn id="208" idx="0"/>
            <a:endCxn id="206" idx="2"/>
          </p:cNvCxnSpPr>
          <p:nvPr/>
        </p:nvCxnSpPr>
        <p:spPr>
          <a:xfrm rot="10800000">
            <a:off x="5179141" y="4887910"/>
            <a:ext cx="0" cy="357600"/>
          </a:xfrm>
          <a:prstGeom prst="straightConnector1">
            <a:avLst/>
          </a:prstGeom>
          <a:noFill/>
          <a:ln w="12700" cap="rnd" cmpd="sng">
            <a:solidFill>
              <a:schemeClr val="accent1"/>
            </a:solidFill>
            <a:prstDash val="solid"/>
            <a:round/>
            <a:headEnd type="none" w="sm" len="sm"/>
            <a:tailEnd type="triangle" w="med" len="med"/>
          </a:ln>
        </p:spPr>
      </p:cxnSp>
      <p:cxnSp>
        <p:nvCxnSpPr>
          <p:cNvPr id="210" name="Google Shape;210;p9"/>
          <p:cNvCxnSpPr>
            <a:stCxn id="205" idx="3"/>
            <a:endCxn id="206" idx="3"/>
          </p:cNvCxnSpPr>
          <p:nvPr/>
        </p:nvCxnSpPr>
        <p:spPr>
          <a:xfrm rot="10800000" flipH="1">
            <a:off x="6287727" y="4291869"/>
            <a:ext cx="600" cy="1680000"/>
          </a:xfrm>
          <a:prstGeom prst="bentConnector3">
            <a:avLst>
              <a:gd name="adj1" fmla="val 38100000"/>
            </a:avLst>
          </a:prstGeom>
          <a:noFill/>
          <a:ln w="12700" cap="rnd" cmpd="sng">
            <a:solidFill>
              <a:schemeClr val="accent1"/>
            </a:solidFill>
            <a:prstDash val="solid"/>
            <a:round/>
            <a:headEnd type="none" w="sm" len="sm"/>
            <a:tailEnd type="triangle" w="med" len="med"/>
          </a:ln>
        </p:spPr>
      </p:cxnSp>
      <p:cxnSp>
        <p:nvCxnSpPr>
          <p:cNvPr id="211" name="Google Shape;211;p9"/>
          <p:cNvCxnSpPr>
            <a:stCxn id="206" idx="0"/>
          </p:cNvCxnSpPr>
          <p:nvPr/>
        </p:nvCxnSpPr>
        <p:spPr>
          <a:xfrm rot="10800000">
            <a:off x="5179139" y="3274204"/>
            <a:ext cx="0" cy="421500"/>
          </a:xfrm>
          <a:prstGeom prst="straightConnector1">
            <a:avLst/>
          </a:prstGeom>
          <a:noFill/>
          <a:ln w="12700" cap="rnd" cmpd="sng">
            <a:solidFill>
              <a:schemeClr val="accent1"/>
            </a:solidFill>
            <a:prstDash val="solid"/>
            <a:round/>
            <a:headEnd type="none" w="sm" len="sm"/>
            <a:tailEnd type="triangle" w="med" len="med"/>
          </a:ln>
        </p:spPr>
      </p:cxnSp>
      <p:sp>
        <p:nvSpPr>
          <p:cNvPr id="212" name="Google Shape;212;p9"/>
          <p:cNvSpPr/>
          <p:nvPr/>
        </p:nvSpPr>
        <p:spPr>
          <a:xfrm>
            <a:off x="4070550" y="2852581"/>
            <a:ext cx="2217173" cy="421560"/>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Assign to delivery</a:t>
            </a:r>
            <a:endParaRPr/>
          </a:p>
        </p:txBody>
      </p:sp>
      <p:sp>
        <p:nvSpPr>
          <p:cNvPr id="213" name="Google Shape;213;p9"/>
          <p:cNvSpPr/>
          <p:nvPr/>
        </p:nvSpPr>
        <p:spPr>
          <a:xfrm>
            <a:off x="6848161" y="2689122"/>
            <a:ext cx="2425837" cy="585019"/>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Pick Up and Delivery </a:t>
            </a:r>
            <a:endParaRPr/>
          </a:p>
        </p:txBody>
      </p:sp>
      <p:cxnSp>
        <p:nvCxnSpPr>
          <p:cNvPr id="214" name="Google Shape;214;p9"/>
          <p:cNvCxnSpPr>
            <a:stCxn id="212" idx="3"/>
          </p:cNvCxnSpPr>
          <p:nvPr/>
        </p:nvCxnSpPr>
        <p:spPr>
          <a:xfrm>
            <a:off x="6287723" y="3063361"/>
            <a:ext cx="560400" cy="0"/>
          </a:xfrm>
          <a:prstGeom prst="straightConnector1">
            <a:avLst/>
          </a:prstGeom>
          <a:noFill/>
          <a:ln w="12700" cap="rnd" cmpd="sng">
            <a:solidFill>
              <a:schemeClr val="accent1"/>
            </a:solidFill>
            <a:prstDash val="solid"/>
            <a:round/>
            <a:headEnd type="none" w="sm" len="sm"/>
            <a:tailEnd type="triangle" w="med" len="med"/>
          </a:ln>
        </p:spPr>
      </p:cxnSp>
      <p:cxnSp>
        <p:nvCxnSpPr>
          <p:cNvPr id="215" name="Google Shape;215;p9"/>
          <p:cNvCxnSpPr>
            <a:stCxn id="213" idx="2"/>
          </p:cNvCxnSpPr>
          <p:nvPr/>
        </p:nvCxnSpPr>
        <p:spPr>
          <a:xfrm>
            <a:off x="8061080" y="3274141"/>
            <a:ext cx="6300" cy="415500"/>
          </a:xfrm>
          <a:prstGeom prst="straightConnector1">
            <a:avLst/>
          </a:prstGeom>
          <a:noFill/>
          <a:ln w="12700" cap="rnd" cmpd="sng">
            <a:solidFill>
              <a:schemeClr val="accent1"/>
            </a:solidFill>
            <a:prstDash val="solid"/>
            <a:round/>
            <a:headEnd type="none" w="sm" len="sm"/>
            <a:tailEnd type="triangle" w="med" len="med"/>
          </a:ln>
        </p:spPr>
      </p:cxnSp>
      <p:sp>
        <p:nvSpPr>
          <p:cNvPr id="216" name="Google Shape;216;p9"/>
          <p:cNvSpPr/>
          <p:nvPr/>
        </p:nvSpPr>
        <p:spPr>
          <a:xfrm>
            <a:off x="6860858" y="3689553"/>
            <a:ext cx="2478942" cy="602231"/>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Received by Customer</a:t>
            </a:r>
            <a:endParaRPr/>
          </a:p>
        </p:txBody>
      </p:sp>
      <p:cxnSp>
        <p:nvCxnSpPr>
          <p:cNvPr id="217" name="Google Shape;217;p9"/>
          <p:cNvCxnSpPr/>
          <p:nvPr/>
        </p:nvCxnSpPr>
        <p:spPr>
          <a:xfrm>
            <a:off x="8061080" y="4285632"/>
            <a:ext cx="12700" cy="602231"/>
          </a:xfrm>
          <a:prstGeom prst="straightConnector1">
            <a:avLst/>
          </a:prstGeom>
          <a:noFill/>
          <a:ln w="12700" cap="rnd" cmpd="sng">
            <a:solidFill>
              <a:schemeClr val="accent1"/>
            </a:solidFill>
            <a:prstDash val="solid"/>
            <a:round/>
            <a:headEnd type="none" w="sm" len="sm"/>
            <a:tailEnd type="triangle" w="med" len="med"/>
          </a:ln>
        </p:spPr>
      </p:cxnSp>
      <p:sp>
        <p:nvSpPr>
          <p:cNvPr id="218" name="Google Shape;218;p9"/>
          <p:cNvSpPr/>
          <p:nvPr/>
        </p:nvSpPr>
        <p:spPr>
          <a:xfrm>
            <a:off x="7228891" y="4922889"/>
            <a:ext cx="1689777" cy="561053"/>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End</a:t>
            </a:r>
            <a:endParaRPr/>
          </a:p>
        </p:txBody>
      </p:sp>
    </p:spTree>
  </p:cSld>
  <p:clrMapOvr>
    <a:masterClrMapping/>
  </p:clrMapOvr>
  <p:transition spd="slow">
    <p:push dir="r"/>
  </p:transition>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1078</Words>
  <Application>Microsoft Office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Noto Sans Symbols</vt:lpstr>
      <vt:lpstr>Times New Roman</vt:lpstr>
      <vt:lpstr>Trebuchet MS</vt:lpstr>
      <vt:lpstr>Facet</vt:lpstr>
      <vt:lpstr>Welcome to  My Project Proposal Presentation</vt:lpstr>
      <vt:lpstr>Food Delivery Management System</vt:lpstr>
      <vt:lpstr>Consultant: Mohammad Moshaidul Islam WDPF Isdb-bisew IT Scholarship Email:moshaidul@gmail.com</vt:lpstr>
      <vt:lpstr>PowerPoint Presentation</vt:lpstr>
      <vt:lpstr>PowerPoint Presentation</vt:lpstr>
      <vt:lpstr>Introduction</vt:lpstr>
      <vt:lpstr>PowerPoint Presentation</vt:lpstr>
      <vt:lpstr>Entity Relationship Diagram</vt:lpstr>
      <vt:lpstr>Flowchart of Software</vt:lpstr>
      <vt:lpstr>PowerPoint Presentation</vt:lpstr>
      <vt:lpstr>PowerPoint Presentation</vt:lpstr>
      <vt:lpstr>Timeline and Milestone</vt:lpstr>
      <vt:lpstr>Tools and Technologies:  </vt:lpstr>
      <vt:lpstr>Form Sample</vt:lpstr>
      <vt:lpstr>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Project Proposal Presentation</dc:title>
  <dc:creator>Alamgir</dc:creator>
  <cp:lastModifiedBy>Nisat Hassan</cp:lastModifiedBy>
  <cp:revision>1</cp:revision>
  <dcterms:created xsi:type="dcterms:W3CDTF">2025-08-07T16:28:48Z</dcterms:created>
  <dcterms:modified xsi:type="dcterms:W3CDTF">2025-08-20T06:35:19Z</dcterms:modified>
</cp:coreProperties>
</file>