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59c46f45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59c46f45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59c46f45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59c46f45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59c46f45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59c46f45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6913048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6913048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6913048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6913048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6913048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6913048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94838c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94838c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94838c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94838c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394838c7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394838c7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59c46f45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59c46f45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59c46f45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59c46f45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59c46f45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59c46f45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59c46f4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59c46f4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59c46f45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59c46f45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Falling Prediction using KNN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Python</a:t>
            </a:r>
            <a:endParaRPr/>
          </a:p>
        </p:txBody>
      </p:sp>
      <p:sp>
        <p:nvSpPr>
          <p:cNvPr id="202" name="Google Shape;202;p22"/>
          <p:cNvSpPr txBox="1"/>
          <p:nvPr>
            <p:ph idx="1" type="body"/>
          </p:nvPr>
        </p:nvSpPr>
        <p:spPr>
          <a:xfrm>
            <a:off x="222550" y="1567550"/>
            <a:ext cx="213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first import the packages and modules we will need for the duration of our implementation</a:t>
            </a:r>
            <a:endParaRPr/>
          </a:p>
        </p:txBody>
      </p:sp>
      <p:pic>
        <p:nvPicPr>
          <p:cNvPr id="203" name="Google Shape;203;p22"/>
          <p:cNvPicPr preferRelativeResize="0"/>
          <p:nvPr/>
        </p:nvPicPr>
        <p:blipFill>
          <a:blip r:embed="rId3">
            <a:alphaModFix/>
          </a:blip>
          <a:stretch>
            <a:fillRect/>
          </a:stretch>
        </p:blipFill>
        <p:spPr>
          <a:xfrm>
            <a:off x="3290900" y="1715200"/>
            <a:ext cx="4811775" cy="85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Python</a:t>
            </a:r>
            <a:endParaRPr/>
          </a:p>
          <a:p>
            <a:pPr indent="0" lvl="0" marL="0" rtl="0" algn="l">
              <a:spcBef>
                <a:spcPts val="0"/>
              </a:spcBef>
              <a:spcAft>
                <a:spcPts val="0"/>
              </a:spcAft>
              <a:buNone/>
            </a:pPr>
            <a:r>
              <a:t/>
            </a:r>
            <a:endParaRPr/>
          </a:p>
        </p:txBody>
      </p:sp>
      <p:sp>
        <p:nvSpPr>
          <p:cNvPr id="209" name="Google Shape;209;p23"/>
          <p:cNvSpPr txBox="1"/>
          <p:nvPr>
            <p:ph idx="1" type="body"/>
          </p:nvPr>
        </p:nvSpPr>
        <p:spPr>
          <a:xfrm>
            <a:off x="321475" y="1567550"/>
            <a:ext cx="2044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then define the functions we need in order to implement KNN Classification</a:t>
            </a:r>
            <a:endParaRPr/>
          </a:p>
        </p:txBody>
      </p:sp>
      <p:pic>
        <p:nvPicPr>
          <p:cNvPr id="210" name="Google Shape;210;p23"/>
          <p:cNvPicPr preferRelativeResize="0"/>
          <p:nvPr/>
        </p:nvPicPr>
        <p:blipFill>
          <a:blip r:embed="rId3">
            <a:alphaModFix/>
          </a:blip>
          <a:stretch>
            <a:fillRect/>
          </a:stretch>
        </p:blipFill>
        <p:spPr>
          <a:xfrm>
            <a:off x="3655575" y="1257725"/>
            <a:ext cx="4388670"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Python</a:t>
            </a:r>
            <a:endParaRPr/>
          </a:p>
          <a:p>
            <a:pPr indent="0" lvl="0" marL="0" rtl="0" algn="l">
              <a:spcBef>
                <a:spcPts val="0"/>
              </a:spcBef>
              <a:spcAft>
                <a:spcPts val="0"/>
              </a:spcAft>
              <a:buNone/>
            </a:pPr>
            <a:r>
              <a:t/>
            </a:r>
            <a:endParaRPr/>
          </a:p>
        </p:txBody>
      </p:sp>
      <p:sp>
        <p:nvSpPr>
          <p:cNvPr id="216" name="Google Shape;216;p24"/>
          <p:cNvSpPr txBox="1"/>
          <p:nvPr>
            <p:ph idx="1" type="body"/>
          </p:nvPr>
        </p:nvSpPr>
        <p:spPr>
          <a:xfrm>
            <a:off x="275400" y="1534575"/>
            <a:ext cx="3030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then set up our dataset and convert it into a list format.</a:t>
            </a:r>
            <a:endParaRPr/>
          </a:p>
          <a:p>
            <a:pPr indent="-311150" lvl="0" marL="457200" rtl="0" algn="l">
              <a:spcBef>
                <a:spcPts val="0"/>
              </a:spcBef>
              <a:spcAft>
                <a:spcPts val="0"/>
              </a:spcAft>
              <a:buSzPts val="1300"/>
              <a:buChar char="●"/>
            </a:pPr>
            <a:r>
              <a:rPr lang="en"/>
              <a:t>We then test our euclidean distance function on our dataset to get the distances from the dataset</a:t>
            </a:r>
            <a:endParaRPr/>
          </a:p>
        </p:txBody>
      </p:sp>
      <p:pic>
        <p:nvPicPr>
          <p:cNvPr id="217" name="Google Shape;217;p24"/>
          <p:cNvPicPr preferRelativeResize="0"/>
          <p:nvPr/>
        </p:nvPicPr>
        <p:blipFill>
          <a:blip r:embed="rId3">
            <a:alphaModFix/>
          </a:blip>
          <a:stretch>
            <a:fillRect/>
          </a:stretch>
        </p:blipFill>
        <p:spPr>
          <a:xfrm>
            <a:off x="4150250" y="1145725"/>
            <a:ext cx="4186139"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Python</a:t>
            </a:r>
            <a:endParaRPr/>
          </a:p>
          <a:p>
            <a:pPr indent="0" lvl="0" marL="0" rtl="0" algn="l">
              <a:spcBef>
                <a:spcPts val="0"/>
              </a:spcBef>
              <a:spcAft>
                <a:spcPts val="0"/>
              </a:spcAft>
              <a:buNone/>
            </a:pPr>
            <a:r>
              <a:t/>
            </a:r>
            <a:endParaRPr/>
          </a:p>
        </p:txBody>
      </p:sp>
      <p:sp>
        <p:nvSpPr>
          <p:cNvPr id="223" name="Google Shape;223;p25"/>
          <p:cNvSpPr txBox="1"/>
          <p:nvPr>
            <p:ph idx="1" type="body"/>
          </p:nvPr>
        </p:nvSpPr>
        <p:spPr>
          <a:xfrm>
            <a:off x="382550" y="1691200"/>
            <a:ext cx="2815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next step if to test get_neighbors function and generate a list of neighbors from our dataset that are kth distance from our test data </a:t>
            </a:r>
            <a:endParaRPr/>
          </a:p>
        </p:txBody>
      </p:sp>
      <p:pic>
        <p:nvPicPr>
          <p:cNvPr id="224" name="Google Shape;224;p25"/>
          <p:cNvPicPr preferRelativeResize="0"/>
          <p:nvPr/>
        </p:nvPicPr>
        <p:blipFill>
          <a:blip r:embed="rId3">
            <a:alphaModFix/>
          </a:blip>
          <a:stretch>
            <a:fillRect/>
          </a:stretch>
        </p:blipFill>
        <p:spPr>
          <a:xfrm>
            <a:off x="3593850" y="2992121"/>
            <a:ext cx="5001074" cy="86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 Python</a:t>
            </a:r>
            <a:endParaRPr/>
          </a:p>
        </p:txBody>
      </p:sp>
      <p:sp>
        <p:nvSpPr>
          <p:cNvPr id="230" name="Google Shape;230;p26"/>
          <p:cNvSpPr txBox="1"/>
          <p:nvPr>
            <p:ph idx="1" type="body"/>
          </p:nvPr>
        </p:nvSpPr>
        <p:spPr>
          <a:xfrm>
            <a:off x="423775" y="1617025"/>
            <a:ext cx="2931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final step is to use our program to make a final prediction and then format our answer.</a:t>
            </a:r>
            <a:endParaRPr/>
          </a:p>
        </p:txBody>
      </p:sp>
      <p:pic>
        <p:nvPicPr>
          <p:cNvPr id="231" name="Google Shape;231;p26"/>
          <p:cNvPicPr preferRelativeResize="0"/>
          <p:nvPr/>
        </p:nvPicPr>
        <p:blipFill>
          <a:blip r:embed="rId3">
            <a:alphaModFix/>
          </a:blip>
          <a:stretch>
            <a:fillRect/>
          </a:stretch>
        </p:blipFill>
        <p:spPr>
          <a:xfrm>
            <a:off x="3507175" y="1780450"/>
            <a:ext cx="4769300" cy="2135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7" name="Google Shape;23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we can see from our results, both KNN using Excel and Python </a:t>
            </a:r>
            <a:r>
              <a:rPr lang="en"/>
              <a:t>correctly</a:t>
            </a:r>
            <a:r>
              <a:rPr lang="en"/>
              <a:t> predicted from the given data of the gyroscope and accelerometer that the </a:t>
            </a:r>
            <a:r>
              <a:rPr lang="en"/>
              <a:t>individual</a:t>
            </a:r>
            <a:r>
              <a:rPr lang="en"/>
              <a:t> is </a:t>
            </a:r>
            <a:r>
              <a:rPr lang="en"/>
              <a:t>experiencing</a:t>
            </a:r>
            <a:r>
              <a:rPr lang="en"/>
              <a:t> a fall.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Design</a:t>
            </a:r>
            <a:endParaRPr/>
          </a:p>
          <a:p>
            <a:pPr indent="-311150" lvl="0" marL="457200" rtl="0" algn="l">
              <a:spcBef>
                <a:spcPts val="0"/>
              </a:spcBef>
              <a:spcAft>
                <a:spcPts val="0"/>
              </a:spcAft>
              <a:buSzPts val="1300"/>
              <a:buChar char="●"/>
            </a:pPr>
            <a:r>
              <a:rPr lang="en"/>
              <a:t>Implementation</a:t>
            </a:r>
            <a:endParaRPr/>
          </a:p>
          <a:p>
            <a:pPr indent="-311150" lvl="0" marL="457200" rtl="0" algn="l">
              <a:spcBef>
                <a:spcPts val="0"/>
              </a:spcBef>
              <a:spcAft>
                <a:spcPts val="0"/>
              </a:spcAft>
              <a:buSzPts val="1300"/>
              <a:buChar char="●"/>
            </a:pPr>
            <a:r>
              <a:rPr lang="en"/>
              <a:t>Test</a:t>
            </a:r>
            <a:endParaRPr/>
          </a:p>
          <a:p>
            <a:pPr indent="-311150" lvl="0" marL="457200" rtl="0" algn="l">
              <a:spcBef>
                <a:spcPts val="0"/>
              </a:spcBef>
              <a:spcAft>
                <a:spcPts val="0"/>
              </a:spcAft>
              <a:buSzPts val="1300"/>
              <a:buChar char="●"/>
            </a:pPr>
            <a:r>
              <a:rPr lang="en"/>
              <a:t>Conclusion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assignment we will be using KNN classification algorithm to make a fall </a:t>
            </a:r>
            <a:r>
              <a:rPr lang="en"/>
              <a:t>prediction, we will be doing the prediction in two ways, the first one through regular calculations using excel, and the second one will be using python and colab to make the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52" name="Google Shape;152;p16"/>
          <p:cNvSpPr txBox="1"/>
          <p:nvPr/>
        </p:nvSpPr>
        <p:spPr>
          <a:xfrm>
            <a:off x="1368300" y="1186950"/>
            <a:ext cx="5621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first has to take our already preprocessed data and then transform it into an array form.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Our data for this project is list of features for the Abalone Animal, we are Interested in the Length and Height features, we will try to use the length data for our features and use the height data as our labels, and then train the linear model using this data set</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Implementation in Excel</a:t>
            </a:r>
            <a:endParaRPr/>
          </a:p>
        </p:txBody>
      </p:sp>
      <p:sp>
        <p:nvSpPr>
          <p:cNvPr id="158" name="Google Shape;158;p17"/>
          <p:cNvSpPr txBox="1"/>
          <p:nvPr>
            <p:ph idx="1" type="body"/>
          </p:nvPr>
        </p:nvSpPr>
        <p:spPr>
          <a:xfrm>
            <a:off x="1297500" y="1567550"/>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want to predict the fall of a </a:t>
            </a:r>
            <a:r>
              <a:rPr lang="en"/>
              <a:t>certain individual from the gyroscope and acceleration data that we gathered from the gyroscope and the accelerometer</a:t>
            </a:r>
            <a:endParaRPr/>
          </a:p>
        </p:txBody>
      </p:sp>
      <p:pic>
        <p:nvPicPr>
          <p:cNvPr id="159" name="Google Shape;159;p17"/>
          <p:cNvPicPr preferRelativeResize="0"/>
          <p:nvPr/>
        </p:nvPicPr>
        <p:blipFill>
          <a:blip r:embed="rId3">
            <a:alphaModFix/>
          </a:blip>
          <a:stretch>
            <a:fillRect/>
          </a:stretch>
        </p:blipFill>
        <p:spPr>
          <a:xfrm>
            <a:off x="4669500" y="1460250"/>
            <a:ext cx="4322100" cy="1866361"/>
          </a:xfrm>
          <a:prstGeom prst="rect">
            <a:avLst/>
          </a:prstGeom>
          <a:noFill/>
          <a:ln>
            <a:noFill/>
          </a:ln>
        </p:spPr>
      </p:pic>
      <p:pic>
        <p:nvPicPr>
          <p:cNvPr id="160" name="Google Shape;160;p17"/>
          <p:cNvPicPr preferRelativeResize="0"/>
          <p:nvPr/>
        </p:nvPicPr>
        <p:blipFill>
          <a:blip r:embed="rId4">
            <a:alphaModFix/>
          </a:blip>
          <a:stretch>
            <a:fillRect/>
          </a:stretch>
        </p:blipFill>
        <p:spPr>
          <a:xfrm>
            <a:off x="4793238" y="3526625"/>
            <a:ext cx="4074634" cy="35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Excel</a:t>
            </a:r>
            <a:endParaRPr/>
          </a:p>
        </p:txBody>
      </p:sp>
      <p:sp>
        <p:nvSpPr>
          <p:cNvPr id="166" name="Google Shape;166;p18"/>
          <p:cNvSpPr txBox="1"/>
          <p:nvPr>
            <p:ph idx="1" type="body"/>
          </p:nvPr>
        </p:nvSpPr>
        <p:spPr>
          <a:xfrm>
            <a:off x="1297500" y="1567550"/>
            <a:ext cx="2568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first thing we should do is to </a:t>
            </a:r>
            <a:r>
              <a:rPr lang="en"/>
              <a:t>calculate</a:t>
            </a:r>
            <a:r>
              <a:rPr lang="en"/>
              <a:t> the K value </a:t>
            </a:r>
            <a:endParaRPr/>
          </a:p>
          <a:p>
            <a:pPr indent="-311150" lvl="0" marL="457200" rtl="0" algn="l">
              <a:spcBef>
                <a:spcPts val="0"/>
              </a:spcBef>
              <a:spcAft>
                <a:spcPts val="0"/>
              </a:spcAft>
              <a:buSzPts val="1300"/>
              <a:buChar char="●"/>
            </a:pPr>
            <a:r>
              <a:rPr lang="en"/>
              <a:t>In our case we had 8 samples so our k would be 3 in this case, since </a:t>
            </a:r>
            <a:r>
              <a:rPr lang="en" sz="1100"/>
              <a:t>A </a:t>
            </a:r>
            <a:r>
              <a:rPr lang="en"/>
              <a:t>general rule of thumb: K = the closest odd number of the square root of the number of samples</a:t>
            </a:r>
            <a:endParaRPr/>
          </a:p>
        </p:txBody>
      </p:sp>
      <p:pic>
        <p:nvPicPr>
          <p:cNvPr id="167" name="Google Shape;167;p18"/>
          <p:cNvPicPr preferRelativeResize="0"/>
          <p:nvPr/>
        </p:nvPicPr>
        <p:blipFill>
          <a:blip r:embed="rId3">
            <a:alphaModFix/>
          </a:blip>
          <a:stretch>
            <a:fillRect/>
          </a:stretch>
        </p:blipFill>
        <p:spPr>
          <a:xfrm>
            <a:off x="4158325" y="2671925"/>
            <a:ext cx="4476750" cy="43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Excel</a:t>
            </a:r>
            <a:endParaRPr/>
          </a:p>
        </p:txBody>
      </p:sp>
      <p:sp>
        <p:nvSpPr>
          <p:cNvPr id="173" name="Google Shape;173;p19"/>
          <p:cNvSpPr txBox="1"/>
          <p:nvPr/>
        </p:nvSpPr>
        <p:spPr>
          <a:xfrm>
            <a:off x="370925" y="1632075"/>
            <a:ext cx="2777700" cy="3032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K nearest neighbor algorithm is based on minimum distance from the query instance to the training samples to determine the K-nearest neighbors.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have to Calculate the euclidean distance following this convention. </a:t>
            </a:r>
            <a:endParaRPr>
              <a:solidFill>
                <a:schemeClr val="lt1"/>
              </a:solidFill>
              <a:latin typeface="Lato"/>
              <a:ea typeface="Lato"/>
              <a:cs typeface="Lato"/>
              <a:sym typeface="Lato"/>
            </a:endParaRPr>
          </a:p>
          <a:p>
            <a:pPr indent="0" lvl="0" marL="457200" rtl="0" algn="l">
              <a:spcBef>
                <a:spcPts val="1200"/>
              </a:spcBef>
              <a:spcAft>
                <a:spcPts val="0"/>
              </a:spcAft>
              <a:buNone/>
            </a:pPr>
            <a:r>
              <a:t/>
            </a:r>
            <a:endParaRPr>
              <a:solidFill>
                <a:schemeClr val="lt1"/>
              </a:solidFill>
              <a:latin typeface="Lato"/>
              <a:ea typeface="Lato"/>
              <a:cs typeface="Lato"/>
              <a:sym typeface="Lato"/>
            </a:endParaRPr>
          </a:p>
        </p:txBody>
      </p:sp>
      <p:pic>
        <p:nvPicPr>
          <p:cNvPr id="174" name="Google Shape;174;p19"/>
          <p:cNvPicPr preferRelativeResize="0"/>
          <p:nvPr/>
        </p:nvPicPr>
        <p:blipFill>
          <a:blip r:embed="rId3">
            <a:alphaModFix/>
          </a:blip>
          <a:stretch>
            <a:fillRect/>
          </a:stretch>
        </p:blipFill>
        <p:spPr>
          <a:xfrm>
            <a:off x="3952325" y="1307855"/>
            <a:ext cx="4419600" cy="1372425"/>
          </a:xfrm>
          <a:prstGeom prst="rect">
            <a:avLst/>
          </a:prstGeom>
          <a:noFill/>
          <a:ln>
            <a:noFill/>
          </a:ln>
        </p:spPr>
      </p:pic>
      <p:pic>
        <p:nvPicPr>
          <p:cNvPr id="175" name="Google Shape;175;p19"/>
          <p:cNvPicPr preferRelativeResize="0"/>
          <p:nvPr/>
        </p:nvPicPr>
        <p:blipFill>
          <a:blip r:embed="rId4">
            <a:alphaModFix/>
          </a:blip>
          <a:stretch>
            <a:fillRect/>
          </a:stretch>
        </p:blipFill>
        <p:spPr>
          <a:xfrm>
            <a:off x="3952325" y="3197650"/>
            <a:ext cx="4535025" cy="495300"/>
          </a:xfrm>
          <a:prstGeom prst="rect">
            <a:avLst/>
          </a:prstGeom>
          <a:noFill/>
          <a:ln>
            <a:noFill/>
          </a:ln>
        </p:spPr>
      </p:pic>
      <p:cxnSp>
        <p:nvCxnSpPr>
          <p:cNvPr id="176" name="Google Shape;176;p19"/>
          <p:cNvCxnSpPr/>
          <p:nvPr/>
        </p:nvCxnSpPr>
        <p:spPr>
          <a:xfrm flipH="1" rot="10800000">
            <a:off x="3157000" y="3569150"/>
            <a:ext cx="684300" cy="1401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Excel</a:t>
            </a:r>
            <a:endParaRPr/>
          </a:p>
        </p:txBody>
      </p:sp>
      <p:sp>
        <p:nvSpPr>
          <p:cNvPr id="182" name="Google Shape;182;p20"/>
          <p:cNvSpPr txBox="1"/>
          <p:nvPr/>
        </p:nvSpPr>
        <p:spPr>
          <a:xfrm>
            <a:off x="230800" y="1566125"/>
            <a:ext cx="2571900" cy="2967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next step is to find the K-nearest neighbors.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other words, we sort the distance of all training samples to the query instance and determine the K-th minimum distance.</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Since K=3 then the neighbors would be</a:t>
            </a:r>
            <a:endParaRPr>
              <a:solidFill>
                <a:schemeClr val="lt1"/>
              </a:solidFill>
              <a:latin typeface="Lato"/>
              <a:ea typeface="Lato"/>
              <a:cs typeface="Lato"/>
              <a:sym typeface="Lato"/>
            </a:endParaRPr>
          </a:p>
          <a:p>
            <a:pPr indent="0" lvl="0" marL="457200" rtl="0" algn="l">
              <a:spcBef>
                <a:spcPts val="1200"/>
              </a:spcBef>
              <a:spcAft>
                <a:spcPts val="0"/>
              </a:spcAft>
              <a:buNone/>
            </a:pPr>
            <a:r>
              <a:t/>
            </a:r>
            <a:endParaRPr>
              <a:solidFill>
                <a:schemeClr val="lt1"/>
              </a:solidFill>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3655750" y="1467199"/>
            <a:ext cx="4735449" cy="1615400"/>
          </a:xfrm>
          <a:prstGeom prst="rect">
            <a:avLst/>
          </a:prstGeom>
          <a:noFill/>
          <a:ln>
            <a:noFill/>
          </a:ln>
        </p:spPr>
      </p:pic>
      <p:cxnSp>
        <p:nvCxnSpPr>
          <p:cNvPr id="184" name="Google Shape;184;p20"/>
          <p:cNvCxnSpPr/>
          <p:nvPr/>
        </p:nvCxnSpPr>
        <p:spPr>
          <a:xfrm flipH="1" rot="10800000">
            <a:off x="2571750" y="2456275"/>
            <a:ext cx="1014000" cy="1294200"/>
          </a:xfrm>
          <a:prstGeom prst="straightConnector1">
            <a:avLst/>
          </a:prstGeom>
          <a:noFill/>
          <a:ln cap="flat" cmpd="sng" w="9525">
            <a:solidFill>
              <a:schemeClr val="dk2"/>
            </a:solidFill>
            <a:prstDash val="solid"/>
            <a:round/>
            <a:headEnd len="med" w="med" type="none"/>
            <a:tailEnd len="med" w="med" type="stealth"/>
          </a:ln>
        </p:spPr>
      </p:cxnSp>
      <p:cxnSp>
        <p:nvCxnSpPr>
          <p:cNvPr id="185" name="Google Shape;185;p20"/>
          <p:cNvCxnSpPr/>
          <p:nvPr/>
        </p:nvCxnSpPr>
        <p:spPr>
          <a:xfrm flipH="1" rot="10800000">
            <a:off x="2596475" y="2637775"/>
            <a:ext cx="1030500" cy="1112700"/>
          </a:xfrm>
          <a:prstGeom prst="straightConnector1">
            <a:avLst/>
          </a:prstGeom>
          <a:noFill/>
          <a:ln cap="flat" cmpd="sng" w="9525">
            <a:solidFill>
              <a:schemeClr val="dk2"/>
            </a:solidFill>
            <a:prstDash val="solid"/>
            <a:round/>
            <a:headEnd len="med" w="med" type="none"/>
            <a:tailEnd len="med" w="med" type="stealth"/>
          </a:ln>
        </p:spPr>
      </p:cxnSp>
      <p:cxnSp>
        <p:nvCxnSpPr>
          <p:cNvPr id="186" name="Google Shape;186;p20"/>
          <p:cNvCxnSpPr/>
          <p:nvPr/>
        </p:nvCxnSpPr>
        <p:spPr>
          <a:xfrm flipH="1" rot="10800000">
            <a:off x="2596475" y="2884950"/>
            <a:ext cx="1022100" cy="882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 Excel</a:t>
            </a:r>
            <a:endParaRPr/>
          </a:p>
        </p:txBody>
      </p:sp>
      <p:sp>
        <p:nvSpPr>
          <p:cNvPr id="192" name="Google Shape;192;p21"/>
          <p:cNvSpPr txBox="1"/>
          <p:nvPr/>
        </p:nvSpPr>
        <p:spPr>
          <a:xfrm>
            <a:off x="230800" y="1549650"/>
            <a:ext cx="2876700" cy="3270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If the number of plus is greater than minus, we predict the query instance as plus and vice versa.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If the number of plus is equal to minus, we can choose arbitrary or determine as one of the plus or minus.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Then our final prediction would be a plus </a:t>
            </a:r>
            <a:endParaRPr sz="1300">
              <a:solidFill>
                <a:schemeClr val="lt1"/>
              </a:solidFill>
              <a:latin typeface="Lato"/>
              <a:ea typeface="Lato"/>
              <a:cs typeface="Lato"/>
              <a:sym typeface="Lato"/>
            </a:endParaRPr>
          </a:p>
          <a:p>
            <a:pPr indent="0" lvl="0" marL="457200" rtl="0" algn="l">
              <a:spcBef>
                <a:spcPts val="120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3655550" y="1549650"/>
            <a:ext cx="5134374" cy="2397975"/>
          </a:xfrm>
          <a:prstGeom prst="rect">
            <a:avLst/>
          </a:prstGeom>
          <a:noFill/>
          <a:ln>
            <a:noFill/>
          </a:ln>
        </p:spPr>
      </p:pic>
      <p:cxnSp>
        <p:nvCxnSpPr>
          <p:cNvPr id="194" name="Google Shape;194;p21"/>
          <p:cNvCxnSpPr/>
          <p:nvPr/>
        </p:nvCxnSpPr>
        <p:spPr>
          <a:xfrm flipH="1" rot="10800000">
            <a:off x="2530525" y="3857475"/>
            <a:ext cx="989100" cy="8400"/>
          </a:xfrm>
          <a:prstGeom prst="straightConnector1">
            <a:avLst/>
          </a:prstGeom>
          <a:noFill/>
          <a:ln cap="flat" cmpd="sng" w="9525">
            <a:solidFill>
              <a:schemeClr val="dk2"/>
            </a:solidFill>
            <a:prstDash val="solid"/>
            <a:round/>
            <a:headEnd len="med" w="med" type="none"/>
            <a:tailEnd len="med" w="med" type="stealth"/>
          </a:ln>
        </p:spPr>
      </p:cxnSp>
      <p:cxnSp>
        <p:nvCxnSpPr>
          <p:cNvPr id="195" name="Google Shape;195;p21"/>
          <p:cNvCxnSpPr/>
          <p:nvPr/>
        </p:nvCxnSpPr>
        <p:spPr>
          <a:xfrm>
            <a:off x="2571750" y="3874100"/>
            <a:ext cx="4616100" cy="750000"/>
          </a:xfrm>
          <a:prstGeom prst="bentConnector3">
            <a:avLst>
              <a:gd fmla="val 0" name="adj1"/>
            </a:avLst>
          </a:prstGeom>
          <a:noFill/>
          <a:ln cap="flat" cmpd="sng" w="9525">
            <a:solidFill>
              <a:schemeClr val="dk2"/>
            </a:solidFill>
            <a:prstDash val="solid"/>
            <a:round/>
            <a:headEnd len="med" w="med" type="none"/>
            <a:tailEnd len="med" w="med" type="stealth"/>
          </a:ln>
        </p:spPr>
      </p:cxnSp>
      <p:cxnSp>
        <p:nvCxnSpPr>
          <p:cNvPr id="196" name="Google Shape;196;p21"/>
          <p:cNvCxnSpPr/>
          <p:nvPr/>
        </p:nvCxnSpPr>
        <p:spPr>
          <a:xfrm flipH="1" rot="10800000">
            <a:off x="7195950" y="4014150"/>
            <a:ext cx="816000" cy="6183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