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59c46f45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59c46f45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59c46f45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59c46f45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59c46f45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59c46f45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59c46f45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59c46f45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94838c7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94838c7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94838c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94838c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394838c7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394838c7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59c46f45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59c46f45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9c46f45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9c46f45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59c46f45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59c46f45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59c46f45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59c46f45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59c46f45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59c46f45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Linear Regression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a:t>
            </a:r>
            <a:endParaRPr/>
          </a:p>
        </p:txBody>
      </p:sp>
      <p:sp>
        <p:nvSpPr>
          <p:cNvPr id="200" name="Google Shape;200;p22"/>
          <p:cNvSpPr txBox="1"/>
          <p:nvPr>
            <p:ph idx="1" type="body"/>
          </p:nvPr>
        </p:nvSpPr>
        <p:spPr>
          <a:xfrm>
            <a:off x="222550" y="1567550"/>
            <a:ext cx="2134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Now we make </a:t>
            </a:r>
            <a:r>
              <a:rPr lang="en"/>
              <a:t>predictions</a:t>
            </a:r>
            <a:r>
              <a:rPr lang="en"/>
              <a:t> using our new calculated parameter</a:t>
            </a:r>
            <a:endParaRPr/>
          </a:p>
        </p:txBody>
      </p:sp>
      <p:pic>
        <p:nvPicPr>
          <p:cNvPr id="201" name="Google Shape;201;p22"/>
          <p:cNvPicPr preferRelativeResize="0"/>
          <p:nvPr/>
        </p:nvPicPr>
        <p:blipFill>
          <a:blip r:embed="rId3">
            <a:alphaModFix/>
          </a:blip>
          <a:stretch>
            <a:fillRect/>
          </a:stretch>
        </p:blipFill>
        <p:spPr>
          <a:xfrm>
            <a:off x="2917925" y="2787479"/>
            <a:ext cx="5918325" cy="829300"/>
          </a:xfrm>
          <a:prstGeom prst="rect">
            <a:avLst/>
          </a:prstGeom>
          <a:noFill/>
          <a:ln>
            <a:noFill/>
          </a:ln>
        </p:spPr>
      </p:pic>
      <p:cxnSp>
        <p:nvCxnSpPr>
          <p:cNvPr id="202" name="Google Shape;202;p22"/>
          <p:cNvCxnSpPr/>
          <p:nvPr/>
        </p:nvCxnSpPr>
        <p:spPr>
          <a:xfrm>
            <a:off x="2110150" y="2489325"/>
            <a:ext cx="568800" cy="3873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a:t>
            </a:r>
            <a:endParaRPr/>
          </a:p>
        </p:txBody>
      </p:sp>
      <p:sp>
        <p:nvSpPr>
          <p:cNvPr id="208" name="Google Shape;208;p23"/>
          <p:cNvSpPr txBox="1"/>
          <p:nvPr>
            <p:ph idx="1" type="body"/>
          </p:nvPr>
        </p:nvSpPr>
        <p:spPr>
          <a:xfrm>
            <a:off x="321475" y="1567550"/>
            <a:ext cx="2044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then </a:t>
            </a:r>
            <a:r>
              <a:rPr lang="en"/>
              <a:t>creates a scatter plot of the training data (X, y) and a line plot of the predictions y_predict using the calculated model parameters theta_best</a:t>
            </a:r>
            <a:endParaRPr/>
          </a:p>
        </p:txBody>
      </p:sp>
      <p:pic>
        <p:nvPicPr>
          <p:cNvPr id="209" name="Google Shape;209;p23"/>
          <p:cNvPicPr preferRelativeResize="0"/>
          <p:nvPr/>
        </p:nvPicPr>
        <p:blipFill>
          <a:blip r:embed="rId3">
            <a:alphaModFix/>
          </a:blip>
          <a:stretch>
            <a:fillRect/>
          </a:stretch>
        </p:blipFill>
        <p:spPr>
          <a:xfrm>
            <a:off x="3416550" y="1138775"/>
            <a:ext cx="4241461"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against sklearn.linear_model</a:t>
            </a:r>
            <a:endParaRPr/>
          </a:p>
        </p:txBody>
      </p:sp>
      <p:sp>
        <p:nvSpPr>
          <p:cNvPr id="215" name="Google Shape;215;p24"/>
          <p:cNvSpPr txBox="1"/>
          <p:nvPr>
            <p:ph idx="1" type="body"/>
          </p:nvPr>
        </p:nvSpPr>
        <p:spPr>
          <a:xfrm>
            <a:off x="189575" y="1567550"/>
            <a:ext cx="23163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We will test our model by comparing the parameter theta_best we calculated against the Parameter generated from the data using sklearn.linear_model</a:t>
            </a:r>
            <a:endParaRPr/>
          </a:p>
          <a:p>
            <a:pPr indent="-311150" lvl="0" marL="457200" rtl="0" algn="l">
              <a:spcBef>
                <a:spcPts val="0"/>
              </a:spcBef>
              <a:spcAft>
                <a:spcPts val="0"/>
              </a:spcAft>
              <a:buSzPts val="1300"/>
              <a:buChar char="●"/>
            </a:pPr>
            <a:r>
              <a:rPr lang="en"/>
              <a:t>From the pictures we can see both models correctly generate parameters that make predictions that correctly fit.</a:t>
            </a:r>
            <a:endParaRPr/>
          </a:p>
        </p:txBody>
      </p:sp>
      <p:pic>
        <p:nvPicPr>
          <p:cNvPr id="216" name="Google Shape;216;p24"/>
          <p:cNvPicPr preferRelativeResize="0"/>
          <p:nvPr/>
        </p:nvPicPr>
        <p:blipFill>
          <a:blip r:embed="rId3">
            <a:alphaModFix/>
          </a:blip>
          <a:stretch>
            <a:fillRect/>
          </a:stretch>
        </p:blipFill>
        <p:spPr>
          <a:xfrm>
            <a:off x="4463450" y="3420751"/>
            <a:ext cx="3536674" cy="1176275"/>
          </a:xfrm>
          <a:prstGeom prst="rect">
            <a:avLst/>
          </a:prstGeom>
          <a:noFill/>
          <a:ln>
            <a:noFill/>
          </a:ln>
        </p:spPr>
      </p:pic>
      <p:pic>
        <p:nvPicPr>
          <p:cNvPr id="217" name="Google Shape;217;p24"/>
          <p:cNvPicPr preferRelativeResize="0"/>
          <p:nvPr/>
        </p:nvPicPr>
        <p:blipFill>
          <a:blip r:embed="rId4">
            <a:alphaModFix/>
          </a:blip>
          <a:stretch>
            <a:fillRect/>
          </a:stretch>
        </p:blipFill>
        <p:spPr>
          <a:xfrm>
            <a:off x="4496425" y="1351475"/>
            <a:ext cx="3441375" cy="157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Conlusion</a:t>
            </a:r>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assignment, we tried </a:t>
            </a:r>
            <a:r>
              <a:rPr lang="en"/>
              <a:t>implementing</a:t>
            </a:r>
            <a:r>
              <a:rPr lang="en"/>
              <a:t> a linear regression model using the abalone data, we first transformed the data into a medium that the numpy library can better work with. After that we used these data to generate parameter theta_best by solving the normal equation. </a:t>
            </a:r>
            <a:endParaRPr/>
          </a:p>
          <a:p>
            <a:pPr indent="-311150" lvl="0" marL="457200" rtl="0" algn="l">
              <a:spcBef>
                <a:spcPts val="0"/>
              </a:spcBef>
              <a:spcAft>
                <a:spcPts val="0"/>
              </a:spcAft>
              <a:buSzPts val="1300"/>
              <a:buChar char="●"/>
            </a:pPr>
            <a:r>
              <a:rPr lang="en"/>
              <a:t>For this assignment, it was possible to use the normal equation, but for bigger datasets it is not optimal to do so.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Design</a:t>
            </a:r>
            <a:endParaRPr/>
          </a:p>
          <a:p>
            <a:pPr indent="-311150" lvl="0" marL="457200" rtl="0" algn="l">
              <a:spcBef>
                <a:spcPts val="0"/>
              </a:spcBef>
              <a:spcAft>
                <a:spcPts val="0"/>
              </a:spcAft>
              <a:buSzPts val="1300"/>
              <a:buChar char="●"/>
            </a:pPr>
            <a:r>
              <a:rPr lang="en"/>
              <a:t>Implementation</a:t>
            </a:r>
            <a:endParaRPr/>
          </a:p>
          <a:p>
            <a:pPr indent="-311150" lvl="0" marL="457200" rtl="0" algn="l">
              <a:spcBef>
                <a:spcPts val="0"/>
              </a:spcBef>
              <a:spcAft>
                <a:spcPts val="0"/>
              </a:spcAft>
              <a:buSzPts val="1300"/>
              <a:buChar char="●"/>
            </a:pPr>
            <a:r>
              <a:rPr lang="en"/>
              <a:t>Test</a:t>
            </a:r>
            <a:endParaRPr/>
          </a:p>
          <a:p>
            <a:pPr indent="-311150" lvl="0" marL="457200" rtl="0" algn="l">
              <a:spcBef>
                <a:spcPts val="0"/>
              </a:spcBef>
              <a:spcAft>
                <a:spcPts val="0"/>
              </a:spcAft>
              <a:buSzPts val="1300"/>
              <a:buChar char="●"/>
            </a:pPr>
            <a:r>
              <a:rPr lang="en"/>
              <a:t>Conclusion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assignment we will use google colab to implement a linear regression model by solving the normal equation. We will use abalone length as our feature and get the height as our prediction from the algebraic equation. When we finish </a:t>
            </a:r>
            <a:r>
              <a:rPr lang="en"/>
              <a:t>building</a:t>
            </a:r>
            <a:r>
              <a:rPr lang="en"/>
              <a:t> </a:t>
            </a:r>
            <a:r>
              <a:rPr lang="en"/>
              <a:t>the</a:t>
            </a:r>
            <a:r>
              <a:rPr lang="en"/>
              <a:t> model, we will then test it against the linear regression model from sklearn library to see if our model can be used reliably.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52" name="Google Shape;152;p16"/>
          <p:cNvSpPr txBox="1"/>
          <p:nvPr/>
        </p:nvSpPr>
        <p:spPr>
          <a:xfrm>
            <a:off x="1368300" y="1186950"/>
            <a:ext cx="5621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first has to take our already preprocessed data and then transform it into an array form.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Our data for this project is list of features for the Abalone Animal, we are Interested in the Length and Height features, we will try to use the length data for our features and use the height data as our labels, and then train the linear model using this data set</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
            </a:br>
            <a:r>
              <a:rPr lang="en"/>
              <a:t>Implementation</a:t>
            </a:r>
            <a:endParaRPr/>
          </a:p>
        </p:txBody>
      </p:sp>
      <p:sp>
        <p:nvSpPr>
          <p:cNvPr id="158" name="Google Shape;158;p17"/>
          <p:cNvSpPr txBox="1"/>
          <p:nvPr>
            <p:ph idx="1" type="body"/>
          </p:nvPr>
        </p:nvSpPr>
        <p:spPr>
          <a:xfrm>
            <a:off x="1297500" y="1567550"/>
            <a:ext cx="32196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Set up our Workspace</a:t>
            </a:r>
            <a:endParaRPr sz="200"/>
          </a:p>
          <a:p>
            <a:pPr indent="-311150" lvl="0" marL="457200" rtl="0" algn="l">
              <a:spcBef>
                <a:spcPts val="0"/>
              </a:spcBef>
              <a:spcAft>
                <a:spcPts val="0"/>
              </a:spcAft>
              <a:buSzPts val="1300"/>
              <a:buChar char="●"/>
            </a:pPr>
            <a:r>
              <a:rPr lang="en"/>
              <a:t>We </a:t>
            </a:r>
            <a:r>
              <a:rPr lang="en"/>
              <a:t>import</a:t>
            </a:r>
            <a:r>
              <a:rPr lang="en"/>
              <a:t> the needed </a:t>
            </a:r>
            <a:r>
              <a:rPr lang="en"/>
              <a:t>libraries</a:t>
            </a:r>
            <a:r>
              <a:rPr lang="en"/>
              <a:t> and modules </a:t>
            </a:r>
            <a:endParaRPr/>
          </a:p>
        </p:txBody>
      </p:sp>
      <p:pic>
        <p:nvPicPr>
          <p:cNvPr id="159" name="Google Shape;159;p17"/>
          <p:cNvPicPr preferRelativeResize="0"/>
          <p:nvPr/>
        </p:nvPicPr>
        <p:blipFill>
          <a:blip r:embed="rId3">
            <a:alphaModFix/>
          </a:blip>
          <a:stretch>
            <a:fillRect/>
          </a:stretch>
        </p:blipFill>
        <p:spPr>
          <a:xfrm>
            <a:off x="4695423" y="556725"/>
            <a:ext cx="4264475" cy="434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Continued</a:t>
            </a:r>
            <a:endParaRPr/>
          </a:p>
        </p:txBody>
      </p:sp>
      <p:sp>
        <p:nvSpPr>
          <p:cNvPr id="165" name="Google Shape;165;p18"/>
          <p:cNvSpPr txBox="1"/>
          <p:nvPr>
            <p:ph idx="1" type="body"/>
          </p:nvPr>
        </p:nvSpPr>
        <p:spPr>
          <a:xfrm>
            <a:off x="1297500" y="1567550"/>
            <a:ext cx="2568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Import the dataset</a:t>
            </a:r>
            <a:endParaRPr/>
          </a:p>
          <a:p>
            <a:pPr indent="-311150" lvl="0" marL="457200" rtl="0" algn="l">
              <a:spcBef>
                <a:spcPts val="0"/>
              </a:spcBef>
              <a:spcAft>
                <a:spcPts val="0"/>
              </a:spcAft>
              <a:buSzPts val="1300"/>
              <a:buChar char="●"/>
            </a:pPr>
            <a:r>
              <a:rPr lang="en"/>
              <a:t>We then have to extract and </a:t>
            </a:r>
            <a:r>
              <a:rPr lang="en"/>
              <a:t>transform</a:t>
            </a:r>
            <a:r>
              <a:rPr lang="en"/>
              <a:t> the data we need into a workable form such as np.arrays</a:t>
            </a:r>
            <a:endParaRPr/>
          </a:p>
        </p:txBody>
      </p:sp>
      <p:pic>
        <p:nvPicPr>
          <p:cNvPr id="166" name="Google Shape;166;p18"/>
          <p:cNvPicPr preferRelativeResize="0"/>
          <p:nvPr/>
        </p:nvPicPr>
        <p:blipFill>
          <a:blip r:embed="rId3">
            <a:alphaModFix/>
          </a:blip>
          <a:stretch>
            <a:fillRect/>
          </a:stretch>
        </p:blipFill>
        <p:spPr>
          <a:xfrm>
            <a:off x="3935775" y="1105800"/>
            <a:ext cx="4973401" cy="1936049"/>
          </a:xfrm>
          <a:prstGeom prst="rect">
            <a:avLst/>
          </a:prstGeom>
          <a:noFill/>
          <a:ln>
            <a:noFill/>
          </a:ln>
        </p:spPr>
      </p:pic>
      <p:pic>
        <p:nvPicPr>
          <p:cNvPr id="167" name="Google Shape;167;p18"/>
          <p:cNvPicPr preferRelativeResize="0"/>
          <p:nvPr/>
        </p:nvPicPr>
        <p:blipFill>
          <a:blip r:embed="rId4">
            <a:alphaModFix/>
          </a:blip>
          <a:stretch>
            <a:fillRect/>
          </a:stretch>
        </p:blipFill>
        <p:spPr>
          <a:xfrm>
            <a:off x="4018200" y="3194249"/>
            <a:ext cx="4024085" cy="1796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Continued</a:t>
            </a:r>
            <a:endParaRPr/>
          </a:p>
        </p:txBody>
      </p:sp>
      <p:pic>
        <p:nvPicPr>
          <p:cNvPr id="173" name="Google Shape;173;p19"/>
          <p:cNvPicPr preferRelativeResize="0"/>
          <p:nvPr/>
        </p:nvPicPr>
        <p:blipFill>
          <a:blip r:embed="rId3">
            <a:alphaModFix/>
          </a:blip>
          <a:stretch>
            <a:fillRect/>
          </a:stretch>
        </p:blipFill>
        <p:spPr>
          <a:xfrm>
            <a:off x="2452150" y="1307850"/>
            <a:ext cx="4512522" cy="3530850"/>
          </a:xfrm>
          <a:prstGeom prst="rect">
            <a:avLst/>
          </a:prstGeom>
          <a:noFill/>
          <a:ln>
            <a:noFill/>
          </a:ln>
        </p:spPr>
      </p:pic>
      <p:sp>
        <p:nvSpPr>
          <p:cNvPr id="174" name="Google Shape;174;p19"/>
          <p:cNvSpPr txBox="1"/>
          <p:nvPr/>
        </p:nvSpPr>
        <p:spPr>
          <a:xfrm>
            <a:off x="370925" y="1632075"/>
            <a:ext cx="1731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Plotting our Training Data</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Continued</a:t>
            </a:r>
            <a:endParaRPr/>
          </a:p>
        </p:txBody>
      </p:sp>
      <p:sp>
        <p:nvSpPr>
          <p:cNvPr id="180" name="Google Shape;180;p20"/>
          <p:cNvSpPr txBox="1"/>
          <p:nvPr/>
        </p:nvSpPr>
        <p:spPr>
          <a:xfrm>
            <a:off x="230800" y="1566125"/>
            <a:ext cx="2571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have to add a bias term to our training data</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pic>
        <p:nvPicPr>
          <p:cNvPr id="181" name="Google Shape;181;p20"/>
          <p:cNvPicPr preferRelativeResize="0"/>
          <p:nvPr/>
        </p:nvPicPr>
        <p:blipFill>
          <a:blip r:embed="rId3">
            <a:alphaModFix/>
          </a:blip>
          <a:stretch>
            <a:fillRect/>
          </a:stretch>
        </p:blipFill>
        <p:spPr>
          <a:xfrm>
            <a:off x="5279575" y="1267625"/>
            <a:ext cx="1480195" cy="914100"/>
          </a:xfrm>
          <a:prstGeom prst="rect">
            <a:avLst/>
          </a:prstGeom>
          <a:noFill/>
          <a:ln>
            <a:noFill/>
          </a:ln>
        </p:spPr>
      </p:pic>
      <p:cxnSp>
        <p:nvCxnSpPr>
          <p:cNvPr id="182" name="Google Shape;182;p20"/>
          <p:cNvCxnSpPr/>
          <p:nvPr/>
        </p:nvCxnSpPr>
        <p:spPr>
          <a:xfrm flipH="1" rot="10800000">
            <a:off x="3033350" y="1796775"/>
            <a:ext cx="2044200" cy="8400"/>
          </a:xfrm>
          <a:prstGeom prst="straightConnector1">
            <a:avLst/>
          </a:prstGeom>
          <a:noFill/>
          <a:ln cap="flat" cmpd="sng" w="9525">
            <a:solidFill>
              <a:schemeClr val="dk2"/>
            </a:solidFill>
            <a:prstDash val="solid"/>
            <a:round/>
            <a:headEnd len="med" w="med" type="none"/>
            <a:tailEnd len="med" w="med" type="stealth"/>
          </a:ln>
        </p:spPr>
      </p:cxnSp>
      <p:cxnSp>
        <p:nvCxnSpPr>
          <p:cNvPr id="183" name="Google Shape;183;p20"/>
          <p:cNvCxnSpPr/>
          <p:nvPr/>
        </p:nvCxnSpPr>
        <p:spPr>
          <a:xfrm>
            <a:off x="6019673" y="2257925"/>
            <a:ext cx="0" cy="546600"/>
          </a:xfrm>
          <a:prstGeom prst="straightConnector1">
            <a:avLst/>
          </a:prstGeom>
          <a:noFill/>
          <a:ln cap="flat" cmpd="sng" w="9525">
            <a:solidFill>
              <a:schemeClr val="dk2"/>
            </a:solidFill>
            <a:prstDash val="solid"/>
            <a:round/>
            <a:headEnd len="med" w="med" type="none"/>
            <a:tailEnd len="med" w="med" type="stealth"/>
          </a:ln>
        </p:spPr>
      </p:cxnSp>
      <p:pic>
        <p:nvPicPr>
          <p:cNvPr id="184" name="Google Shape;184;p20"/>
          <p:cNvPicPr preferRelativeResize="0"/>
          <p:nvPr/>
        </p:nvPicPr>
        <p:blipFill>
          <a:blip r:embed="rId4">
            <a:alphaModFix/>
          </a:blip>
          <a:stretch>
            <a:fillRect/>
          </a:stretch>
        </p:blipFill>
        <p:spPr>
          <a:xfrm>
            <a:off x="3746250" y="2918053"/>
            <a:ext cx="4727326" cy="21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Continued</a:t>
            </a:r>
            <a:endParaRPr/>
          </a:p>
        </p:txBody>
      </p:sp>
      <p:sp>
        <p:nvSpPr>
          <p:cNvPr id="190" name="Google Shape;190;p21"/>
          <p:cNvSpPr txBox="1"/>
          <p:nvPr/>
        </p:nvSpPr>
        <p:spPr>
          <a:xfrm>
            <a:off x="230800" y="1549650"/>
            <a:ext cx="2876700" cy="3047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then calculate the best parameter for our data by using the normal equation</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a:t>
            </a:r>
            <a:r>
              <a:rPr lang="en" sz="1300">
                <a:solidFill>
                  <a:schemeClr val="lt1"/>
                </a:solidFill>
                <a:latin typeface="Lato"/>
                <a:ea typeface="Lato"/>
                <a:cs typeface="Lato"/>
                <a:sym typeface="Lato"/>
              </a:rPr>
              <a:t>np.linalg.inv </a:t>
            </a:r>
            <a:r>
              <a:rPr lang="en" sz="1300">
                <a:solidFill>
                  <a:schemeClr val="lt1"/>
                </a:solidFill>
                <a:latin typeface="Lato"/>
                <a:ea typeface="Lato"/>
                <a:cs typeface="Lato"/>
                <a:sym typeface="Lato"/>
              </a:rPr>
              <a:t>function calculates the inverse of a matrix, and the subsequent dot products calculate the optimal values for the parameters by finding the minimum of the mean squared error between the predicted values and the actual values in the training data. </a:t>
            </a:r>
            <a:endParaRPr sz="1300">
              <a:solidFill>
                <a:schemeClr val="lt1"/>
              </a:solidFill>
              <a:latin typeface="Lato"/>
              <a:ea typeface="Lato"/>
              <a:cs typeface="Lato"/>
              <a:sym typeface="Lato"/>
            </a:endParaRPr>
          </a:p>
        </p:txBody>
      </p:sp>
      <p:pic>
        <p:nvPicPr>
          <p:cNvPr id="191" name="Google Shape;191;p21"/>
          <p:cNvPicPr preferRelativeResize="0"/>
          <p:nvPr/>
        </p:nvPicPr>
        <p:blipFill>
          <a:blip r:embed="rId3">
            <a:alphaModFix/>
          </a:blip>
          <a:stretch>
            <a:fillRect/>
          </a:stretch>
        </p:blipFill>
        <p:spPr>
          <a:xfrm>
            <a:off x="5116950" y="1307850"/>
            <a:ext cx="2053850" cy="439425"/>
          </a:xfrm>
          <a:prstGeom prst="rect">
            <a:avLst/>
          </a:prstGeom>
          <a:noFill/>
          <a:ln>
            <a:noFill/>
          </a:ln>
        </p:spPr>
      </p:pic>
      <p:cxnSp>
        <p:nvCxnSpPr>
          <p:cNvPr id="192" name="Google Shape;192;p21"/>
          <p:cNvCxnSpPr/>
          <p:nvPr/>
        </p:nvCxnSpPr>
        <p:spPr>
          <a:xfrm flipH="1" rot="10800000">
            <a:off x="3025100" y="1516600"/>
            <a:ext cx="1887600" cy="428700"/>
          </a:xfrm>
          <a:prstGeom prst="straightConnector1">
            <a:avLst/>
          </a:prstGeom>
          <a:noFill/>
          <a:ln cap="flat" cmpd="sng" w="9525">
            <a:solidFill>
              <a:schemeClr val="dk2"/>
            </a:solidFill>
            <a:prstDash val="solid"/>
            <a:round/>
            <a:headEnd len="med" w="med" type="none"/>
            <a:tailEnd len="med" w="med" type="stealth"/>
          </a:ln>
        </p:spPr>
      </p:cxnSp>
      <p:pic>
        <p:nvPicPr>
          <p:cNvPr id="193" name="Google Shape;193;p21"/>
          <p:cNvPicPr preferRelativeResize="0"/>
          <p:nvPr/>
        </p:nvPicPr>
        <p:blipFill>
          <a:blip r:embed="rId4">
            <a:alphaModFix/>
          </a:blip>
          <a:stretch>
            <a:fillRect/>
          </a:stretch>
        </p:blipFill>
        <p:spPr>
          <a:xfrm>
            <a:off x="3458738" y="2345848"/>
            <a:ext cx="5370274" cy="225900"/>
          </a:xfrm>
          <a:prstGeom prst="rect">
            <a:avLst/>
          </a:prstGeom>
          <a:noFill/>
          <a:ln>
            <a:noFill/>
          </a:ln>
        </p:spPr>
      </p:pic>
      <p:cxnSp>
        <p:nvCxnSpPr>
          <p:cNvPr id="194" name="Google Shape;194;p21"/>
          <p:cNvCxnSpPr/>
          <p:nvPr/>
        </p:nvCxnSpPr>
        <p:spPr>
          <a:xfrm flipH="1" rot="10800000">
            <a:off x="2988950" y="2819175"/>
            <a:ext cx="646200" cy="6840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