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1" r:id="rId2"/>
    <p:sldId id="262" r:id="rId3"/>
    <p:sldId id="260" r:id="rId4"/>
    <p:sldId id="257" r:id="rId5"/>
    <p:sldId id="258" r:id="rId6"/>
    <p:sldId id="259" r:id="rId7"/>
    <p:sldId id="265" r:id="rId8"/>
    <p:sldId id="268" r:id="rId9"/>
    <p:sldId id="266" r:id="rId10"/>
    <p:sldId id="272" r:id="rId11"/>
    <p:sldId id="271" r:id="rId12"/>
    <p:sldId id="270" r:id="rId13"/>
    <p:sldId id="274" r:id="rId14"/>
    <p:sldId id="269" r:id="rId15"/>
    <p:sldId id="267" r:id="rId16"/>
    <p:sldId id="264"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164588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1904462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8408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356366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3098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386922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157421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428165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211138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2E5A9-E40E-4A61-8564-216005611F48}"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329719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2E5A9-E40E-4A61-8564-216005611F4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24644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2E5A9-E40E-4A61-8564-216005611F48}"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104092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2E5A9-E40E-4A61-8564-216005611F48}"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100353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2E5A9-E40E-4A61-8564-216005611F48}"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359609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2E5A9-E40E-4A61-8564-216005611F48}"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8B249-7F53-46B0-9AC8-86F38BDDDAE7}" type="slidenum">
              <a:rPr lang="en-US" smtClean="0"/>
              <a:t>‹#›</a:t>
            </a:fld>
            <a:endParaRPr lang="en-US"/>
          </a:p>
        </p:txBody>
      </p:sp>
    </p:spTree>
    <p:extLst>
      <p:ext uri="{BB962C8B-B14F-4D97-AF65-F5344CB8AC3E}">
        <p14:creationId xmlns:p14="http://schemas.microsoft.com/office/powerpoint/2010/main" val="422420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8B249-7F53-46B0-9AC8-86F38BDDDAE7}" type="slidenum">
              <a:rPr lang="en-US" smtClean="0"/>
              <a:t>‹#›</a:t>
            </a:fld>
            <a:endParaRPr lang="en-US"/>
          </a:p>
        </p:txBody>
      </p:sp>
      <p:sp>
        <p:nvSpPr>
          <p:cNvPr id="5" name="Date Placeholder 4"/>
          <p:cNvSpPr>
            <a:spLocks noGrp="1"/>
          </p:cNvSpPr>
          <p:nvPr>
            <p:ph type="dt" sz="half" idx="10"/>
          </p:nvPr>
        </p:nvSpPr>
        <p:spPr/>
        <p:txBody>
          <a:bodyPr/>
          <a:lstStyle/>
          <a:p>
            <a:fld id="{E052E5A9-E40E-4A61-8564-216005611F48}" type="datetimeFigureOut">
              <a:rPr lang="en-US" smtClean="0"/>
              <a:t>1/3/2022</a:t>
            </a:fld>
            <a:endParaRPr lang="en-US"/>
          </a:p>
        </p:txBody>
      </p:sp>
    </p:spTree>
    <p:extLst>
      <p:ext uri="{BB962C8B-B14F-4D97-AF65-F5344CB8AC3E}">
        <p14:creationId xmlns:p14="http://schemas.microsoft.com/office/powerpoint/2010/main" val="395293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52E5A9-E40E-4A61-8564-216005611F48}" type="datetimeFigureOut">
              <a:rPr lang="en-US" smtClean="0"/>
              <a:t>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F8B249-7F53-46B0-9AC8-86F38BDDDAE7}" type="slidenum">
              <a:rPr lang="en-US" smtClean="0"/>
              <a:t>‹#›</a:t>
            </a:fld>
            <a:endParaRPr lang="en-US"/>
          </a:p>
        </p:txBody>
      </p:sp>
    </p:spTree>
    <p:extLst>
      <p:ext uri="{BB962C8B-B14F-4D97-AF65-F5344CB8AC3E}">
        <p14:creationId xmlns:p14="http://schemas.microsoft.com/office/powerpoint/2010/main" val="156577087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F6B1B7-2646-4997-91E6-9AF96AE3ADC1}"/>
              </a:ext>
            </a:extLst>
          </p:cNvPr>
          <p:cNvSpPr>
            <a:spLocks noGrp="1"/>
          </p:cNvSpPr>
          <p:nvPr>
            <p:ph type="ctrTitle"/>
          </p:nvPr>
        </p:nvSpPr>
        <p:spPr/>
        <p:txBody>
          <a:bodyPr>
            <a:normAutofit fontScale="90000"/>
          </a:bodyPr>
          <a:lstStyle/>
          <a:p>
            <a:br>
              <a:rPr lang="en-US" dirty="0"/>
            </a:br>
            <a:br>
              <a:rPr lang="en-US" dirty="0"/>
            </a:br>
            <a:br>
              <a:rPr lang="en-US" dirty="0"/>
            </a:br>
            <a:endParaRPr lang="en-US" dirty="0"/>
          </a:p>
        </p:txBody>
      </p:sp>
      <p:sp>
        <p:nvSpPr>
          <p:cNvPr id="13" name="TextBox 12">
            <a:extLst>
              <a:ext uri="{FF2B5EF4-FFF2-40B4-BE49-F238E27FC236}">
                <a16:creationId xmlns:a16="http://schemas.microsoft.com/office/drawing/2014/main" id="{6D05FD51-52D0-4EAC-AFF9-99A4BB79EEBA}"/>
              </a:ext>
            </a:extLst>
          </p:cNvPr>
          <p:cNvSpPr txBox="1"/>
          <p:nvPr/>
        </p:nvSpPr>
        <p:spPr>
          <a:xfrm>
            <a:off x="1127464" y="1118586"/>
            <a:ext cx="9312676" cy="369332"/>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75C7E3D2-5CB6-42A6-8496-2B16F4AC3EF1}"/>
              </a:ext>
            </a:extLst>
          </p:cNvPr>
          <p:cNvSpPr txBox="1"/>
          <p:nvPr/>
        </p:nvSpPr>
        <p:spPr>
          <a:xfrm>
            <a:off x="1198485" y="1296140"/>
            <a:ext cx="9392575" cy="4510466"/>
          </a:xfrm>
          <a:prstGeom prst="rect">
            <a:avLst/>
          </a:prstGeom>
          <a:noFill/>
        </p:spPr>
        <p:txBody>
          <a:bodyPr wrap="square" rtlCol="0">
            <a:spAutoFit/>
          </a:bodyPr>
          <a:lstStyle/>
          <a:p>
            <a:pPr marL="0" marR="0" algn="just">
              <a:lnSpc>
                <a:spcPct val="115000"/>
              </a:lnSpc>
              <a:spcBef>
                <a:spcPts val="0"/>
              </a:spcBef>
              <a:spcAft>
                <a:spcPts val="0"/>
              </a:spcAft>
            </a:pPr>
            <a:endParaRPr lang="en-GB" sz="1800" dirty="0">
              <a:solidFill>
                <a:srgbClr val="0F243E"/>
              </a:solidFill>
              <a:effectLst/>
              <a:latin typeface="Georgia" panose="02040502050405020303" pitchFamily="18" charset="0"/>
              <a:ea typeface="Georgia" panose="02040502050405020303" pitchFamily="18" charset="0"/>
              <a:cs typeface="Georgia" panose="02040502050405020303" pitchFamily="18" charset="0"/>
            </a:endParaRPr>
          </a:p>
          <a:p>
            <a:pPr marL="0" marR="0" algn="just">
              <a:lnSpc>
                <a:spcPct val="115000"/>
              </a:lnSpc>
              <a:spcBef>
                <a:spcPts val="0"/>
              </a:spcBef>
              <a:spcAft>
                <a:spcPts val="0"/>
              </a:spcAft>
            </a:pPr>
            <a:r>
              <a:rPr lang="en-GB" b="1" dirty="0">
                <a:solidFill>
                  <a:srgbClr val="0F243E"/>
                </a:solidFill>
                <a:latin typeface="Century" panose="02040604050505020304" pitchFamily="18" charset="0"/>
                <a:ea typeface="Georgia" panose="02040502050405020303" pitchFamily="18" charset="0"/>
                <a:cs typeface="Georgia" panose="02040502050405020303" pitchFamily="18" charset="0"/>
              </a:rPr>
              <a:t>Course Code :  </a:t>
            </a:r>
            <a:r>
              <a:rPr lang="en-GB" dirty="0">
                <a:solidFill>
                  <a:srgbClr val="0F243E"/>
                </a:solidFill>
                <a:latin typeface="Century" panose="02040604050505020304" pitchFamily="18" charset="0"/>
                <a:ea typeface="Georgia" panose="02040502050405020303" pitchFamily="18" charset="0"/>
                <a:cs typeface="Georgia" panose="02040502050405020303" pitchFamily="18" charset="0"/>
              </a:rPr>
              <a:t>CSE – 200</a:t>
            </a:r>
          </a:p>
          <a:p>
            <a:pPr marL="0" marR="0" algn="just">
              <a:lnSpc>
                <a:spcPct val="115000"/>
              </a:lnSpc>
              <a:spcBef>
                <a:spcPts val="0"/>
              </a:spcBef>
              <a:spcAft>
                <a:spcPts val="0"/>
              </a:spcAft>
            </a:pPr>
            <a:r>
              <a:rPr lang="en-GB" b="1" dirty="0">
                <a:solidFill>
                  <a:srgbClr val="0F243E"/>
                </a:solidFill>
                <a:latin typeface="Century" panose="02040604050505020304" pitchFamily="18" charset="0"/>
                <a:ea typeface="Georgia" panose="02040502050405020303" pitchFamily="18" charset="0"/>
                <a:cs typeface="Georgia" panose="02040502050405020303" pitchFamily="18" charset="0"/>
              </a:rPr>
              <a:t>Course Title :   </a:t>
            </a:r>
            <a:r>
              <a:rPr lang="en-GB" dirty="0">
                <a:solidFill>
                  <a:srgbClr val="0F243E"/>
                </a:solidFill>
                <a:latin typeface="Century" panose="02040604050505020304" pitchFamily="18" charset="0"/>
                <a:ea typeface="Georgia" panose="02040502050405020303" pitchFamily="18" charset="0"/>
                <a:cs typeface="Georgia" panose="02040502050405020303" pitchFamily="18" charset="0"/>
              </a:rPr>
              <a:t>Software Development with JAVA(Sessional)</a:t>
            </a:r>
          </a:p>
          <a:p>
            <a:pPr marL="0" marR="0" algn="just">
              <a:lnSpc>
                <a:spcPct val="115000"/>
              </a:lnSpc>
              <a:spcBef>
                <a:spcPts val="0"/>
              </a:spcBef>
              <a:spcAft>
                <a:spcPts val="0"/>
              </a:spcAft>
            </a:pPr>
            <a:r>
              <a:rPr lang="en-GB" sz="1800" b="1"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Project Name :  </a:t>
            </a: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Electricity Billing System</a:t>
            </a:r>
            <a:endParaRPr lang="en-US" sz="1800" dirty="0">
              <a:effectLst/>
              <a:latin typeface="Century" panose="02040604050505020304" pitchFamily="18" charset="0"/>
              <a:ea typeface="Arial" panose="020B0604020202020204" pitchFamily="34" charset="0"/>
            </a:endParaRPr>
          </a:p>
          <a:p>
            <a:pPr marL="0" marR="0" algn="just">
              <a:lnSpc>
                <a:spcPct val="115000"/>
              </a:lnSpc>
              <a:spcBef>
                <a:spcPts val="0"/>
              </a:spcBef>
              <a:spcAft>
                <a:spcPts val="0"/>
              </a:spcAft>
            </a:pPr>
            <a:r>
              <a:rPr lang="en-GB" sz="1800" b="1"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Team Members : </a:t>
            </a:r>
            <a:endParaRPr lang="en-US" sz="1800" b="1" dirty="0">
              <a:effectLst/>
              <a:latin typeface="Century" panose="02040604050505020304" pitchFamily="18" charset="0"/>
              <a:ea typeface="Arial" panose="020B0604020202020204" pitchFamily="34" charset="0"/>
            </a:endParaRPr>
          </a:p>
          <a:p>
            <a:pPr marL="0" marR="0" algn="just">
              <a:lnSpc>
                <a:spcPct val="115000"/>
              </a:lnSpc>
              <a:spcBef>
                <a:spcPts val="0"/>
              </a:spcBef>
              <a:spcAft>
                <a:spcPts val="0"/>
              </a:spcAft>
            </a:pP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		</a:t>
            </a:r>
            <a:r>
              <a:rPr lang="en-GB" sz="1800" dirty="0" err="1">
                <a:solidFill>
                  <a:srgbClr val="0F243E"/>
                </a:solidFill>
                <a:effectLst/>
                <a:latin typeface="Century" panose="02040604050505020304" pitchFamily="18" charset="0"/>
                <a:ea typeface="Georgia" panose="02040502050405020303" pitchFamily="18" charset="0"/>
                <a:cs typeface="Georgia" panose="02040502050405020303" pitchFamily="18" charset="0"/>
              </a:rPr>
              <a:t>Karnis</a:t>
            </a: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 Fatema                  </a:t>
            </a:r>
            <a:r>
              <a:rPr lang="en-GB" sz="1800" dirty="0">
                <a:solidFill>
                  <a:srgbClr val="0F243E"/>
                </a:solidFill>
                <a:effectLst/>
                <a:latin typeface="Century" panose="02040604050505020304" pitchFamily="18" charset="0"/>
                <a:ea typeface="Lora" pitchFamily="2" charset="0"/>
                <a:cs typeface="Lora" pitchFamily="2" charset="0"/>
              </a:rPr>
              <a:t>1804052</a:t>
            </a:r>
            <a:endParaRPr lang="en-US" sz="1800" dirty="0">
              <a:effectLst/>
              <a:latin typeface="Century" panose="02040604050505020304" pitchFamily="18" charset="0"/>
              <a:ea typeface="Arial" panose="020B0604020202020204" pitchFamily="34" charset="0"/>
            </a:endParaRPr>
          </a:p>
          <a:p>
            <a:pPr marL="0" marR="0" algn="just">
              <a:lnSpc>
                <a:spcPct val="115000"/>
              </a:lnSpc>
              <a:spcBef>
                <a:spcPts val="0"/>
              </a:spcBef>
              <a:spcAft>
                <a:spcPts val="0"/>
              </a:spcAft>
            </a:pP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		</a:t>
            </a:r>
            <a:r>
              <a:rPr lang="en-GB" sz="1800" dirty="0" err="1">
                <a:solidFill>
                  <a:srgbClr val="0F243E"/>
                </a:solidFill>
                <a:effectLst/>
                <a:latin typeface="Century" panose="02040604050505020304" pitchFamily="18" charset="0"/>
                <a:ea typeface="Georgia" panose="02040502050405020303" pitchFamily="18" charset="0"/>
                <a:cs typeface="Georgia" panose="02040502050405020303" pitchFamily="18" charset="0"/>
              </a:rPr>
              <a:t>Sayeda</a:t>
            </a: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 </a:t>
            </a:r>
            <a:r>
              <a:rPr lang="en-GB" sz="1800" dirty="0" err="1">
                <a:solidFill>
                  <a:srgbClr val="0F243E"/>
                </a:solidFill>
                <a:effectLst/>
                <a:latin typeface="Century" panose="02040604050505020304" pitchFamily="18" charset="0"/>
                <a:ea typeface="Georgia" panose="02040502050405020303" pitchFamily="18" charset="0"/>
                <a:cs typeface="Georgia" panose="02040502050405020303" pitchFamily="18" charset="0"/>
              </a:rPr>
              <a:t>Tahmina</a:t>
            </a: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             </a:t>
            </a:r>
            <a:r>
              <a:rPr lang="en-GB" sz="1800" dirty="0">
                <a:solidFill>
                  <a:srgbClr val="0F243E"/>
                </a:solidFill>
                <a:effectLst/>
                <a:latin typeface="Century" panose="02040604050505020304" pitchFamily="18" charset="0"/>
                <a:ea typeface="Lora" pitchFamily="2" charset="0"/>
                <a:cs typeface="Lora" pitchFamily="2" charset="0"/>
              </a:rPr>
              <a:t> 1804034</a:t>
            </a:r>
            <a:endParaRPr lang="en-US" sz="1800" dirty="0">
              <a:effectLst/>
              <a:latin typeface="Century" panose="02040604050505020304" pitchFamily="18" charset="0"/>
              <a:ea typeface="Arial" panose="020B0604020202020204" pitchFamily="34" charset="0"/>
            </a:endParaRPr>
          </a:p>
          <a:p>
            <a:pPr marL="0" marR="0" algn="just">
              <a:lnSpc>
                <a:spcPct val="115000"/>
              </a:lnSpc>
              <a:spcBef>
                <a:spcPts val="0"/>
              </a:spcBef>
              <a:spcAft>
                <a:spcPts val="0"/>
              </a:spcAft>
            </a:pP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		</a:t>
            </a:r>
            <a:r>
              <a:rPr lang="en-GB" sz="1800" dirty="0" err="1">
                <a:solidFill>
                  <a:srgbClr val="0F243E"/>
                </a:solidFill>
                <a:effectLst/>
                <a:latin typeface="Century" panose="02040604050505020304" pitchFamily="18" charset="0"/>
                <a:ea typeface="Georgia" panose="02040502050405020303" pitchFamily="18" charset="0"/>
                <a:cs typeface="Georgia" panose="02040502050405020303" pitchFamily="18" charset="0"/>
              </a:rPr>
              <a:t>Sanjida</a:t>
            </a:r>
            <a:r>
              <a:rPr lang="en-GB" sz="1800" dirty="0">
                <a:solidFill>
                  <a:srgbClr val="0F243E"/>
                </a:solidFill>
                <a:effectLst/>
                <a:latin typeface="Century" panose="02040604050505020304" pitchFamily="18" charset="0"/>
                <a:ea typeface="Georgia" panose="02040502050405020303" pitchFamily="18" charset="0"/>
                <a:cs typeface="Georgia" panose="02040502050405020303" pitchFamily="18" charset="0"/>
              </a:rPr>
              <a:t> Nuri Pearl           </a:t>
            </a:r>
            <a:r>
              <a:rPr lang="en-GB" sz="1800" dirty="0">
                <a:solidFill>
                  <a:srgbClr val="0F243E"/>
                </a:solidFill>
                <a:effectLst/>
                <a:latin typeface="Century" panose="02040604050505020304" pitchFamily="18" charset="0"/>
                <a:ea typeface="Lora" pitchFamily="2" charset="0"/>
                <a:cs typeface="Lora" pitchFamily="2" charset="0"/>
              </a:rPr>
              <a:t>1804023</a:t>
            </a:r>
            <a:endParaRPr lang="en-US" sz="1800" dirty="0">
              <a:effectLst/>
              <a:latin typeface="Century" panose="02040604050505020304" pitchFamily="18" charset="0"/>
              <a:ea typeface="Arial" panose="020B0604020202020204" pitchFamily="34" charset="0"/>
            </a:endParaRPr>
          </a:p>
          <a:p>
            <a:pPr marL="0" marR="0" algn="just">
              <a:lnSpc>
                <a:spcPct val="115000"/>
              </a:lnSpc>
              <a:spcBef>
                <a:spcPts val="0"/>
              </a:spcBef>
              <a:spcAft>
                <a:spcPts val="0"/>
              </a:spcAft>
            </a:pPr>
            <a:r>
              <a:rPr lang="en-GB" sz="1800" dirty="0">
                <a:solidFill>
                  <a:srgbClr val="0F243E"/>
                </a:solidFill>
                <a:effectLst/>
                <a:latin typeface="Century" panose="02040604050505020304" pitchFamily="18" charset="0"/>
                <a:ea typeface="Lora" pitchFamily="2" charset="0"/>
                <a:cs typeface="Lora" pitchFamily="2" charset="0"/>
              </a:rPr>
              <a:t> </a:t>
            </a:r>
            <a:endParaRPr lang="en-US" sz="1800" dirty="0">
              <a:effectLst/>
              <a:latin typeface="Century" panose="02040604050505020304" pitchFamily="18" charset="0"/>
              <a:ea typeface="Arial" panose="020B0604020202020204" pitchFamily="34" charset="0"/>
            </a:endParaRPr>
          </a:p>
          <a:p>
            <a:pPr marL="0" marR="0" algn="just">
              <a:lnSpc>
                <a:spcPct val="115000"/>
              </a:lnSpc>
              <a:spcBef>
                <a:spcPts val="0"/>
              </a:spcBef>
              <a:spcAft>
                <a:spcPts val="0"/>
              </a:spcAft>
            </a:pPr>
            <a:r>
              <a:rPr lang="en-GB" sz="1800" b="1" dirty="0">
                <a:solidFill>
                  <a:srgbClr val="0F243E"/>
                </a:solidFill>
                <a:effectLst/>
                <a:latin typeface="Century" panose="02040604050505020304" pitchFamily="18" charset="0"/>
                <a:ea typeface="Lora" pitchFamily="2" charset="0"/>
                <a:cs typeface="Lora" pitchFamily="2" charset="0"/>
              </a:rPr>
              <a:t>Submitted To :</a:t>
            </a:r>
            <a:endParaRPr lang="en-US" sz="1800" b="1" dirty="0">
              <a:effectLst/>
              <a:latin typeface="Century" panose="02040604050505020304" pitchFamily="18" charset="0"/>
              <a:ea typeface="Arial" panose="020B0604020202020204" pitchFamily="34" charset="0"/>
            </a:endParaRPr>
          </a:p>
          <a:p>
            <a:pPr marL="0" marR="0" algn="just">
              <a:lnSpc>
                <a:spcPct val="115000"/>
              </a:lnSpc>
              <a:spcBef>
                <a:spcPts val="0"/>
              </a:spcBef>
              <a:spcAft>
                <a:spcPts val="0"/>
              </a:spcAft>
            </a:pPr>
            <a:r>
              <a:rPr lang="en-GB" sz="1800" dirty="0">
                <a:solidFill>
                  <a:srgbClr val="0F243E"/>
                </a:solidFill>
                <a:effectLst/>
                <a:latin typeface="Century" panose="02040604050505020304" pitchFamily="18" charset="0"/>
                <a:ea typeface="Lora" pitchFamily="2" charset="0"/>
                <a:cs typeface="Lora" pitchFamily="2" charset="0"/>
              </a:rPr>
              <a:t>	</a:t>
            </a:r>
            <a:r>
              <a:rPr lang="en-GB" sz="1800" dirty="0" err="1">
                <a:solidFill>
                  <a:srgbClr val="0F243E"/>
                </a:solidFill>
                <a:effectLst/>
                <a:latin typeface="Century" panose="02040604050505020304" pitchFamily="18" charset="0"/>
                <a:ea typeface="Lora" pitchFamily="2" charset="0"/>
                <a:cs typeface="Lora" pitchFamily="2" charset="0"/>
              </a:rPr>
              <a:t>Animesh</a:t>
            </a:r>
            <a:r>
              <a:rPr lang="en-GB" sz="1800" dirty="0">
                <a:solidFill>
                  <a:srgbClr val="0F243E"/>
                </a:solidFill>
                <a:effectLst/>
                <a:latin typeface="Century" panose="02040604050505020304" pitchFamily="18" charset="0"/>
                <a:ea typeface="Lora" pitchFamily="2" charset="0"/>
                <a:cs typeface="Lora" pitchFamily="2" charset="0"/>
              </a:rPr>
              <a:t> Chandra Roy</a:t>
            </a:r>
          </a:p>
          <a:p>
            <a:pPr marL="0" marR="0" algn="just">
              <a:lnSpc>
                <a:spcPct val="115000"/>
              </a:lnSpc>
              <a:spcBef>
                <a:spcPts val="0"/>
              </a:spcBef>
              <a:spcAft>
                <a:spcPts val="0"/>
              </a:spcAft>
            </a:pPr>
            <a:r>
              <a:rPr lang="en-GB" dirty="0">
                <a:solidFill>
                  <a:srgbClr val="0F243E"/>
                </a:solidFill>
                <a:latin typeface="Century" panose="02040604050505020304" pitchFamily="18" charset="0"/>
                <a:ea typeface="Arial" panose="020B0604020202020204" pitchFamily="34" charset="0"/>
              </a:rPr>
              <a:t>       Assistant Professor , Department of Computer Science And Engineering</a:t>
            </a:r>
          </a:p>
          <a:p>
            <a:pPr marL="0" marR="0" algn="just">
              <a:lnSpc>
                <a:spcPct val="115000"/>
              </a:lnSpc>
              <a:spcBef>
                <a:spcPts val="0"/>
              </a:spcBef>
              <a:spcAft>
                <a:spcPts val="0"/>
              </a:spcAft>
            </a:pPr>
            <a:r>
              <a:rPr lang="en-GB" sz="1800" dirty="0">
                <a:solidFill>
                  <a:srgbClr val="0F243E"/>
                </a:solidFill>
                <a:effectLst/>
                <a:latin typeface="Century" panose="02040604050505020304" pitchFamily="18" charset="0"/>
                <a:ea typeface="Arial" panose="020B0604020202020204" pitchFamily="34" charset="0"/>
              </a:rPr>
              <a:t>    Chit</a:t>
            </a:r>
            <a:r>
              <a:rPr lang="en-GB" dirty="0">
                <a:solidFill>
                  <a:srgbClr val="0F243E"/>
                </a:solidFill>
                <a:latin typeface="Century" panose="02040604050505020304" pitchFamily="18" charset="0"/>
                <a:ea typeface="Arial" panose="020B0604020202020204" pitchFamily="34" charset="0"/>
              </a:rPr>
              <a:t>tagong University Of Engineering &amp; Technology</a:t>
            </a:r>
            <a:endParaRPr lang="en-US" sz="1800" dirty="0">
              <a:effectLst/>
              <a:latin typeface="Century" panose="020406040505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198025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98922E-66DE-440F-95C5-456246054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8104"/>
            <a:ext cx="12192000" cy="6261791"/>
          </a:xfrm>
          <a:prstGeom prst="rect">
            <a:avLst/>
          </a:prstGeom>
        </p:spPr>
      </p:pic>
    </p:spTree>
    <p:extLst>
      <p:ext uri="{BB962C8B-B14F-4D97-AF65-F5344CB8AC3E}">
        <p14:creationId xmlns:p14="http://schemas.microsoft.com/office/powerpoint/2010/main" val="290953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D9B245-7000-47F3-8B03-5FC64E162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253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84225F-F16F-4B1C-BF68-D1315686D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371"/>
            <a:ext cx="12192000" cy="6313257"/>
          </a:xfrm>
          <a:prstGeom prst="rect">
            <a:avLst/>
          </a:prstGeom>
        </p:spPr>
      </p:pic>
    </p:spTree>
    <p:extLst>
      <p:ext uri="{BB962C8B-B14F-4D97-AF65-F5344CB8AC3E}">
        <p14:creationId xmlns:p14="http://schemas.microsoft.com/office/powerpoint/2010/main" val="87445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0FC520A-C37E-4693-92F2-2E2A0C7AA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7" y="300719"/>
            <a:ext cx="12071126" cy="6256562"/>
          </a:xfrm>
          <a:prstGeom prst="rect">
            <a:avLst/>
          </a:prstGeom>
        </p:spPr>
      </p:pic>
    </p:spTree>
    <p:extLst>
      <p:ext uri="{BB962C8B-B14F-4D97-AF65-F5344CB8AC3E}">
        <p14:creationId xmlns:p14="http://schemas.microsoft.com/office/powerpoint/2010/main" val="62424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C51F06-28E4-4A58-A437-546481300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114"/>
            <a:ext cx="12192000" cy="6245771"/>
          </a:xfrm>
          <a:prstGeom prst="rect">
            <a:avLst/>
          </a:prstGeom>
        </p:spPr>
      </p:pic>
    </p:spTree>
    <p:extLst>
      <p:ext uri="{BB962C8B-B14F-4D97-AF65-F5344CB8AC3E}">
        <p14:creationId xmlns:p14="http://schemas.microsoft.com/office/powerpoint/2010/main" val="238648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018DEB-A6CF-40C1-B1D4-1D2B40912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5679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795724-BEDE-4960-BDAA-9A56590D5979}"/>
              </a:ext>
            </a:extLst>
          </p:cNvPr>
          <p:cNvSpPr txBox="1"/>
          <p:nvPr/>
        </p:nvSpPr>
        <p:spPr>
          <a:xfrm>
            <a:off x="2574525" y="2308193"/>
            <a:ext cx="6604986" cy="1200329"/>
          </a:xfrm>
          <a:prstGeom prst="rect">
            <a:avLst/>
          </a:prstGeom>
          <a:noFill/>
        </p:spPr>
        <p:txBody>
          <a:bodyPr wrap="square" rtlCol="0">
            <a:spAutoFit/>
          </a:bodyPr>
          <a:lstStyle/>
          <a:p>
            <a:r>
              <a:rPr lang="en-US" sz="7200" dirty="0">
                <a:solidFill>
                  <a:schemeClr val="accent2">
                    <a:lumMod val="75000"/>
                  </a:schemeClr>
                </a:solidFill>
                <a:latin typeface="Brush Script MT" panose="03060802040406070304" pitchFamily="66" charset="0"/>
              </a:rPr>
              <a:t>    Thankyou</a:t>
            </a:r>
          </a:p>
        </p:txBody>
      </p:sp>
      <p:pic>
        <p:nvPicPr>
          <p:cNvPr id="6" name="Picture 5">
            <a:extLst>
              <a:ext uri="{FF2B5EF4-FFF2-40B4-BE49-F238E27FC236}">
                <a16:creationId xmlns:a16="http://schemas.microsoft.com/office/drawing/2014/main" id="{889EAC2A-CBB3-4093-B6CD-D7A89919C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7" y="319770"/>
            <a:ext cx="12071126" cy="6218459"/>
          </a:xfrm>
          <a:prstGeom prst="rect">
            <a:avLst/>
          </a:prstGeom>
        </p:spPr>
      </p:pic>
    </p:spTree>
    <p:extLst>
      <p:ext uri="{BB962C8B-B14F-4D97-AF65-F5344CB8AC3E}">
        <p14:creationId xmlns:p14="http://schemas.microsoft.com/office/powerpoint/2010/main" val="357894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C4EB4-02A9-4D0E-AB68-73B242764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26" y="315960"/>
            <a:ext cx="12078747" cy="6226080"/>
          </a:xfrm>
          <a:prstGeom prst="rect">
            <a:avLst/>
          </a:prstGeom>
        </p:spPr>
      </p:pic>
    </p:spTree>
    <p:extLst>
      <p:ext uri="{BB962C8B-B14F-4D97-AF65-F5344CB8AC3E}">
        <p14:creationId xmlns:p14="http://schemas.microsoft.com/office/powerpoint/2010/main" val="281043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2A7C01-D744-451D-AEF7-ADAD8FC47CE0}"/>
              </a:ext>
            </a:extLst>
          </p:cNvPr>
          <p:cNvSpPr txBox="1"/>
          <p:nvPr/>
        </p:nvSpPr>
        <p:spPr>
          <a:xfrm>
            <a:off x="2840854" y="2539014"/>
            <a:ext cx="6107837" cy="1200329"/>
          </a:xfrm>
          <a:prstGeom prst="rect">
            <a:avLst/>
          </a:prstGeom>
          <a:noFill/>
        </p:spPr>
        <p:txBody>
          <a:bodyPr wrap="square" rtlCol="0">
            <a:spAutoFit/>
          </a:bodyPr>
          <a:lstStyle/>
          <a:p>
            <a:r>
              <a:rPr lang="en-US" sz="7200" dirty="0">
                <a:latin typeface="Brush Script MT" panose="03060802040406070304" pitchFamily="66" charset="0"/>
              </a:rPr>
              <a:t>   Thankyou</a:t>
            </a:r>
          </a:p>
        </p:txBody>
      </p:sp>
    </p:spTree>
    <p:extLst>
      <p:ext uri="{BB962C8B-B14F-4D97-AF65-F5344CB8AC3E}">
        <p14:creationId xmlns:p14="http://schemas.microsoft.com/office/powerpoint/2010/main" val="82319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D05FD51-52D0-4EAC-AFF9-99A4BB79EEBA}"/>
              </a:ext>
            </a:extLst>
          </p:cNvPr>
          <p:cNvSpPr txBox="1"/>
          <p:nvPr/>
        </p:nvSpPr>
        <p:spPr>
          <a:xfrm>
            <a:off x="1127464" y="1118586"/>
            <a:ext cx="9312676"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BDBF3F12-C50B-4B17-92FF-8D6C1BCBCC54}"/>
              </a:ext>
            </a:extLst>
          </p:cNvPr>
          <p:cNvSpPr txBox="1"/>
          <p:nvPr/>
        </p:nvSpPr>
        <p:spPr>
          <a:xfrm>
            <a:off x="1065319" y="1087808"/>
            <a:ext cx="1660124" cy="400110"/>
          </a:xfrm>
          <a:prstGeom prst="rect">
            <a:avLst/>
          </a:prstGeom>
          <a:noFill/>
        </p:spPr>
        <p:txBody>
          <a:bodyPr wrap="square" rtlCol="0">
            <a:spAutoFit/>
          </a:bodyPr>
          <a:lstStyle/>
          <a:p>
            <a:r>
              <a:rPr lang="en-US" sz="2000" b="1" dirty="0">
                <a:latin typeface="Century" panose="02040604050505020304" pitchFamily="18" charset="0"/>
              </a:rPr>
              <a:t>Contents</a:t>
            </a:r>
          </a:p>
        </p:txBody>
      </p:sp>
      <p:sp>
        <p:nvSpPr>
          <p:cNvPr id="11" name="TextBox 10">
            <a:extLst>
              <a:ext uri="{FF2B5EF4-FFF2-40B4-BE49-F238E27FC236}">
                <a16:creationId xmlns:a16="http://schemas.microsoft.com/office/drawing/2014/main" id="{0214F2CF-A4CD-46ED-8282-4049032507B3}"/>
              </a:ext>
            </a:extLst>
          </p:cNvPr>
          <p:cNvSpPr txBox="1"/>
          <p:nvPr/>
        </p:nvSpPr>
        <p:spPr>
          <a:xfrm>
            <a:off x="1225118" y="1866403"/>
            <a:ext cx="7750206" cy="2585323"/>
          </a:xfrm>
          <a:prstGeom prst="rect">
            <a:avLst/>
          </a:prstGeom>
          <a:noFill/>
        </p:spPr>
        <p:txBody>
          <a:bodyPr wrap="square" rtlCol="0">
            <a:spAutoFit/>
          </a:bodyPr>
          <a:lstStyle/>
          <a:p>
            <a:r>
              <a:rPr lang="en-US" dirty="0"/>
              <a:t>      </a:t>
            </a:r>
            <a:r>
              <a:rPr lang="en-US" dirty="0">
                <a:latin typeface="Century" panose="02040604050505020304" pitchFamily="18" charset="0"/>
              </a:rPr>
              <a:t>Introduction</a:t>
            </a:r>
          </a:p>
          <a:p>
            <a:r>
              <a:rPr lang="en-US" dirty="0">
                <a:latin typeface="Century" panose="02040604050505020304" pitchFamily="18" charset="0"/>
              </a:rPr>
              <a:t>     </a:t>
            </a:r>
          </a:p>
          <a:p>
            <a:r>
              <a:rPr lang="en-US" dirty="0">
                <a:latin typeface="Century" panose="02040604050505020304" pitchFamily="18" charset="0"/>
              </a:rPr>
              <a:t>       Application </a:t>
            </a:r>
          </a:p>
          <a:p>
            <a:r>
              <a:rPr lang="en-US" dirty="0">
                <a:latin typeface="Century" panose="02040604050505020304" pitchFamily="18" charset="0"/>
              </a:rPr>
              <a:t>   </a:t>
            </a:r>
          </a:p>
          <a:p>
            <a:r>
              <a:rPr lang="en-US" dirty="0">
                <a:latin typeface="Century" panose="02040604050505020304" pitchFamily="18" charset="0"/>
              </a:rPr>
              <a:t>       Motivation</a:t>
            </a:r>
          </a:p>
          <a:p>
            <a:r>
              <a:rPr lang="en-US" dirty="0">
                <a:latin typeface="Century" panose="02040604050505020304" pitchFamily="18" charset="0"/>
              </a:rPr>
              <a:t>       </a:t>
            </a:r>
          </a:p>
          <a:p>
            <a:r>
              <a:rPr lang="en-US" dirty="0">
                <a:latin typeface="Century" panose="02040604050505020304" pitchFamily="18" charset="0"/>
              </a:rPr>
              <a:t>       Flow Chart</a:t>
            </a:r>
          </a:p>
          <a:p>
            <a:endParaRPr lang="en-US" dirty="0">
              <a:latin typeface="Century" panose="02040604050505020304" pitchFamily="18" charset="0"/>
            </a:endParaRPr>
          </a:p>
          <a:p>
            <a:r>
              <a:rPr lang="en-US" dirty="0">
                <a:latin typeface="Century" panose="02040604050505020304" pitchFamily="18" charset="0"/>
              </a:rPr>
              <a:t>        Output</a:t>
            </a:r>
          </a:p>
        </p:txBody>
      </p:sp>
      <p:sp>
        <p:nvSpPr>
          <p:cNvPr id="15" name="Arrow: Chevron 14">
            <a:extLst>
              <a:ext uri="{FF2B5EF4-FFF2-40B4-BE49-F238E27FC236}">
                <a16:creationId xmlns:a16="http://schemas.microsoft.com/office/drawing/2014/main" id="{4455A242-36A1-4793-A62A-7178AF8EE278}"/>
              </a:ext>
            </a:extLst>
          </p:cNvPr>
          <p:cNvSpPr/>
          <p:nvPr/>
        </p:nvSpPr>
        <p:spPr>
          <a:xfrm>
            <a:off x="1225118" y="1997476"/>
            <a:ext cx="239698" cy="1686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hevron 15">
            <a:extLst>
              <a:ext uri="{FF2B5EF4-FFF2-40B4-BE49-F238E27FC236}">
                <a16:creationId xmlns:a16="http://schemas.microsoft.com/office/drawing/2014/main" id="{5A083967-4033-473B-BE3A-FF4CB9567FAB}"/>
              </a:ext>
            </a:extLst>
          </p:cNvPr>
          <p:cNvSpPr/>
          <p:nvPr/>
        </p:nvSpPr>
        <p:spPr>
          <a:xfrm>
            <a:off x="1225118" y="2536102"/>
            <a:ext cx="239698" cy="1686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hevron 16">
            <a:extLst>
              <a:ext uri="{FF2B5EF4-FFF2-40B4-BE49-F238E27FC236}">
                <a16:creationId xmlns:a16="http://schemas.microsoft.com/office/drawing/2014/main" id="{EBE0CAC6-D05A-4CD5-BE0D-28017719192C}"/>
              </a:ext>
            </a:extLst>
          </p:cNvPr>
          <p:cNvSpPr/>
          <p:nvPr/>
        </p:nvSpPr>
        <p:spPr>
          <a:xfrm>
            <a:off x="1225118" y="3074728"/>
            <a:ext cx="239698" cy="1686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hevron 17">
            <a:extLst>
              <a:ext uri="{FF2B5EF4-FFF2-40B4-BE49-F238E27FC236}">
                <a16:creationId xmlns:a16="http://schemas.microsoft.com/office/drawing/2014/main" id="{08905FF8-4906-4ACE-A5D2-A02FB39F3ACB}"/>
              </a:ext>
            </a:extLst>
          </p:cNvPr>
          <p:cNvSpPr/>
          <p:nvPr/>
        </p:nvSpPr>
        <p:spPr>
          <a:xfrm>
            <a:off x="1225118" y="3613354"/>
            <a:ext cx="239698" cy="1686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hevron 19">
            <a:extLst>
              <a:ext uri="{FF2B5EF4-FFF2-40B4-BE49-F238E27FC236}">
                <a16:creationId xmlns:a16="http://schemas.microsoft.com/office/drawing/2014/main" id="{C9CE4E37-89D1-4B27-9F65-D1B586959A62}"/>
              </a:ext>
            </a:extLst>
          </p:cNvPr>
          <p:cNvSpPr/>
          <p:nvPr/>
        </p:nvSpPr>
        <p:spPr>
          <a:xfrm>
            <a:off x="1225118" y="4181383"/>
            <a:ext cx="239698" cy="1686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024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F6B1B7-2646-4997-91E6-9AF96AE3ADC1}"/>
              </a:ext>
            </a:extLst>
          </p:cNvPr>
          <p:cNvSpPr>
            <a:spLocks noGrp="1"/>
          </p:cNvSpPr>
          <p:nvPr>
            <p:ph type="ctrTitle"/>
          </p:nvPr>
        </p:nvSpPr>
        <p:spPr/>
        <p:txBody>
          <a:bodyPr>
            <a:normAutofit fontScale="90000"/>
          </a:bodyPr>
          <a:lstStyle/>
          <a:p>
            <a:br>
              <a:rPr lang="en-US" dirty="0"/>
            </a:br>
            <a:br>
              <a:rPr lang="en-US" dirty="0"/>
            </a:br>
            <a:br>
              <a:rPr lang="en-US" dirty="0"/>
            </a:br>
            <a:endParaRPr lang="en-US" dirty="0"/>
          </a:p>
        </p:txBody>
      </p:sp>
      <p:sp>
        <p:nvSpPr>
          <p:cNvPr id="11" name="TextBox 10">
            <a:extLst>
              <a:ext uri="{FF2B5EF4-FFF2-40B4-BE49-F238E27FC236}">
                <a16:creationId xmlns:a16="http://schemas.microsoft.com/office/drawing/2014/main" id="{854AC9C7-2B01-4EAA-B7A7-D6C816C0CD9C}"/>
              </a:ext>
            </a:extLst>
          </p:cNvPr>
          <p:cNvSpPr txBox="1"/>
          <p:nvPr/>
        </p:nvSpPr>
        <p:spPr>
          <a:xfrm>
            <a:off x="1127464" y="1118586"/>
            <a:ext cx="9312676" cy="3247556"/>
          </a:xfrm>
          <a:prstGeom prst="rect">
            <a:avLst/>
          </a:prstGeom>
          <a:noFill/>
        </p:spPr>
        <p:txBody>
          <a:bodyPr wrap="square" rtlCol="0">
            <a:spAutoFit/>
          </a:bodyPr>
          <a:lstStyle/>
          <a:p>
            <a:pPr marL="0" marR="0">
              <a:lnSpc>
                <a:spcPct val="115000"/>
              </a:lnSpc>
              <a:spcBef>
                <a:spcPts val="0"/>
              </a:spcBef>
              <a:spcAft>
                <a:spcPts val="0"/>
              </a:spcAft>
            </a:pPr>
            <a:r>
              <a:rPr lang="en-GB" sz="2000" b="1" dirty="0">
                <a:effectLst/>
                <a:latin typeface="Century" panose="02040604050505020304" pitchFamily="18" charset="0"/>
                <a:ea typeface="Georgia" panose="02040502050405020303" pitchFamily="18" charset="0"/>
                <a:cs typeface="Georgia" panose="02040502050405020303" pitchFamily="18" charset="0"/>
              </a:rPr>
              <a:t>Introduction</a:t>
            </a:r>
            <a:endParaRPr lang="en-US" sz="2000" b="1" dirty="0">
              <a:effectLst/>
              <a:latin typeface="Century" panose="02040604050505020304" pitchFamily="18" charset="0"/>
              <a:ea typeface="Arial" panose="020B0604020202020204" pitchFamily="34" charset="0"/>
            </a:endParaRPr>
          </a:p>
          <a:p>
            <a:pPr marL="0" marR="0">
              <a:lnSpc>
                <a:spcPct val="115000"/>
              </a:lnSpc>
              <a:spcBef>
                <a:spcPts val="0"/>
              </a:spcBef>
              <a:spcAft>
                <a:spcPts val="0"/>
              </a:spcAft>
            </a:pPr>
            <a:r>
              <a:rPr lang="en-GB" sz="1800" dirty="0">
                <a:effectLst/>
                <a:latin typeface="Century" panose="02040604050505020304" pitchFamily="18" charset="0"/>
                <a:ea typeface="Georgia" panose="02040502050405020303" pitchFamily="18" charset="0"/>
                <a:cs typeface="Georgia" panose="02040502050405020303" pitchFamily="18" charset="0"/>
              </a:rPr>
              <a:t> </a:t>
            </a:r>
            <a:endParaRPr lang="en-US" sz="1800" dirty="0">
              <a:effectLst/>
              <a:latin typeface="Century" panose="02040604050505020304" pitchFamily="18" charset="0"/>
              <a:ea typeface="Arial" panose="020B0604020202020204" pitchFamily="34" charset="0"/>
            </a:endParaRPr>
          </a:p>
          <a:p>
            <a:pPr marL="0" marR="0" algn="just">
              <a:lnSpc>
                <a:spcPct val="150000"/>
              </a:lnSpc>
              <a:spcBef>
                <a:spcPts val="0"/>
              </a:spcBef>
              <a:spcAft>
                <a:spcPts val="1000"/>
              </a:spcAft>
            </a:pPr>
            <a:r>
              <a:rPr lang="en-GB" sz="1800"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"Electricity billing system" is designed to override manual system issues. This software is a one-step solution for sending bills and collecting payment via electric mode. This is an intelligent system for time of use. It calculates the units consumed by the customer and makes bills. This system makes our lives a little easier by securing some of the busy moments of our lives.</a:t>
            </a:r>
            <a:endParaRPr lang="en-US" sz="1800" dirty="0">
              <a:effectLst/>
              <a:latin typeface="Century" panose="020406040505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206205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A4AB1F-1A69-48A3-A242-1FA39D70A5A9}"/>
              </a:ext>
            </a:extLst>
          </p:cNvPr>
          <p:cNvSpPr txBox="1"/>
          <p:nvPr/>
        </p:nvSpPr>
        <p:spPr>
          <a:xfrm>
            <a:off x="914400" y="967666"/>
            <a:ext cx="9818703" cy="5647700"/>
          </a:xfrm>
          <a:prstGeom prst="rect">
            <a:avLst/>
          </a:prstGeom>
          <a:noFill/>
        </p:spPr>
        <p:txBody>
          <a:bodyPr wrap="square" rtlCol="0">
            <a:spAutoFit/>
          </a:bodyPr>
          <a:lstStyle/>
          <a:p>
            <a:pPr marL="0" marR="0" algn="just">
              <a:lnSpc>
                <a:spcPct val="150000"/>
              </a:lnSpc>
              <a:spcBef>
                <a:spcPts val="0"/>
              </a:spcBef>
              <a:spcAft>
                <a:spcPts val="1000"/>
              </a:spcAft>
            </a:pPr>
            <a:r>
              <a:rPr lang="en-GB" sz="2000" b="1"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Application</a:t>
            </a:r>
            <a:endParaRPr lang="en-US" sz="2000" b="1" dirty="0">
              <a:effectLst/>
              <a:latin typeface="Century" panose="02040604050505020304" pitchFamily="18" charset="0"/>
              <a:ea typeface="Arial" panose="020B0604020202020204" pitchFamily="34" charset="0"/>
            </a:endParaRPr>
          </a:p>
          <a:p>
            <a:pPr marL="0" marR="0" algn="just">
              <a:lnSpc>
                <a:spcPct val="150000"/>
              </a:lnSpc>
              <a:spcBef>
                <a:spcPts val="0"/>
              </a:spcBef>
              <a:spcAft>
                <a:spcPts val="1000"/>
              </a:spcAft>
            </a:pPr>
            <a:r>
              <a:rPr lang="en-GB" sz="2000" b="1"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Real world Application</a:t>
            </a:r>
            <a:endParaRPr lang="en-US" sz="2000" b="1" dirty="0">
              <a:effectLst/>
              <a:latin typeface="Century" panose="02040604050505020304" pitchFamily="18" charset="0"/>
              <a:ea typeface="Arial" panose="020B0604020202020204" pitchFamily="34" charset="0"/>
            </a:endParaRPr>
          </a:p>
          <a:p>
            <a:pPr marL="0" marR="0" algn="just">
              <a:lnSpc>
                <a:spcPct val="150000"/>
              </a:lnSpc>
              <a:spcBef>
                <a:spcPts val="0"/>
              </a:spcBef>
              <a:spcAft>
                <a:spcPts val="800"/>
              </a:spcAft>
            </a:pPr>
            <a:r>
              <a:rPr lang="en-GB" sz="1800" dirty="0">
                <a:solidFill>
                  <a:srgbClr val="222222"/>
                </a:solidFill>
                <a:effectLst/>
                <a:latin typeface="Century" panose="02040604050505020304" pitchFamily="18" charset="0"/>
                <a:ea typeface="Georgia" panose="02040502050405020303" pitchFamily="18" charset="0"/>
                <a:cs typeface="Georgia" panose="02040502050405020303" pitchFamily="18" charset="0"/>
              </a:rPr>
              <a:t>It doesn’t require any staffs as in the conventional system. Once it is installed on the system, only the meter readings are to be given by the customer. </a:t>
            </a:r>
            <a:r>
              <a:rPr lang="en-GB" sz="1800"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Manage the information of customer. It provides the searching facilities based on various factors such as customer, connection, electricity, payment. It tracks all the information of Bill, Bill Receipt, Electricity etc.</a:t>
            </a:r>
            <a:endParaRPr lang="en-US" sz="1800" dirty="0">
              <a:effectLst/>
              <a:latin typeface="Century" panose="02040604050505020304" pitchFamily="18" charset="0"/>
              <a:ea typeface="Arial" panose="020B0604020202020204" pitchFamily="34" charset="0"/>
            </a:endParaRPr>
          </a:p>
          <a:p>
            <a:pPr marL="0" marR="0" algn="just">
              <a:lnSpc>
                <a:spcPct val="150000"/>
              </a:lnSpc>
              <a:spcBef>
                <a:spcPts val="0"/>
              </a:spcBef>
              <a:spcAft>
                <a:spcPts val="1000"/>
              </a:spcAft>
            </a:pPr>
            <a:r>
              <a:rPr lang="en-GB" sz="2000" b="1"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Virtual World Application</a:t>
            </a:r>
            <a:endParaRPr lang="en-US" sz="2000" b="1" dirty="0">
              <a:effectLst/>
              <a:latin typeface="Century" panose="02040604050505020304" pitchFamily="18" charset="0"/>
              <a:ea typeface="Arial" panose="020B0604020202020204" pitchFamily="34" charset="0"/>
            </a:endParaRPr>
          </a:p>
          <a:p>
            <a:pPr marL="0" marR="0" algn="just">
              <a:lnSpc>
                <a:spcPct val="150000"/>
              </a:lnSpc>
              <a:spcBef>
                <a:spcPts val="0"/>
              </a:spcBef>
              <a:spcAft>
                <a:spcPts val="1000"/>
              </a:spcAft>
            </a:pPr>
            <a:r>
              <a:rPr lang="en-GB" sz="1800"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The software provides facility of data sharing.</a:t>
            </a:r>
            <a:r>
              <a:rPr lang="en-GB" sz="1800" dirty="0">
                <a:solidFill>
                  <a:srgbClr val="222222"/>
                </a:solidFill>
                <a:effectLst/>
                <a:latin typeface="Century" panose="02040604050505020304" pitchFamily="18" charset="0"/>
                <a:ea typeface="Georgia" panose="02040502050405020303" pitchFamily="18" charset="0"/>
                <a:cs typeface="Georgia" panose="02040502050405020303" pitchFamily="18" charset="0"/>
              </a:rPr>
              <a:t> The electricity billing software calculates the units consumed by the customer and makes bill. </a:t>
            </a:r>
            <a:r>
              <a:rPr lang="en-GB" sz="1800"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In computer system the person has to fill the various forms &amp; number of copies of the forms can be easily generated at a time.</a:t>
            </a:r>
            <a:endParaRPr lang="en-US" sz="1800" dirty="0">
              <a:effectLst/>
              <a:latin typeface="Century" panose="020406040505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236376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8951C2-5B02-4C4C-9F54-7BBAE16F5F95}"/>
              </a:ext>
            </a:extLst>
          </p:cNvPr>
          <p:cNvSpPr txBox="1"/>
          <p:nvPr/>
        </p:nvSpPr>
        <p:spPr>
          <a:xfrm>
            <a:off x="976544" y="754602"/>
            <a:ext cx="10431262" cy="3765133"/>
          </a:xfrm>
          <a:prstGeom prst="rect">
            <a:avLst/>
          </a:prstGeom>
          <a:noFill/>
        </p:spPr>
        <p:txBody>
          <a:bodyPr wrap="square" rtlCol="0">
            <a:spAutoFit/>
          </a:bodyPr>
          <a:lstStyle/>
          <a:p>
            <a:pPr marL="0" marR="0" algn="just">
              <a:lnSpc>
                <a:spcPct val="150000"/>
              </a:lnSpc>
              <a:spcBef>
                <a:spcPts val="0"/>
              </a:spcBef>
              <a:spcAft>
                <a:spcPts val="1000"/>
              </a:spcAft>
            </a:pPr>
            <a:r>
              <a:rPr lang="en-GB" sz="2000" b="1" dirty="0">
                <a:solidFill>
                  <a:srgbClr val="0D0D0D"/>
                </a:solidFill>
                <a:effectLst/>
                <a:latin typeface="Century" panose="02040604050505020304" pitchFamily="18" charset="0"/>
                <a:ea typeface="Georgia" panose="02040502050405020303" pitchFamily="18" charset="0"/>
                <a:cs typeface="Georgia" panose="02040502050405020303" pitchFamily="18" charset="0"/>
              </a:rPr>
              <a:t>Motivation</a:t>
            </a:r>
            <a:endParaRPr lang="en-GB" sz="2000" b="1" dirty="0">
              <a:solidFill>
                <a:srgbClr val="0D0D0D"/>
              </a:solidFill>
              <a:latin typeface="Century" panose="02040604050505020304" pitchFamily="18" charset="0"/>
              <a:ea typeface="Arial" panose="020B0604020202020204" pitchFamily="34" charset="0"/>
            </a:endParaRPr>
          </a:p>
          <a:p>
            <a:pPr marL="0" marR="0" algn="just">
              <a:lnSpc>
                <a:spcPct val="150000"/>
              </a:lnSpc>
              <a:spcBef>
                <a:spcPts val="0"/>
              </a:spcBef>
              <a:spcAft>
                <a:spcPts val="1000"/>
              </a:spcAft>
            </a:pPr>
            <a:endParaRPr lang="en-US" sz="2000" dirty="0">
              <a:effectLst/>
              <a:latin typeface="Century" panose="02040604050505020304" pitchFamily="18" charset="0"/>
              <a:ea typeface="Arial" panose="020B0604020202020204" pitchFamily="34" charset="0"/>
            </a:endParaRPr>
          </a:p>
          <a:p>
            <a:r>
              <a:rPr lang="en-GB" dirty="0">
                <a:solidFill>
                  <a:srgbClr val="222222"/>
                </a:solidFill>
                <a:effectLst/>
                <a:latin typeface="Century" panose="02040604050505020304" pitchFamily="18" charset="0"/>
                <a:ea typeface="Georgia" panose="02040502050405020303" pitchFamily="18" charset="0"/>
                <a:cs typeface="Georgia" panose="02040502050405020303" pitchFamily="18" charset="0"/>
              </a:rPr>
              <a:t>The traditional system of electricity billing is not so effective. One staff has to visit each customer’s house to note the meter readings and collect the data. Then, another staff has to compute the consumed units and calculate the money to be paid. Again, the bills prepared are to be delivered to customers. Finally, individual customer has to go to electricity office to pay their dues. Hence, the conventional electricity billing system is  a lengthy process overall, requires many staffs to do simple jobs. In order to solve this lengthy process of billing, a web based computerized system is essential. The proposed electricity billing system project overcomes all these disadvantages. It is essential to both consumers and the company which provides electricity.</a:t>
            </a:r>
            <a:endParaRPr lang="en-US" dirty="0">
              <a:latin typeface="Century" panose="02040604050505020304" pitchFamily="18" charset="0"/>
            </a:endParaRPr>
          </a:p>
        </p:txBody>
      </p:sp>
    </p:spTree>
    <p:extLst>
      <p:ext uri="{BB962C8B-B14F-4D97-AF65-F5344CB8AC3E}">
        <p14:creationId xmlns:p14="http://schemas.microsoft.com/office/powerpoint/2010/main" val="156548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17C0-7B1E-41C5-86BA-CCC4EB4FCE67}"/>
              </a:ext>
            </a:extLst>
          </p:cNvPr>
          <p:cNvSpPr txBox="1"/>
          <p:nvPr/>
        </p:nvSpPr>
        <p:spPr>
          <a:xfrm>
            <a:off x="1340527" y="790113"/>
            <a:ext cx="2485748" cy="369332"/>
          </a:xfrm>
          <a:prstGeom prst="rect">
            <a:avLst/>
          </a:prstGeom>
          <a:noFill/>
        </p:spPr>
        <p:txBody>
          <a:bodyPr wrap="square" rtlCol="0">
            <a:spAutoFit/>
          </a:bodyPr>
          <a:lstStyle/>
          <a:p>
            <a:r>
              <a:rPr lang="en-US" b="1" dirty="0">
                <a:latin typeface="Century" panose="02040604050505020304" pitchFamily="18" charset="0"/>
              </a:rPr>
              <a:t>Flow Chart</a:t>
            </a:r>
          </a:p>
        </p:txBody>
      </p:sp>
      <p:sp>
        <p:nvSpPr>
          <p:cNvPr id="6" name="Rectangle 5">
            <a:extLst>
              <a:ext uri="{FF2B5EF4-FFF2-40B4-BE49-F238E27FC236}">
                <a16:creationId xmlns:a16="http://schemas.microsoft.com/office/drawing/2014/main" id="{0709F798-4235-44E5-9FE8-17ADCBFE5D1A}"/>
              </a:ext>
            </a:extLst>
          </p:cNvPr>
          <p:cNvSpPr/>
          <p:nvPr/>
        </p:nvSpPr>
        <p:spPr>
          <a:xfrm>
            <a:off x="3453414" y="1473693"/>
            <a:ext cx="2148396" cy="452761"/>
          </a:xfrm>
          <a:prstGeom prst="rect">
            <a:avLst/>
          </a:prstGeom>
          <a:solidFill>
            <a:schemeClr val="accent1">
              <a:lumMod val="40000"/>
              <a:lumOff val="6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Century" panose="02040604050505020304" pitchFamily="18" charset="0"/>
              </a:rPr>
              <a:t>Splash</a:t>
            </a:r>
          </a:p>
        </p:txBody>
      </p:sp>
      <p:sp>
        <p:nvSpPr>
          <p:cNvPr id="8" name="Rectangle 7">
            <a:extLst>
              <a:ext uri="{FF2B5EF4-FFF2-40B4-BE49-F238E27FC236}">
                <a16:creationId xmlns:a16="http://schemas.microsoft.com/office/drawing/2014/main" id="{6335008F-A9EB-4134-9ECB-0048E2626DAC}"/>
              </a:ext>
            </a:extLst>
          </p:cNvPr>
          <p:cNvSpPr/>
          <p:nvPr/>
        </p:nvSpPr>
        <p:spPr>
          <a:xfrm>
            <a:off x="3426781" y="2601157"/>
            <a:ext cx="2148397" cy="452761"/>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rPr>
              <a:t>Login</a:t>
            </a:r>
          </a:p>
        </p:txBody>
      </p:sp>
      <p:sp>
        <p:nvSpPr>
          <p:cNvPr id="9" name="Rectangle 8">
            <a:extLst>
              <a:ext uri="{FF2B5EF4-FFF2-40B4-BE49-F238E27FC236}">
                <a16:creationId xmlns:a16="http://schemas.microsoft.com/office/drawing/2014/main" id="{37EE14E2-722A-4939-AC1F-6242BAB8B0CE}"/>
              </a:ext>
            </a:extLst>
          </p:cNvPr>
          <p:cNvSpPr/>
          <p:nvPr/>
        </p:nvSpPr>
        <p:spPr>
          <a:xfrm>
            <a:off x="3453414" y="3757075"/>
            <a:ext cx="2148396" cy="452761"/>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rPr>
              <a:t>Registration</a:t>
            </a:r>
          </a:p>
        </p:txBody>
      </p:sp>
      <p:sp>
        <p:nvSpPr>
          <p:cNvPr id="10" name="Rectangle 9">
            <a:extLst>
              <a:ext uri="{FF2B5EF4-FFF2-40B4-BE49-F238E27FC236}">
                <a16:creationId xmlns:a16="http://schemas.microsoft.com/office/drawing/2014/main" id="{155AEA69-F84A-4F43-9598-4A6F080E5BE9}"/>
              </a:ext>
            </a:extLst>
          </p:cNvPr>
          <p:cNvSpPr/>
          <p:nvPr/>
        </p:nvSpPr>
        <p:spPr>
          <a:xfrm>
            <a:off x="3453414" y="4823193"/>
            <a:ext cx="2148396" cy="452761"/>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rPr>
              <a:t>Calculate Bill</a:t>
            </a:r>
          </a:p>
        </p:txBody>
      </p:sp>
      <p:sp>
        <p:nvSpPr>
          <p:cNvPr id="11" name="Rectangle 10">
            <a:extLst>
              <a:ext uri="{FF2B5EF4-FFF2-40B4-BE49-F238E27FC236}">
                <a16:creationId xmlns:a16="http://schemas.microsoft.com/office/drawing/2014/main" id="{05C51A3F-DA8C-4678-A9AF-16787C1F6235}"/>
              </a:ext>
            </a:extLst>
          </p:cNvPr>
          <p:cNvSpPr/>
          <p:nvPr/>
        </p:nvSpPr>
        <p:spPr>
          <a:xfrm>
            <a:off x="3426781" y="5841506"/>
            <a:ext cx="2201662" cy="452761"/>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entury" panose="02040604050505020304" pitchFamily="18" charset="0"/>
              </a:rPr>
              <a:t>Pay Bill</a:t>
            </a:r>
          </a:p>
        </p:txBody>
      </p:sp>
      <p:sp>
        <p:nvSpPr>
          <p:cNvPr id="14" name="Arrow: Down 13">
            <a:extLst>
              <a:ext uri="{FF2B5EF4-FFF2-40B4-BE49-F238E27FC236}">
                <a16:creationId xmlns:a16="http://schemas.microsoft.com/office/drawing/2014/main" id="{D2B2AEBA-1431-4C4D-B436-98117800F304}"/>
              </a:ext>
            </a:extLst>
          </p:cNvPr>
          <p:cNvSpPr/>
          <p:nvPr/>
        </p:nvSpPr>
        <p:spPr>
          <a:xfrm>
            <a:off x="4234649" y="1926454"/>
            <a:ext cx="417250" cy="674703"/>
          </a:xfrm>
          <a:prstGeom prst="downArrow">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B6229272-EF92-4060-B5A6-DF6124F36BF7}"/>
              </a:ext>
            </a:extLst>
          </p:cNvPr>
          <p:cNvSpPr/>
          <p:nvPr/>
        </p:nvSpPr>
        <p:spPr>
          <a:xfrm>
            <a:off x="4234649" y="3053918"/>
            <a:ext cx="417250" cy="703157"/>
          </a:xfrm>
          <a:prstGeom prst="downArrow">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B3AB654-9CF2-4CEA-957F-7411AF174768}"/>
              </a:ext>
            </a:extLst>
          </p:cNvPr>
          <p:cNvSpPr/>
          <p:nvPr/>
        </p:nvSpPr>
        <p:spPr>
          <a:xfrm>
            <a:off x="4234649" y="4209836"/>
            <a:ext cx="417250" cy="613357"/>
          </a:xfrm>
          <a:prstGeom prst="downArrow">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9EB712D1-7AA8-4BA8-A0AA-D2F5011B1F3C}"/>
              </a:ext>
            </a:extLst>
          </p:cNvPr>
          <p:cNvSpPr/>
          <p:nvPr/>
        </p:nvSpPr>
        <p:spPr>
          <a:xfrm>
            <a:off x="4234649" y="5275954"/>
            <a:ext cx="417250" cy="565552"/>
          </a:xfrm>
          <a:prstGeom prst="downArrow">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94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FE215A-34AE-428B-91FE-5490BC4D4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077"/>
            <a:ext cx="12192000" cy="6509845"/>
          </a:xfrm>
          <a:prstGeom prst="rect">
            <a:avLst/>
          </a:prstGeom>
        </p:spPr>
      </p:pic>
    </p:spTree>
    <p:extLst>
      <p:ext uri="{BB962C8B-B14F-4D97-AF65-F5344CB8AC3E}">
        <p14:creationId xmlns:p14="http://schemas.microsoft.com/office/powerpoint/2010/main" val="94062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A16ECC-560C-4825-A913-DC5755EDE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042"/>
            <a:ext cx="12192000" cy="6127916"/>
          </a:xfrm>
          <a:prstGeom prst="rect">
            <a:avLst/>
          </a:prstGeom>
        </p:spPr>
      </p:pic>
    </p:spTree>
    <p:extLst>
      <p:ext uri="{BB962C8B-B14F-4D97-AF65-F5344CB8AC3E}">
        <p14:creationId xmlns:p14="http://schemas.microsoft.com/office/powerpoint/2010/main" val="73349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44A8EC-59B3-4667-B94D-B1F2FA8A2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468"/>
            <a:ext cx="12192000" cy="6351063"/>
          </a:xfrm>
          <a:prstGeom prst="rect">
            <a:avLst/>
          </a:prstGeom>
        </p:spPr>
      </p:pic>
    </p:spTree>
    <p:extLst>
      <p:ext uri="{BB962C8B-B14F-4D97-AF65-F5344CB8AC3E}">
        <p14:creationId xmlns:p14="http://schemas.microsoft.com/office/powerpoint/2010/main" val="41328802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263</TotalTime>
  <Words>436</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Brush Script MT</vt:lpstr>
      <vt:lpstr>Century</vt:lpstr>
      <vt:lpstr>Georgia</vt:lpstr>
      <vt:lpstr>Trebuchet MS</vt:lpstr>
      <vt:lpstr>Wingdings 3</vt:lpstr>
      <vt:lpstr>Facet</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14</cp:revision>
  <dcterms:created xsi:type="dcterms:W3CDTF">2022-01-03T13:35:48Z</dcterms:created>
  <dcterms:modified xsi:type="dcterms:W3CDTF">2022-01-03T17:59:40Z</dcterms:modified>
</cp:coreProperties>
</file>