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8" r:id="rId4"/>
    <p:sldId id="286" r:id="rId5"/>
    <p:sldId id="288" r:id="rId6"/>
    <p:sldId id="309" r:id="rId7"/>
    <p:sldId id="310" r:id="rId8"/>
    <p:sldId id="339" r:id="rId9"/>
    <p:sldId id="351" r:id="rId10"/>
    <p:sldId id="352" r:id="rId11"/>
    <p:sldId id="313" r:id="rId12"/>
    <p:sldId id="314" r:id="rId13"/>
    <p:sldId id="311" r:id="rId14"/>
    <p:sldId id="312" r:id="rId15"/>
    <p:sldId id="340" r:id="rId16"/>
    <p:sldId id="341" r:id="rId17"/>
    <p:sldId id="354" r:id="rId18"/>
    <p:sldId id="355" r:id="rId19"/>
    <p:sldId id="356" r:id="rId20"/>
    <p:sldId id="337" r:id="rId21"/>
    <p:sldId id="338" r:id="rId23"/>
    <p:sldId id="342" r:id="rId24"/>
    <p:sldId id="26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DB7"/>
    <a:srgbClr val="01B5EE"/>
    <a:srgbClr val="FFFFFF"/>
    <a:srgbClr val="086DB8"/>
    <a:srgbClr val="0297D8"/>
    <a:srgbClr val="0183C8"/>
    <a:srgbClr val="51C7F3"/>
    <a:srgbClr val="084B9D"/>
    <a:srgbClr val="164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838" autoAdjust="0"/>
    <p:restoredTop sz="94660"/>
  </p:normalViewPr>
  <p:slideViewPr>
    <p:cSldViewPr snapToGrid="0">
      <p:cViewPr varScale="1">
        <p:scale>
          <a:sx n="69" d="100"/>
          <a:sy n="69" d="100"/>
        </p:scale>
        <p:origin x="9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F941C-CFB0-4F11-B733-C4BE955A350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95965-4D93-4CF5-B6EA-EEBE68E5FAA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2034863" y="-1674253"/>
            <a:ext cx="5988677" cy="7546309"/>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flipV="1">
            <a:off x="9478944" y="-1152940"/>
            <a:ext cx="4829764" cy="6085967"/>
          </a:xfrm>
          <a:custGeom>
            <a:avLst/>
            <a:gdLst>
              <a:gd name="connsiteX0" fmla="*/ 0 w 4829764"/>
              <a:gd name="connsiteY0" fmla="*/ 6085967 h 6085967"/>
              <a:gd name="connsiteX1" fmla="*/ 4829764 w 4829764"/>
              <a:gd name="connsiteY1" fmla="*/ 6085967 h 6085967"/>
              <a:gd name="connsiteX2" fmla="*/ 4829764 w 4829764"/>
              <a:gd name="connsiteY2" fmla="*/ 0 h 6085967"/>
              <a:gd name="connsiteX3" fmla="*/ 2274590 w 4829764"/>
              <a:gd name="connsiteY3" fmla="*/ 0 h 6085967"/>
              <a:gd name="connsiteX4" fmla="*/ 2414882 w 4829764"/>
              <a:gd name="connsiteY4" fmla="*/ 117230 h 6085967"/>
              <a:gd name="connsiteX5" fmla="*/ 1216730 w 4829764"/>
              <a:gd name="connsiteY5" fmla="*/ 1551084 h 6085967"/>
              <a:gd name="connsiteX6" fmla="*/ 0 w 4829764"/>
              <a:gd name="connsiteY6" fmla="*/ 534364 h 608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9764" h="6085967">
                <a:moveTo>
                  <a:pt x="0" y="6085967"/>
                </a:moveTo>
                <a:lnTo>
                  <a:pt x="4829764" y="6085967"/>
                </a:lnTo>
                <a:lnTo>
                  <a:pt x="4829764" y="0"/>
                </a:lnTo>
                <a:lnTo>
                  <a:pt x="2274590" y="0"/>
                </a:lnTo>
                <a:lnTo>
                  <a:pt x="2414882" y="117230"/>
                </a:lnTo>
                <a:lnTo>
                  <a:pt x="1216730" y="1551084"/>
                </a:lnTo>
                <a:lnTo>
                  <a:pt x="0" y="534364"/>
                </a:lnTo>
                <a:close/>
              </a:path>
            </a:pathLst>
          </a:custGeom>
        </p:spPr>
      </p:pic>
      <p:sp>
        <p:nvSpPr>
          <p:cNvPr id="5" name="文本框 4"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952875" y="765175"/>
            <a:ext cx="5681345" cy="2325370"/>
          </a:xfrm>
          <a:prstGeom prst="rect">
            <a:avLst/>
          </a:prstGeom>
          <a:noFill/>
        </p:spPr>
        <p:txBody>
          <a:bodyPr wrap="square" rtlCol="0">
            <a:spAutoFit/>
          </a:bodyPr>
          <a:lstStyle/>
          <a:p>
            <a:pPr algn="ctr">
              <a:lnSpc>
                <a:spcPct val="110000"/>
              </a:lnSpc>
            </a:pPr>
            <a:r>
              <a:rPr lang="en-US" altLang="zh-CN" sz="6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r>
              <a:rPr lang="en-US" altLang="zh-CN" sz="28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Temperature Converter &amp; Grade Calculator</a:t>
            </a:r>
            <a:r>
              <a:rPr lang="en-US" altLang="zh-CN" sz="6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endParaRPr lang="en-US" altLang="zh-CN" sz="6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6" name="文本框 5"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524885" y="3293745"/>
            <a:ext cx="3844290" cy="1938020"/>
          </a:xfrm>
          <a:prstGeom prst="rect">
            <a:avLst/>
          </a:prstGeom>
          <a:noFill/>
        </p:spPr>
        <p:txBody>
          <a:bodyPr wrap="square" rtlCol="0">
            <a:spAutoFit/>
          </a:bodyPr>
          <a:lstStyle/>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Presented By                               </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                                                   Md Al-Amin Khan 1804043        </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Ashik Billah Fahim 1804036       </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Jawad Al Shahrier 1804045</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Suzab Ud Doula 1804065</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p:txBody>
      </p:sp>
      <p:sp>
        <p:nvSpPr>
          <p:cNvPr id="2" name="文本框 5"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7473950" y="3531235"/>
            <a:ext cx="3844290" cy="2553335"/>
          </a:xfrm>
          <a:prstGeom prst="rect">
            <a:avLst/>
          </a:prstGeom>
          <a:noFill/>
        </p:spPr>
        <p:txBody>
          <a:bodyPr wrap="square" rtlCol="0">
            <a:spAutoFit/>
          </a:bodyPr>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Supervised By </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Animesh Chandra Roy</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Assistant Professor</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Dept. of CSE(CUET) </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Md. Mynul Hasan</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 Lecturer</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Dept. of CSE(CUET)                            </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                                                 </a:t>
            </a:r>
            <a:endParaRPr lang="en-US" altLang="zh-CN" sz="20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525145" y="138430"/>
            <a:ext cx="7234555" cy="663575"/>
          </a:xfrm>
        </p:spPr>
        <p:txBody>
          <a:bodyPr/>
          <a:p>
            <a:pPr algn="l"/>
            <a:r>
              <a:rPr lang="en-US" b="1" u="sng">
                <a:solidFill>
                  <a:srgbClr val="026DB7"/>
                </a:solidFill>
                <a:latin typeface="Arial" panose="020B0604020202020204" pitchFamily="34" charset="0"/>
                <a:cs typeface="Arial" panose="020B0604020202020204" pitchFamily="34" charset="0"/>
              </a:rPr>
              <a:t>Project Output:</a:t>
            </a:r>
            <a:endParaRPr lang="en-US" b="1" u="sng">
              <a:solidFill>
                <a:srgbClr val="026DB7"/>
              </a:solidFill>
              <a:latin typeface="Arial" panose="020B0604020202020204" pitchFamily="34" charset="0"/>
              <a:cs typeface="Arial" panose="020B0604020202020204" pitchFamily="34" charset="0"/>
            </a:endParaRPr>
          </a:p>
        </p:txBody>
      </p:sp>
      <p:pic>
        <p:nvPicPr>
          <p:cNvPr id="6" name="Content Placeholder 5" descr="Screenshot (30)"/>
          <p:cNvPicPr>
            <a:picLocks noChangeAspect="1"/>
          </p:cNvPicPr>
          <p:nvPr>
            <p:ph idx="4294967295"/>
          </p:nvPr>
        </p:nvPicPr>
        <p:blipFill>
          <a:blip r:embed="rId1"/>
          <a:stretch>
            <a:fillRect/>
          </a:stretch>
        </p:blipFill>
        <p:spPr>
          <a:xfrm>
            <a:off x="1795145" y="577850"/>
            <a:ext cx="10396855" cy="5989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9)"/>
          <p:cNvPicPr>
            <a:picLocks noChangeAspect="1"/>
          </p:cNvPicPr>
          <p:nvPr>
            <p:ph idx="1"/>
          </p:nvPr>
        </p:nvPicPr>
        <p:blipFill>
          <a:blip r:embed="rId1"/>
          <a:stretch>
            <a:fillRect/>
          </a:stretch>
        </p:blipFill>
        <p:spPr>
          <a:xfrm>
            <a:off x="509270" y="81915"/>
            <a:ext cx="11474450" cy="6693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5170" y="269875"/>
            <a:ext cx="9144000" cy="1082675"/>
          </a:xfrm>
        </p:spPr>
        <p:txBody>
          <a:bodyPr/>
          <a:p>
            <a:pPr algn="l"/>
            <a:r>
              <a:rPr lang="en-US" sz="2400" b="1" u="sng">
                <a:solidFill>
                  <a:srgbClr val="026DB7"/>
                </a:solidFill>
                <a:latin typeface="Arial" panose="020B0604020202020204" pitchFamily="34" charset="0"/>
                <a:cs typeface="Arial" panose="020B0604020202020204" pitchFamily="34" charset="0"/>
              </a:rPr>
              <a:t>Project Name:</a:t>
            </a:r>
            <a:br>
              <a:rPr lang="en-US" sz="2400">
                <a:solidFill>
                  <a:srgbClr val="026DB7"/>
                </a:solidFill>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A grade calculator to calculate a students total marks, percentage &amp; grade.</a:t>
            </a:r>
            <a:endParaRPr lang="en-US" sz="200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725170" y="1573530"/>
            <a:ext cx="9144000" cy="5010150"/>
          </a:xfrm>
        </p:spPr>
        <p:txBody>
          <a:bodyPr>
            <a:noAutofit/>
          </a:bodyPr>
          <a:p>
            <a:pPr algn="l"/>
            <a:r>
              <a:rPr lang="en-US" b="1" u="sng">
                <a:solidFill>
                  <a:srgbClr val="026DB7"/>
                </a:solidFill>
                <a:latin typeface="Arial" panose="020B0604020202020204" pitchFamily="34" charset="0"/>
                <a:cs typeface="Arial" panose="020B0604020202020204" pitchFamily="34" charset="0"/>
              </a:rPr>
              <a:t>Introduction:</a:t>
            </a:r>
            <a:endParaRPr lang="en-US" b="1" u="sng">
              <a:solidFill>
                <a:srgbClr val="026DB7"/>
              </a:solidFill>
              <a:latin typeface="Arial" panose="020B0604020202020204" pitchFamily="34" charset="0"/>
              <a:cs typeface="Arial" panose="020B0604020202020204" pitchFamily="34" charset="0"/>
            </a:endParaRPr>
          </a:p>
          <a:p>
            <a:pPr algn="l"/>
            <a:r>
              <a:rPr lang="en-US" sz="1900">
                <a:latin typeface="Arial" panose="020B0604020202020204" pitchFamily="34" charset="0"/>
                <a:cs typeface="Arial" panose="020B0604020202020204" pitchFamily="34" charset="0"/>
              </a:rPr>
              <a:t>A grade calculator can calculate the total marks of a student by adding all the subjects marks. Then it can calculate the total percentage of marks by dividing the sum with the number of subjects. Finally for calculating the grade of the students we set a conditions  for calculating the grade with the help of percentage of marks of a student.</a:t>
            </a:r>
            <a:endParaRPr lang="en-US" sz="1900">
              <a:latin typeface="Arial" panose="020B0604020202020204" pitchFamily="34" charset="0"/>
              <a:cs typeface="Arial" panose="020B0604020202020204" pitchFamily="34" charset="0"/>
            </a:endParaRPr>
          </a:p>
          <a:p>
            <a:pPr algn="l"/>
            <a:r>
              <a:rPr lang="en-US" b="1" u="sng">
                <a:solidFill>
                  <a:srgbClr val="026DB7"/>
                </a:solidFill>
                <a:latin typeface="Arial" panose="020B0604020202020204" pitchFamily="34" charset="0"/>
                <a:cs typeface="Arial" panose="020B0604020202020204" pitchFamily="34" charset="0"/>
              </a:rPr>
              <a:t>Applications:</a:t>
            </a:r>
            <a:endParaRPr lang="en-US" sz="1900">
              <a:latin typeface="Arial" panose="020B0604020202020204" pitchFamily="34" charset="0"/>
              <a:cs typeface="Arial" panose="020B0604020202020204" pitchFamily="34" charset="0"/>
            </a:endParaRPr>
          </a:p>
          <a:p>
            <a:pPr algn="l"/>
            <a:r>
              <a:rPr lang="en-US" sz="1900">
                <a:latin typeface="Arial" panose="020B0604020202020204" pitchFamily="34" charset="0"/>
                <a:cs typeface="Arial" panose="020B0604020202020204" pitchFamily="34" charset="0"/>
              </a:rPr>
              <a:t>While publishing a students grades a grade calculator is necessary. It can help to calculate a students total number, percentage of number and grade of a student.It will help in academic result publication.</a:t>
            </a:r>
            <a:endParaRPr lang="en-US" sz="1900">
              <a:latin typeface="Arial" panose="020B0604020202020204" pitchFamily="34" charset="0"/>
              <a:cs typeface="Arial" panose="020B0604020202020204" pitchFamily="34" charset="0"/>
            </a:endParaRPr>
          </a:p>
          <a:p>
            <a:pPr algn="l"/>
            <a:r>
              <a:rPr lang="en-US" b="1" u="sng">
                <a:solidFill>
                  <a:srgbClr val="026DB7"/>
                </a:solidFill>
                <a:latin typeface="Arial" panose="020B0604020202020204" pitchFamily="34" charset="0"/>
                <a:cs typeface="Arial" panose="020B0604020202020204" pitchFamily="34" charset="0"/>
              </a:rPr>
              <a:t>Motivation:</a:t>
            </a:r>
            <a:endParaRPr lang="en-US" b="1" u="sng">
              <a:solidFill>
                <a:srgbClr val="026DB7"/>
              </a:solidFill>
              <a:latin typeface="Arial" panose="020B0604020202020204" pitchFamily="34" charset="0"/>
              <a:cs typeface="Arial" panose="020B0604020202020204" pitchFamily="34" charset="0"/>
            </a:endParaRPr>
          </a:p>
          <a:p>
            <a:pPr algn="l"/>
            <a:r>
              <a:rPr lang="en-US" sz="1900">
                <a:latin typeface="Arial" panose="020B0604020202020204" pitchFamily="34" charset="0"/>
                <a:cs typeface="Arial" panose="020B0604020202020204" pitchFamily="34" charset="0"/>
              </a:rPr>
              <a:t>A grade calculator can be of use to a student. Since it can calculate a students total marks, percentage and grade of the total exam we selected this project.</a:t>
            </a:r>
            <a:endParaRPr lang="en-US" sz="1900" b="1">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21155" y="172720"/>
            <a:ext cx="9144000" cy="629920"/>
          </a:xfrm>
        </p:spPr>
        <p:txBody>
          <a:bodyPr/>
          <a:p>
            <a:pPr algn="ctr"/>
            <a:r>
              <a:rPr lang="en-US" sz="2400" b="1" u="sng">
                <a:solidFill>
                  <a:srgbClr val="026DB7"/>
                </a:solidFill>
                <a:latin typeface="Arial" panose="020B0604020202020204" pitchFamily="34" charset="0"/>
                <a:cs typeface="Arial" panose="020B0604020202020204" pitchFamily="34" charset="0"/>
              </a:rPr>
              <a:t>Flow chart:</a:t>
            </a:r>
            <a:endParaRPr lang="en-US" sz="2400" b="1" u="sng">
              <a:solidFill>
                <a:srgbClr val="026DB7"/>
              </a:solidFill>
              <a:latin typeface="Arial" panose="020B0604020202020204" pitchFamily="34" charset="0"/>
              <a:cs typeface="Arial" panose="020B0604020202020204" pitchFamily="34" charset="0"/>
            </a:endParaRPr>
          </a:p>
        </p:txBody>
      </p:sp>
      <p:sp>
        <p:nvSpPr>
          <p:cNvPr id="5" name="Rectangles 4"/>
          <p:cNvSpPr/>
          <p:nvPr/>
        </p:nvSpPr>
        <p:spPr>
          <a:xfrm>
            <a:off x="3669030" y="1211580"/>
            <a:ext cx="5048250" cy="939165"/>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sz="2000">
                <a:latin typeface="Arial" panose="020B0604020202020204" pitchFamily="34" charset="0"/>
                <a:cs typeface="Arial" panose="020B0604020202020204" pitchFamily="34" charset="0"/>
              </a:rPr>
              <a:t>Creating the UI for the calculator using Java swing</a:t>
            </a:r>
            <a:endParaRPr lang="en-US" sz="2000">
              <a:latin typeface="Arial" panose="020B0604020202020204" pitchFamily="34" charset="0"/>
              <a:cs typeface="Arial" panose="020B0604020202020204" pitchFamily="34" charset="0"/>
            </a:endParaRPr>
          </a:p>
        </p:txBody>
      </p:sp>
      <p:sp>
        <p:nvSpPr>
          <p:cNvPr id="6" name="Rectangles 5"/>
          <p:cNvSpPr/>
          <p:nvPr/>
        </p:nvSpPr>
        <p:spPr>
          <a:xfrm>
            <a:off x="3669030" y="2688590"/>
            <a:ext cx="5048250" cy="939165"/>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sz="2000">
                <a:latin typeface="Arial" panose="020B0604020202020204" pitchFamily="34" charset="0"/>
                <a:cs typeface="Arial" panose="020B0604020202020204" pitchFamily="34" charset="0"/>
              </a:rPr>
              <a:t>Programming the clear and exit button </a:t>
            </a:r>
            <a:endParaRPr lang="en-US" sz="2000">
              <a:latin typeface="Arial" panose="020B0604020202020204" pitchFamily="34" charset="0"/>
              <a:cs typeface="Arial" panose="020B0604020202020204" pitchFamily="34" charset="0"/>
            </a:endParaRPr>
          </a:p>
        </p:txBody>
      </p:sp>
      <p:sp>
        <p:nvSpPr>
          <p:cNvPr id="7" name="Rectangles 6"/>
          <p:cNvSpPr/>
          <p:nvPr/>
        </p:nvSpPr>
        <p:spPr>
          <a:xfrm>
            <a:off x="3669030" y="4165600"/>
            <a:ext cx="5048250" cy="939165"/>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sz="2000">
                <a:latin typeface="Arial" panose="020B0604020202020204" pitchFamily="34" charset="0"/>
                <a:cs typeface="Arial" panose="020B0604020202020204" pitchFamily="34" charset="0"/>
              </a:rPr>
              <a:t>Creating the UI for the calculator using Java swing</a:t>
            </a:r>
            <a:endParaRPr lang="en-US" sz="2000">
              <a:latin typeface="Arial" panose="020B0604020202020204" pitchFamily="34" charset="0"/>
              <a:cs typeface="Arial" panose="020B0604020202020204" pitchFamily="34" charset="0"/>
            </a:endParaRPr>
          </a:p>
        </p:txBody>
      </p:sp>
      <p:sp>
        <p:nvSpPr>
          <p:cNvPr id="8" name="Rectangles 7"/>
          <p:cNvSpPr/>
          <p:nvPr/>
        </p:nvSpPr>
        <p:spPr>
          <a:xfrm>
            <a:off x="3669030" y="5642610"/>
            <a:ext cx="5048250" cy="939165"/>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sz="2000">
                <a:latin typeface="Arial" panose="020B0604020202020204" pitchFamily="34" charset="0"/>
                <a:cs typeface="Arial" panose="020B0604020202020204" pitchFamily="34" charset="0"/>
              </a:rPr>
              <a:t>Creating the UI for the calculator using Java swing</a:t>
            </a:r>
            <a:endParaRPr lang="en-US" sz="2000">
              <a:latin typeface="Arial" panose="020B0604020202020204" pitchFamily="34" charset="0"/>
              <a:cs typeface="Arial" panose="020B0604020202020204" pitchFamily="34" charset="0"/>
            </a:endParaRPr>
          </a:p>
        </p:txBody>
      </p:sp>
      <p:cxnSp>
        <p:nvCxnSpPr>
          <p:cNvPr id="9" name="Straight Arrow Connector 8"/>
          <p:cNvCxnSpPr>
            <a:stCxn id="5" idx="2"/>
            <a:endCxn id="6" idx="0"/>
          </p:cNvCxnSpPr>
          <p:nvPr/>
        </p:nvCxnSpPr>
        <p:spPr>
          <a:xfrm>
            <a:off x="6193155" y="2150745"/>
            <a:ext cx="0" cy="5378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6193155" y="3627755"/>
            <a:ext cx="0" cy="5378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6193155" y="5072380"/>
            <a:ext cx="0" cy="5378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811530" y="194310"/>
            <a:ext cx="10923905" cy="1460500"/>
          </a:xfrm>
        </p:spPr>
        <p:txBody>
          <a:bodyPr>
            <a:normAutofit/>
          </a:bodyPr>
          <a:p>
            <a:pPr algn="l"/>
            <a:r>
              <a:rPr lang="en-US" sz="2000" b="1" u="sng">
                <a:latin typeface="Arial" panose="020B0604020202020204" pitchFamily="34" charset="0"/>
                <a:cs typeface="Arial" panose="020B0604020202020204" pitchFamily="34" charset="0"/>
              </a:rPr>
              <a:t>Function Description: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We used Java swing to creat the grade calculator. we used Jframe form to do so. For the UI components we used swing containers and swing control. For IDE we used NetBeans.</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The functions we used are listed below:</a:t>
            </a:r>
            <a:endParaRPr lang="en-US" sz="200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909955" y="1875790"/>
            <a:ext cx="10544810" cy="4675505"/>
          </a:xfrm>
        </p:spPr>
        <p:txBody>
          <a:bodyPr/>
          <a:p>
            <a:pPr algn="l"/>
            <a:r>
              <a:rPr lang="en-US" sz="2000" b="1" u="sng">
                <a:latin typeface="Arial" panose="020B0604020202020204" pitchFamily="34" charset="0"/>
                <a:cs typeface="Arial" panose="020B0604020202020204" pitchFamily="34" charset="0"/>
                <a:sym typeface="+mn-ea"/>
              </a:rPr>
              <a:t>Javax.swing.jFrame:</a:t>
            </a:r>
            <a:endParaRPr lang="en-US" sz="2000" b="1" u="sng">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sym typeface="+mn-ea"/>
              </a:rPr>
              <a:t>jframe is class type of container. It works like the main window where the swing containers and controls are added.</a:t>
            </a:r>
            <a:endParaRPr lang="en-US" sz="2000">
              <a:latin typeface="Arial" panose="020B0604020202020204" pitchFamily="34" charset="0"/>
              <a:cs typeface="Arial" panose="020B0604020202020204" pitchFamily="34" charset="0"/>
            </a:endParaRPr>
          </a:p>
          <a:p>
            <a:pPr algn="l"/>
            <a:r>
              <a:rPr lang="en-US" sz="2000" b="1" u="sng">
                <a:latin typeface="Arial" panose="020B0604020202020204" pitchFamily="34" charset="0"/>
                <a:cs typeface="Arial" panose="020B0604020202020204" pitchFamily="34" charset="0"/>
                <a:sym typeface="+mn-ea"/>
              </a:rPr>
              <a:t>Javax.swing.JPanel:</a:t>
            </a:r>
            <a:endParaRPr lang="en-US" sz="2000" b="1" u="sng">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sym typeface="+mn-ea"/>
              </a:rPr>
              <a:t>Jpanel is a generic lightweight container. Jpanel is used here to enrich the UI. The label is hence used on JPanel.</a:t>
            </a:r>
            <a:endParaRPr lang="en-US" sz="2000">
              <a:latin typeface="Arial" panose="020B0604020202020204" pitchFamily="34" charset="0"/>
              <a:cs typeface="Arial" panose="020B0604020202020204" pitchFamily="34" charset="0"/>
            </a:endParaRPr>
          </a:p>
          <a:p>
            <a:pPr algn="l"/>
            <a:r>
              <a:rPr lang="en-US" sz="2000" b="1" u="sng">
                <a:latin typeface="Arial" panose="020B0604020202020204" pitchFamily="34" charset="0"/>
                <a:cs typeface="Arial" panose="020B0604020202020204" pitchFamily="34" charset="0"/>
                <a:sym typeface="+mn-ea"/>
              </a:rPr>
              <a:t>Javax.swing.JLabel:</a:t>
            </a:r>
            <a:endParaRPr lang="en-US" sz="2000" b="1" u="sng">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sym typeface="+mn-ea"/>
              </a:rPr>
              <a:t>Label is used to name the calculator here. Here it is a grade calculator. So it is named using label.</a:t>
            </a:r>
            <a:endParaRPr lang="en-US" sz="2000">
              <a:latin typeface="Arial" panose="020B0604020202020204" pitchFamily="34" charset="0"/>
              <a:cs typeface="Arial" panose="020B0604020202020204" pitchFamily="34" charset="0"/>
              <a:sym typeface="+mn-ea"/>
            </a:endParaRPr>
          </a:p>
          <a:p>
            <a:pPr algn="l"/>
            <a:r>
              <a:rPr lang="en-US" sz="2000" b="1" u="sng">
                <a:latin typeface="Arial" panose="020B0604020202020204" pitchFamily="34" charset="0"/>
                <a:cs typeface="Arial" panose="020B0604020202020204" pitchFamily="34" charset="0"/>
                <a:sym typeface="+mn-ea"/>
              </a:rPr>
              <a:t>Javax.swing.JTextField:</a:t>
            </a:r>
            <a:endParaRPr lang="en-US" sz="2000" b="1" u="sng">
              <a:latin typeface="Arial" panose="020B0604020202020204" pitchFamily="34" charset="0"/>
              <a:cs typeface="Arial" panose="020B0604020202020204" pitchFamily="34" charset="0"/>
              <a:sym typeface="+mn-ea"/>
            </a:endParaRPr>
          </a:p>
          <a:p>
            <a:pPr algn="l"/>
            <a:r>
              <a:rPr lang="en-US" sz="2000">
                <a:latin typeface="Arial" panose="020B0604020202020204" pitchFamily="34" charset="0"/>
                <a:cs typeface="Arial" panose="020B0604020202020204" pitchFamily="34" charset="0"/>
                <a:sym typeface="+mn-ea"/>
              </a:rPr>
              <a:t>Here in our project we have nine textfields. First textfield is for users name. Then next five textfield is for taking input for subjetcs. Then the next three textfields are total number, number percentage and grade. </a:t>
            </a:r>
            <a:endParaRPr lang="en-US" sz="2000">
              <a:latin typeface="Arial" panose="020B0604020202020204" pitchFamily="34" charset="0"/>
              <a:cs typeface="Arial" panose="020B0604020202020204" pitchFamily="34" charset="0"/>
              <a:sym typeface="+mn-ea"/>
            </a:endParaRPr>
          </a:p>
          <a:p>
            <a:pPr algn="l"/>
            <a:endParaRPr lang="en-US" sz="2000">
              <a:latin typeface="Arial" panose="020B0604020202020204" pitchFamily="34" charset="0"/>
              <a:cs typeface="Arial" panose="020B0604020202020204" pitchFamily="34" charset="0"/>
              <a:sym typeface="+mn-ea"/>
            </a:endParaRPr>
          </a:p>
          <a:p>
            <a:pPr algn="l"/>
            <a:endParaRPr lang="en-US" sz="2000">
              <a:latin typeface="Arial" panose="020B0604020202020204" pitchFamily="34" charset="0"/>
              <a:cs typeface="Arial" panose="020B0604020202020204" pitchFamily="34" charset="0"/>
            </a:endParaRPr>
          </a:p>
          <a:p>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94665"/>
            <a:ext cx="10515600" cy="2284730"/>
          </a:xfrm>
        </p:spPr>
        <p:txBody>
          <a:bodyPr/>
          <a:p>
            <a:r>
              <a:rPr lang="en-US" sz="2000" b="1" u="sng">
                <a:latin typeface="Arial" panose="020B0604020202020204" pitchFamily="34" charset="0"/>
                <a:cs typeface="Arial" panose="020B0604020202020204" pitchFamily="34" charset="0"/>
              </a:rPr>
              <a:t>Javax.swing.JButton: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In our project we have five buttons. The exit button is for the program to exit. The clear button is for the textfields to set empty string. We have a button to calculate the total number of a student. A Button to calculate the percentage. Then a button to calculate the grade of a student.</a:t>
            </a:r>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23875" y="322580"/>
            <a:ext cx="9144000" cy="682625"/>
          </a:xfrm>
        </p:spPr>
        <p:txBody>
          <a:bodyPr>
            <a:normAutofit fontScale="90000"/>
          </a:bodyPr>
          <a:p>
            <a:pPr algn="l"/>
            <a:r>
              <a:rPr lang="en-US" sz="2000" b="1" u="sng">
                <a:latin typeface="Arial" panose="020B0604020202020204" pitchFamily="34" charset="0"/>
                <a:cs typeface="Arial" panose="020B0604020202020204" pitchFamily="34" charset="0"/>
              </a:rPr>
              <a:t>Button Action Perform:</a:t>
            </a:r>
            <a:br>
              <a:rPr lang="en-US" sz="2000" b="1" u="sng">
                <a:latin typeface="Arial" panose="020B0604020202020204" pitchFamily="34" charset="0"/>
                <a:cs typeface="Arial" panose="020B0604020202020204" pitchFamily="34" charset="0"/>
              </a:rPr>
            </a:br>
            <a:br>
              <a:rPr lang="en-US" sz="2000" b="1" u="sng">
                <a:latin typeface="Arial" panose="020B0604020202020204" pitchFamily="34" charset="0"/>
                <a:cs typeface="Arial" panose="020B0604020202020204" pitchFamily="34" charset="0"/>
              </a:rPr>
            </a:br>
            <a:r>
              <a:rPr lang="en-US" sz="2000" b="1" u="sng">
                <a:latin typeface="Arial" panose="020B0604020202020204" pitchFamily="34" charset="0"/>
                <a:cs typeface="Arial" panose="020B0604020202020204" pitchFamily="34" charset="0"/>
              </a:rPr>
              <a:t>Exit Button:</a:t>
            </a:r>
            <a:endParaRPr lang="en-US" sz="2000" b="1" u="sng">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523875" y="2601595"/>
            <a:ext cx="9144000" cy="608330"/>
          </a:xfrm>
        </p:spPr>
        <p:txBody>
          <a:bodyPr/>
          <a:p>
            <a:pPr algn="l"/>
            <a:r>
              <a:rPr lang="en-US" sz="1800" b="1" u="sng">
                <a:latin typeface="Arial" panose="020B0604020202020204" pitchFamily="34" charset="0"/>
                <a:cs typeface="Arial" panose="020B0604020202020204" pitchFamily="34" charset="0"/>
              </a:rPr>
              <a:t>Clear Button:</a:t>
            </a:r>
            <a:endParaRPr lang="en-US" sz="1800" b="1" u="sng">
              <a:latin typeface="Arial" panose="020B0604020202020204" pitchFamily="34" charset="0"/>
              <a:cs typeface="Arial" panose="020B0604020202020204" pitchFamily="34" charset="0"/>
            </a:endParaRPr>
          </a:p>
        </p:txBody>
      </p:sp>
      <p:pic>
        <p:nvPicPr>
          <p:cNvPr id="4" name="Content Placeholder 3" descr="Screenshot (42)"/>
          <p:cNvPicPr>
            <a:picLocks noChangeAspect="1"/>
          </p:cNvPicPr>
          <p:nvPr>
            <p:ph idx="4294967295"/>
          </p:nvPr>
        </p:nvPicPr>
        <p:blipFill>
          <a:blip r:embed="rId1"/>
          <a:stretch>
            <a:fillRect/>
          </a:stretch>
        </p:blipFill>
        <p:spPr>
          <a:xfrm>
            <a:off x="523875" y="1458595"/>
            <a:ext cx="9134475" cy="885825"/>
          </a:xfrm>
          <a:prstGeom prst="rect">
            <a:avLst/>
          </a:prstGeom>
        </p:spPr>
      </p:pic>
      <p:pic>
        <p:nvPicPr>
          <p:cNvPr id="6" name="Picture 5" descr="Screenshot (44)"/>
          <p:cNvPicPr>
            <a:picLocks noChangeAspect="1"/>
          </p:cNvPicPr>
          <p:nvPr/>
        </p:nvPicPr>
        <p:blipFill>
          <a:blip r:embed="rId2"/>
          <a:stretch>
            <a:fillRect/>
          </a:stretch>
        </p:blipFill>
        <p:spPr>
          <a:xfrm>
            <a:off x="523875" y="3467100"/>
            <a:ext cx="10820400" cy="2381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61950" y="198755"/>
            <a:ext cx="6116320" cy="598170"/>
          </a:xfrm>
        </p:spPr>
        <p:txBody>
          <a:bodyPr/>
          <a:p>
            <a:pPr algn="l"/>
            <a:r>
              <a:rPr lang="en-US" sz="1800" b="1" u="sng">
                <a:latin typeface="Arial" panose="020B0604020202020204" pitchFamily="34" charset="0"/>
                <a:cs typeface="Arial" panose="020B0604020202020204" pitchFamily="34" charset="0"/>
              </a:rPr>
              <a:t>Total Button:</a:t>
            </a:r>
            <a:endParaRPr lang="en-US" sz="1800" b="1" u="sng">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447675" y="3090545"/>
            <a:ext cx="9144000" cy="626745"/>
          </a:xfrm>
        </p:spPr>
        <p:txBody>
          <a:bodyPr/>
          <a:p>
            <a:pPr algn="l"/>
            <a:r>
              <a:rPr lang="en-US" sz="1800" b="1" u="sng">
                <a:latin typeface="Arial" panose="020B0604020202020204" pitchFamily="34" charset="0"/>
                <a:cs typeface="Arial" panose="020B0604020202020204" pitchFamily="34" charset="0"/>
              </a:rPr>
              <a:t>Percentage Button:</a:t>
            </a:r>
            <a:endParaRPr lang="en-US" sz="1800" b="1" u="sng">
              <a:latin typeface="Arial" panose="020B0604020202020204" pitchFamily="34" charset="0"/>
              <a:cs typeface="Arial" panose="020B0604020202020204" pitchFamily="34" charset="0"/>
            </a:endParaRPr>
          </a:p>
        </p:txBody>
      </p:sp>
      <p:pic>
        <p:nvPicPr>
          <p:cNvPr id="4" name="Content Placeholder 3" descr="Screenshot (46)"/>
          <p:cNvPicPr>
            <a:picLocks noChangeAspect="1"/>
          </p:cNvPicPr>
          <p:nvPr>
            <p:ph idx="4294967295"/>
          </p:nvPr>
        </p:nvPicPr>
        <p:blipFill>
          <a:blip r:embed="rId1"/>
          <a:stretch>
            <a:fillRect/>
          </a:stretch>
        </p:blipFill>
        <p:spPr>
          <a:xfrm>
            <a:off x="361950" y="1093470"/>
            <a:ext cx="10515600" cy="1700530"/>
          </a:xfrm>
          <a:prstGeom prst="rect">
            <a:avLst/>
          </a:prstGeom>
        </p:spPr>
      </p:pic>
      <p:pic>
        <p:nvPicPr>
          <p:cNvPr id="6" name="Picture 5" descr="Screenshot (47)"/>
          <p:cNvPicPr>
            <a:picLocks noChangeAspect="1"/>
          </p:cNvPicPr>
          <p:nvPr/>
        </p:nvPicPr>
        <p:blipFill>
          <a:blip r:embed="rId2"/>
          <a:stretch>
            <a:fillRect/>
          </a:stretch>
        </p:blipFill>
        <p:spPr>
          <a:xfrm>
            <a:off x="447675" y="3924300"/>
            <a:ext cx="12011025" cy="1104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800" b="1" u="sng">
                <a:latin typeface="Arial" panose="020B0604020202020204" pitchFamily="34" charset="0"/>
                <a:cs typeface="Arial" panose="020B0604020202020204" pitchFamily="34" charset="0"/>
              </a:rPr>
              <a:t>Grade Button:</a:t>
            </a:r>
            <a:endParaRPr lang="en-US" sz="1800" b="1" u="sng">
              <a:latin typeface="Arial" panose="020B0604020202020204" pitchFamily="34" charset="0"/>
              <a:cs typeface="Arial" panose="020B0604020202020204" pitchFamily="34" charset="0"/>
            </a:endParaRPr>
          </a:p>
        </p:txBody>
      </p:sp>
      <p:pic>
        <p:nvPicPr>
          <p:cNvPr id="4" name="Content Placeholder 3" descr="Screenshot (49)"/>
          <p:cNvPicPr>
            <a:picLocks noChangeAspect="1"/>
          </p:cNvPicPr>
          <p:nvPr>
            <p:ph idx="1"/>
          </p:nvPr>
        </p:nvPicPr>
        <p:blipFill>
          <a:blip r:embed="rId1"/>
          <a:stretch>
            <a:fillRect/>
          </a:stretch>
        </p:blipFill>
        <p:spPr>
          <a:xfrm>
            <a:off x="838200" y="1358265"/>
            <a:ext cx="10515600" cy="23895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0815"/>
            <a:ext cx="10515600" cy="668020"/>
          </a:xfrm>
        </p:spPr>
        <p:txBody>
          <a:bodyPr/>
          <a:p>
            <a:r>
              <a:rPr lang="en-US" sz="2000" b="1" u="sng">
                <a:latin typeface="Arial" panose="020B0604020202020204" pitchFamily="34" charset="0"/>
                <a:cs typeface="Arial" panose="020B0604020202020204" pitchFamily="34" charset="0"/>
              </a:rPr>
              <a:t>Project Output:</a:t>
            </a:r>
            <a:endParaRPr lang="en-US" sz="2000" b="1" u="sng">
              <a:latin typeface="Arial" panose="020B0604020202020204" pitchFamily="34" charset="0"/>
              <a:cs typeface="Arial" panose="020B0604020202020204" pitchFamily="34" charset="0"/>
            </a:endParaRPr>
          </a:p>
        </p:txBody>
      </p:sp>
      <p:pic>
        <p:nvPicPr>
          <p:cNvPr id="4" name="Content Placeholder 3" descr="Screenshot (33)"/>
          <p:cNvPicPr>
            <a:picLocks noChangeAspect="1"/>
          </p:cNvPicPr>
          <p:nvPr>
            <p:ph idx="1"/>
          </p:nvPr>
        </p:nvPicPr>
        <p:blipFill>
          <a:blip r:embed="rId1"/>
          <a:stretch>
            <a:fillRect/>
          </a:stretch>
        </p:blipFill>
        <p:spPr>
          <a:xfrm>
            <a:off x="946785" y="818515"/>
            <a:ext cx="9639300" cy="5958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0" y="0"/>
            <a:ext cx="5771976" cy="6448526"/>
          </a:xfrm>
          <a:prstGeom prst="rect">
            <a:avLst/>
          </a:prstGeom>
        </p:spPr>
      </p:pic>
      <p:sp>
        <p:nvSpPr>
          <p:cNvPr id="7" name="文本框 6"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237490" y="4306570"/>
            <a:ext cx="5050155" cy="1014730"/>
          </a:xfrm>
          <a:prstGeom prst="rect">
            <a:avLst/>
          </a:prstGeom>
          <a:noFill/>
          <a:effectLst/>
        </p:spPr>
        <p:txBody>
          <a:bodyPr wrap="square" rtlCol="0">
            <a:spAutoFit/>
          </a:bodyPr>
          <a:lstStyle/>
          <a:p>
            <a:pPr algn="ctr"/>
            <a:r>
              <a:rPr lang="en-US" altLang="zh-CN" sz="60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CONTENTS</a:t>
            </a:r>
            <a:endParaRPr lang="zh-CN" altLang="en-US" sz="28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52148" t="38530" r="33534" b="50488"/>
          <a:stretch>
            <a:fillRect/>
          </a:stretch>
        </p:blipFill>
        <p:spPr>
          <a:xfrm>
            <a:off x="6442710" y="4964430"/>
            <a:ext cx="750570" cy="750570"/>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47979" t="51301" r="37702" b="37718"/>
          <a:stretch>
            <a:fillRect/>
          </a:stretch>
        </p:blipFill>
        <p:spPr>
          <a:xfrm>
            <a:off x="6407150" y="2104390"/>
            <a:ext cx="768350" cy="768350"/>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l="30299" t="54744" r="55383" b="34274"/>
          <a:stretch>
            <a:fillRect/>
          </a:stretch>
        </p:blipFill>
        <p:spPr>
          <a:xfrm>
            <a:off x="6407150" y="1217930"/>
            <a:ext cx="721360" cy="721360"/>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30140" t="40370" r="55541" b="48648"/>
          <a:stretch>
            <a:fillRect/>
          </a:stretch>
        </p:blipFill>
        <p:spPr>
          <a:xfrm>
            <a:off x="6442710" y="301625"/>
            <a:ext cx="652145" cy="652145"/>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a:solidFill>
            <a:schemeClr val="accent1"/>
          </a:solidFill>
        </p:spPr>
      </p:pic>
      <p:sp>
        <p:nvSpPr>
          <p:cNvPr id="22" name="文本框 21"/>
          <p:cNvSpPr txBox="1"/>
          <p:nvPr/>
        </p:nvSpPr>
        <p:spPr>
          <a:xfrm>
            <a:off x="6406883" y="1255720"/>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02</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3" name="文本框 22"/>
          <p:cNvSpPr txBox="1"/>
          <p:nvPr/>
        </p:nvSpPr>
        <p:spPr>
          <a:xfrm>
            <a:off x="6423543" y="2171864"/>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03</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4" name="文本框 23"/>
          <p:cNvSpPr txBox="1"/>
          <p:nvPr/>
        </p:nvSpPr>
        <p:spPr>
          <a:xfrm>
            <a:off x="6461860" y="5020295"/>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06</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5" name="文本框 24"/>
          <p:cNvSpPr txBox="1"/>
          <p:nvPr/>
        </p:nvSpPr>
        <p:spPr>
          <a:xfrm>
            <a:off x="7461784" y="1333834"/>
            <a:ext cx="1564005" cy="398780"/>
          </a:xfrm>
          <a:prstGeom prst="rect">
            <a:avLst/>
          </a:prstGeom>
          <a:noFill/>
        </p:spPr>
        <p:txBody>
          <a:bodyPr wrap="none" rtlCol="0">
            <a:spAutoFit/>
          </a:bodyPr>
          <a:lstStyle/>
          <a:p>
            <a:r>
              <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Application</a:t>
            </a:r>
            <a:endPar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6" name="文本框 25"/>
          <p:cNvSpPr txBox="1"/>
          <p:nvPr/>
        </p:nvSpPr>
        <p:spPr>
          <a:xfrm>
            <a:off x="7461784" y="2230284"/>
            <a:ext cx="1450975" cy="398780"/>
          </a:xfrm>
          <a:prstGeom prst="rect">
            <a:avLst/>
          </a:prstGeom>
          <a:noFill/>
        </p:spPr>
        <p:txBody>
          <a:bodyPr wrap="none" rtlCol="0">
            <a:spAutoFit/>
          </a:bodyPr>
          <a:lstStyle/>
          <a:p>
            <a:r>
              <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Motivation</a:t>
            </a:r>
            <a:endPar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pic>
        <p:nvPicPr>
          <p:cNvPr id="3"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30140" t="40370" r="55541" b="48648"/>
          <a:stretch>
            <a:fillRect/>
          </a:stretch>
        </p:blipFill>
        <p:spPr>
          <a:xfrm>
            <a:off x="6428105" y="3068320"/>
            <a:ext cx="755650" cy="755650"/>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5"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30140" t="40370" r="55541" b="48648"/>
          <a:stretch>
            <a:fillRect/>
          </a:stretch>
        </p:blipFill>
        <p:spPr>
          <a:xfrm>
            <a:off x="6442710" y="5833745"/>
            <a:ext cx="729615" cy="729615"/>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13" name="文本框 21"/>
          <p:cNvSpPr txBox="1"/>
          <p:nvPr/>
        </p:nvSpPr>
        <p:spPr>
          <a:xfrm>
            <a:off x="6385293" y="301315"/>
            <a:ext cx="690880" cy="645160"/>
          </a:xfrm>
          <a:prstGeom prst="rect">
            <a:avLst/>
          </a:prstGeom>
          <a:noFill/>
        </p:spPr>
        <p:txBody>
          <a:bodyPr wrap="none" rtlCol="0">
            <a:spAutoFit/>
          </a:bodyPr>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01</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17" name="文本框 25"/>
          <p:cNvSpPr txBox="1"/>
          <p:nvPr/>
        </p:nvSpPr>
        <p:spPr>
          <a:xfrm>
            <a:off x="7412254" y="438314"/>
            <a:ext cx="1662430" cy="398780"/>
          </a:xfrm>
          <a:prstGeom prst="rect">
            <a:avLst/>
          </a:prstGeom>
          <a:noFill/>
        </p:spPr>
        <p:txBody>
          <a:bodyPr wrap="none" rtlCol="0">
            <a:spAutoFit/>
          </a:bodyPr>
          <a:p>
            <a:r>
              <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Introduction</a:t>
            </a:r>
            <a:endPar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pic>
        <p:nvPicPr>
          <p:cNvPr id="2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30140" t="40370" r="55541" b="48648"/>
          <a:stretch>
            <a:fillRect/>
          </a:stretch>
        </p:blipFill>
        <p:spPr>
          <a:xfrm>
            <a:off x="6428105" y="4086860"/>
            <a:ext cx="758825" cy="758825"/>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29" name="文本框 22"/>
          <p:cNvSpPr txBox="1"/>
          <p:nvPr/>
        </p:nvSpPr>
        <p:spPr>
          <a:xfrm>
            <a:off x="6445768" y="3138334"/>
            <a:ext cx="690880" cy="645160"/>
          </a:xfrm>
          <a:prstGeom prst="rect">
            <a:avLst/>
          </a:prstGeom>
          <a:noFill/>
        </p:spPr>
        <p:txBody>
          <a:bodyPr wrap="none" rtlCol="0">
            <a:spAutoFit/>
          </a:bodyPr>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04</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30" name="文本框 25"/>
          <p:cNvSpPr txBox="1"/>
          <p:nvPr/>
        </p:nvSpPr>
        <p:spPr>
          <a:xfrm>
            <a:off x="7461784" y="3294544"/>
            <a:ext cx="1494155" cy="398780"/>
          </a:xfrm>
          <a:prstGeom prst="rect">
            <a:avLst/>
          </a:prstGeom>
          <a:noFill/>
        </p:spPr>
        <p:txBody>
          <a:bodyPr wrap="none" rtlCol="0">
            <a:spAutoFit/>
          </a:bodyPr>
          <a:p>
            <a:r>
              <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Flow Chart</a:t>
            </a:r>
            <a:endPar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31" name="文本框 22"/>
          <p:cNvSpPr txBox="1"/>
          <p:nvPr/>
        </p:nvSpPr>
        <p:spPr>
          <a:xfrm>
            <a:off x="6480693" y="4170844"/>
            <a:ext cx="690880" cy="645160"/>
          </a:xfrm>
          <a:prstGeom prst="rect">
            <a:avLst/>
          </a:prstGeom>
          <a:noFill/>
        </p:spPr>
        <p:txBody>
          <a:bodyPr wrap="none" rtlCol="0">
            <a:spAutoFit/>
          </a:bodyPr>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05</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32" name="文本框 25"/>
          <p:cNvSpPr txBox="1"/>
          <p:nvPr/>
        </p:nvSpPr>
        <p:spPr>
          <a:xfrm>
            <a:off x="7412254" y="4294034"/>
            <a:ext cx="2719705" cy="398780"/>
          </a:xfrm>
          <a:prstGeom prst="rect">
            <a:avLst/>
          </a:prstGeom>
          <a:noFill/>
        </p:spPr>
        <p:txBody>
          <a:bodyPr wrap="none" rtlCol="0">
            <a:spAutoFit/>
          </a:bodyPr>
          <a:p>
            <a:r>
              <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Function Description</a:t>
            </a:r>
            <a:endPar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33" name="文本框 25"/>
          <p:cNvSpPr txBox="1"/>
          <p:nvPr/>
        </p:nvSpPr>
        <p:spPr>
          <a:xfrm>
            <a:off x="7412254" y="5144299"/>
            <a:ext cx="1945005" cy="398780"/>
          </a:xfrm>
          <a:prstGeom prst="rect">
            <a:avLst/>
          </a:prstGeom>
          <a:noFill/>
        </p:spPr>
        <p:txBody>
          <a:bodyPr wrap="none" rtlCol="0">
            <a:spAutoFit/>
          </a:bodyPr>
          <a:p>
            <a:r>
              <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Project Output</a:t>
            </a:r>
            <a:endPar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34" name="文本框 23"/>
          <p:cNvSpPr txBox="1"/>
          <p:nvPr/>
        </p:nvSpPr>
        <p:spPr>
          <a:xfrm>
            <a:off x="6462495" y="5863575"/>
            <a:ext cx="690880" cy="645160"/>
          </a:xfrm>
          <a:prstGeom prst="rect">
            <a:avLst/>
          </a:prstGeom>
          <a:noFill/>
        </p:spPr>
        <p:txBody>
          <a:bodyPr wrap="none" rtlCol="0">
            <a:spAutoFit/>
          </a:bodyPr>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07</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35" name="文本框 25"/>
          <p:cNvSpPr txBox="1"/>
          <p:nvPr/>
        </p:nvSpPr>
        <p:spPr>
          <a:xfrm>
            <a:off x="7412254" y="5986944"/>
            <a:ext cx="1564005" cy="398780"/>
          </a:xfrm>
          <a:prstGeom prst="rect">
            <a:avLst/>
          </a:prstGeom>
          <a:noFill/>
        </p:spPr>
        <p:txBody>
          <a:bodyPr wrap="none" rtlCol="0">
            <a:spAutoFit/>
          </a:bodyPr>
          <a:p>
            <a:r>
              <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Conclusion</a:t>
            </a:r>
            <a:endParaRPr lang="en-US" altLang="zh-CN" sz="20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34)"/>
          <p:cNvPicPr>
            <a:picLocks noChangeAspect="1"/>
          </p:cNvPicPr>
          <p:nvPr>
            <p:ph idx="1"/>
          </p:nvPr>
        </p:nvPicPr>
        <p:blipFill>
          <a:blip r:embed="rId1"/>
          <a:stretch>
            <a:fillRect/>
          </a:stretch>
        </p:blipFill>
        <p:spPr>
          <a:xfrm>
            <a:off x="463550" y="112395"/>
            <a:ext cx="10774045" cy="66325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8660" y="385445"/>
            <a:ext cx="10515600" cy="3042920"/>
          </a:xfrm>
        </p:spPr>
        <p:txBody>
          <a:bodyPr/>
          <a:p>
            <a:r>
              <a:rPr lang="en-US" sz="2000" b="1" u="sng">
                <a:latin typeface="Arial" panose="020B0604020202020204" pitchFamily="34" charset="0"/>
                <a:cs typeface="Arial" panose="020B0604020202020204" pitchFamily="34" charset="0"/>
              </a:rPr>
              <a:t>Conclusion: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In this project we created a temperature coverter and a grade calculator using Java Swing.</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We used swing containers and controls to creat the UI for both the projects. We programmed the JButton events as action for both the converter and grade calculator. In our converter we can convert in three differerent scales. For the grade calculator we can measue a students total number, number percentage and grade for five subjetcs. Thus we completed our both project  successfully without any error.  </a:t>
            </a: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2034863" y="-1674253"/>
            <a:ext cx="5988677" cy="7546309"/>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flipV="1">
            <a:off x="9478944" y="-1152940"/>
            <a:ext cx="4829764" cy="6085967"/>
          </a:xfrm>
          <a:custGeom>
            <a:avLst/>
            <a:gdLst>
              <a:gd name="connsiteX0" fmla="*/ 0 w 4829764"/>
              <a:gd name="connsiteY0" fmla="*/ 6085967 h 6085967"/>
              <a:gd name="connsiteX1" fmla="*/ 4829764 w 4829764"/>
              <a:gd name="connsiteY1" fmla="*/ 6085967 h 6085967"/>
              <a:gd name="connsiteX2" fmla="*/ 4829764 w 4829764"/>
              <a:gd name="connsiteY2" fmla="*/ 0 h 6085967"/>
              <a:gd name="connsiteX3" fmla="*/ 2274590 w 4829764"/>
              <a:gd name="connsiteY3" fmla="*/ 0 h 6085967"/>
              <a:gd name="connsiteX4" fmla="*/ 2414882 w 4829764"/>
              <a:gd name="connsiteY4" fmla="*/ 117230 h 6085967"/>
              <a:gd name="connsiteX5" fmla="*/ 1216730 w 4829764"/>
              <a:gd name="connsiteY5" fmla="*/ 1551084 h 6085967"/>
              <a:gd name="connsiteX6" fmla="*/ 0 w 4829764"/>
              <a:gd name="connsiteY6" fmla="*/ 534364 h 608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9764" h="6085967">
                <a:moveTo>
                  <a:pt x="0" y="6085967"/>
                </a:moveTo>
                <a:lnTo>
                  <a:pt x="4829764" y="6085967"/>
                </a:lnTo>
                <a:lnTo>
                  <a:pt x="4829764" y="0"/>
                </a:lnTo>
                <a:lnTo>
                  <a:pt x="2274590" y="0"/>
                </a:lnTo>
                <a:lnTo>
                  <a:pt x="2414882" y="117230"/>
                </a:lnTo>
                <a:lnTo>
                  <a:pt x="1216730" y="1551084"/>
                </a:lnTo>
                <a:lnTo>
                  <a:pt x="0" y="534364"/>
                </a:lnTo>
                <a:close/>
              </a:path>
            </a:pathLst>
          </a:custGeom>
        </p:spPr>
      </p:pic>
      <p:sp>
        <p:nvSpPr>
          <p:cNvPr id="5" name="文本框 4"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953330" y="2280668"/>
            <a:ext cx="5975744" cy="1938020"/>
          </a:xfrm>
          <a:prstGeom prst="rect">
            <a:avLst/>
          </a:prstGeom>
          <a:noFill/>
        </p:spPr>
        <p:txBody>
          <a:bodyPr wrap="square" rtlCol="0">
            <a:spAutoFit/>
          </a:bodyPr>
          <a:lstStyle/>
          <a:p>
            <a:pPr algn="ctr"/>
            <a:r>
              <a:rPr lang="en-US" altLang="zh-CN" sz="6000" b="1" dirty="0" smtClean="0">
                <a:gradFill>
                  <a:gsLst>
                    <a:gs pos="0">
                      <a:srgbClr val="51C7F3"/>
                    </a:gs>
                    <a:gs pos="100000">
                      <a:srgbClr val="084B9D"/>
                    </a:gs>
                  </a:gsLst>
                  <a:lin ang="5400000" scaled="1"/>
                </a:gradFill>
                <a:latin typeface="张海山锐线体2.0" panose="02000000000000000000" pitchFamily="2" charset="-122"/>
                <a:ea typeface="张海山锐线体2.0" panose="02000000000000000000" pitchFamily="2" charset="-122"/>
                <a:cs typeface="Aharoni" panose="02010803020104030203" pitchFamily="2" charset="-79"/>
              </a:rPr>
              <a:t>Thank </a:t>
            </a:r>
            <a:r>
              <a:rPr lang="en-US" altLang="zh-CN" sz="6000" b="1" dirty="0">
                <a:gradFill>
                  <a:gsLst>
                    <a:gs pos="0">
                      <a:srgbClr val="51C7F3"/>
                    </a:gs>
                    <a:gs pos="100000">
                      <a:srgbClr val="084B9D"/>
                    </a:gs>
                  </a:gsLst>
                  <a:lin ang="5400000" scaled="1"/>
                </a:gradFill>
                <a:latin typeface="张海山锐线体2.0" panose="02000000000000000000" pitchFamily="2" charset="-122"/>
                <a:ea typeface="张海山锐线体2.0" panose="02000000000000000000" pitchFamily="2" charset="-122"/>
                <a:cs typeface="Aharoni" panose="02010803020104030203" pitchFamily="2" charset="-79"/>
              </a:rPr>
              <a:t>you for listening </a:t>
            </a:r>
            <a:endParaRPr lang="zh-CN" altLang="en-US" sz="5400" b="1" dirty="0">
              <a:gradFill>
                <a:gsLst>
                  <a:gs pos="0">
                    <a:srgbClr val="51C7F3"/>
                  </a:gs>
                  <a:gs pos="100000">
                    <a:srgbClr val="084B9D"/>
                  </a:gs>
                </a:gsLst>
                <a:lin ang="5400000" scaled="1"/>
              </a:gradFill>
              <a:latin typeface="张海山锐线体2.0" panose="02000000000000000000" pitchFamily="2" charset="-122"/>
              <a:ea typeface="张海山锐线体2.0" panose="02000000000000000000" pitchFamily="2" charset="-122"/>
              <a:cs typeface="Aharoni" panose="02010803020104030203" pitchFamily="2" charset="-79"/>
            </a:endParaRPr>
          </a:p>
        </p:txBody>
      </p:sp>
      <p:cxnSp>
        <p:nvCxnSpPr>
          <p:cNvPr id="15" name="直接连接符 14"/>
          <p:cNvCxnSpPr/>
          <p:nvPr/>
        </p:nvCxnSpPr>
        <p:spPr>
          <a:xfrm>
            <a:off x="6671201" y="5437166"/>
            <a:ext cx="540000" cy="0"/>
          </a:xfrm>
          <a:prstGeom prst="line">
            <a:avLst/>
          </a:prstGeom>
          <a:noFill/>
          <a:ln w="38100">
            <a:solidFill>
              <a:srgbClr val="026DB7"/>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ubtitle 6"/>
          <p:cNvSpPr>
            <a:spLocks noGrp="1"/>
          </p:cNvSpPr>
          <p:nvPr>
            <p:ph type="subTitle" idx="1"/>
          </p:nvPr>
        </p:nvSpPr>
        <p:spPr>
          <a:xfrm>
            <a:off x="413385" y="379095"/>
            <a:ext cx="8930640" cy="1013460"/>
          </a:xfrm>
        </p:spPr>
        <p:txBody>
          <a:bodyPr/>
          <a:p>
            <a:pPr algn="l"/>
            <a:r>
              <a:rPr lang="en-US" b="1" u="sng">
                <a:solidFill>
                  <a:srgbClr val="0070C0"/>
                </a:solidFill>
                <a:latin typeface="Arial" panose="020B0604020202020204" pitchFamily="34" charset="0"/>
                <a:cs typeface="Arial" panose="020B0604020202020204" pitchFamily="34" charset="0"/>
              </a:rPr>
              <a:t>Project Name:</a:t>
            </a:r>
            <a:endParaRPr lang="en-US" sz="2000" b="1" u="sng">
              <a:solidFill>
                <a:srgbClr val="0070C0"/>
              </a:solidFill>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rPr>
              <a:t> A temperature converter for Celsius, Fahrenheit and Kelvin scale.</a:t>
            </a:r>
            <a:endParaRPr lang="en-US" sz="2000">
              <a:latin typeface="Arial" panose="020B0604020202020204" pitchFamily="34" charset="0"/>
              <a:cs typeface="Arial" panose="020B0604020202020204" pitchFamily="34" charset="0"/>
            </a:endParaRPr>
          </a:p>
          <a:p>
            <a:pPr algn="l"/>
            <a:endParaRPr lang="en-US" sz="2000">
              <a:latin typeface="Arial" panose="020B0604020202020204" pitchFamily="34" charset="0"/>
              <a:cs typeface="Arial" panose="020B0604020202020204" pitchFamily="34" charset="0"/>
            </a:endParaRPr>
          </a:p>
        </p:txBody>
      </p:sp>
      <p:sp>
        <p:nvSpPr>
          <p:cNvPr id="8" name="Subtitle 6"/>
          <p:cNvSpPr>
            <a:spLocks noGrp="1"/>
          </p:cNvSpPr>
          <p:nvPr/>
        </p:nvSpPr>
        <p:spPr>
          <a:xfrm>
            <a:off x="413385" y="1503680"/>
            <a:ext cx="8930640" cy="2596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u="sng">
                <a:solidFill>
                  <a:srgbClr val="0070C0"/>
                </a:solidFill>
                <a:latin typeface="Arial" panose="020B0604020202020204" pitchFamily="34" charset="0"/>
                <a:cs typeface="Arial" panose="020B0604020202020204" pitchFamily="34" charset="0"/>
              </a:rPr>
              <a:t>Introduction:</a:t>
            </a:r>
            <a:r>
              <a:rPr lang="en-US">
                <a:solidFill>
                  <a:srgbClr val="0070C0"/>
                </a:solidFill>
                <a:latin typeface="Arial" panose="020B0604020202020204" pitchFamily="34" charset="0"/>
                <a:cs typeface="Arial" panose="020B0604020202020204" pitchFamily="34" charset="0"/>
              </a:rPr>
              <a:t> </a:t>
            </a:r>
            <a:endParaRPr lang="en-US">
              <a:solidFill>
                <a:srgbClr val="0070C0"/>
              </a:solidFill>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rPr>
              <a:t>A converter can convert units from one scale to another. The most popular scales for  measuring temperature are Celsius, Fahrenheit and Kelvin.</a:t>
            </a:r>
            <a:endParaRPr lang="en-US" sz="2000">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rPr>
              <a:t>The equation for converting temperature in Celsius, Fahrenheit and Kelvin scale is:</a:t>
            </a:r>
            <a:endParaRPr lang="en-US" sz="2000">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rPr>
              <a:t>C/5=(F-32)/9=K-273/5</a:t>
            </a:r>
            <a:endParaRPr lang="en-US" sz="2000">
              <a:latin typeface="Arial" panose="020B0604020202020204" pitchFamily="34" charset="0"/>
              <a:cs typeface="Arial" panose="020B0604020202020204" pitchFamily="34" charset="0"/>
            </a:endParaRPr>
          </a:p>
          <a:p>
            <a:pPr algn="l"/>
            <a:endParaRPr lang="en-US" sz="2000">
              <a:latin typeface="Arial" panose="020B0604020202020204" pitchFamily="34" charset="0"/>
              <a:cs typeface="Arial" panose="020B0604020202020204" pitchFamily="34" charset="0"/>
            </a:endParaRPr>
          </a:p>
          <a:p>
            <a:pPr algn="l"/>
            <a:endParaRPr lang="en-US" sz="2000">
              <a:latin typeface="Arial" panose="020B0604020202020204" pitchFamily="34" charset="0"/>
              <a:cs typeface="Arial" panose="020B0604020202020204" pitchFamily="34" charset="0"/>
            </a:endParaRPr>
          </a:p>
        </p:txBody>
      </p:sp>
      <p:pic>
        <p:nvPicPr>
          <p:cNvPr id="10"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flipH="1">
            <a:off x="9896475" y="-354965"/>
            <a:ext cx="3542665" cy="3958590"/>
          </a:xfrm>
          <a:prstGeom prst="rect">
            <a:avLst/>
          </a:prstGeom>
        </p:spPr>
      </p:pic>
      <p:sp>
        <p:nvSpPr>
          <p:cNvPr id="4" name="Title 3"/>
          <p:cNvSpPr>
            <a:spLocks noGrp="1"/>
          </p:cNvSpPr>
          <p:nvPr>
            <p:ph type="title"/>
          </p:nvPr>
        </p:nvSpPr>
        <p:spPr>
          <a:xfrm>
            <a:off x="413385" y="3691255"/>
            <a:ext cx="7896225" cy="2338705"/>
          </a:xfrm>
        </p:spPr>
        <p:txBody>
          <a:bodyPr>
            <a:normAutofit/>
          </a:bodyPr>
          <a:p>
            <a:pPr algn="l"/>
            <a:r>
              <a:rPr lang="en-US" sz="2400" b="1" u="sng">
                <a:solidFill>
                  <a:srgbClr val="0070C0"/>
                </a:solidFill>
                <a:latin typeface="Arial" panose="020B0604020202020204" pitchFamily="34" charset="0"/>
                <a:cs typeface="Arial" panose="020B0604020202020204" pitchFamily="34" charset="0"/>
              </a:rPr>
              <a:t>Application:</a:t>
            </a:r>
            <a:br>
              <a:rPr lang="en-US" sz="2400" b="1" u="sng">
                <a:solidFill>
                  <a:srgbClr val="0070C0"/>
                </a:solidFill>
                <a:latin typeface="Arial" panose="020B0604020202020204" pitchFamily="34" charset="0"/>
                <a:cs typeface="Arial" panose="020B0604020202020204" pitchFamily="34" charset="0"/>
              </a:rPr>
            </a:b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A temperature converter helps in the conversion of the measurement units which reduces the inconveniences of daliy life as different country or device prefers different measuring units. </a:t>
            </a:r>
            <a:r>
              <a:rPr lang="en-US" sz="2000">
                <a:latin typeface="Arial" panose="020B0604020202020204" pitchFamily="34" charset="0"/>
                <a:cs typeface="Arial" panose="020B0604020202020204" pitchFamily="34" charset="0"/>
                <a:sym typeface="+mn-ea"/>
              </a:rPr>
              <a:t>Temperature converter can be used in thermodynamics.</a:t>
            </a: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586740" y="578485"/>
            <a:ext cx="9258935" cy="1825625"/>
          </a:xfrm>
        </p:spPr>
        <p:txBody>
          <a:bodyPr>
            <a:normAutofit/>
          </a:bodyPr>
          <a:p>
            <a:pPr algn="l"/>
            <a:r>
              <a:rPr lang="en-US" sz="2400" b="1" u="sng">
                <a:solidFill>
                  <a:srgbClr val="026DB7"/>
                </a:solidFill>
                <a:latin typeface="Arial" panose="020B0604020202020204" pitchFamily="34" charset="0"/>
                <a:cs typeface="Arial" panose="020B0604020202020204" pitchFamily="34" charset="0"/>
              </a:rPr>
              <a:t>Motivation for this project:</a:t>
            </a:r>
            <a:br>
              <a:rPr lang="en-US" sz="2000" b="1" u="sng">
                <a:latin typeface="Arial" panose="020B0604020202020204" pitchFamily="34" charset="0"/>
                <a:cs typeface="Arial" panose="020B0604020202020204" pitchFamily="34" charset="0"/>
              </a:rPr>
            </a:b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With the help of temperature converter,we can easily convert temperature in   just one click in a very time effective way without using any equation or calculation.</a:t>
            </a: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p:txBody>
      </p:sp>
      <p:pic>
        <p:nvPicPr>
          <p:cNvPr id="10" name="图片 6"/>
          <p:cNvPicPr>
            <a:picLocks noChangeAspect="1"/>
          </p:cNvPicPr>
          <p:nvPr>
            <p:ph idx="4294967295"/>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flipH="1">
            <a:off x="9470390" y="-784225"/>
            <a:ext cx="295910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10360" y="129540"/>
            <a:ext cx="8140700" cy="856615"/>
          </a:xfrm>
        </p:spPr>
        <p:txBody>
          <a:bodyPr/>
          <a:p>
            <a:pPr algn="l"/>
            <a:r>
              <a:rPr lang="en-US" sz="2000" b="1">
                <a:latin typeface="Arial" panose="020B0604020202020204" pitchFamily="34" charset="0"/>
                <a:cs typeface="Arial" panose="020B0604020202020204" pitchFamily="34" charset="0"/>
              </a:rPr>
              <a:t> 				</a:t>
            </a:r>
            <a:r>
              <a:rPr lang="en-US" sz="2400" b="1" u="sng">
                <a:solidFill>
                  <a:srgbClr val="026DB7"/>
                </a:solidFill>
                <a:latin typeface="Arial" panose="020B0604020202020204" pitchFamily="34" charset="0"/>
                <a:cs typeface="Arial" panose="020B0604020202020204" pitchFamily="34" charset="0"/>
              </a:rPr>
              <a:t>Flow chart:</a:t>
            </a:r>
            <a:endParaRPr lang="en-US" sz="2400" b="1" u="sng">
              <a:solidFill>
                <a:srgbClr val="026DB7"/>
              </a:solidFill>
              <a:latin typeface="Arial" panose="020B0604020202020204" pitchFamily="34" charset="0"/>
              <a:cs typeface="Arial" panose="020B0604020202020204" pitchFamily="34" charset="0"/>
            </a:endParaRPr>
          </a:p>
        </p:txBody>
      </p:sp>
      <p:sp>
        <p:nvSpPr>
          <p:cNvPr id="5" name="Rectangles 4"/>
          <p:cNvSpPr/>
          <p:nvPr/>
        </p:nvSpPr>
        <p:spPr>
          <a:xfrm>
            <a:off x="4035425" y="1448435"/>
            <a:ext cx="3949065" cy="7016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sz="2000">
                <a:latin typeface="Arial" panose="020B0604020202020204" pitchFamily="34" charset="0"/>
                <a:cs typeface="Arial" panose="020B0604020202020204" pitchFamily="34" charset="0"/>
              </a:rPr>
              <a:t>Creating the UI for temperature converter</a:t>
            </a:r>
            <a:endParaRPr lang="en-US" sz="2000">
              <a:latin typeface="Arial" panose="020B0604020202020204" pitchFamily="34" charset="0"/>
              <a:cs typeface="Arial" panose="020B0604020202020204" pitchFamily="34" charset="0"/>
            </a:endParaRPr>
          </a:p>
        </p:txBody>
      </p:sp>
      <p:cxnSp>
        <p:nvCxnSpPr>
          <p:cNvPr id="6" name="Straight Arrow Connector 5"/>
          <p:cNvCxnSpPr/>
          <p:nvPr/>
        </p:nvCxnSpPr>
        <p:spPr>
          <a:xfrm>
            <a:off x="6009640" y="2150110"/>
            <a:ext cx="0" cy="722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 name="Rectangles 7"/>
          <p:cNvSpPr/>
          <p:nvPr/>
        </p:nvSpPr>
        <p:spPr>
          <a:xfrm>
            <a:off x="4035425" y="2872740"/>
            <a:ext cx="3949065" cy="7016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sz="2000">
                <a:latin typeface="Arial" panose="020B0604020202020204" pitchFamily="34" charset="0"/>
                <a:cs typeface="Arial" panose="020B0604020202020204" pitchFamily="34" charset="0"/>
              </a:rPr>
              <a:t>Programming the clear and cancel button for the converter</a:t>
            </a:r>
            <a:endParaRPr lang="en-US" sz="2000">
              <a:latin typeface="Arial" panose="020B0604020202020204" pitchFamily="34" charset="0"/>
              <a:cs typeface="Arial" panose="020B0604020202020204" pitchFamily="34" charset="0"/>
            </a:endParaRPr>
          </a:p>
        </p:txBody>
      </p:sp>
      <p:sp>
        <p:nvSpPr>
          <p:cNvPr id="9" name="Rectangles 8"/>
          <p:cNvSpPr/>
          <p:nvPr/>
        </p:nvSpPr>
        <p:spPr>
          <a:xfrm>
            <a:off x="4121150" y="4297045"/>
            <a:ext cx="3949065" cy="7016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sz="2000">
                <a:latin typeface="Arial" panose="020B0604020202020204" pitchFamily="34" charset="0"/>
                <a:cs typeface="Arial" panose="020B0604020202020204" pitchFamily="34" charset="0"/>
              </a:rPr>
              <a:t>Programming the convert button for the converter</a:t>
            </a:r>
            <a:endParaRPr lang="en-US" sz="2000">
              <a:latin typeface="Arial" panose="020B0604020202020204" pitchFamily="34" charset="0"/>
              <a:cs typeface="Arial" panose="020B0604020202020204" pitchFamily="34" charset="0"/>
            </a:endParaRPr>
          </a:p>
        </p:txBody>
      </p:sp>
      <p:cxnSp>
        <p:nvCxnSpPr>
          <p:cNvPr id="10" name="Straight Arrow Connector 9"/>
          <p:cNvCxnSpPr/>
          <p:nvPr/>
        </p:nvCxnSpPr>
        <p:spPr>
          <a:xfrm>
            <a:off x="6009640" y="3574415"/>
            <a:ext cx="0" cy="722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6010275" y="4998720"/>
            <a:ext cx="0" cy="722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Rectangles 11"/>
          <p:cNvSpPr/>
          <p:nvPr/>
        </p:nvSpPr>
        <p:spPr>
          <a:xfrm>
            <a:off x="4066540" y="5721350"/>
            <a:ext cx="3949065" cy="7016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sz="2000">
                <a:latin typeface="Arial" panose="020B0604020202020204" pitchFamily="34" charset="0"/>
                <a:cs typeface="Arial" panose="020B0604020202020204" pitchFamily="34" charset="0"/>
              </a:rPr>
              <a:t>Finally presenting the full project</a:t>
            </a:r>
            <a:endParaRPr lang="en-US" sz="2000">
              <a:latin typeface="Arial" panose="020B0604020202020204" pitchFamily="34" charset="0"/>
              <a:cs typeface="Arial" panose="020B0604020202020204" pitchFamily="34" charset="0"/>
            </a:endParaRPr>
          </a:p>
        </p:txBody>
      </p:sp>
      <p:pic>
        <p:nvPicPr>
          <p:cNvPr id="3" name="图片 6"/>
          <p:cNvPicPr>
            <a:picLocks noChangeAspect="1"/>
          </p:cNvPicPr>
          <p:nvPr>
            <p:ph idx="4294967295"/>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flipH="1">
            <a:off x="9232900" y="-784225"/>
            <a:ext cx="2959100"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17220" y="575310"/>
            <a:ext cx="9144000" cy="1330325"/>
          </a:xfrm>
        </p:spPr>
        <p:txBody>
          <a:bodyPr>
            <a:normAutofit fontScale="90000"/>
          </a:bodyPr>
          <a:p>
            <a:pPr algn="l"/>
            <a:r>
              <a:rPr lang="en-US" sz="2665" b="1" u="sng">
                <a:solidFill>
                  <a:srgbClr val="026DB7"/>
                </a:solidFill>
                <a:latin typeface="Arial" panose="020B0604020202020204" pitchFamily="34" charset="0"/>
                <a:cs typeface="Arial" panose="020B0604020202020204" pitchFamily="34" charset="0"/>
              </a:rPr>
              <a:t>Function Description:</a:t>
            </a:r>
            <a:br>
              <a:rPr lang="en-US" sz="2665" b="1" u="sng">
                <a:solidFill>
                  <a:srgbClr val="026DB7"/>
                </a:solidFill>
                <a:latin typeface="Arial" panose="020B0604020202020204" pitchFamily="34" charset="0"/>
                <a:cs typeface="Arial" panose="020B0604020202020204" pitchFamily="34" charset="0"/>
              </a:rPr>
            </a:br>
            <a:br>
              <a:rPr lang="en-US" sz="2220">
                <a:latin typeface="Arial" panose="020B0604020202020204" pitchFamily="34" charset="0"/>
                <a:cs typeface="Arial" panose="020B0604020202020204" pitchFamily="34" charset="0"/>
              </a:rPr>
            </a:br>
            <a:r>
              <a:rPr lang="en-US" sz="2220">
                <a:latin typeface="Arial" panose="020B0604020202020204" pitchFamily="34" charset="0"/>
                <a:cs typeface="Arial" panose="020B0604020202020204" pitchFamily="34" charset="0"/>
              </a:rPr>
              <a:t>We used Java swing to creat the converter. For the UI components we used swing containers and swing control. For IDE we used NetBeans.</a:t>
            </a:r>
            <a:br>
              <a:rPr lang="en-US" sz="2220">
                <a:latin typeface="Arial" panose="020B0604020202020204" pitchFamily="34" charset="0"/>
                <a:cs typeface="Arial" panose="020B0604020202020204" pitchFamily="34" charset="0"/>
              </a:rPr>
            </a:br>
            <a:r>
              <a:rPr lang="en-US" sz="2220">
                <a:latin typeface="Arial" panose="020B0604020202020204" pitchFamily="34" charset="0"/>
                <a:cs typeface="Arial" panose="020B0604020202020204" pitchFamily="34" charset="0"/>
              </a:rPr>
              <a:t>The functions we used are listed below:</a:t>
            </a:r>
            <a:endParaRPr lang="en-US" sz="2220">
              <a:latin typeface="Arial" panose="020B0604020202020204" pitchFamily="34" charset="0"/>
              <a:cs typeface="Arial" panose="020B0604020202020204" pitchFamily="34" charset="0"/>
            </a:endParaRPr>
          </a:p>
        </p:txBody>
      </p:sp>
      <p:sp>
        <p:nvSpPr>
          <p:cNvPr id="3" name="Subtitle 2"/>
          <p:cNvSpPr/>
          <p:nvPr>
            <p:ph type="subTitle" idx="1"/>
          </p:nvPr>
        </p:nvSpPr>
        <p:spPr>
          <a:xfrm>
            <a:off x="617220" y="2019300"/>
            <a:ext cx="11226800" cy="4838700"/>
          </a:xfrm>
        </p:spPr>
        <p:txBody>
          <a:bodyPr/>
          <a:p>
            <a:pPr algn="l"/>
            <a:r>
              <a:rPr lang="en-US" sz="2000" b="1">
                <a:solidFill>
                  <a:schemeClr val="accent6"/>
                </a:solidFill>
                <a:latin typeface="Arial" panose="020B0604020202020204" pitchFamily="34" charset="0"/>
                <a:cs typeface="Arial" panose="020B0604020202020204" pitchFamily="34" charset="0"/>
              </a:rPr>
              <a:t>Javax.swing.jFrame:</a:t>
            </a:r>
            <a:endParaRPr lang="en-US" sz="2000" b="1" u="sng">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rPr>
              <a:t>Jframe is class type of container. It works like the main window where the swing containers and controls are added.</a:t>
            </a:r>
            <a:endParaRPr lang="en-US" sz="2000">
              <a:latin typeface="Arial" panose="020B0604020202020204" pitchFamily="34" charset="0"/>
              <a:cs typeface="Arial" panose="020B0604020202020204" pitchFamily="34" charset="0"/>
            </a:endParaRPr>
          </a:p>
          <a:p>
            <a:pPr algn="l"/>
            <a:r>
              <a:rPr lang="en-US" sz="2000" b="1">
                <a:solidFill>
                  <a:schemeClr val="accent6"/>
                </a:solidFill>
                <a:latin typeface="Arial" panose="020B0604020202020204" pitchFamily="34" charset="0"/>
                <a:cs typeface="Arial" panose="020B0604020202020204" pitchFamily="34" charset="0"/>
              </a:rPr>
              <a:t>Javax.swing.JPanel:</a:t>
            </a:r>
            <a:endParaRPr lang="en-US" sz="2000" b="1">
              <a:solidFill>
                <a:schemeClr val="accent6"/>
              </a:solidFill>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rPr>
              <a:t>Jpanel is a generic lightweight container. Jpanel is used here to enrich the UI. The label is hence used on JPanel.</a:t>
            </a:r>
            <a:endParaRPr lang="en-US" sz="2000">
              <a:latin typeface="Arial" panose="020B0604020202020204" pitchFamily="34" charset="0"/>
              <a:cs typeface="Arial" panose="020B0604020202020204" pitchFamily="34" charset="0"/>
            </a:endParaRPr>
          </a:p>
          <a:p>
            <a:pPr algn="l"/>
            <a:r>
              <a:rPr lang="en-US" sz="2000" b="1">
                <a:solidFill>
                  <a:schemeClr val="accent6"/>
                </a:solidFill>
                <a:latin typeface="Arial" panose="020B0604020202020204" pitchFamily="34" charset="0"/>
                <a:cs typeface="Arial" panose="020B0604020202020204" pitchFamily="34" charset="0"/>
              </a:rPr>
              <a:t>Javax.swing.JLabel:</a:t>
            </a:r>
            <a:endParaRPr lang="en-US" sz="2000" b="1" u="sng">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rPr>
              <a:t>Label is used to name the converter here. Here it is a temperature converter. So it is named using label.</a:t>
            </a:r>
            <a:endParaRPr lang="en-US" sz="2000">
              <a:latin typeface="Arial" panose="020B0604020202020204" pitchFamily="34" charset="0"/>
              <a:cs typeface="Arial" panose="020B0604020202020204" pitchFamily="34" charset="0"/>
            </a:endParaRPr>
          </a:p>
          <a:p>
            <a:pPr algn="l"/>
            <a:r>
              <a:rPr lang="en-US" sz="2000" b="1">
                <a:solidFill>
                  <a:schemeClr val="accent6"/>
                </a:solidFill>
                <a:latin typeface="Arial" panose="020B0604020202020204" pitchFamily="34" charset="0"/>
                <a:cs typeface="Arial" panose="020B0604020202020204" pitchFamily="34" charset="0"/>
              </a:rPr>
              <a:t>Javax.Swing.JComboBox:</a:t>
            </a:r>
            <a:r>
              <a:rPr lang="en-US" sz="2000" b="1" u="sng">
                <a:latin typeface="Arial" panose="020B0604020202020204" pitchFamily="34" charset="0"/>
                <a:cs typeface="Arial" panose="020B0604020202020204" pitchFamily="34" charset="0"/>
              </a:rPr>
              <a:t> </a:t>
            </a:r>
            <a:endParaRPr lang="en-US" sz="2000" b="1" u="sng">
              <a:latin typeface="Arial" panose="020B0604020202020204" pitchFamily="34" charset="0"/>
              <a:cs typeface="Arial" panose="020B0604020202020204" pitchFamily="34" charset="0"/>
            </a:endParaRPr>
          </a:p>
          <a:p>
            <a:pPr algn="l"/>
            <a:r>
              <a:rPr lang="en-US" sz="2000">
                <a:latin typeface="Arial" panose="020B0604020202020204" pitchFamily="34" charset="0"/>
                <a:cs typeface="Arial" panose="020B0604020202020204" pitchFamily="34" charset="0"/>
              </a:rPr>
              <a:t>Two combobox is used here for the converter. As for the model that combo box uses to  get data to display we named Celsius, Fahrenheit and Kelvin.</a:t>
            </a:r>
            <a:endParaRPr lang="en-US" sz="2000">
              <a:latin typeface="Arial" panose="020B0604020202020204" pitchFamily="34" charset="0"/>
              <a:cs typeface="Arial" panose="020B0604020202020204" pitchFamily="34" charset="0"/>
            </a:endParaRPr>
          </a:p>
          <a:p>
            <a:pPr algn="l"/>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0885" y="450215"/>
            <a:ext cx="10515600" cy="3107055"/>
          </a:xfrm>
        </p:spPr>
        <p:txBody>
          <a:bodyPr/>
          <a:p>
            <a:r>
              <a:rPr lang="en-US" sz="2000" b="1">
                <a:solidFill>
                  <a:schemeClr val="accent6"/>
                </a:solidFill>
                <a:latin typeface="Arial" panose="020B0604020202020204" pitchFamily="34" charset="0"/>
                <a:cs typeface="Arial" panose="020B0604020202020204" pitchFamily="34" charset="0"/>
              </a:rPr>
              <a:t>Javax.swing.JTextField:</a:t>
            </a:r>
            <a:br>
              <a:rPr lang="en-US" sz="2000" b="1">
                <a:solidFill>
                  <a:schemeClr val="accent6"/>
                </a:solidFill>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JTextField is used to take input and show output. Here we have two JTextField. One textfield is editable and other is non editable. The editable textfield is for taking input. The non-editable textfield is for showing output.</a:t>
            </a:r>
            <a:br>
              <a:rPr lang="en-US" sz="2000">
                <a:latin typeface="Arial" panose="020B0604020202020204" pitchFamily="34" charset="0"/>
                <a:cs typeface="Arial" panose="020B0604020202020204" pitchFamily="34" charset="0"/>
              </a:rPr>
            </a:br>
            <a:r>
              <a:rPr lang="en-US" sz="2000" b="1">
                <a:solidFill>
                  <a:schemeClr val="accent6"/>
                </a:solidFill>
                <a:latin typeface="Arial" panose="020B0604020202020204" pitchFamily="34" charset="0"/>
                <a:cs typeface="Arial" panose="020B0604020202020204" pitchFamily="34" charset="0"/>
              </a:rPr>
              <a:t>Javax.swing.JButton:</a:t>
            </a:r>
            <a:br>
              <a:rPr lang="en-US" sz="2000" b="1" u="sng">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We used three buttons here. Clear button, Exit button and Convert button. The clear button is used to clear all textfields. The exit button is used to exit the program. Finally the convert button is used to convert temperature.  </a:t>
            </a:r>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40005"/>
            <a:ext cx="9144000" cy="1093470"/>
          </a:xfrm>
        </p:spPr>
        <p:txBody>
          <a:bodyPr/>
          <a:p>
            <a:pPr algn="l"/>
            <a:r>
              <a:rPr lang="en-US" sz="2000" b="1" u="sng">
                <a:latin typeface="Arial" panose="020B0604020202020204" pitchFamily="34" charset="0"/>
                <a:cs typeface="Arial" panose="020B0604020202020204" pitchFamily="34" charset="0"/>
              </a:rPr>
              <a:t>Button Action Perform:</a:t>
            </a:r>
            <a:br>
              <a:rPr lang="en-US" sz="2000" b="1" u="sng">
                <a:latin typeface="Arial" panose="020B0604020202020204" pitchFamily="34" charset="0"/>
                <a:cs typeface="Arial" panose="020B0604020202020204" pitchFamily="34" charset="0"/>
              </a:rPr>
            </a:br>
            <a:br>
              <a:rPr lang="en-US" sz="2000" b="1" u="sng">
                <a:latin typeface="Arial" panose="020B0604020202020204" pitchFamily="34" charset="0"/>
                <a:cs typeface="Arial" panose="020B0604020202020204" pitchFamily="34" charset="0"/>
              </a:rPr>
            </a:br>
            <a:r>
              <a:rPr lang="en-US" sz="2000" b="1" u="sng">
                <a:latin typeface="Arial" panose="020B0604020202020204" pitchFamily="34" charset="0"/>
                <a:cs typeface="Arial" panose="020B0604020202020204" pitchFamily="34" charset="0"/>
              </a:rPr>
              <a:t>Exit Button:</a:t>
            </a:r>
            <a:endParaRPr lang="en-US" sz="2000" b="1" u="sng">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228600" y="2640330"/>
            <a:ext cx="9144000" cy="3493135"/>
          </a:xfrm>
        </p:spPr>
        <p:txBody>
          <a:bodyPr/>
          <a:p>
            <a:pPr algn="l"/>
            <a:r>
              <a:rPr lang="en-US" sz="2000" b="1" u="sng">
                <a:latin typeface="Arial" panose="020B0604020202020204" pitchFamily="34" charset="0"/>
                <a:cs typeface="Arial" panose="020B0604020202020204" pitchFamily="34" charset="0"/>
              </a:rPr>
              <a:t>Clear Button:</a:t>
            </a:r>
            <a:endParaRPr lang="en-US" sz="2000" b="1" u="sng">
              <a:latin typeface="Arial" panose="020B0604020202020204" pitchFamily="34" charset="0"/>
              <a:cs typeface="Arial" panose="020B0604020202020204" pitchFamily="34" charset="0"/>
            </a:endParaRPr>
          </a:p>
          <a:p>
            <a:pPr algn="l"/>
            <a:endParaRPr lang="en-US" sz="2000" b="1" u="sng">
              <a:latin typeface="Arial" panose="020B0604020202020204" pitchFamily="34" charset="0"/>
              <a:cs typeface="Arial" panose="020B0604020202020204" pitchFamily="34" charset="0"/>
            </a:endParaRPr>
          </a:p>
        </p:txBody>
      </p:sp>
      <p:pic>
        <p:nvPicPr>
          <p:cNvPr id="4" name="Content Placeholder 3" descr="Screenshot (38)"/>
          <p:cNvPicPr>
            <a:picLocks noChangeAspect="1"/>
          </p:cNvPicPr>
          <p:nvPr>
            <p:ph idx="4294967295"/>
          </p:nvPr>
        </p:nvPicPr>
        <p:blipFill>
          <a:blip r:embed="rId1"/>
          <a:srcRect l="7110"/>
          <a:stretch>
            <a:fillRect/>
          </a:stretch>
        </p:blipFill>
        <p:spPr>
          <a:xfrm>
            <a:off x="475615" y="1421130"/>
            <a:ext cx="9706610" cy="815975"/>
          </a:xfrm>
          <a:prstGeom prst="rect">
            <a:avLst/>
          </a:prstGeom>
        </p:spPr>
      </p:pic>
      <p:pic>
        <p:nvPicPr>
          <p:cNvPr id="7" name="Picture 6" descr="Screenshot (51)"/>
          <p:cNvPicPr>
            <a:picLocks noChangeAspect="1"/>
          </p:cNvPicPr>
          <p:nvPr/>
        </p:nvPicPr>
        <p:blipFill>
          <a:blip r:embed="rId2"/>
          <a:stretch>
            <a:fillRect/>
          </a:stretch>
        </p:blipFill>
        <p:spPr>
          <a:xfrm>
            <a:off x="171450" y="3338195"/>
            <a:ext cx="11849100" cy="1076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u="sng">
                <a:latin typeface="Arial" panose="020B0604020202020204" pitchFamily="34" charset="0"/>
                <a:cs typeface="Arial" panose="020B0604020202020204" pitchFamily="34" charset="0"/>
              </a:rPr>
              <a:t>Convert Button:</a:t>
            </a:r>
            <a:endParaRPr lang="en-US" sz="2000" b="1" u="sng">
              <a:latin typeface="Arial" panose="020B0604020202020204" pitchFamily="34" charset="0"/>
              <a:cs typeface="Arial" panose="020B0604020202020204" pitchFamily="34" charset="0"/>
            </a:endParaRPr>
          </a:p>
        </p:txBody>
      </p:sp>
      <p:pic>
        <p:nvPicPr>
          <p:cNvPr id="4" name="Content Placeholder 3" descr="Screenshot (40)"/>
          <p:cNvPicPr>
            <a:picLocks noChangeAspect="1"/>
          </p:cNvPicPr>
          <p:nvPr>
            <p:ph idx="1"/>
          </p:nvPr>
        </p:nvPicPr>
        <p:blipFill>
          <a:blip r:embed="rId1"/>
          <a:stretch>
            <a:fillRect/>
          </a:stretch>
        </p:blipFill>
        <p:spPr>
          <a:xfrm>
            <a:off x="909320" y="1825625"/>
            <a:ext cx="10372090"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5717</Words>
  <Application>WPS Presentation</Application>
  <PresentationFormat>宽屏</PresentationFormat>
  <Paragraphs>146</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张海山锐线体2.0</vt:lpstr>
      <vt:lpstr>方正兰亭超细黑简体</vt:lpstr>
      <vt:lpstr>Microsoft YaHei</vt:lpstr>
      <vt:lpstr>Arial Unicode MS</vt:lpstr>
      <vt:lpstr>等线 Light</vt:lpstr>
      <vt:lpstr>等线</vt:lpstr>
      <vt:lpstr>Calibri</vt:lpstr>
      <vt:lpstr>Aharoni</vt:lpstr>
      <vt:lpstr>Yu Gothic UI Semibold</vt:lpstr>
      <vt:lpstr>Office Theme</vt:lpstr>
      <vt:lpstr>PowerPoint 演示文稿</vt:lpstr>
      <vt:lpstr>PowerPoint 演示文稿</vt:lpstr>
      <vt:lpstr>Application:  A temperature converter helps in the conversion of the measurement units which reduces the inconveniences of daliy life as different country or device prefers different measuring units. Temperature converter can be used in thermodynamics. </vt:lpstr>
      <vt:lpstr>Motivation for this project:  With the help of temperature converter,we can easily convert temperature in   just one click in a very time effective way without using any equation or calculation. </vt:lpstr>
      <vt:lpstr> 				Flow chart:</vt:lpstr>
      <vt:lpstr>Function Description:  We used Java swing to creat the converter. For the UI components we used swing containers and swing control. For IDE we used NetBeans. The functions we used are listed below:</vt:lpstr>
      <vt:lpstr>Javax.swing.JTextField: JTextField is used to take input and show output. Here we have two JTextField. One textfield is editable and other is non editable. The editable textfield is for taking input. The non-editable textfield is for showing output. Javax.swing.JButton: We used three buttons here. Clear button, Exit button and Convert button. The clear button is used to clear all textfields. The exit button is used to exit the program. Finally the convert button is used to convert temperature.  </vt:lpstr>
      <vt:lpstr>Button Action Perform:  Exit Button:</vt:lpstr>
      <vt:lpstr>Convert Button:</vt:lpstr>
      <vt:lpstr>PowerPoint 演示文稿</vt:lpstr>
      <vt:lpstr>PowerPoint 演示文稿</vt:lpstr>
      <vt:lpstr>Project Name: A grade calculator to calculate a students total marks, percentage &amp; grade.</vt:lpstr>
      <vt:lpstr>Flow chart:</vt:lpstr>
      <vt:lpstr>Function Description: We used Java swing to creat the grade calculator. we used Jframe form to do so. For the UI components we used swing containers and swing control. For IDE we used NetBeans. The functions we used are listed below:</vt:lpstr>
      <vt:lpstr>Javax.swing.JButton: In our project we have five buttons. The exit button is for the program to exit. The clear button is for the textfields to set empty string. We have a button to calculate the total number of a student. A Button to calculate the percentage. Then a button to calculate the grade of a student.</vt:lpstr>
      <vt:lpstr>Button Action Perform:  Exit Button:</vt:lpstr>
      <vt:lpstr>Total Button:</vt:lpstr>
      <vt:lpstr>Grade Button:</vt:lpstr>
      <vt:lpstr>Project Output:</vt:lpstr>
      <vt:lpstr>PowerPoint 演示文稿</vt:lpstr>
      <vt:lpstr>Conclusion: In this project we created a temperature coverter and a grade calculator using Java Swing. We used swing containers and controls to creat the UI for both the projects. We programmed the JButton events as action for both the converter and grade calculator. In our converter we can convert in three differerent scales. For the grade calculator we can measue a students total number, number percentage and grade for five subjetcs. Thus we completed our both project  successfully without any error.   </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Al-Amin Khan</cp:lastModifiedBy>
  <cp:revision>58</cp:revision>
  <dcterms:created xsi:type="dcterms:W3CDTF">2018-08-15T03:21:00Z</dcterms:created>
  <dcterms:modified xsi:type="dcterms:W3CDTF">2022-01-03T15:24:19Z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1033-11.2.0.10426</vt:lpwstr>
  </property>
  <property fmtid="{D5CDD505-2E9C-101B-9397-08002B2CF9AE}" pid="3" name="ICV">
    <vt:lpwstr>234BD02BEB8D41D3BF3A629CCBEB2970</vt:lpwstr>
  </property>
</Properties>
</file>