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98" r:id="rId3"/>
    <p:sldId id="1409" r:id="rId4"/>
    <p:sldId id="1410" r:id="rId5"/>
    <p:sldId id="1411" r:id="rId6"/>
    <p:sldId id="299" r:id="rId7"/>
    <p:sldId id="1422" r:id="rId8"/>
    <p:sldId id="297" r:id="rId9"/>
    <p:sldId id="1423" r:id="rId10"/>
    <p:sldId id="292" r:id="rId11"/>
    <p:sldId id="284" r:id="rId12"/>
    <p:sldId id="285" r:id="rId13"/>
    <p:sldId id="29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  <a:endParaRPr lang="en-US" noProof="0"/>
          </a:p>
        </p:txBody>
      </p:sp>
      <p:sp>
        <p:nvSpPr>
          <p:cNvPr id="13" name="Rectangle 12"/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  <a:endParaRPr lang="en-US" noProof="0"/>
          </a:p>
        </p:txBody>
      </p:sp>
      <p:sp>
        <p:nvSpPr>
          <p:cNvPr id="7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  <a:endParaRPr lang="en-US" noProof="0"/>
          </a:p>
        </p:txBody>
      </p:sp>
      <p:sp>
        <p:nvSpPr>
          <p:cNvPr id="10" name="Subtitle 2"/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  <a:endParaRPr lang="en-US" noProof="0"/>
          </a:p>
        </p:txBody>
      </p:sp>
      <p:sp>
        <p:nvSpPr>
          <p:cNvPr id="10" name="Subtitle 2"/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  <a:endParaRPr lang="en-US" noProof="0"/>
          </a:p>
        </p:txBody>
      </p:sp>
      <p:sp>
        <p:nvSpPr>
          <p:cNvPr id="9" name="Subtitle 2"/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  <p:sp>
        <p:nvSpPr>
          <p:cNvPr id="3" name="Comparison Left Placeholder 1"/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2" name="Comparison Left Placeholder 2"/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10" name="Rectangle 9" descr="Accent block left"/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/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/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  <a:endParaRPr lang="en-US" noProof="0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  <a:endParaRPr lang="en-US" noProof="0"/>
          </a:p>
        </p:txBody>
      </p:sp>
      <p:sp>
        <p:nvSpPr>
          <p:cNvPr id="7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  <a:endParaRPr lang="en-US" noProof="0"/>
          </a:p>
        </p:txBody>
      </p:sp>
      <p:sp>
        <p:nvSpPr>
          <p:cNvPr id="5" name="Subtitle 2"/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  <a:endParaRPr lang="en-US" noProof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  <a:endParaRPr lang="en-US" noProof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  <a:endParaRPr lang="en-US" noProof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  <a:endParaRPr lang="en-US" noProof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  <a:endParaRPr lang="en-US" noProof="0"/>
          </a:p>
        </p:txBody>
      </p:sp>
      <p:sp>
        <p:nvSpPr>
          <p:cNvPr id="15" name="Rectangle 14"/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  <a:endParaRPr lang="en-US" noProof="0"/>
          </a:p>
        </p:txBody>
      </p:sp>
      <p:sp>
        <p:nvSpPr>
          <p:cNvPr id="7" name="Subtitle 2"/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  <a:endParaRPr lang="en-US" noProof="0"/>
          </a:p>
        </p:txBody>
      </p:sp>
      <p:sp>
        <p:nvSpPr>
          <p:cNvPr id="7" name="Subtitle 2"/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  <a:endParaRPr lang="en-US" noProof="0"/>
          </a:p>
        </p:txBody>
      </p:sp>
      <p:sp>
        <p:nvSpPr>
          <p:cNvPr id="9" name="Subtitle 2"/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  <a:endParaRPr lang="en-US" noProof="0"/>
          </a:p>
        </p:txBody>
      </p:sp>
      <p:sp>
        <p:nvSpPr>
          <p:cNvPr id="10" name="Subtitle 2"/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  <a:endParaRPr lang="en-US" noProof="0"/>
          </a:p>
        </p:txBody>
      </p:sp>
      <p:sp>
        <p:nvSpPr>
          <p:cNvPr id="13" name="Rectangle 12"/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prstGeom prst="rect">
            <a:avLst/>
          </a:prstGeo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Rectangle 10" descr="Accent block left"/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/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Rectangle 10" descr="Accent block left"/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Rectangle 10" descr="Accent block left"/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10" name="Rectangle 9" descr="Accent block left"/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/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8" name="Rectangle 7" descr="Accent block left"/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</a:fld>
            <a:endParaRPr lang="en-US" noProof="0" dirty="0"/>
          </a:p>
        </p:txBody>
      </p:sp>
      <p:sp>
        <p:nvSpPr>
          <p:cNvPr id="8" name="Rectangle 7" descr="Accent block left"/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5" Type="http://schemas.openxmlformats.org/officeDocument/2006/relationships/theme" Target="../theme/theme1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0.xml"/><Relationship Id="rId3" Type="http://schemas.openxmlformats.org/officeDocument/2006/relationships/image" Target="../media/image1.svg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 cstate="screen">
            <a:alphaModFix amt="50000"/>
          </a:blip>
          <a:srcRect t="7" b="7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Pts val="5300"/>
            </a:pPr>
            <a:r>
              <a:rPr lang="en-US" altLang="en-US" sz="6600" b="1" kern="1200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  <a:sym typeface="Open Sans"/>
              </a:rPr>
              <a:t>Business Communication &amp; </a:t>
            </a:r>
            <a:r>
              <a:rPr lang="en-US" sz="6600" kern="1200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Proactiveness</a:t>
            </a:r>
            <a:endParaRPr lang="en-US" sz="6600" b="1" kern="1200" dirty="0">
              <a:solidFill>
                <a:schemeClr val="bg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  <a:sym typeface="Open Sans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4185603"/>
            <a:ext cx="9144000" cy="448429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Md. Alamin Hossain</a:t>
            </a:r>
            <a:endParaRPr lang="en-US" sz="2400" kern="1200" dirty="0">
              <a:solidFill>
                <a:schemeClr val="tx2">
                  <a:lumMod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Proactive vs. Reactive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2635" y="1621879"/>
            <a:ext cx="5472000" cy="360000"/>
          </a:xfrm>
        </p:spPr>
        <p:txBody>
          <a:bodyPr>
            <a:noAutofit/>
          </a:bodyPr>
          <a:lstStyle/>
          <a:p>
            <a:r>
              <a:rPr lang="en-US" sz="2200" dirty="0"/>
              <a:t>Proactive Approach:</a:t>
            </a:r>
            <a:endParaRPr lang="en-US" sz="2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32000" y="2471343"/>
            <a:ext cx="5472000" cy="2194694"/>
          </a:xfrm>
        </p:spPr>
        <p:txBody>
          <a:bodyPr>
            <a:noAutofit/>
          </a:bodyPr>
          <a:lstStyle/>
          <a:p>
            <a:r>
              <a:rPr lang="en-US" sz="2000" dirty="0"/>
              <a:t>Takes initiative and anticipates future events or needs</a:t>
            </a:r>
            <a:endParaRPr lang="en-US" sz="2000" dirty="0"/>
          </a:p>
          <a:p>
            <a:r>
              <a:rPr lang="en-US" sz="2000" dirty="0"/>
              <a:t>Forward-thinking mindset</a:t>
            </a:r>
            <a:endParaRPr lang="en-US" sz="2000" dirty="0"/>
          </a:p>
          <a:p>
            <a:r>
              <a:rPr lang="en-US" sz="2000" dirty="0"/>
              <a:t>Involves planning and preparation</a:t>
            </a:r>
            <a:endParaRPr lang="en-US" sz="2000" dirty="0"/>
          </a:p>
          <a:p>
            <a:r>
              <a:rPr lang="en-US" sz="2000" dirty="0"/>
              <a:t>Anticipates future needs, changes, or challenges</a:t>
            </a:r>
            <a:endParaRPr lang="en-US" sz="2000" dirty="0"/>
          </a:p>
          <a:p>
            <a:r>
              <a:rPr lang="en-US" sz="2000" dirty="0"/>
              <a:t>Benefits:</a:t>
            </a:r>
            <a:endParaRPr lang="en-US" sz="2000" dirty="0"/>
          </a:p>
          <a:p>
            <a:pPr lvl="1"/>
            <a:r>
              <a:rPr lang="en-US" sz="2000" dirty="0"/>
              <a:t>Improved efficiency</a:t>
            </a:r>
            <a:endParaRPr lang="en-US" sz="2000" dirty="0"/>
          </a:p>
          <a:p>
            <a:pPr lvl="1"/>
            <a:r>
              <a:rPr lang="en-US" sz="2000" dirty="0"/>
              <a:t>Better problem-solving</a:t>
            </a:r>
            <a:endParaRPr lang="en-US" sz="2000" dirty="0"/>
          </a:p>
          <a:p>
            <a:pPr lvl="1"/>
            <a:r>
              <a:rPr lang="en-US" sz="2000" dirty="0"/>
              <a:t>Increased success rate</a:t>
            </a:r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00000" y="1621769"/>
            <a:ext cx="5472000" cy="358775"/>
          </a:xfrm>
        </p:spPr>
        <p:txBody>
          <a:bodyPr>
            <a:noAutofit/>
          </a:bodyPr>
          <a:lstStyle/>
          <a:p>
            <a:r>
              <a:rPr lang="en-US" sz="2200" dirty="0"/>
              <a:t>Reactive Approach:</a:t>
            </a:r>
            <a:endParaRPr lang="en-US" sz="2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208395" y="2471420"/>
            <a:ext cx="5472430" cy="3139440"/>
          </a:xfrm>
        </p:spPr>
        <p:txBody>
          <a:bodyPr>
            <a:noAutofit/>
          </a:bodyPr>
          <a:lstStyle/>
          <a:p>
            <a:r>
              <a:rPr lang="en-US" sz="2000" dirty="0"/>
              <a:t>Responds or takes action after an event or situation has occurred</a:t>
            </a:r>
            <a:endParaRPr lang="en-US" sz="2000" dirty="0"/>
          </a:p>
          <a:p>
            <a:r>
              <a:rPr lang="en-US" sz="2000" dirty="0"/>
              <a:t>Responsive rather than proactive mindset</a:t>
            </a:r>
            <a:endParaRPr lang="en-US" sz="2000" dirty="0"/>
          </a:p>
          <a:p>
            <a:r>
              <a:rPr lang="en-US" sz="2000" dirty="0"/>
              <a:t>Focuses on reacting to unfolding events</a:t>
            </a:r>
            <a:endParaRPr lang="en-US" sz="2000" dirty="0"/>
          </a:p>
          <a:p>
            <a:r>
              <a:rPr lang="en-US" sz="2000" dirty="0"/>
              <a:t>Primarily useful for handling emergencies</a:t>
            </a:r>
            <a:endParaRPr lang="en-US" sz="2000" dirty="0"/>
          </a:p>
          <a:p>
            <a:r>
              <a:rPr lang="en-US" sz="2000" dirty="0"/>
              <a:t>Limitations:</a:t>
            </a:r>
            <a:endParaRPr lang="en-US" sz="2000" dirty="0"/>
          </a:p>
          <a:p>
            <a:pPr lvl="1"/>
            <a:r>
              <a:rPr lang="en-US" sz="2000" dirty="0"/>
              <a:t>Reduced efficiency</a:t>
            </a:r>
            <a:endParaRPr lang="en-US" sz="2000" dirty="0"/>
          </a:p>
          <a:p>
            <a:pPr lvl="1"/>
            <a:r>
              <a:rPr lang="en-US" sz="2000" dirty="0"/>
              <a:t>Limited problem-solving</a:t>
            </a:r>
            <a:endParaRPr lang="en-US" sz="2000" dirty="0"/>
          </a:p>
          <a:p>
            <a:pPr lvl="1"/>
            <a:r>
              <a:rPr lang="en-US" sz="2000" dirty="0"/>
              <a:t>Higher risk</a:t>
            </a:r>
            <a:endParaRPr lang="en-US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11" name="Title 10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6235" y="1372235"/>
            <a:ext cx="8584565" cy="4697730"/>
          </a:xfrm>
          <a:prstGeom prst="rect">
            <a:avLst/>
          </a:prstGeom>
          <a:effectLst>
            <a:glow rad="419100">
              <a:schemeClr val="bg1">
                <a:alpha val="57000"/>
              </a:schemeClr>
            </a:glow>
            <a:innerShdw blurRad="114300">
              <a:prstClr val="black"/>
            </a:innerShdw>
          </a:effectLst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3953054" y="455172"/>
            <a:ext cx="3930795" cy="54936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  <a:lumOff val="75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0" tIns="0" rIns="0" bIns="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lt1"/>
                </a:solidFill>
              </a:defRPr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 panose="020B0604020202020204"/>
              <a:buNone/>
              <a:defRPr sz="7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5 P’s of being proactive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 l="7" r="7"/>
          <a:stretch>
            <a:fillRect/>
          </a:stretch>
        </p:blipFill>
        <p:spPr/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52500" lnSpcReduction="20000"/>
          </a:bodyPr>
          <a:lstStyle/>
          <a:p>
            <a:r>
              <a:rPr lang="en-US" dirty="0"/>
              <a:t>Md. Alamin Hossain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pic>
        <p:nvPicPr>
          <p:cNvPr id="8" name="Graphic 7" descr="User" title="Icon - Presenter Name"/>
          <p:cNvPicPr>
            <a:picLocks noChangeAspect="1"/>
          </p:cNvPicPr>
          <p:nvPr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2</a:t>
            </a:r>
            <a:endParaRPr lang="en-US" noProof="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23334" y="1209887"/>
            <a:ext cx="837353" cy="2928620"/>
            <a:chOff x="1212" y="1092"/>
            <a:chExt cx="1220" cy="4265"/>
          </a:xfrm>
        </p:grpSpPr>
        <p:sp>
          <p:nvSpPr>
            <p:cNvPr id="13" name="Oval 12"/>
            <p:cNvSpPr/>
            <p:nvPr/>
          </p:nvSpPr>
          <p:spPr>
            <a:xfrm>
              <a:off x="1212" y="4137"/>
              <a:ext cx="1220" cy="12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74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GB" sz="4265" b="1" dirty="0">
                  <a:solidFill>
                    <a:srgbClr val="FF741E"/>
                  </a:solidFill>
                  <a:latin typeface="Open Sans" pitchFamily="34" charset="0"/>
                  <a:cs typeface="Open Sans" pitchFamily="34" charset="0"/>
                </a:rPr>
                <a:t>1</a:t>
              </a:r>
              <a:endParaRPr lang="en-US" altLang="en-GB" sz="4265" b="1" dirty="0">
                <a:solidFill>
                  <a:srgbClr val="FF741E"/>
                </a:solidFill>
                <a:latin typeface="Open Sans" pitchFamily="34" charset="0"/>
                <a:cs typeface="Open Sans" pitchFamily="34" charset="0"/>
              </a:endParaRPr>
            </a:p>
          </p:txBody>
        </p:sp>
        <p:cxnSp>
          <p:nvCxnSpPr>
            <p:cNvPr id="14" name="Straight Connector 13"/>
            <p:cNvCxnSpPr>
              <a:stCxn id="13" idx="0"/>
              <a:endCxn id="15" idx="4"/>
            </p:cNvCxnSpPr>
            <p:nvPr/>
          </p:nvCxnSpPr>
          <p:spPr>
            <a:xfrm flipV="1">
              <a:off x="1822" y="1454"/>
              <a:ext cx="0" cy="2683"/>
            </a:xfrm>
            <a:prstGeom prst="line">
              <a:avLst/>
            </a:prstGeom>
            <a:ln>
              <a:solidFill>
                <a:srgbClr val="FF74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640" y="1092"/>
              <a:ext cx="364" cy="362"/>
            </a:xfrm>
            <a:prstGeom prst="ellipse">
              <a:avLst/>
            </a:prstGeom>
            <a:solidFill>
              <a:srgbClr val="FF741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GB" sz="4265" b="1">
                <a:solidFill>
                  <a:schemeClr val="accent1"/>
                </a:solidFill>
                <a:latin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 rot="10800000">
            <a:off x="1974428" y="3301154"/>
            <a:ext cx="837353" cy="2928620"/>
            <a:chOff x="1212" y="1092"/>
            <a:chExt cx="1220" cy="4265"/>
          </a:xfrm>
        </p:grpSpPr>
        <p:sp>
          <p:nvSpPr>
            <p:cNvPr id="17" name="Oval 16"/>
            <p:cNvSpPr/>
            <p:nvPr/>
          </p:nvSpPr>
          <p:spPr>
            <a:xfrm rot="10800000">
              <a:off x="1212" y="4137"/>
              <a:ext cx="1220" cy="12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D58B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GB" sz="4265" b="1">
                  <a:solidFill>
                    <a:srgbClr val="D58BDD"/>
                  </a:solidFill>
                  <a:latin typeface="Open Sans" pitchFamily="34" charset="0"/>
                  <a:cs typeface="Open Sans" pitchFamily="34" charset="0"/>
                </a:rPr>
                <a:t>2</a:t>
              </a:r>
              <a:endParaRPr lang="en-US" altLang="en-GB" sz="4265" b="1">
                <a:solidFill>
                  <a:srgbClr val="D58BDD"/>
                </a:solidFill>
                <a:latin typeface="Open Sans" pitchFamily="34" charset="0"/>
                <a:cs typeface="Open Sans" pitchFamily="34" charset="0"/>
              </a:endParaRPr>
            </a:p>
          </p:txBody>
        </p:sp>
        <p:cxnSp>
          <p:nvCxnSpPr>
            <p:cNvPr id="18" name="Straight Connector 17"/>
            <p:cNvCxnSpPr>
              <a:stCxn id="17" idx="4"/>
              <a:endCxn id="19" idx="4"/>
            </p:cNvCxnSpPr>
            <p:nvPr/>
          </p:nvCxnSpPr>
          <p:spPr>
            <a:xfrm flipV="1">
              <a:off x="1822" y="1454"/>
              <a:ext cx="0" cy="2683"/>
            </a:xfrm>
            <a:prstGeom prst="line">
              <a:avLst/>
            </a:prstGeom>
            <a:ln>
              <a:solidFill>
                <a:srgbClr val="D58B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1640" y="1092"/>
              <a:ext cx="364" cy="362"/>
            </a:xfrm>
            <a:prstGeom prst="ellipse">
              <a:avLst/>
            </a:prstGeom>
            <a:solidFill>
              <a:srgbClr val="D58BD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GB" sz="4265" b="1">
                <a:solidFill>
                  <a:schemeClr val="accent1"/>
                </a:solidFill>
                <a:latin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462656" y="1210522"/>
            <a:ext cx="837353" cy="2928620"/>
            <a:chOff x="1212" y="1092"/>
            <a:chExt cx="1220" cy="4265"/>
          </a:xfrm>
        </p:grpSpPr>
        <p:sp>
          <p:nvSpPr>
            <p:cNvPr id="21" name="Oval 20"/>
            <p:cNvSpPr/>
            <p:nvPr/>
          </p:nvSpPr>
          <p:spPr>
            <a:xfrm>
              <a:off x="1212" y="4137"/>
              <a:ext cx="1220" cy="12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D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GB" sz="4265" b="1">
                  <a:solidFill>
                    <a:srgbClr val="FFD373"/>
                  </a:solidFill>
                  <a:latin typeface="Open Sans" pitchFamily="34" charset="0"/>
                  <a:cs typeface="Open Sans" pitchFamily="34" charset="0"/>
                </a:rPr>
                <a:t>3</a:t>
              </a:r>
              <a:endParaRPr lang="en-US" altLang="en-GB" sz="4265" b="1">
                <a:solidFill>
                  <a:srgbClr val="FFD373"/>
                </a:solidFill>
                <a:latin typeface="Open Sans" pitchFamily="34" charset="0"/>
                <a:cs typeface="Open Sans" pitchFamily="34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V="1">
              <a:off x="1821" y="1092"/>
              <a:ext cx="0" cy="3045"/>
            </a:xfrm>
            <a:prstGeom prst="line">
              <a:avLst/>
            </a:prstGeom>
            <a:ln>
              <a:solidFill>
                <a:srgbClr val="FFD3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640" y="1092"/>
              <a:ext cx="364" cy="362"/>
            </a:xfrm>
            <a:prstGeom prst="ellipse">
              <a:avLst/>
            </a:prstGeom>
            <a:solidFill>
              <a:srgbClr val="FFD37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GB" sz="4265" b="1">
                <a:solidFill>
                  <a:srgbClr val="FFD373"/>
                </a:solidFill>
                <a:latin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627708" y="1209887"/>
            <a:ext cx="837353" cy="2928620"/>
            <a:chOff x="1212" y="1092"/>
            <a:chExt cx="1220" cy="4265"/>
          </a:xfrm>
        </p:grpSpPr>
        <p:sp>
          <p:nvSpPr>
            <p:cNvPr id="25" name="Oval 24"/>
            <p:cNvSpPr/>
            <p:nvPr/>
          </p:nvSpPr>
          <p:spPr>
            <a:xfrm>
              <a:off x="1212" y="4137"/>
              <a:ext cx="1220" cy="12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A0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GB" sz="4265" b="1" dirty="0">
                  <a:solidFill>
                    <a:srgbClr val="7A01FF"/>
                  </a:solidFill>
                  <a:latin typeface="Open Sans" pitchFamily="34" charset="0"/>
                  <a:cs typeface="Open Sans" pitchFamily="34" charset="0"/>
                </a:rPr>
                <a:t>5</a:t>
              </a:r>
              <a:endParaRPr lang="en-US" altLang="en-GB" sz="4265" b="1" dirty="0">
                <a:solidFill>
                  <a:srgbClr val="7A01FF"/>
                </a:solidFill>
                <a:latin typeface="Open Sans" pitchFamily="34" charset="0"/>
                <a:cs typeface="Open Sans" pitchFamily="34" charset="0"/>
              </a:endParaRPr>
            </a:p>
          </p:txBody>
        </p:sp>
        <p:cxnSp>
          <p:nvCxnSpPr>
            <p:cNvPr id="26" name="Straight Connector 25"/>
            <p:cNvCxnSpPr>
              <a:stCxn id="25" idx="0"/>
            </p:cNvCxnSpPr>
            <p:nvPr/>
          </p:nvCxnSpPr>
          <p:spPr>
            <a:xfrm flipV="1">
              <a:off x="1822" y="1092"/>
              <a:ext cx="0" cy="3045"/>
            </a:xfrm>
            <a:prstGeom prst="line">
              <a:avLst/>
            </a:prstGeom>
            <a:ln>
              <a:solidFill>
                <a:srgbClr val="7A01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1640" y="1092"/>
              <a:ext cx="364" cy="362"/>
            </a:xfrm>
            <a:prstGeom prst="ellipse">
              <a:avLst/>
            </a:prstGeom>
            <a:solidFill>
              <a:srgbClr val="7A01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GB" sz="4265" b="1">
                <a:solidFill>
                  <a:schemeClr val="accent1"/>
                </a:solidFill>
                <a:latin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 rot="10800000">
            <a:off x="5076614" y="3301154"/>
            <a:ext cx="837353" cy="2928620"/>
            <a:chOff x="1212" y="1092"/>
            <a:chExt cx="1220" cy="4265"/>
          </a:xfrm>
        </p:grpSpPr>
        <p:sp>
          <p:nvSpPr>
            <p:cNvPr id="29" name="Oval 28"/>
            <p:cNvSpPr/>
            <p:nvPr/>
          </p:nvSpPr>
          <p:spPr>
            <a:xfrm rot="10800000">
              <a:off x="1212" y="4137"/>
              <a:ext cx="1220" cy="12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D201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GB" sz="4265" b="1">
                  <a:solidFill>
                    <a:srgbClr val="D2011B"/>
                  </a:solidFill>
                  <a:latin typeface="Open Sans" pitchFamily="34" charset="0"/>
                  <a:cs typeface="Open Sans" pitchFamily="34" charset="0"/>
                </a:rPr>
                <a:t>4</a:t>
              </a:r>
              <a:endParaRPr lang="en-US" altLang="en-GB" sz="4265" b="1">
                <a:solidFill>
                  <a:srgbClr val="D2011B"/>
                </a:solidFill>
                <a:latin typeface="Open Sans" pitchFamily="34" charset="0"/>
                <a:cs typeface="Open Sans" pitchFamily="34" charset="0"/>
              </a:endParaRPr>
            </a:p>
          </p:txBody>
        </p:sp>
        <p:cxnSp>
          <p:nvCxnSpPr>
            <p:cNvPr id="30" name="Straight Connector 29"/>
            <p:cNvCxnSpPr>
              <a:stCxn id="29" idx="4"/>
              <a:endCxn id="31" idx="4"/>
            </p:cNvCxnSpPr>
            <p:nvPr/>
          </p:nvCxnSpPr>
          <p:spPr>
            <a:xfrm flipV="1">
              <a:off x="1822" y="1454"/>
              <a:ext cx="0" cy="2683"/>
            </a:xfrm>
            <a:prstGeom prst="line">
              <a:avLst/>
            </a:prstGeom>
            <a:ln>
              <a:solidFill>
                <a:srgbClr val="D201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1640" y="1092"/>
              <a:ext cx="364" cy="362"/>
            </a:xfrm>
            <a:prstGeom prst="ellipse">
              <a:avLst/>
            </a:prstGeom>
            <a:solidFill>
              <a:srgbClr val="D2011B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GB" sz="4265" b="1">
                <a:solidFill>
                  <a:schemeClr val="accent1"/>
                </a:solidFill>
                <a:latin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rot="10800000">
            <a:off x="8178801" y="3301154"/>
            <a:ext cx="837353" cy="2928620"/>
            <a:chOff x="1212" y="1092"/>
            <a:chExt cx="1220" cy="4265"/>
          </a:xfrm>
        </p:grpSpPr>
        <p:sp>
          <p:nvSpPr>
            <p:cNvPr id="33" name="Oval 32"/>
            <p:cNvSpPr/>
            <p:nvPr/>
          </p:nvSpPr>
          <p:spPr>
            <a:xfrm rot="10800000">
              <a:off x="1212" y="4137"/>
              <a:ext cx="1220" cy="12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8A86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GB" sz="4265" b="1">
                  <a:solidFill>
                    <a:srgbClr val="8A8636"/>
                  </a:solidFill>
                  <a:latin typeface="Open Sans" pitchFamily="34" charset="0"/>
                  <a:cs typeface="Open Sans" pitchFamily="34" charset="0"/>
                </a:rPr>
                <a:t>6</a:t>
              </a:r>
              <a:endParaRPr lang="en-US" altLang="en-GB" sz="4265" b="1">
                <a:solidFill>
                  <a:srgbClr val="8A8636"/>
                </a:solidFill>
                <a:latin typeface="Open Sans" pitchFamily="34" charset="0"/>
                <a:cs typeface="Open Sans" pitchFamily="34" charset="0"/>
              </a:endParaRPr>
            </a:p>
          </p:txBody>
        </p:sp>
        <p:cxnSp>
          <p:nvCxnSpPr>
            <p:cNvPr id="34" name="Straight Connector 33"/>
            <p:cNvCxnSpPr>
              <a:stCxn id="33" idx="4"/>
              <a:endCxn id="35" idx="4"/>
            </p:cNvCxnSpPr>
            <p:nvPr/>
          </p:nvCxnSpPr>
          <p:spPr>
            <a:xfrm flipV="1">
              <a:off x="1822" y="1454"/>
              <a:ext cx="0" cy="2683"/>
            </a:xfrm>
            <a:prstGeom prst="line">
              <a:avLst/>
            </a:prstGeom>
            <a:ln>
              <a:solidFill>
                <a:srgbClr val="8A86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640" y="1092"/>
              <a:ext cx="364" cy="362"/>
            </a:xfrm>
            <a:prstGeom prst="ellipse">
              <a:avLst/>
            </a:prstGeom>
            <a:solidFill>
              <a:srgbClr val="8A863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GB" sz="4265" b="1">
                <a:solidFill>
                  <a:srgbClr val="8A8636"/>
                </a:solidFill>
                <a:latin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729894" y="1209887"/>
            <a:ext cx="837353" cy="2928620"/>
            <a:chOff x="1212" y="1092"/>
            <a:chExt cx="1220" cy="4265"/>
          </a:xfrm>
        </p:grpSpPr>
        <p:sp>
          <p:nvSpPr>
            <p:cNvPr id="37" name="Oval 36"/>
            <p:cNvSpPr/>
            <p:nvPr/>
          </p:nvSpPr>
          <p:spPr>
            <a:xfrm>
              <a:off x="1212" y="4137"/>
              <a:ext cx="1220" cy="12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GB" sz="4265" b="1" dirty="0">
                  <a:solidFill>
                    <a:schemeClr val="accent1"/>
                  </a:solidFill>
                  <a:latin typeface="Open Sans" pitchFamily="34" charset="0"/>
                  <a:cs typeface="Open Sans" pitchFamily="34" charset="0"/>
                </a:rPr>
                <a:t>7</a:t>
              </a:r>
              <a:endParaRPr lang="en-US" altLang="en-GB" sz="4265" b="1" dirty="0">
                <a:solidFill>
                  <a:schemeClr val="accent1"/>
                </a:solidFill>
                <a:latin typeface="Open Sans" pitchFamily="34" charset="0"/>
                <a:cs typeface="Open Sans" pitchFamily="34" charset="0"/>
              </a:endParaRPr>
            </a:p>
          </p:txBody>
        </p:sp>
        <p:cxnSp>
          <p:nvCxnSpPr>
            <p:cNvPr id="38" name="Straight Connector 37"/>
            <p:cNvCxnSpPr>
              <a:stCxn id="37" idx="0"/>
            </p:cNvCxnSpPr>
            <p:nvPr/>
          </p:nvCxnSpPr>
          <p:spPr>
            <a:xfrm flipV="1">
              <a:off x="1822" y="1092"/>
              <a:ext cx="0" cy="3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1640" y="1092"/>
              <a:ext cx="364" cy="362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GB" sz="4265" b="1">
                <a:solidFill>
                  <a:schemeClr val="accent1"/>
                </a:solidFill>
                <a:latin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40" name="Text Box 38"/>
          <p:cNvSpPr txBox="1"/>
          <p:nvPr/>
        </p:nvSpPr>
        <p:spPr>
          <a:xfrm>
            <a:off x="4927613" y="147797"/>
            <a:ext cx="2473754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GB" sz="4265" dirty="0">
                <a:solidFill>
                  <a:schemeClr val="accent4">
                    <a:lumMod val="75000"/>
                  </a:schemeClr>
                </a:solidFill>
                <a:latin typeface="Raleway" charset="0"/>
                <a:cs typeface="Raleway" charset="0"/>
              </a:rPr>
              <a:t>Contents</a:t>
            </a:r>
            <a:endParaRPr lang="en-US" altLang="en-GB" sz="4265" dirty="0">
              <a:solidFill>
                <a:schemeClr val="accent4">
                  <a:lumMod val="75000"/>
                </a:schemeClr>
              </a:solidFill>
              <a:latin typeface="Raleway" charset="0"/>
              <a:cs typeface="Raleway" charset="0"/>
            </a:endParaRPr>
          </a:p>
        </p:txBody>
      </p:sp>
      <p:sp>
        <p:nvSpPr>
          <p:cNvPr id="41" name="Text Box 41"/>
          <p:cNvSpPr txBox="1"/>
          <p:nvPr/>
        </p:nvSpPr>
        <p:spPr>
          <a:xfrm>
            <a:off x="942552" y="1394344"/>
            <a:ext cx="2016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2400" dirty="0">
                <a:latin typeface="Lusitana" charset="0"/>
                <a:cs typeface="Lusitana" charset="0"/>
              </a:rPr>
              <a:t>What is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Raleway" charset="0"/>
              </a:rPr>
              <a:t>Communication &amp;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Raleway" charset="0"/>
              </a:rPr>
              <a:t>Mediums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Raleway" charset="0"/>
            </a:endParaRPr>
          </a:p>
          <a:p>
            <a:r>
              <a:rPr lang="en-US" altLang="en-GB" sz="2400" dirty="0">
                <a:latin typeface="Lusitana" charset="0"/>
                <a:cs typeface="Lusitana" charset="0"/>
              </a:rPr>
              <a:t>?</a:t>
            </a:r>
            <a:endParaRPr lang="en-US" altLang="en-GB" sz="2400" dirty="0">
              <a:latin typeface="Lusitana" charset="0"/>
              <a:cs typeface="Lusitana" charset="0"/>
            </a:endParaRPr>
          </a:p>
        </p:txBody>
      </p:sp>
      <p:sp>
        <p:nvSpPr>
          <p:cNvPr id="42" name="Text Box 42"/>
          <p:cNvSpPr txBox="1"/>
          <p:nvPr/>
        </p:nvSpPr>
        <p:spPr>
          <a:xfrm>
            <a:off x="2396912" y="4997874"/>
            <a:ext cx="205378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Raleway" charset="0"/>
                <a:sym typeface="Arial" panose="020B0604020202020204"/>
              </a:rPr>
              <a:t>Communication at</a:t>
            </a:r>
            <a:endParaRPr lang="en-GB" sz="2000" dirty="0">
              <a:solidFill>
                <a:schemeClr val="accent1">
                  <a:lumMod val="75000"/>
                </a:schemeClr>
              </a:solidFill>
              <a:latin typeface="Raleway" charset="0"/>
              <a:sym typeface="Arial" panose="020B0604020202020204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Raleway" charset="0"/>
                <a:sym typeface="Raleway"/>
              </a:rPr>
              <a:t>Workplace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Raleway" charset="0"/>
              <a:sym typeface="Arial" panose="020B0604020202020204"/>
            </a:endParaRPr>
          </a:p>
        </p:txBody>
      </p:sp>
      <p:sp>
        <p:nvSpPr>
          <p:cNvPr id="43" name="Text Box 43"/>
          <p:cNvSpPr txBox="1"/>
          <p:nvPr/>
        </p:nvSpPr>
        <p:spPr>
          <a:xfrm>
            <a:off x="3940175" y="1458595"/>
            <a:ext cx="25717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2400" dirty="0">
                <a:latin typeface="Lusitana" charset="0"/>
                <a:cs typeface="Lusitana" charset="0"/>
              </a:rPr>
              <a:t>Verbal and non verbal communication?</a:t>
            </a:r>
            <a:endParaRPr lang="en-US" altLang="en-GB" sz="2400" dirty="0">
              <a:latin typeface="Lusitana" charset="0"/>
              <a:cs typeface="Lusitana" charset="0"/>
            </a:endParaRPr>
          </a:p>
        </p:txBody>
      </p:sp>
      <p:sp>
        <p:nvSpPr>
          <p:cNvPr id="44" name="Text Box 44"/>
          <p:cNvSpPr txBox="1"/>
          <p:nvPr/>
        </p:nvSpPr>
        <p:spPr>
          <a:xfrm>
            <a:off x="5495713" y="5234940"/>
            <a:ext cx="1857587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2400" dirty="0">
                <a:latin typeface="Lusitana" charset="0"/>
                <a:cs typeface="Lusitana" charset="0"/>
              </a:rPr>
              <a:t>workplace communication steps</a:t>
            </a:r>
            <a:endParaRPr lang="en-US" altLang="en-GB" sz="2400" dirty="0">
              <a:latin typeface="Lusitana" charset="0"/>
              <a:cs typeface="Lusitana" charset="0"/>
            </a:endParaRPr>
          </a:p>
        </p:txBody>
      </p:sp>
      <p:sp>
        <p:nvSpPr>
          <p:cNvPr id="45" name="Text Box 45"/>
          <p:cNvSpPr txBox="1"/>
          <p:nvPr/>
        </p:nvSpPr>
        <p:spPr>
          <a:xfrm>
            <a:off x="7045113" y="1458807"/>
            <a:ext cx="21115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Proactiveness</a:t>
            </a:r>
            <a:endParaRPr lang="en-US" altLang="en-GB" sz="2400" dirty="0">
              <a:latin typeface="Lusitana" charset="0"/>
              <a:cs typeface="Lusitana" charset="0"/>
            </a:endParaRPr>
          </a:p>
        </p:txBody>
      </p:sp>
      <p:sp>
        <p:nvSpPr>
          <p:cNvPr id="46" name="Text Box 46"/>
          <p:cNvSpPr txBox="1"/>
          <p:nvPr/>
        </p:nvSpPr>
        <p:spPr>
          <a:xfrm>
            <a:off x="10149840" y="1458807"/>
            <a:ext cx="191177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  <a:sym typeface="+mn-ea"/>
              </a:rPr>
              <a:t>steps of being proactive</a:t>
            </a:r>
            <a:endParaRPr lang="en-US" altLang="en-GB" sz="2400" dirty="0">
              <a:latin typeface="Lusitana" charset="0"/>
              <a:cs typeface="Lusitana" charset="0"/>
            </a:endParaRPr>
          </a:p>
        </p:txBody>
      </p:sp>
      <p:sp>
        <p:nvSpPr>
          <p:cNvPr id="47" name="Text Box 47"/>
          <p:cNvSpPr txBox="1"/>
          <p:nvPr/>
        </p:nvSpPr>
        <p:spPr>
          <a:xfrm>
            <a:off x="8597900" y="5284894"/>
            <a:ext cx="158665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Proactive vs. Reactive</a:t>
            </a:r>
            <a:endParaRPr lang="en-US" altLang="en-GB" sz="2400" dirty="0">
              <a:latin typeface="Lusitana" charset="0"/>
              <a:cs typeface="Lusit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Handing touching mobile phone"/>
          <p:cNvPicPr>
            <a:picLocks noGrp="1" noChangeAspect="1"/>
          </p:cNvPicPr>
          <p:nvPr>
            <p:ph type="pic" sz="quarter" idx="14"/>
          </p:nvPr>
        </p:nvPicPr>
        <p:blipFill>
          <a:blip r:embed="rId1" cstate="screen"/>
          <a:srcRect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Raleway" charset="0"/>
                <a:ea typeface="+mn-ea"/>
                <a:cs typeface="+mn-cs"/>
              </a:rPr>
              <a:t>Communication &amp;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Raleway" charset="0"/>
                <a:ea typeface="+mn-ea"/>
                <a:cs typeface="+mn-cs"/>
              </a:rPr>
              <a:t>Mediums</a:t>
            </a:r>
            <a:br>
              <a:rPr lang="en-US" sz="2800" kern="1200" dirty="0">
                <a:solidFill>
                  <a:schemeClr val="accent3">
                    <a:lumMod val="75000"/>
                  </a:schemeClr>
                </a:solidFill>
                <a:latin typeface="Raleway" charset="0"/>
                <a:ea typeface="+mj-ea"/>
                <a:cs typeface="+mj-cs"/>
              </a:rPr>
            </a:b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Lusitana" charset="0"/>
                <a:cs typeface="Lusitana" charset="0"/>
                <a:sym typeface="+mn-ea"/>
              </a:rPr>
              <a:t>Communication is the act of transferring information from one place to another.</a:t>
            </a:r>
            <a:endParaRPr lang="en-GB" altLang="en-US" sz="2000" dirty="0">
              <a:solidFill>
                <a:schemeClr val="bg1">
                  <a:lumMod val="85000"/>
                </a:schemeClr>
              </a:solidFill>
              <a:latin typeface="Lusitana" charset="0"/>
              <a:cs typeface="Lusitana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60182" y="1845701"/>
            <a:ext cx="2935295" cy="989684"/>
            <a:chOff x="4847738" y="356752"/>
            <a:chExt cx="2935295" cy="989684"/>
          </a:xfrm>
        </p:grpSpPr>
        <p:sp>
          <p:nvSpPr>
            <p:cNvPr id="10" name="TextBox 9"/>
            <p:cNvSpPr txBox="1"/>
            <p:nvPr/>
          </p:nvSpPr>
          <p:spPr>
            <a:xfrm>
              <a:off x="4847738" y="356752"/>
              <a:ext cx="1011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54BAB9"/>
                  </a:solidFill>
                  <a:latin typeface="Raleway" charset="0"/>
                  <a:ea typeface="+mn-ea"/>
                  <a:cs typeface="+mn-cs"/>
                  <a:sym typeface="Raleway"/>
                </a:rPr>
                <a:t>In-person</a:t>
              </a:r>
              <a:endParaRPr lang="en-US" dirty="0">
                <a:solidFill>
                  <a:srgbClr val="54BAB9"/>
                </a:solidFill>
                <a:latin typeface="Raleway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47738" y="607772"/>
              <a:ext cx="29352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Lusitana" charset="0"/>
                  <a:ea typeface="+mn-ea"/>
                  <a:cs typeface="+mn-cs"/>
                  <a:sym typeface="Raleway"/>
                </a:rPr>
                <a:t>These conversations can be used build relationships, trust, or deal with time sensitive issues.</a:t>
              </a:r>
              <a:endParaRPr lang="en-US" dirty="0">
                <a:latin typeface="Lusitana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433389" y="3506662"/>
            <a:ext cx="2432971" cy="802975"/>
            <a:chOff x="4847738" y="328017"/>
            <a:chExt cx="2432971" cy="802975"/>
          </a:xfrm>
        </p:grpSpPr>
        <p:sp>
          <p:nvSpPr>
            <p:cNvPr id="13" name="TextBox 12"/>
            <p:cNvSpPr txBox="1"/>
            <p:nvPr/>
          </p:nvSpPr>
          <p:spPr>
            <a:xfrm>
              <a:off x="4847738" y="328017"/>
              <a:ext cx="11384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54BAB9"/>
                  </a:solidFill>
                  <a:latin typeface="Raleway" charset="0"/>
                  <a:ea typeface="+mn-ea"/>
                  <a:cs typeface="+mn-cs"/>
                  <a:sym typeface="Raleway"/>
                </a:rPr>
                <a:t>Text/Chat </a:t>
              </a:r>
              <a:endParaRPr lang="en-US" dirty="0">
                <a:solidFill>
                  <a:srgbClr val="54BAB9"/>
                </a:solidFill>
                <a:latin typeface="Raleway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47739" y="607772"/>
              <a:ext cx="24329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6">
                      <a:lumMod val="50000"/>
                    </a:schemeClr>
                  </a:solidFill>
                  <a:latin typeface="Lusitana" charset="0"/>
                  <a:ea typeface="+mn-ea"/>
                  <a:cs typeface="+mn-cs"/>
                  <a:sym typeface="Raleway"/>
                </a:rPr>
                <a:t>Chatting is best for short and simple messages. </a:t>
              </a:r>
              <a:endParaRPr lang="en-US" dirty="0">
                <a:latin typeface="Lusitana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16200000">
            <a:off x="502101" y="3126682"/>
            <a:ext cx="2575106" cy="2715308"/>
            <a:chOff x="3284447" y="1214096"/>
            <a:chExt cx="2575106" cy="2715308"/>
          </a:xfrm>
        </p:grpSpPr>
        <p:grpSp>
          <p:nvGrpSpPr>
            <p:cNvPr id="21" name="Google Shape;7332;p78"/>
            <p:cNvGrpSpPr/>
            <p:nvPr/>
          </p:nvGrpSpPr>
          <p:grpSpPr>
            <a:xfrm>
              <a:off x="3284447" y="1214096"/>
              <a:ext cx="2575106" cy="2715308"/>
              <a:chOff x="3400515" y="2056248"/>
              <a:chExt cx="698134" cy="735987"/>
            </a:xfrm>
          </p:grpSpPr>
          <p:grpSp>
            <p:nvGrpSpPr>
              <p:cNvPr id="44" name="Google Shape;7333;p78"/>
              <p:cNvGrpSpPr/>
              <p:nvPr/>
            </p:nvGrpSpPr>
            <p:grpSpPr>
              <a:xfrm>
                <a:off x="3400515" y="2283913"/>
                <a:ext cx="312919" cy="219900"/>
                <a:chOff x="3400515" y="2283913"/>
                <a:chExt cx="312919" cy="219900"/>
              </a:xfrm>
            </p:grpSpPr>
            <p:sp>
              <p:nvSpPr>
                <p:cNvPr id="57" name="Google Shape;7334;p78"/>
                <p:cNvSpPr/>
                <p:nvPr/>
              </p:nvSpPr>
              <p:spPr>
                <a:xfrm>
                  <a:off x="3493534" y="2283913"/>
                  <a:ext cx="219900" cy="219900"/>
                </a:xfrm>
                <a:prstGeom prst="ellipse">
                  <a:avLst/>
                </a:prstGeom>
                <a:solidFill>
                  <a:srgbClr val="54BAB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 dirty="0">
                    <a:solidFill>
                      <a:srgbClr val="00C3B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cxnSp>
              <p:nvCxnSpPr>
                <p:cNvPr id="58" name="Google Shape;7335;p78"/>
                <p:cNvCxnSpPr/>
                <p:nvPr/>
              </p:nvCxnSpPr>
              <p:spPr>
                <a:xfrm rot="10800000">
                  <a:off x="3400515" y="2393804"/>
                  <a:ext cx="95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54BAB9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5" name="Google Shape;7336;p78"/>
              <p:cNvGrpSpPr/>
              <p:nvPr/>
            </p:nvGrpSpPr>
            <p:grpSpPr>
              <a:xfrm>
                <a:off x="3547823" y="2461089"/>
                <a:ext cx="219900" cy="331146"/>
                <a:chOff x="3547823" y="2461089"/>
                <a:chExt cx="219900" cy="331146"/>
              </a:xfrm>
            </p:grpSpPr>
            <p:sp>
              <p:nvSpPr>
                <p:cNvPr id="55" name="Google Shape;7337;p78"/>
                <p:cNvSpPr/>
                <p:nvPr/>
              </p:nvSpPr>
              <p:spPr>
                <a:xfrm>
                  <a:off x="3547823" y="2461089"/>
                  <a:ext cx="219900" cy="219900"/>
                </a:xfrm>
                <a:prstGeom prst="ellipse">
                  <a:avLst/>
                </a:prstGeom>
                <a:solidFill>
                  <a:srgbClr val="9ED2C6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C3B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cxnSp>
              <p:nvCxnSpPr>
                <p:cNvPr id="56" name="Google Shape;7338;p78"/>
                <p:cNvCxnSpPr/>
                <p:nvPr/>
              </p:nvCxnSpPr>
              <p:spPr>
                <a:xfrm rot="10800000">
                  <a:off x="3657701" y="2678535"/>
                  <a:ext cx="0" cy="113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9ED2C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6" name="Google Shape;7339;p78"/>
              <p:cNvGrpSpPr/>
              <p:nvPr/>
            </p:nvGrpSpPr>
            <p:grpSpPr>
              <a:xfrm>
                <a:off x="3734138" y="2461089"/>
                <a:ext cx="219900" cy="331146"/>
                <a:chOff x="3734138" y="2461089"/>
                <a:chExt cx="219900" cy="331146"/>
              </a:xfrm>
            </p:grpSpPr>
            <p:sp>
              <p:nvSpPr>
                <p:cNvPr id="53" name="Google Shape;7340;p78"/>
                <p:cNvSpPr/>
                <p:nvPr/>
              </p:nvSpPr>
              <p:spPr>
                <a:xfrm>
                  <a:off x="3734138" y="2461089"/>
                  <a:ext cx="219900" cy="219900"/>
                </a:xfrm>
                <a:prstGeom prst="ellipse">
                  <a:avLst/>
                </a:prstGeom>
                <a:solidFill>
                  <a:srgbClr val="E9DAC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C3B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cxnSp>
              <p:nvCxnSpPr>
                <p:cNvPr id="54" name="Google Shape;7341;p78"/>
                <p:cNvCxnSpPr/>
                <p:nvPr/>
              </p:nvCxnSpPr>
              <p:spPr>
                <a:xfrm rot="10800000">
                  <a:off x="3844020" y="2678535"/>
                  <a:ext cx="0" cy="113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E9DAC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7" name="Google Shape;7342;p78"/>
              <p:cNvGrpSpPr/>
              <p:nvPr/>
            </p:nvGrpSpPr>
            <p:grpSpPr>
              <a:xfrm>
                <a:off x="3787560" y="2281742"/>
                <a:ext cx="311089" cy="219900"/>
                <a:chOff x="3787560" y="2281742"/>
                <a:chExt cx="311089" cy="219900"/>
              </a:xfrm>
            </p:grpSpPr>
            <p:sp>
              <p:nvSpPr>
                <p:cNvPr id="51" name="Google Shape;7343;p78"/>
                <p:cNvSpPr/>
                <p:nvPr/>
              </p:nvSpPr>
              <p:spPr>
                <a:xfrm>
                  <a:off x="3787560" y="2281742"/>
                  <a:ext cx="219900" cy="219900"/>
                </a:xfrm>
                <a:prstGeom prst="ellipse">
                  <a:avLst/>
                </a:prstGeom>
                <a:solidFill>
                  <a:srgbClr val="F7ECDE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C3B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cxnSp>
              <p:nvCxnSpPr>
                <p:cNvPr id="52" name="Google Shape;7344;p78"/>
                <p:cNvCxnSpPr/>
                <p:nvPr/>
              </p:nvCxnSpPr>
              <p:spPr>
                <a:xfrm rot="10800000">
                  <a:off x="4003849" y="2393795"/>
                  <a:ext cx="948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7ECD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8" name="Google Shape;7345;p78"/>
              <p:cNvGrpSpPr/>
              <p:nvPr/>
            </p:nvGrpSpPr>
            <p:grpSpPr>
              <a:xfrm>
                <a:off x="3637290" y="2056248"/>
                <a:ext cx="219900" cy="330736"/>
                <a:chOff x="3637290" y="2056248"/>
                <a:chExt cx="219900" cy="330736"/>
              </a:xfrm>
            </p:grpSpPr>
            <p:sp>
              <p:nvSpPr>
                <p:cNvPr id="49" name="Google Shape;7346;p78"/>
                <p:cNvSpPr/>
                <p:nvPr/>
              </p:nvSpPr>
              <p:spPr>
                <a:xfrm>
                  <a:off x="3637290" y="2167085"/>
                  <a:ext cx="219900" cy="219900"/>
                </a:xfrm>
                <a:prstGeom prst="ellipse">
                  <a:avLst/>
                </a:prstGeom>
                <a:solidFill>
                  <a:srgbClr val="B5E2E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cxnSp>
              <p:nvCxnSpPr>
                <p:cNvPr id="50" name="Google Shape;7347;p78"/>
                <p:cNvCxnSpPr/>
                <p:nvPr/>
              </p:nvCxnSpPr>
              <p:spPr>
                <a:xfrm rot="10800000">
                  <a:off x="3747169" y="2056248"/>
                  <a:ext cx="0" cy="113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B5E2E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2" name="Google Shape;10890;p86"/>
            <p:cNvGrpSpPr/>
            <p:nvPr/>
          </p:nvGrpSpPr>
          <p:grpSpPr>
            <a:xfrm>
              <a:off x="4952632" y="2318733"/>
              <a:ext cx="312370" cy="307824"/>
              <a:chOff x="-5254775" y="3631325"/>
              <a:chExt cx="296950" cy="292625"/>
            </a:xfrm>
            <a:solidFill>
              <a:schemeClr val="tx2">
                <a:lumMod val="75000"/>
              </a:schemeClr>
            </a:solidFill>
          </p:grpSpPr>
          <p:sp>
            <p:nvSpPr>
              <p:cNvPr id="37" name="Google Shape;10891;p86"/>
              <p:cNvSpPr/>
              <p:nvPr/>
            </p:nvSpPr>
            <p:spPr>
              <a:xfrm>
                <a:off x="-5246900" y="3766400"/>
                <a:ext cx="58300" cy="55150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2206" extrusionOk="0">
                    <a:moveTo>
                      <a:pt x="1769" y="1"/>
                    </a:moveTo>
                    <a:cubicBezTo>
                      <a:pt x="1639" y="1"/>
                      <a:pt x="1513" y="48"/>
                      <a:pt x="1418" y="142"/>
                    </a:cubicBezTo>
                    <a:lnTo>
                      <a:pt x="189" y="1371"/>
                    </a:lnTo>
                    <a:cubicBezTo>
                      <a:pt x="0" y="1560"/>
                      <a:pt x="0" y="1875"/>
                      <a:pt x="189" y="2064"/>
                    </a:cubicBezTo>
                    <a:cubicBezTo>
                      <a:pt x="300" y="2159"/>
                      <a:pt x="434" y="2206"/>
                      <a:pt x="564" y="2206"/>
                    </a:cubicBezTo>
                    <a:cubicBezTo>
                      <a:pt x="694" y="2206"/>
                      <a:pt x="820" y="2159"/>
                      <a:pt x="914" y="2064"/>
                    </a:cubicBezTo>
                    <a:lnTo>
                      <a:pt x="2143" y="835"/>
                    </a:lnTo>
                    <a:cubicBezTo>
                      <a:pt x="2332" y="646"/>
                      <a:pt x="2332" y="331"/>
                      <a:pt x="2143" y="142"/>
                    </a:cubicBezTo>
                    <a:cubicBezTo>
                      <a:pt x="2033" y="48"/>
                      <a:pt x="1899" y="1"/>
                      <a:pt x="176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" name="Google Shape;10892;p86"/>
              <p:cNvSpPr/>
              <p:nvPr/>
            </p:nvSpPr>
            <p:spPr>
              <a:xfrm>
                <a:off x="-5216175" y="3795550"/>
                <a:ext cx="58300" cy="55950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2238" extrusionOk="0">
                    <a:moveTo>
                      <a:pt x="1764" y="0"/>
                    </a:moveTo>
                    <a:cubicBezTo>
                      <a:pt x="1638" y="0"/>
                      <a:pt x="1512" y="47"/>
                      <a:pt x="1418" y="142"/>
                    </a:cubicBezTo>
                    <a:lnTo>
                      <a:pt x="189" y="1371"/>
                    </a:lnTo>
                    <a:cubicBezTo>
                      <a:pt x="0" y="1560"/>
                      <a:pt x="0" y="1875"/>
                      <a:pt x="189" y="2095"/>
                    </a:cubicBezTo>
                    <a:cubicBezTo>
                      <a:pt x="284" y="2190"/>
                      <a:pt x="410" y="2237"/>
                      <a:pt x="540" y="2237"/>
                    </a:cubicBezTo>
                    <a:cubicBezTo>
                      <a:pt x="670" y="2237"/>
                      <a:pt x="804" y="2190"/>
                      <a:pt x="914" y="2095"/>
                    </a:cubicBezTo>
                    <a:lnTo>
                      <a:pt x="2111" y="867"/>
                    </a:lnTo>
                    <a:cubicBezTo>
                      <a:pt x="2332" y="678"/>
                      <a:pt x="2332" y="363"/>
                      <a:pt x="2111" y="142"/>
                    </a:cubicBezTo>
                    <a:cubicBezTo>
                      <a:pt x="2016" y="47"/>
                      <a:pt x="1890" y="0"/>
                      <a:pt x="17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10893;p86"/>
              <p:cNvSpPr/>
              <p:nvPr/>
            </p:nvSpPr>
            <p:spPr>
              <a:xfrm>
                <a:off x="-5185475" y="3826250"/>
                <a:ext cx="57525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2230" extrusionOk="0">
                    <a:moveTo>
                      <a:pt x="1765" y="1"/>
                    </a:moveTo>
                    <a:cubicBezTo>
                      <a:pt x="1639" y="1"/>
                      <a:pt x="1513" y="48"/>
                      <a:pt x="1419" y="143"/>
                    </a:cubicBezTo>
                    <a:lnTo>
                      <a:pt x="190" y="1371"/>
                    </a:lnTo>
                    <a:cubicBezTo>
                      <a:pt x="1" y="1560"/>
                      <a:pt x="1" y="1875"/>
                      <a:pt x="190" y="2064"/>
                    </a:cubicBezTo>
                    <a:cubicBezTo>
                      <a:pt x="284" y="2175"/>
                      <a:pt x="410" y="2230"/>
                      <a:pt x="536" y="2230"/>
                    </a:cubicBezTo>
                    <a:cubicBezTo>
                      <a:pt x="662" y="2230"/>
                      <a:pt x="788" y="2175"/>
                      <a:pt x="883" y="2064"/>
                    </a:cubicBezTo>
                    <a:lnTo>
                      <a:pt x="2112" y="836"/>
                    </a:lnTo>
                    <a:cubicBezTo>
                      <a:pt x="2301" y="647"/>
                      <a:pt x="2301" y="332"/>
                      <a:pt x="2112" y="143"/>
                    </a:cubicBezTo>
                    <a:cubicBezTo>
                      <a:pt x="2017" y="48"/>
                      <a:pt x="1891" y="1"/>
                      <a:pt x="17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" name="Google Shape;10894;p86"/>
              <p:cNvSpPr/>
              <p:nvPr/>
            </p:nvSpPr>
            <p:spPr>
              <a:xfrm>
                <a:off x="-5156325" y="3856375"/>
                <a:ext cx="5830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2230" extrusionOk="0">
                    <a:moveTo>
                      <a:pt x="1781" y="1"/>
                    </a:moveTo>
                    <a:cubicBezTo>
                      <a:pt x="1655" y="1"/>
                      <a:pt x="1529" y="56"/>
                      <a:pt x="1418" y="166"/>
                    </a:cubicBezTo>
                    <a:lnTo>
                      <a:pt x="190" y="1395"/>
                    </a:lnTo>
                    <a:cubicBezTo>
                      <a:pt x="1" y="1584"/>
                      <a:pt x="1" y="1899"/>
                      <a:pt x="190" y="2088"/>
                    </a:cubicBezTo>
                    <a:cubicBezTo>
                      <a:pt x="300" y="2183"/>
                      <a:pt x="442" y="2230"/>
                      <a:pt x="575" y="2230"/>
                    </a:cubicBezTo>
                    <a:cubicBezTo>
                      <a:pt x="709" y="2230"/>
                      <a:pt x="835" y="2183"/>
                      <a:pt x="914" y="2088"/>
                    </a:cubicBezTo>
                    <a:lnTo>
                      <a:pt x="2143" y="859"/>
                    </a:lnTo>
                    <a:cubicBezTo>
                      <a:pt x="2332" y="670"/>
                      <a:pt x="2332" y="355"/>
                      <a:pt x="2143" y="166"/>
                    </a:cubicBezTo>
                    <a:cubicBezTo>
                      <a:pt x="2033" y="56"/>
                      <a:pt x="1907" y="1"/>
                      <a:pt x="178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" name="Google Shape;10895;p86"/>
              <p:cNvSpPr/>
              <p:nvPr/>
            </p:nvSpPr>
            <p:spPr>
              <a:xfrm>
                <a:off x="-5105925" y="3886525"/>
                <a:ext cx="37050" cy="37425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497" extrusionOk="0">
                    <a:moveTo>
                      <a:pt x="662" y="0"/>
                    </a:moveTo>
                    <a:lnTo>
                      <a:pt x="536" y="126"/>
                    </a:lnTo>
                    <a:lnTo>
                      <a:pt x="1" y="756"/>
                    </a:lnTo>
                    <a:lnTo>
                      <a:pt x="599" y="1355"/>
                    </a:lnTo>
                    <a:cubicBezTo>
                      <a:pt x="694" y="1449"/>
                      <a:pt x="820" y="1497"/>
                      <a:pt x="946" y="1497"/>
                    </a:cubicBezTo>
                    <a:cubicBezTo>
                      <a:pt x="1072" y="1497"/>
                      <a:pt x="1198" y="1449"/>
                      <a:pt x="1293" y="1355"/>
                    </a:cubicBezTo>
                    <a:cubicBezTo>
                      <a:pt x="1482" y="1166"/>
                      <a:pt x="1482" y="851"/>
                      <a:pt x="1293" y="662"/>
                    </a:cubicBezTo>
                    <a:lnTo>
                      <a:pt x="66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" name="Google Shape;10896;p86"/>
              <p:cNvSpPr/>
              <p:nvPr/>
            </p:nvSpPr>
            <p:spPr>
              <a:xfrm>
                <a:off x="-5254775" y="3648050"/>
                <a:ext cx="278050" cy="248325"/>
              </a:xfrm>
              <a:custGeom>
                <a:avLst/>
                <a:gdLst/>
                <a:ahLst/>
                <a:cxnLst/>
                <a:rect l="l" t="t" r="r" b="b"/>
                <a:pathLst>
                  <a:path w="11122" h="9933" extrusionOk="0">
                    <a:moveTo>
                      <a:pt x="4049" y="1"/>
                    </a:moveTo>
                    <a:cubicBezTo>
                      <a:pt x="3781" y="1"/>
                      <a:pt x="3513" y="103"/>
                      <a:pt x="3308" y="308"/>
                    </a:cubicBezTo>
                    <a:lnTo>
                      <a:pt x="410" y="3364"/>
                    </a:lnTo>
                    <a:cubicBezTo>
                      <a:pt x="0" y="3774"/>
                      <a:pt x="0" y="4435"/>
                      <a:pt x="410" y="4813"/>
                    </a:cubicBezTo>
                    <a:lnTo>
                      <a:pt x="631" y="5065"/>
                    </a:lnTo>
                    <a:lnTo>
                      <a:pt x="1198" y="4498"/>
                    </a:lnTo>
                    <a:cubicBezTo>
                      <a:pt x="1454" y="4242"/>
                      <a:pt x="1794" y="4106"/>
                      <a:pt x="2122" y="4106"/>
                    </a:cubicBezTo>
                    <a:cubicBezTo>
                      <a:pt x="2398" y="4106"/>
                      <a:pt x="2666" y="4202"/>
                      <a:pt x="2867" y="4404"/>
                    </a:cubicBezTo>
                    <a:cubicBezTo>
                      <a:pt x="3151" y="4624"/>
                      <a:pt x="3308" y="4971"/>
                      <a:pt x="3277" y="5286"/>
                    </a:cubicBezTo>
                    <a:cubicBezTo>
                      <a:pt x="3592" y="5286"/>
                      <a:pt x="3907" y="5412"/>
                      <a:pt x="4128" y="5664"/>
                    </a:cubicBezTo>
                    <a:cubicBezTo>
                      <a:pt x="4380" y="5884"/>
                      <a:pt x="4506" y="6200"/>
                      <a:pt x="4506" y="6515"/>
                    </a:cubicBezTo>
                    <a:cubicBezTo>
                      <a:pt x="4821" y="6515"/>
                      <a:pt x="5136" y="6641"/>
                      <a:pt x="5356" y="6861"/>
                    </a:cubicBezTo>
                    <a:cubicBezTo>
                      <a:pt x="5608" y="7113"/>
                      <a:pt x="5703" y="7428"/>
                      <a:pt x="5703" y="7743"/>
                    </a:cubicBezTo>
                    <a:cubicBezTo>
                      <a:pt x="6018" y="7743"/>
                      <a:pt x="6364" y="7869"/>
                      <a:pt x="6585" y="8090"/>
                    </a:cubicBezTo>
                    <a:cubicBezTo>
                      <a:pt x="6837" y="8342"/>
                      <a:pt x="6931" y="8657"/>
                      <a:pt x="6931" y="8909"/>
                    </a:cubicBezTo>
                    <a:lnTo>
                      <a:pt x="7814" y="9791"/>
                    </a:lnTo>
                    <a:cubicBezTo>
                      <a:pt x="7908" y="9886"/>
                      <a:pt x="8034" y="9933"/>
                      <a:pt x="8160" y="9933"/>
                    </a:cubicBezTo>
                    <a:cubicBezTo>
                      <a:pt x="8286" y="9933"/>
                      <a:pt x="8412" y="9886"/>
                      <a:pt x="8507" y="9791"/>
                    </a:cubicBezTo>
                    <a:cubicBezTo>
                      <a:pt x="8727" y="9602"/>
                      <a:pt x="8727" y="9287"/>
                      <a:pt x="8507" y="9066"/>
                    </a:cubicBezTo>
                    <a:lnTo>
                      <a:pt x="7656" y="8216"/>
                    </a:lnTo>
                    <a:cubicBezTo>
                      <a:pt x="7530" y="8090"/>
                      <a:pt x="7530" y="7869"/>
                      <a:pt x="7656" y="7743"/>
                    </a:cubicBezTo>
                    <a:cubicBezTo>
                      <a:pt x="7748" y="7596"/>
                      <a:pt x="7851" y="7534"/>
                      <a:pt x="7953" y="7534"/>
                    </a:cubicBezTo>
                    <a:cubicBezTo>
                      <a:pt x="8024" y="7534"/>
                      <a:pt x="8095" y="7565"/>
                      <a:pt x="8160" y="7617"/>
                    </a:cubicBezTo>
                    <a:lnTo>
                      <a:pt x="9011" y="8499"/>
                    </a:lnTo>
                    <a:cubicBezTo>
                      <a:pt x="9121" y="8594"/>
                      <a:pt x="9255" y="8641"/>
                      <a:pt x="9385" y="8641"/>
                    </a:cubicBezTo>
                    <a:cubicBezTo>
                      <a:pt x="9515" y="8641"/>
                      <a:pt x="9641" y="8594"/>
                      <a:pt x="9735" y="8499"/>
                    </a:cubicBezTo>
                    <a:cubicBezTo>
                      <a:pt x="9924" y="8279"/>
                      <a:pt x="9924" y="7964"/>
                      <a:pt x="9735" y="7775"/>
                    </a:cubicBezTo>
                    <a:lnTo>
                      <a:pt x="8853" y="6924"/>
                    </a:lnTo>
                    <a:cubicBezTo>
                      <a:pt x="8759" y="6798"/>
                      <a:pt x="8759" y="6578"/>
                      <a:pt x="8853" y="6452"/>
                    </a:cubicBezTo>
                    <a:cubicBezTo>
                      <a:pt x="8916" y="6389"/>
                      <a:pt x="9011" y="6357"/>
                      <a:pt x="9101" y="6357"/>
                    </a:cubicBezTo>
                    <a:cubicBezTo>
                      <a:pt x="9192" y="6357"/>
                      <a:pt x="9279" y="6389"/>
                      <a:pt x="9326" y="6452"/>
                    </a:cubicBezTo>
                    <a:lnTo>
                      <a:pt x="10208" y="7302"/>
                    </a:lnTo>
                    <a:cubicBezTo>
                      <a:pt x="10303" y="7397"/>
                      <a:pt x="10429" y="7444"/>
                      <a:pt x="10555" y="7444"/>
                    </a:cubicBezTo>
                    <a:cubicBezTo>
                      <a:pt x="10681" y="7444"/>
                      <a:pt x="10807" y="7397"/>
                      <a:pt x="10901" y="7302"/>
                    </a:cubicBezTo>
                    <a:cubicBezTo>
                      <a:pt x="11122" y="7113"/>
                      <a:pt x="11122" y="6798"/>
                      <a:pt x="10901" y="6609"/>
                    </a:cubicBezTo>
                    <a:lnTo>
                      <a:pt x="10334" y="6010"/>
                    </a:lnTo>
                    <a:lnTo>
                      <a:pt x="10208" y="5884"/>
                    </a:lnTo>
                    <a:lnTo>
                      <a:pt x="6931" y="2608"/>
                    </a:lnTo>
                    <a:cubicBezTo>
                      <a:pt x="6884" y="2561"/>
                      <a:pt x="6798" y="2537"/>
                      <a:pt x="6707" y="2537"/>
                    </a:cubicBezTo>
                    <a:cubicBezTo>
                      <a:pt x="6616" y="2537"/>
                      <a:pt x="6522" y="2561"/>
                      <a:pt x="6459" y="2608"/>
                    </a:cubicBezTo>
                    <a:lnTo>
                      <a:pt x="5167" y="3931"/>
                    </a:lnTo>
                    <a:cubicBezTo>
                      <a:pt x="4904" y="4176"/>
                      <a:pt x="4562" y="4308"/>
                      <a:pt x="4229" y="4308"/>
                    </a:cubicBezTo>
                    <a:cubicBezTo>
                      <a:pt x="4004" y="4308"/>
                      <a:pt x="3783" y="4247"/>
                      <a:pt x="3592" y="4120"/>
                    </a:cubicBezTo>
                    <a:cubicBezTo>
                      <a:pt x="2962" y="3679"/>
                      <a:pt x="2930" y="2829"/>
                      <a:pt x="3434" y="2293"/>
                    </a:cubicBezTo>
                    <a:lnTo>
                      <a:pt x="5010" y="529"/>
                    </a:lnTo>
                    <a:lnTo>
                      <a:pt x="4789" y="308"/>
                    </a:lnTo>
                    <a:cubicBezTo>
                      <a:pt x="4584" y="103"/>
                      <a:pt x="4317" y="1"/>
                      <a:pt x="40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" name="Google Shape;10897;p86"/>
              <p:cNvSpPr/>
              <p:nvPr/>
            </p:nvSpPr>
            <p:spPr>
              <a:xfrm>
                <a:off x="-5163425" y="3631325"/>
                <a:ext cx="205600" cy="150450"/>
              </a:xfrm>
              <a:custGeom>
                <a:avLst/>
                <a:gdLst/>
                <a:ahLst/>
                <a:cxnLst/>
                <a:rect l="l" t="t" r="r" b="b"/>
                <a:pathLst>
                  <a:path w="8224" h="6018" extrusionOk="0">
                    <a:moveTo>
                      <a:pt x="3699" y="0"/>
                    </a:moveTo>
                    <a:cubicBezTo>
                      <a:pt x="3435" y="0"/>
                      <a:pt x="3167" y="95"/>
                      <a:pt x="2962" y="284"/>
                    </a:cubicBezTo>
                    <a:lnTo>
                      <a:pt x="2364" y="883"/>
                    </a:lnTo>
                    <a:lnTo>
                      <a:pt x="2269" y="1009"/>
                    </a:lnTo>
                    <a:lnTo>
                      <a:pt x="222" y="3245"/>
                    </a:lnTo>
                    <a:cubicBezTo>
                      <a:pt x="1" y="3435"/>
                      <a:pt x="1" y="3781"/>
                      <a:pt x="222" y="3970"/>
                    </a:cubicBezTo>
                    <a:cubicBezTo>
                      <a:pt x="316" y="4065"/>
                      <a:pt x="442" y="4112"/>
                      <a:pt x="568" y="4112"/>
                    </a:cubicBezTo>
                    <a:cubicBezTo>
                      <a:pt x="694" y="4112"/>
                      <a:pt x="820" y="4065"/>
                      <a:pt x="915" y="3970"/>
                    </a:cubicBezTo>
                    <a:lnTo>
                      <a:pt x="2269" y="2615"/>
                    </a:lnTo>
                    <a:cubicBezTo>
                      <a:pt x="2458" y="2426"/>
                      <a:pt x="2718" y="2332"/>
                      <a:pt x="2982" y="2332"/>
                    </a:cubicBezTo>
                    <a:cubicBezTo>
                      <a:pt x="3246" y="2332"/>
                      <a:pt x="3514" y="2426"/>
                      <a:pt x="3719" y="2615"/>
                    </a:cubicBezTo>
                    <a:lnTo>
                      <a:pt x="7090" y="6018"/>
                    </a:lnTo>
                    <a:lnTo>
                      <a:pt x="7814" y="5356"/>
                    </a:lnTo>
                    <a:cubicBezTo>
                      <a:pt x="8224" y="4947"/>
                      <a:pt x="8224" y="4285"/>
                      <a:pt x="7814" y="3876"/>
                    </a:cubicBezTo>
                    <a:lnTo>
                      <a:pt x="4412" y="284"/>
                    </a:lnTo>
                    <a:cubicBezTo>
                      <a:pt x="4223" y="95"/>
                      <a:pt x="3963" y="0"/>
                      <a:pt x="36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" name="Google Shape;10973;p86"/>
            <p:cNvGrpSpPr/>
            <p:nvPr/>
          </p:nvGrpSpPr>
          <p:grpSpPr>
            <a:xfrm>
              <a:off x="3889416" y="2333014"/>
              <a:ext cx="281578" cy="281104"/>
              <a:chOff x="2408992" y="1722875"/>
              <a:chExt cx="397761" cy="397093"/>
            </a:xfrm>
            <a:solidFill>
              <a:schemeClr val="tx2">
                <a:lumMod val="95000"/>
              </a:schemeClr>
            </a:solidFill>
          </p:grpSpPr>
          <p:sp>
            <p:nvSpPr>
              <p:cNvPr id="35" name="Google Shape;10974;p86"/>
              <p:cNvSpPr/>
              <p:nvPr/>
            </p:nvSpPr>
            <p:spPr>
              <a:xfrm>
                <a:off x="2492135" y="1827639"/>
                <a:ext cx="213667" cy="185326"/>
              </a:xfrm>
              <a:custGeom>
                <a:avLst/>
                <a:gdLst/>
                <a:ahLst/>
                <a:cxnLst/>
                <a:rect l="l" t="t" r="r" b="b"/>
                <a:pathLst>
                  <a:path w="10238" h="8880" extrusionOk="0">
                    <a:moveTo>
                      <a:pt x="2548" y="1"/>
                    </a:moveTo>
                    <a:cubicBezTo>
                      <a:pt x="2277" y="1"/>
                      <a:pt x="2002" y="169"/>
                      <a:pt x="1743" y="427"/>
                    </a:cubicBezTo>
                    <a:cubicBezTo>
                      <a:pt x="1" y="2171"/>
                      <a:pt x="2739" y="5655"/>
                      <a:pt x="3567" y="6491"/>
                    </a:cubicBezTo>
                    <a:cubicBezTo>
                      <a:pt x="4206" y="7123"/>
                      <a:pt x="6403" y="8880"/>
                      <a:pt x="8179" y="8880"/>
                    </a:cubicBezTo>
                    <a:cubicBezTo>
                      <a:pt x="8718" y="8880"/>
                      <a:pt x="9219" y="8718"/>
                      <a:pt x="9626" y="8312"/>
                    </a:cubicBezTo>
                    <a:cubicBezTo>
                      <a:pt x="10054" y="7884"/>
                      <a:pt x="10238" y="7401"/>
                      <a:pt x="9812" y="6981"/>
                    </a:cubicBezTo>
                    <a:cubicBezTo>
                      <a:pt x="9168" y="6339"/>
                      <a:pt x="8797" y="6140"/>
                      <a:pt x="8555" y="6140"/>
                    </a:cubicBezTo>
                    <a:cubicBezTo>
                      <a:pt x="8422" y="6140"/>
                      <a:pt x="8327" y="6200"/>
                      <a:pt x="8248" y="6279"/>
                    </a:cubicBezTo>
                    <a:cubicBezTo>
                      <a:pt x="8064" y="6461"/>
                      <a:pt x="7636" y="7077"/>
                      <a:pt x="7461" y="7252"/>
                    </a:cubicBezTo>
                    <a:cubicBezTo>
                      <a:pt x="7260" y="7452"/>
                      <a:pt x="7021" y="7534"/>
                      <a:pt x="6762" y="7534"/>
                    </a:cubicBezTo>
                    <a:cubicBezTo>
                      <a:pt x="5839" y="7534"/>
                      <a:pt x="4665" y="6485"/>
                      <a:pt x="4117" y="5939"/>
                    </a:cubicBezTo>
                    <a:lnTo>
                      <a:pt x="4115" y="5938"/>
                    </a:lnTo>
                    <a:cubicBezTo>
                      <a:pt x="3417" y="5235"/>
                      <a:pt x="1890" y="3505"/>
                      <a:pt x="2803" y="2592"/>
                    </a:cubicBezTo>
                    <a:cubicBezTo>
                      <a:pt x="2879" y="2516"/>
                      <a:pt x="3056" y="2378"/>
                      <a:pt x="3254" y="2228"/>
                    </a:cubicBezTo>
                    <a:cubicBezTo>
                      <a:pt x="3445" y="2083"/>
                      <a:pt x="3661" y="1922"/>
                      <a:pt x="3776" y="1807"/>
                    </a:cubicBezTo>
                    <a:cubicBezTo>
                      <a:pt x="3999" y="1584"/>
                      <a:pt x="4069" y="1241"/>
                      <a:pt x="3080" y="250"/>
                    </a:cubicBezTo>
                    <a:cubicBezTo>
                      <a:pt x="2909" y="76"/>
                      <a:pt x="2730" y="1"/>
                      <a:pt x="25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" name="Google Shape;10975;p86"/>
              <p:cNvSpPr/>
              <p:nvPr/>
            </p:nvSpPr>
            <p:spPr>
              <a:xfrm>
                <a:off x="2408992" y="1722875"/>
                <a:ext cx="397761" cy="397093"/>
              </a:xfrm>
              <a:custGeom>
                <a:avLst/>
                <a:gdLst/>
                <a:ahLst/>
                <a:cxnLst/>
                <a:rect l="l" t="t" r="r" b="b"/>
                <a:pathLst>
                  <a:path w="19059" h="19027" extrusionOk="0">
                    <a:moveTo>
                      <a:pt x="6538" y="3907"/>
                    </a:moveTo>
                    <a:cubicBezTo>
                      <a:pt x="7030" y="3907"/>
                      <a:pt x="7490" y="4114"/>
                      <a:pt x="7853" y="4483"/>
                    </a:cubicBezTo>
                    <a:cubicBezTo>
                      <a:pt x="8326" y="4955"/>
                      <a:pt x="9768" y="6397"/>
                      <a:pt x="8549" y="7616"/>
                    </a:cubicBezTo>
                    <a:cubicBezTo>
                      <a:pt x="8407" y="7756"/>
                      <a:pt x="8145" y="7957"/>
                      <a:pt x="7912" y="8136"/>
                    </a:cubicBezTo>
                    <a:cubicBezTo>
                      <a:pt x="7767" y="8246"/>
                      <a:pt x="7634" y="8343"/>
                      <a:pt x="7576" y="8400"/>
                    </a:cubicBezTo>
                    <a:cubicBezTo>
                      <a:pt x="7599" y="8585"/>
                      <a:pt x="8227" y="9504"/>
                      <a:pt x="8888" y="10169"/>
                    </a:cubicBezTo>
                    <a:cubicBezTo>
                      <a:pt x="9546" y="10823"/>
                      <a:pt x="10450" y="11437"/>
                      <a:pt x="10732" y="11437"/>
                    </a:cubicBezTo>
                    <a:cubicBezTo>
                      <a:pt x="10736" y="11437"/>
                      <a:pt x="10740" y="11437"/>
                      <a:pt x="10744" y="11437"/>
                    </a:cubicBezTo>
                    <a:cubicBezTo>
                      <a:pt x="10716" y="11423"/>
                      <a:pt x="10813" y="11292"/>
                      <a:pt x="10923" y="11147"/>
                    </a:cubicBezTo>
                    <a:cubicBezTo>
                      <a:pt x="11100" y="10913"/>
                      <a:pt x="11301" y="10650"/>
                      <a:pt x="11443" y="10510"/>
                    </a:cubicBezTo>
                    <a:cubicBezTo>
                      <a:pt x="11789" y="10163"/>
                      <a:pt x="12153" y="10031"/>
                      <a:pt x="12508" y="10031"/>
                    </a:cubicBezTo>
                    <a:cubicBezTo>
                      <a:pt x="13402" y="10031"/>
                      <a:pt x="14236" y="10866"/>
                      <a:pt x="14576" y="11205"/>
                    </a:cubicBezTo>
                    <a:cubicBezTo>
                      <a:pt x="15328" y="11943"/>
                      <a:pt x="15425" y="13093"/>
                      <a:pt x="14399" y="14119"/>
                    </a:cubicBezTo>
                    <a:cubicBezTo>
                      <a:pt x="13750" y="14770"/>
                      <a:pt x="12980" y="15023"/>
                      <a:pt x="12179" y="15023"/>
                    </a:cubicBezTo>
                    <a:cubicBezTo>
                      <a:pt x="10063" y="15023"/>
                      <a:pt x="7723" y="13248"/>
                      <a:pt x="6764" y="12299"/>
                    </a:cubicBezTo>
                    <a:cubicBezTo>
                      <a:pt x="5451" y="10974"/>
                      <a:pt x="2573" y="7025"/>
                      <a:pt x="4938" y="4660"/>
                    </a:cubicBezTo>
                    <a:cubicBezTo>
                      <a:pt x="5458" y="4140"/>
                      <a:pt x="6017" y="3907"/>
                      <a:pt x="6538" y="3907"/>
                    </a:cubicBezTo>
                    <a:close/>
                    <a:moveTo>
                      <a:pt x="9545" y="0"/>
                    </a:moveTo>
                    <a:cubicBezTo>
                      <a:pt x="4319" y="0"/>
                      <a:pt x="31" y="4288"/>
                      <a:pt x="31" y="9514"/>
                    </a:cubicBezTo>
                    <a:cubicBezTo>
                      <a:pt x="31" y="11064"/>
                      <a:pt x="448" y="12594"/>
                      <a:pt x="1172" y="13954"/>
                    </a:cubicBezTo>
                    <a:lnTo>
                      <a:pt x="49" y="18334"/>
                    </a:lnTo>
                    <a:cubicBezTo>
                      <a:pt x="1" y="18524"/>
                      <a:pt x="57" y="18725"/>
                      <a:pt x="195" y="18863"/>
                    </a:cubicBezTo>
                    <a:cubicBezTo>
                      <a:pt x="302" y="18971"/>
                      <a:pt x="445" y="19027"/>
                      <a:pt x="590" y="19027"/>
                    </a:cubicBezTo>
                    <a:cubicBezTo>
                      <a:pt x="635" y="19027"/>
                      <a:pt x="680" y="19021"/>
                      <a:pt x="724" y="19010"/>
                    </a:cubicBezTo>
                    <a:lnTo>
                      <a:pt x="5104" y="17887"/>
                    </a:lnTo>
                    <a:cubicBezTo>
                      <a:pt x="6465" y="18609"/>
                      <a:pt x="7995" y="19026"/>
                      <a:pt x="9545" y="19026"/>
                    </a:cubicBezTo>
                    <a:cubicBezTo>
                      <a:pt x="14770" y="19026"/>
                      <a:pt x="19058" y="14738"/>
                      <a:pt x="19058" y="9514"/>
                    </a:cubicBezTo>
                    <a:cubicBezTo>
                      <a:pt x="19058" y="4288"/>
                      <a:pt x="14770" y="0"/>
                      <a:pt x="954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" name="Google Shape;10961;p86"/>
            <p:cNvGrpSpPr/>
            <p:nvPr/>
          </p:nvGrpSpPr>
          <p:grpSpPr>
            <a:xfrm>
              <a:off x="4784623" y="2997787"/>
              <a:ext cx="261626" cy="261626"/>
              <a:chOff x="2869999" y="1687279"/>
              <a:chExt cx="397887" cy="397887"/>
            </a:xfrm>
            <a:solidFill>
              <a:schemeClr val="tx1"/>
            </a:solidFill>
          </p:grpSpPr>
          <p:sp>
            <p:nvSpPr>
              <p:cNvPr id="33" name="Google Shape;10962;p86"/>
              <p:cNvSpPr/>
              <p:nvPr/>
            </p:nvSpPr>
            <p:spPr>
              <a:xfrm>
                <a:off x="2994590" y="1833740"/>
                <a:ext cx="148657" cy="81685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3914" extrusionOk="0">
                    <a:moveTo>
                      <a:pt x="2491" y="0"/>
                    </a:moveTo>
                    <a:lnTo>
                      <a:pt x="1" y="3112"/>
                    </a:lnTo>
                    <a:lnTo>
                      <a:pt x="1" y="3112"/>
                    </a:lnTo>
                    <a:lnTo>
                      <a:pt x="2196" y="2015"/>
                    </a:lnTo>
                    <a:cubicBezTo>
                      <a:pt x="2275" y="1975"/>
                      <a:pt x="2360" y="1956"/>
                      <a:pt x="2445" y="1956"/>
                    </a:cubicBezTo>
                    <a:cubicBezTo>
                      <a:pt x="2590" y="1956"/>
                      <a:pt x="2733" y="2012"/>
                      <a:pt x="2840" y="2119"/>
                    </a:cubicBezTo>
                    <a:lnTo>
                      <a:pt x="4634" y="3913"/>
                    </a:lnTo>
                    <a:lnTo>
                      <a:pt x="7123" y="800"/>
                    </a:lnTo>
                    <a:lnTo>
                      <a:pt x="4929" y="1897"/>
                    </a:lnTo>
                    <a:cubicBezTo>
                      <a:pt x="4850" y="1937"/>
                      <a:pt x="4764" y="1957"/>
                      <a:pt x="4679" y="1957"/>
                    </a:cubicBezTo>
                    <a:cubicBezTo>
                      <a:pt x="4535" y="1957"/>
                      <a:pt x="4392" y="1900"/>
                      <a:pt x="4285" y="1792"/>
                    </a:cubicBezTo>
                    <a:lnTo>
                      <a:pt x="249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10963;p86"/>
              <p:cNvSpPr/>
              <p:nvPr/>
            </p:nvSpPr>
            <p:spPr>
              <a:xfrm>
                <a:off x="2869999" y="1687279"/>
                <a:ext cx="397887" cy="397887"/>
              </a:xfrm>
              <a:custGeom>
                <a:avLst/>
                <a:gdLst/>
                <a:ahLst/>
                <a:cxnLst/>
                <a:rect l="l" t="t" r="r" b="b"/>
                <a:pathLst>
                  <a:path w="19065" h="19065" extrusionOk="0">
                    <a:moveTo>
                      <a:pt x="8420" y="5623"/>
                    </a:moveTo>
                    <a:cubicBezTo>
                      <a:pt x="8569" y="5623"/>
                      <a:pt x="8707" y="5682"/>
                      <a:pt x="8810" y="5787"/>
                    </a:cubicBezTo>
                    <a:lnTo>
                      <a:pt x="10759" y="7736"/>
                    </a:lnTo>
                    <a:lnTo>
                      <a:pt x="14867" y="5683"/>
                    </a:lnTo>
                    <a:cubicBezTo>
                      <a:pt x="14947" y="5643"/>
                      <a:pt x="15033" y="5624"/>
                      <a:pt x="15118" y="5624"/>
                    </a:cubicBezTo>
                    <a:cubicBezTo>
                      <a:pt x="15283" y="5624"/>
                      <a:pt x="15443" y="5695"/>
                      <a:pt x="15552" y="5829"/>
                    </a:cubicBezTo>
                    <a:cubicBezTo>
                      <a:pt x="15716" y="6035"/>
                      <a:pt x="15718" y="6325"/>
                      <a:pt x="15553" y="6530"/>
                    </a:cubicBezTo>
                    <a:lnTo>
                      <a:pt x="11085" y="12116"/>
                    </a:lnTo>
                    <a:cubicBezTo>
                      <a:pt x="10973" y="12256"/>
                      <a:pt x="10812" y="12324"/>
                      <a:pt x="10652" y="12324"/>
                    </a:cubicBezTo>
                    <a:cubicBezTo>
                      <a:pt x="10507" y="12324"/>
                      <a:pt x="10363" y="12269"/>
                      <a:pt x="10255" y="12161"/>
                    </a:cubicBezTo>
                    <a:lnTo>
                      <a:pt x="8306" y="10211"/>
                    </a:lnTo>
                    <a:lnTo>
                      <a:pt x="4196" y="12267"/>
                    </a:lnTo>
                    <a:cubicBezTo>
                      <a:pt x="4117" y="12306"/>
                      <a:pt x="4032" y="12325"/>
                      <a:pt x="3948" y="12325"/>
                    </a:cubicBezTo>
                    <a:cubicBezTo>
                      <a:pt x="3784" y="12325"/>
                      <a:pt x="3622" y="12253"/>
                      <a:pt x="3514" y="12118"/>
                    </a:cubicBezTo>
                    <a:cubicBezTo>
                      <a:pt x="3347" y="11913"/>
                      <a:pt x="3347" y="11623"/>
                      <a:pt x="3510" y="11418"/>
                    </a:cubicBezTo>
                    <a:lnTo>
                      <a:pt x="7979" y="5833"/>
                    </a:lnTo>
                    <a:cubicBezTo>
                      <a:pt x="8078" y="5709"/>
                      <a:pt x="8226" y="5633"/>
                      <a:pt x="8384" y="5624"/>
                    </a:cubicBezTo>
                    <a:cubicBezTo>
                      <a:pt x="8396" y="5623"/>
                      <a:pt x="8408" y="5623"/>
                      <a:pt x="8420" y="5623"/>
                    </a:cubicBezTo>
                    <a:close/>
                    <a:moveTo>
                      <a:pt x="9532" y="1"/>
                    </a:moveTo>
                    <a:cubicBezTo>
                      <a:pt x="4297" y="1"/>
                      <a:pt x="0" y="4046"/>
                      <a:pt x="0" y="8975"/>
                    </a:cubicBezTo>
                    <a:cubicBezTo>
                      <a:pt x="0" y="11616"/>
                      <a:pt x="1255" y="14085"/>
                      <a:pt x="3388" y="15787"/>
                    </a:cubicBezTo>
                    <a:lnTo>
                      <a:pt x="3388" y="18506"/>
                    </a:lnTo>
                    <a:cubicBezTo>
                      <a:pt x="3388" y="18699"/>
                      <a:pt x="3489" y="18879"/>
                      <a:pt x="3653" y="18980"/>
                    </a:cubicBezTo>
                    <a:cubicBezTo>
                      <a:pt x="3742" y="19036"/>
                      <a:pt x="3843" y="19064"/>
                      <a:pt x="3946" y="19064"/>
                    </a:cubicBezTo>
                    <a:cubicBezTo>
                      <a:pt x="4031" y="19064"/>
                      <a:pt x="4117" y="19045"/>
                      <a:pt x="4196" y="19005"/>
                    </a:cubicBezTo>
                    <a:lnTo>
                      <a:pt x="6970" y="17581"/>
                    </a:lnTo>
                    <a:cubicBezTo>
                      <a:pt x="7802" y="17799"/>
                      <a:pt x="8661" y="17910"/>
                      <a:pt x="9532" y="17910"/>
                    </a:cubicBezTo>
                    <a:cubicBezTo>
                      <a:pt x="14768" y="17910"/>
                      <a:pt x="19065" y="13901"/>
                      <a:pt x="19065" y="8975"/>
                    </a:cubicBezTo>
                    <a:cubicBezTo>
                      <a:pt x="19065" y="4046"/>
                      <a:pt x="14768" y="1"/>
                      <a:pt x="953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" name="Google Shape;10817;p86"/>
            <p:cNvGrpSpPr/>
            <p:nvPr/>
          </p:nvGrpSpPr>
          <p:grpSpPr>
            <a:xfrm>
              <a:off x="4442840" y="1906969"/>
              <a:ext cx="264215" cy="262079"/>
              <a:chOff x="-2310650" y="3958175"/>
              <a:chExt cx="293825" cy="291450"/>
            </a:xfrm>
            <a:solidFill>
              <a:schemeClr val="bg1"/>
            </a:solidFill>
          </p:grpSpPr>
          <p:sp>
            <p:nvSpPr>
              <p:cNvPr id="31" name="Google Shape;10818;p86"/>
              <p:cNvSpPr/>
              <p:nvPr/>
            </p:nvSpPr>
            <p:spPr>
              <a:xfrm>
                <a:off x="-2310650" y="3958175"/>
                <a:ext cx="185925" cy="118950"/>
              </a:xfrm>
              <a:custGeom>
                <a:avLst/>
                <a:gdLst/>
                <a:ahLst/>
                <a:cxnLst/>
                <a:rect l="l" t="t" r="r" b="b"/>
                <a:pathLst>
                  <a:path w="7437" h="4758" extrusionOk="0">
                    <a:moveTo>
                      <a:pt x="1009" y="1"/>
                    </a:moveTo>
                    <a:cubicBezTo>
                      <a:pt x="474" y="1"/>
                      <a:pt x="1" y="474"/>
                      <a:pt x="1" y="1009"/>
                    </a:cubicBezTo>
                    <a:lnTo>
                      <a:pt x="1" y="2395"/>
                    </a:lnTo>
                    <a:cubicBezTo>
                      <a:pt x="1" y="2931"/>
                      <a:pt x="474" y="3372"/>
                      <a:pt x="1009" y="3372"/>
                    </a:cubicBezTo>
                    <a:lnTo>
                      <a:pt x="1356" y="3372"/>
                    </a:lnTo>
                    <a:lnTo>
                      <a:pt x="1356" y="4412"/>
                    </a:lnTo>
                    <a:cubicBezTo>
                      <a:pt x="1356" y="4618"/>
                      <a:pt x="1518" y="4757"/>
                      <a:pt x="1692" y="4757"/>
                    </a:cubicBezTo>
                    <a:cubicBezTo>
                      <a:pt x="1784" y="4757"/>
                      <a:pt x="1878" y="4719"/>
                      <a:pt x="1954" y="4632"/>
                    </a:cubicBezTo>
                    <a:lnTo>
                      <a:pt x="3214" y="3372"/>
                    </a:lnTo>
                    <a:lnTo>
                      <a:pt x="3403" y="3372"/>
                    </a:lnTo>
                    <a:lnTo>
                      <a:pt x="3403" y="2364"/>
                    </a:lnTo>
                    <a:cubicBezTo>
                      <a:pt x="3403" y="1419"/>
                      <a:pt x="4160" y="663"/>
                      <a:pt x="5105" y="663"/>
                    </a:cubicBezTo>
                    <a:lnTo>
                      <a:pt x="7436" y="663"/>
                    </a:lnTo>
                    <a:cubicBezTo>
                      <a:pt x="7279" y="253"/>
                      <a:pt x="6932" y="1"/>
                      <a:pt x="649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" name="Google Shape;10819;p86"/>
              <p:cNvSpPr/>
              <p:nvPr/>
            </p:nvSpPr>
            <p:spPr>
              <a:xfrm>
                <a:off x="-2309075" y="3992050"/>
                <a:ext cx="2922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10303" extrusionOk="0">
                    <a:moveTo>
                      <a:pt x="5042" y="1"/>
                    </a:moveTo>
                    <a:cubicBezTo>
                      <a:pt x="4506" y="1"/>
                      <a:pt x="4034" y="473"/>
                      <a:pt x="4034" y="1040"/>
                    </a:cubicBezTo>
                    <a:lnTo>
                      <a:pt x="4034" y="2395"/>
                    </a:lnTo>
                    <a:cubicBezTo>
                      <a:pt x="4034" y="2962"/>
                      <a:pt x="4506" y="3435"/>
                      <a:pt x="5042" y="3435"/>
                    </a:cubicBezTo>
                    <a:lnTo>
                      <a:pt x="6964" y="3435"/>
                    </a:lnTo>
                    <a:lnTo>
                      <a:pt x="7814" y="4254"/>
                    </a:lnTo>
                    <a:cubicBezTo>
                      <a:pt x="7216" y="4537"/>
                      <a:pt x="6775" y="5136"/>
                      <a:pt x="6775" y="5829"/>
                    </a:cubicBezTo>
                    <a:cubicBezTo>
                      <a:pt x="6775" y="6270"/>
                      <a:pt x="6932" y="6680"/>
                      <a:pt x="7216" y="6932"/>
                    </a:cubicBezTo>
                    <a:cubicBezTo>
                      <a:pt x="6585" y="7089"/>
                      <a:pt x="6081" y="7499"/>
                      <a:pt x="5766" y="8034"/>
                    </a:cubicBezTo>
                    <a:cubicBezTo>
                      <a:pt x="5451" y="7499"/>
                      <a:pt x="4916" y="7089"/>
                      <a:pt x="4286" y="6932"/>
                    </a:cubicBezTo>
                    <a:cubicBezTo>
                      <a:pt x="4569" y="6617"/>
                      <a:pt x="4727" y="6270"/>
                      <a:pt x="4727" y="5829"/>
                    </a:cubicBezTo>
                    <a:cubicBezTo>
                      <a:pt x="4727" y="4884"/>
                      <a:pt x="3971" y="4159"/>
                      <a:pt x="3025" y="4159"/>
                    </a:cubicBezTo>
                    <a:cubicBezTo>
                      <a:pt x="2080" y="4159"/>
                      <a:pt x="1356" y="4884"/>
                      <a:pt x="1356" y="5829"/>
                    </a:cubicBezTo>
                    <a:cubicBezTo>
                      <a:pt x="1356" y="6270"/>
                      <a:pt x="1513" y="6680"/>
                      <a:pt x="1765" y="6932"/>
                    </a:cubicBezTo>
                    <a:cubicBezTo>
                      <a:pt x="757" y="7215"/>
                      <a:pt x="1" y="8129"/>
                      <a:pt x="1" y="9263"/>
                    </a:cubicBezTo>
                    <a:lnTo>
                      <a:pt x="1" y="9925"/>
                    </a:lnTo>
                    <a:cubicBezTo>
                      <a:pt x="1" y="10145"/>
                      <a:pt x="158" y="10303"/>
                      <a:pt x="348" y="10303"/>
                    </a:cubicBezTo>
                    <a:lnTo>
                      <a:pt x="11343" y="10303"/>
                    </a:lnTo>
                    <a:cubicBezTo>
                      <a:pt x="11532" y="10303"/>
                      <a:pt x="11689" y="10145"/>
                      <a:pt x="11689" y="9925"/>
                    </a:cubicBezTo>
                    <a:lnTo>
                      <a:pt x="11689" y="9263"/>
                    </a:lnTo>
                    <a:cubicBezTo>
                      <a:pt x="11689" y="8160"/>
                      <a:pt x="10965" y="7215"/>
                      <a:pt x="9925" y="6932"/>
                    </a:cubicBezTo>
                    <a:cubicBezTo>
                      <a:pt x="10209" y="6617"/>
                      <a:pt x="10366" y="6270"/>
                      <a:pt x="10366" y="5829"/>
                    </a:cubicBezTo>
                    <a:cubicBezTo>
                      <a:pt x="10366" y="5010"/>
                      <a:pt x="9767" y="4317"/>
                      <a:pt x="8980" y="4159"/>
                    </a:cubicBezTo>
                    <a:lnTo>
                      <a:pt x="8980" y="3435"/>
                    </a:lnTo>
                    <a:lnTo>
                      <a:pt x="10555" y="3435"/>
                    </a:lnTo>
                    <a:cubicBezTo>
                      <a:pt x="11122" y="3435"/>
                      <a:pt x="11595" y="2962"/>
                      <a:pt x="11595" y="2395"/>
                    </a:cubicBezTo>
                    <a:lnTo>
                      <a:pt x="11595" y="1040"/>
                    </a:lnTo>
                    <a:cubicBezTo>
                      <a:pt x="11595" y="473"/>
                      <a:pt x="11122" y="1"/>
                      <a:pt x="1055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6" name="Google Shape;10737;p86"/>
            <p:cNvGrpSpPr/>
            <p:nvPr/>
          </p:nvGrpSpPr>
          <p:grpSpPr>
            <a:xfrm>
              <a:off x="4099936" y="3004451"/>
              <a:ext cx="266309" cy="187582"/>
              <a:chOff x="-1199300" y="3279250"/>
              <a:chExt cx="293025" cy="206400"/>
            </a:xfrm>
            <a:solidFill>
              <a:schemeClr val="tx2"/>
            </a:solidFill>
          </p:grpSpPr>
          <p:sp>
            <p:nvSpPr>
              <p:cNvPr id="27" name="Google Shape;10738;p86"/>
              <p:cNvSpPr/>
              <p:nvPr/>
            </p:nvSpPr>
            <p:spPr>
              <a:xfrm>
                <a:off x="-1183550" y="3395050"/>
                <a:ext cx="261525" cy="90600"/>
              </a:xfrm>
              <a:custGeom>
                <a:avLst/>
                <a:gdLst/>
                <a:ahLst/>
                <a:cxnLst/>
                <a:rect l="l" t="t" r="r" b="b"/>
                <a:pathLst>
                  <a:path w="10461" h="3624" extrusionOk="0">
                    <a:moveTo>
                      <a:pt x="3498" y="0"/>
                    </a:moveTo>
                    <a:lnTo>
                      <a:pt x="1" y="3529"/>
                    </a:lnTo>
                    <a:cubicBezTo>
                      <a:pt x="127" y="3623"/>
                      <a:pt x="284" y="3623"/>
                      <a:pt x="442" y="3623"/>
                    </a:cubicBezTo>
                    <a:lnTo>
                      <a:pt x="10051" y="3623"/>
                    </a:lnTo>
                    <a:cubicBezTo>
                      <a:pt x="10208" y="3623"/>
                      <a:pt x="10366" y="3560"/>
                      <a:pt x="10460" y="3529"/>
                    </a:cubicBezTo>
                    <a:lnTo>
                      <a:pt x="6963" y="0"/>
                    </a:lnTo>
                    <a:lnTo>
                      <a:pt x="5986" y="977"/>
                    </a:lnTo>
                    <a:cubicBezTo>
                      <a:pt x="5797" y="1166"/>
                      <a:pt x="5522" y="1260"/>
                      <a:pt x="5242" y="1260"/>
                    </a:cubicBezTo>
                    <a:cubicBezTo>
                      <a:pt x="4963" y="1260"/>
                      <a:pt x="4679" y="1166"/>
                      <a:pt x="4474" y="977"/>
                    </a:cubicBezTo>
                    <a:lnTo>
                      <a:pt x="349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10739;p86"/>
              <p:cNvSpPr/>
              <p:nvPr/>
            </p:nvSpPr>
            <p:spPr>
              <a:xfrm>
                <a:off x="-1184325" y="3279250"/>
                <a:ext cx="261500" cy="129400"/>
              </a:xfrm>
              <a:custGeom>
                <a:avLst/>
                <a:gdLst/>
                <a:ahLst/>
                <a:cxnLst/>
                <a:rect l="l" t="t" r="r" b="b"/>
                <a:pathLst>
                  <a:path w="10460" h="5176" extrusionOk="0">
                    <a:moveTo>
                      <a:pt x="410" y="1"/>
                    </a:moveTo>
                    <a:cubicBezTo>
                      <a:pt x="252" y="1"/>
                      <a:pt x="95" y="64"/>
                      <a:pt x="0" y="95"/>
                    </a:cubicBezTo>
                    <a:lnTo>
                      <a:pt x="3781" y="3876"/>
                    </a:lnTo>
                    <a:lnTo>
                      <a:pt x="4978" y="5105"/>
                    </a:lnTo>
                    <a:cubicBezTo>
                      <a:pt x="5041" y="5152"/>
                      <a:pt x="5143" y="5175"/>
                      <a:pt x="5246" y="5175"/>
                    </a:cubicBezTo>
                    <a:cubicBezTo>
                      <a:pt x="5348" y="5175"/>
                      <a:pt x="5450" y="5152"/>
                      <a:pt x="5513" y="5105"/>
                    </a:cubicBezTo>
                    <a:lnTo>
                      <a:pt x="6711" y="3876"/>
                    </a:lnTo>
                    <a:lnTo>
                      <a:pt x="10460" y="95"/>
                    </a:lnTo>
                    <a:cubicBezTo>
                      <a:pt x="10334" y="1"/>
                      <a:pt x="10176" y="1"/>
                      <a:pt x="1001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" name="Google Shape;10740;p86"/>
              <p:cNvSpPr/>
              <p:nvPr/>
            </p:nvSpPr>
            <p:spPr>
              <a:xfrm>
                <a:off x="-1199300" y="3294225"/>
                <a:ext cx="90600" cy="175650"/>
              </a:xfrm>
              <a:custGeom>
                <a:avLst/>
                <a:gdLst/>
                <a:ahLst/>
                <a:cxnLst/>
                <a:rect l="l" t="t" r="r" b="b"/>
                <a:pathLst>
                  <a:path w="3624" h="7026" extrusionOk="0">
                    <a:moveTo>
                      <a:pt x="126" y="0"/>
                    </a:moveTo>
                    <a:cubicBezTo>
                      <a:pt x="32" y="126"/>
                      <a:pt x="0" y="284"/>
                      <a:pt x="0" y="441"/>
                    </a:cubicBezTo>
                    <a:lnTo>
                      <a:pt x="0" y="6585"/>
                    </a:lnTo>
                    <a:cubicBezTo>
                      <a:pt x="0" y="6742"/>
                      <a:pt x="32" y="6900"/>
                      <a:pt x="126" y="7026"/>
                    </a:cubicBezTo>
                    <a:lnTo>
                      <a:pt x="3624" y="3466"/>
                    </a:lnTo>
                    <a:lnTo>
                      <a:pt x="1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" name="Google Shape;10741;p86"/>
              <p:cNvSpPr/>
              <p:nvPr/>
            </p:nvSpPr>
            <p:spPr>
              <a:xfrm>
                <a:off x="-996875" y="3294225"/>
                <a:ext cx="90600" cy="177225"/>
              </a:xfrm>
              <a:custGeom>
                <a:avLst/>
                <a:gdLst/>
                <a:ahLst/>
                <a:cxnLst/>
                <a:rect l="l" t="t" r="r" b="b"/>
                <a:pathLst>
                  <a:path w="3624" h="7089" extrusionOk="0">
                    <a:moveTo>
                      <a:pt x="3529" y="0"/>
                    </a:moveTo>
                    <a:lnTo>
                      <a:pt x="0" y="3529"/>
                    </a:lnTo>
                    <a:lnTo>
                      <a:pt x="3529" y="7089"/>
                    </a:lnTo>
                    <a:cubicBezTo>
                      <a:pt x="3592" y="6963"/>
                      <a:pt x="3623" y="6805"/>
                      <a:pt x="3623" y="6648"/>
                    </a:cubicBezTo>
                    <a:lnTo>
                      <a:pt x="3623" y="504"/>
                    </a:lnTo>
                    <a:cubicBezTo>
                      <a:pt x="3592" y="284"/>
                      <a:pt x="3560" y="126"/>
                      <a:pt x="352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Handing touching mobile phone"/>
          <p:cNvPicPr>
            <a:picLocks noGrp="1" noChangeAspect="1"/>
          </p:cNvPicPr>
          <p:nvPr>
            <p:ph type="pic" sz="quarter" idx="14"/>
          </p:nvPr>
        </p:nvPicPr>
        <p:blipFill>
          <a:blip r:embed="rId1" cstate="screen"/>
          <a:srcRect/>
          <a:stretch>
            <a:fillRect/>
          </a:stretch>
        </p:blipFill>
        <p:spPr>
          <a:xfrm>
            <a:off x="6096000" y="60959"/>
            <a:ext cx="6096000" cy="637135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Raleway" charset="0"/>
                <a:ea typeface="+mn-ea"/>
                <a:cs typeface="+mn-cs"/>
              </a:rPr>
              <a:t>Communication &amp;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Raleway" charset="0"/>
                <a:ea typeface="+mn-ea"/>
                <a:cs typeface="+mn-cs"/>
              </a:rPr>
              <a:t>Mediums</a:t>
            </a:r>
            <a:br>
              <a:rPr lang="en-US" sz="2800" kern="1200" dirty="0">
                <a:solidFill>
                  <a:schemeClr val="accent3">
                    <a:lumMod val="75000"/>
                  </a:schemeClr>
                </a:solidFill>
                <a:latin typeface="Raleway" charset="0"/>
                <a:ea typeface="+mj-ea"/>
                <a:cs typeface="+mj-cs"/>
              </a:rPr>
            </a:b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Lusitana" charset="0"/>
                <a:cs typeface="Lusitana" charset="0"/>
                <a:sym typeface="+mn-ea"/>
              </a:rPr>
              <a:t>Communication is the act of transferring information from one place to another.</a:t>
            </a:r>
            <a:endParaRPr lang="en-GB" altLang="en-US" sz="2000" dirty="0">
              <a:solidFill>
                <a:schemeClr val="bg1">
                  <a:lumMod val="85000"/>
                </a:schemeClr>
              </a:solidFill>
              <a:latin typeface="Lusitana" charset="0"/>
              <a:cs typeface="Lusitana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792926" y="235082"/>
            <a:ext cx="2575106" cy="2715308"/>
            <a:chOff x="3284447" y="1214096"/>
            <a:chExt cx="2575106" cy="2715308"/>
          </a:xfrm>
        </p:grpSpPr>
        <p:grpSp>
          <p:nvGrpSpPr>
            <p:cNvPr id="21" name="Google Shape;7332;p78"/>
            <p:cNvGrpSpPr/>
            <p:nvPr/>
          </p:nvGrpSpPr>
          <p:grpSpPr>
            <a:xfrm>
              <a:off x="3284447" y="1214096"/>
              <a:ext cx="2575106" cy="2715308"/>
              <a:chOff x="3400515" y="2056248"/>
              <a:chExt cx="698134" cy="735987"/>
            </a:xfrm>
          </p:grpSpPr>
          <p:grpSp>
            <p:nvGrpSpPr>
              <p:cNvPr id="44" name="Google Shape;7333;p78"/>
              <p:cNvGrpSpPr/>
              <p:nvPr/>
            </p:nvGrpSpPr>
            <p:grpSpPr>
              <a:xfrm>
                <a:off x="3400515" y="2283913"/>
                <a:ext cx="312919" cy="219900"/>
                <a:chOff x="3400515" y="2283913"/>
                <a:chExt cx="312919" cy="219900"/>
              </a:xfrm>
            </p:grpSpPr>
            <p:sp>
              <p:nvSpPr>
                <p:cNvPr id="57" name="Google Shape;7334;p78"/>
                <p:cNvSpPr/>
                <p:nvPr/>
              </p:nvSpPr>
              <p:spPr>
                <a:xfrm>
                  <a:off x="3493534" y="2283913"/>
                  <a:ext cx="219900" cy="219900"/>
                </a:xfrm>
                <a:prstGeom prst="ellipse">
                  <a:avLst/>
                </a:prstGeom>
                <a:solidFill>
                  <a:srgbClr val="54BAB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 dirty="0">
                    <a:solidFill>
                      <a:srgbClr val="00C3B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cxnSp>
              <p:nvCxnSpPr>
                <p:cNvPr id="58" name="Google Shape;7335;p78"/>
                <p:cNvCxnSpPr/>
                <p:nvPr/>
              </p:nvCxnSpPr>
              <p:spPr>
                <a:xfrm rot="10800000">
                  <a:off x="3400515" y="2393804"/>
                  <a:ext cx="95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54BAB9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5" name="Google Shape;7336;p78"/>
              <p:cNvGrpSpPr/>
              <p:nvPr/>
            </p:nvGrpSpPr>
            <p:grpSpPr>
              <a:xfrm>
                <a:off x="3547823" y="2461089"/>
                <a:ext cx="219900" cy="331146"/>
                <a:chOff x="3547823" y="2461089"/>
                <a:chExt cx="219900" cy="331146"/>
              </a:xfrm>
            </p:grpSpPr>
            <p:sp>
              <p:nvSpPr>
                <p:cNvPr id="55" name="Google Shape;7337;p78"/>
                <p:cNvSpPr/>
                <p:nvPr/>
              </p:nvSpPr>
              <p:spPr>
                <a:xfrm>
                  <a:off x="3547823" y="2461089"/>
                  <a:ext cx="219900" cy="219900"/>
                </a:xfrm>
                <a:prstGeom prst="ellipse">
                  <a:avLst/>
                </a:prstGeom>
                <a:solidFill>
                  <a:srgbClr val="9ED2C6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C3B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cxnSp>
              <p:nvCxnSpPr>
                <p:cNvPr id="56" name="Google Shape;7338;p78"/>
                <p:cNvCxnSpPr/>
                <p:nvPr/>
              </p:nvCxnSpPr>
              <p:spPr>
                <a:xfrm rot="10800000">
                  <a:off x="3657701" y="2678535"/>
                  <a:ext cx="0" cy="113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9ED2C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6" name="Google Shape;7339;p78"/>
              <p:cNvGrpSpPr/>
              <p:nvPr/>
            </p:nvGrpSpPr>
            <p:grpSpPr>
              <a:xfrm>
                <a:off x="3734138" y="2461089"/>
                <a:ext cx="219900" cy="331146"/>
                <a:chOff x="3734138" y="2461089"/>
                <a:chExt cx="219900" cy="331146"/>
              </a:xfrm>
            </p:grpSpPr>
            <p:sp>
              <p:nvSpPr>
                <p:cNvPr id="53" name="Google Shape;7340;p78"/>
                <p:cNvSpPr/>
                <p:nvPr/>
              </p:nvSpPr>
              <p:spPr>
                <a:xfrm>
                  <a:off x="3734138" y="2461089"/>
                  <a:ext cx="219900" cy="219900"/>
                </a:xfrm>
                <a:prstGeom prst="ellipse">
                  <a:avLst/>
                </a:prstGeom>
                <a:solidFill>
                  <a:srgbClr val="E9DAC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C3B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cxnSp>
              <p:nvCxnSpPr>
                <p:cNvPr id="54" name="Google Shape;7341;p78"/>
                <p:cNvCxnSpPr/>
                <p:nvPr/>
              </p:nvCxnSpPr>
              <p:spPr>
                <a:xfrm rot="10800000">
                  <a:off x="3844020" y="2678535"/>
                  <a:ext cx="0" cy="113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E9DAC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7" name="Google Shape;7342;p78"/>
              <p:cNvGrpSpPr/>
              <p:nvPr/>
            </p:nvGrpSpPr>
            <p:grpSpPr>
              <a:xfrm>
                <a:off x="3787560" y="2281742"/>
                <a:ext cx="311089" cy="219900"/>
                <a:chOff x="3787560" y="2281742"/>
                <a:chExt cx="311089" cy="219900"/>
              </a:xfrm>
            </p:grpSpPr>
            <p:sp>
              <p:nvSpPr>
                <p:cNvPr id="51" name="Google Shape;7343;p78"/>
                <p:cNvSpPr/>
                <p:nvPr/>
              </p:nvSpPr>
              <p:spPr>
                <a:xfrm>
                  <a:off x="3787560" y="2281742"/>
                  <a:ext cx="219900" cy="219900"/>
                </a:xfrm>
                <a:prstGeom prst="ellipse">
                  <a:avLst/>
                </a:prstGeom>
                <a:solidFill>
                  <a:srgbClr val="F7ECDE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C3B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cxnSp>
              <p:nvCxnSpPr>
                <p:cNvPr id="52" name="Google Shape;7344;p78"/>
                <p:cNvCxnSpPr/>
                <p:nvPr/>
              </p:nvCxnSpPr>
              <p:spPr>
                <a:xfrm rot="10800000">
                  <a:off x="4003849" y="2393795"/>
                  <a:ext cx="948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7ECD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8" name="Google Shape;7345;p78"/>
              <p:cNvGrpSpPr/>
              <p:nvPr/>
            </p:nvGrpSpPr>
            <p:grpSpPr>
              <a:xfrm>
                <a:off x="3637290" y="2056248"/>
                <a:ext cx="219900" cy="330736"/>
                <a:chOff x="3637290" y="2056248"/>
                <a:chExt cx="219900" cy="330736"/>
              </a:xfrm>
            </p:grpSpPr>
            <p:sp>
              <p:nvSpPr>
                <p:cNvPr id="49" name="Google Shape;7346;p78"/>
                <p:cNvSpPr/>
                <p:nvPr/>
              </p:nvSpPr>
              <p:spPr>
                <a:xfrm>
                  <a:off x="3637290" y="2167085"/>
                  <a:ext cx="219900" cy="219900"/>
                </a:xfrm>
                <a:prstGeom prst="ellipse">
                  <a:avLst/>
                </a:prstGeom>
                <a:solidFill>
                  <a:srgbClr val="B5E2E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cxnSp>
              <p:nvCxnSpPr>
                <p:cNvPr id="50" name="Google Shape;7347;p78"/>
                <p:cNvCxnSpPr/>
                <p:nvPr/>
              </p:nvCxnSpPr>
              <p:spPr>
                <a:xfrm rot="10800000">
                  <a:off x="3747169" y="2056248"/>
                  <a:ext cx="0" cy="113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B5E2E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2" name="Google Shape;10890;p86"/>
            <p:cNvGrpSpPr/>
            <p:nvPr/>
          </p:nvGrpSpPr>
          <p:grpSpPr>
            <a:xfrm>
              <a:off x="4952632" y="2318733"/>
              <a:ext cx="312370" cy="307824"/>
              <a:chOff x="-5254775" y="3631325"/>
              <a:chExt cx="296950" cy="292625"/>
            </a:xfrm>
            <a:solidFill>
              <a:schemeClr val="tx2">
                <a:lumMod val="75000"/>
              </a:schemeClr>
            </a:solidFill>
          </p:grpSpPr>
          <p:sp>
            <p:nvSpPr>
              <p:cNvPr id="37" name="Google Shape;10891;p86"/>
              <p:cNvSpPr/>
              <p:nvPr/>
            </p:nvSpPr>
            <p:spPr>
              <a:xfrm>
                <a:off x="-5246900" y="3766400"/>
                <a:ext cx="58300" cy="55150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2206" extrusionOk="0">
                    <a:moveTo>
                      <a:pt x="1769" y="1"/>
                    </a:moveTo>
                    <a:cubicBezTo>
                      <a:pt x="1639" y="1"/>
                      <a:pt x="1513" y="48"/>
                      <a:pt x="1418" y="142"/>
                    </a:cubicBezTo>
                    <a:lnTo>
                      <a:pt x="189" y="1371"/>
                    </a:lnTo>
                    <a:cubicBezTo>
                      <a:pt x="0" y="1560"/>
                      <a:pt x="0" y="1875"/>
                      <a:pt x="189" y="2064"/>
                    </a:cubicBezTo>
                    <a:cubicBezTo>
                      <a:pt x="300" y="2159"/>
                      <a:pt x="434" y="2206"/>
                      <a:pt x="564" y="2206"/>
                    </a:cubicBezTo>
                    <a:cubicBezTo>
                      <a:pt x="694" y="2206"/>
                      <a:pt x="820" y="2159"/>
                      <a:pt x="914" y="2064"/>
                    </a:cubicBezTo>
                    <a:lnTo>
                      <a:pt x="2143" y="835"/>
                    </a:lnTo>
                    <a:cubicBezTo>
                      <a:pt x="2332" y="646"/>
                      <a:pt x="2332" y="331"/>
                      <a:pt x="2143" y="142"/>
                    </a:cubicBezTo>
                    <a:cubicBezTo>
                      <a:pt x="2033" y="48"/>
                      <a:pt x="1899" y="1"/>
                      <a:pt x="176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" name="Google Shape;10892;p86"/>
              <p:cNvSpPr/>
              <p:nvPr/>
            </p:nvSpPr>
            <p:spPr>
              <a:xfrm>
                <a:off x="-5216175" y="3795550"/>
                <a:ext cx="58300" cy="55950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2238" extrusionOk="0">
                    <a:moveTo>
                      <a:pt x="1764" y="0"/>
                    </a:moveTo>
                    <a:cubicBezTo>
                      <a:pt x="1638" y="0"/>
                      <a:pt x="1512" y="47"/>
                      <a:pt x="1418" y="142"/>
                    </a:cubicBezTo>
                    <a:lnTo>
                      <a:pt x="189" y="1371"/>
                    </a:lnTo>
                    <a:cubicBezTo>
                      <a:pt x="0" y="1560"/>
                      <a:pt x="0" y="1875"/>
                      <a:pt x="189" y="2095"/>
                    </a:cubicBezTo>
                    <a:cubicBezTo>
                      <a:pt x="284" y="2190"/>
                      <a:pt x="410" y="2237"/>
                      <a:pt x="540" y="2237"/>
                    </a:cubicBezTo>
                    <a:cubicBezTo>
                      <a:pt x="670" y="2237"/>
                      <a:pt x="804" y="2190"/>
                      <a:pt x="914" y="2095"/>
                    </a:cubicBezTo>
                    <a:lnTo>
                      <a:pt x="2111" y="867"/>
                    </a:lnTo>
                    <a:cubicBezTo>
                      <a:pt x="2332" y="678"/>
                      <a:pt x="2332" y="363"/>
                      <a:pt x="2111" y="142"/>
                    </a:cubicBezTo>
                    <a:cubicBezTo>
                      <a:pt x="2016" y="47"/>
                      <a:pt x="1890" y="0"/>
                      <a:pt x="17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10893;p86"/>
              <p:cNvSpPr/>
              <p:nvPr/>
            </p:nvSpPr>
            <p:spPr>
              <a:xfrm>
                <a:off x="-5185475" y="3826250"/>
                <a:ext cx="57525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2230" extrusionOk="0">
                    <a:moveTo>
                      <a:pt x="1765" y="1"/>
                    </a:moveTo>
                    <a:cubicBezTo>
                      <a:pt x="1639" y="1"/>
                      <a:pt x="1513" y="48"/>
                      <a:pt x="1419" y="143"/>
                    </a:cubicBezTo>
                    <a:lnTo>
                      <a:pt x="190" y="1371"/>
                    </a:lnTo>
                    <a:cubicBezTo>
                      <a:pt x="1" y="1560"/>
                      <a:pt x="1" y="1875"/>
                      <a:pt x="190" y="2064"/>
                    </a:cubicBezTo>
                    <a:cubicBezTo>
                      <a:pt x="284" y="2175"/>
                      <a:pt x="410" y="2230"/>
                      <a:pt x="536" y="2230"/>
                    </a:cubicBezTo>
                    <a:cubicBezTo>
                      <a:pt x="662" y="2230"/>
                      <a:pt x="788" y="2175"/>
                      <a:pt x="883" y="2064"/>
                    </a:cubicBezTo>
                    <a:lnTo>
                      <a:pt x="2112" y="836"/>
                    </a:lnTo>
                    <a:cubicBezTo>
                      <a:pt x="2301" y="647"/>
                      <a:pt x="2301" y="332"/>
                      <a:pt x="2112" y="143"/>
                    </a:cubicBezTo>
                    <a:cubicBezTo>
                      <a:pt x="2017" y="48"/>
                      <a:pt x="1891" y="1"/>
                      <a:pt x="17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" name="Google Shape;10894;p86"/>
              <p:cNvSpPr/>
              <p:nvPr/>
            </p:nvSpPr>
            <p:spPr>
              <a:xfrm>
                <a:off x="-5156325" y="3856375"/>
                <a:ext cx="5830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2230" extrusionOk="0">
                    <a:moveTo>
                      <a:pt x="1781" y="1"/>
                    </a:moveTo>
                    <a:cubicBezTo>
                      <a:pt x="1655" y="1"/>
                      <a:pt x="1529" y="56"/>
                      <a:pt x="1418" y="166"/>
                    </a:cubicBezTo>
                    <a:lnTo>
                      <a:pt x="190" y="1395"/>
                    </a:lnTo>
                    <a:cubicBezTo>
                      <a:pt x="1" y="1584"/>
                      <a:pt x="1" y="1899"/>
                      <a:pt x="190" y="2088"/>
                    </a:cubicBezTo>
                    <a:cubicBezTo>
                      <a:pt x="300" y="2183"/>
                      <a:pt x="442" y="2230"/>
                      <a:pt x="575" y="2230"/>
                    </a:cubicBezTo>
                    <a:cubicBezTo>
                      <a:pt x="709" y="2230"/>
                      <a:pt x="835" y="2183"/>
                      <a:pt x="914" y="2088"/>
                    </a:cubicBezTo>
                    <a:lnTo>
                      <a:pt x="2143" y="859"/>
                    </a:lnTo>
                    <a:cubicBezTo>
                      <a:pt x="2332" y="670"/>
                      <a:pt x="2332" y="355"/>
                      <a:pt x="2143" y="166"/>
                    </a:cubicBezTo>
                    <a:cubicBezTo>
                      <a:pt x="2033" y="56"/>
                      <a:pt x="1907" y="1"/>
                      <a:pt x="178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" name="Google Shape;10895;p86"/>
              <p:cNvSpPr/>
              <p:nvPr/>
            </p:nvSpPr>
            <p:spPr>
              <a:xfrm>
                <a:off x="-5105925" y="3886525"/>
                <a:ext cx="37050" cy="37425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497" extrusionOk="0">
                    <a:moveTo>
                      <a:pt x="662" y="0"/>
                    </a:moveTo>
                    <a:lnTo>
                      <a:pt x="536" y="126"/>
                    </a:lnTo>
                    <a:lnTo>
                      <a:pt x="1" y="756"/>
                    </a:lnTo>
                    <a:lnTo>
                      <a:pt x="599" y="1355"/>
                    </a:lnTo>
                    <a:cubicBezTo>
                      <a:pt x="694" y="1449"/>
                      <a:pt x="820" y="1497"/>
                      <a:pt x="946" y="1497"/>
                    </a:cubicBezTo>
                    <a:cubicBezTo>
                      <a:pt x="1072" y="1497"/>
                      <a:pt x="1198" y="1449"/>
                      <a:pt x="1293" y="1355"/>
                    </a:cubicBezTo>
                    <a:cubicBezTo>
                      <a:pt x="1482" y="1166"/>
                      <a:pt x="1482" y="851"/>
                      <a:pt x="1293" y="662"/>
                    </a:cubicBezTo>
                    <a:lnTo>
                      <a:pt x="66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" name="Google Shape;10896;p86"/>
              <p:cNvSpPr/>
              <p:nvPr/>
            </p:nvSpPr>
            <p:spPr>
              <a:xfrm>
                <a:off x="-5254775" y="3648050"/>
                <a:ext cx="278050" cy="248325"/>
              </a:xfrm>
              <a:custGeom>
                <a:avLst/>
                <a:gdLst/>
                <a:ahLst/>
                <a:cxnLst/>
                <a:rect l="l" t="t" r="r" b="b"/>
                <a:pathLst>
                  <a:path w="11122" h="9933" extrusionOk="0">
                    <a:moveTo>
                      <a:pt x="4049" y="1"/>
                    </a:moveTo>
                    <a:cubicBezTo>
                      <a:pt x="3781" y="1"/>
                      <a:pt x="3513" y="103"/>
                      <a:pt x="3308" y="308"/>
                    </a:cubicBezTo>
                    <a:lnTo>
                      <a:pt x="410" y="3364"/>
                    </a:lnTo>
                    <a:cubicBezTo>
                      <a:pt x="0" y="3774"/>
                      <a:pt x="0" y="4435"/>
                      <a:pt x="410" y="4813"/>
                    </a:cubicBezTo>
                    <a:lnTo>
                      <a:pt x="631" y="5065"/>
                    </a:lnTo>
                    <a:lnTo>
                      <a:pt x="1198" y="4498"/>
                    </a:lnTo>
                    <a:cubicBezTo>
                      <a:pt x="1454" y="4242"/>
                      <a:pt x="1794" y="4106"/>
                      <a:pt x="2122" y="4106"/>
                    </a:cubicBezTo>
                    <a:cubicBezTo>
                      <a:pt x="2398" y="4106"/>
                      <a:pt x="2666" y="4202"/>
                      <a:pt x="2867" y="4404"/>
                    </a:cubicBezTo>
                    <a:cubicBezTo>
                      <a:pt x="3151" y="4624"/>
                      <a:pt x="3308" y="4971"/>
                      <a:pt x="3277" y="5286"/>
                    </a:cubicBezTo>
                    <a:cubicBezTo>
                      <a:pt x="3592" y="5286"/>
                      <a:pt x="3907" y="5412"/>
                      <a:pt x="4128" y="5664"/>
                    </a:cubicBezTo>
                    <a:cubicBezTo>
                      <a:pt x="4380" y="5884"/>
                      <a:pt x="4506" y="6200"/>
                      <a:pt x="4506" y="6515"/>
                    </a:cubicBezTo>
                    <a:cubicBezTo>
                      <a:pt x="4821" y="6515"/>
                      <a:pt x="5136" y="6641"/>
                      <a:pt x="5356" y="6861"/>
                    </a:cubicBezTo>
                    <a:cubicBezTo>
                      <a:pt x="5608" y="7113"/>
                      <a:pt x="5703" y="7428"/>
                      <a:pt x="5703" y="7743"/>
                    </a:cubicBezTo>
                    <a:cubicBezTo>
                      <a:pt x="6018" y="7743"/>
                      <a:pt x="6364" y="7869"/>
                      <a:pt x="6585" y="8090"/>
                    </a:cubicBezTo>
                    <a:cubicBezTo>
                      <a:pt x="6837" y="8342"/>
                      <a:pt x="6931" y="8657"/>
                      <a:pt x="6931" y="8909"/>
                    </a:cubicBezTo>
                    <a:lnTo>
                      <a:pt x="7814" y="9791"/>
                    </a:lnTo>
                    <a:cubicBezTo>
                      <a:pt x="7908" y="9886"/>
                      <a:pt x="8034" y="9933"/>
                      <a:pt x="8160" y="9933"/>
                    </a:cubicBezTo>
                    <a:cubicBezTo>
                      <a:pt x="8286" y="9933"/>
                      <a:pt x="8412" y="9886"/>
                      <a:pt x="8507" y="9791"/>
                    </a:cubicBezTo>
                    <a:cubicBezTo>
                      <a:pt x="8727" y="9602"/>
                      <a:pt x="8727" y="9287"/>
                      <a:pt x="8507" y="9066"/>
                    </a:cubicBezTo>
                    <a:lnTo>
                      <a:pt x="7656" y="8216"/>
                    </a:lnTo>
                    <a:cubicBezTo>
                      <a:pt x="7530" y="8090"/>
                      <a:pt x="7530" y="7869"/>
                      <a:pt x="7656" y="7743"/>
                    </a:cubicBezTo>
                    <a:cubicBezTo>
                      <a:pt x="7748" y="7596"/>
                      <a:pt x="7851" y="7534"/>
                      <a:pt x="7953" y="7534"/>
                    </a:cubicBezTo>
                    <a:cubicBezTo>
                      <a:pt x="8024" y="7534"/>
                      <a:pt x="8095" y="7565"/>
                      <a:pt x="8160" y="7617"/>
                    </a:cubicBezTo>
                    <a:lnTo>
                      <a:pt x="9011" y="8499"/>
                    </a:lnTo>
                    <a:cubicBezTo>
                      <a:pt x="9121" y="8594"/>
                      <a:pt x="9255" y="8641"/>
                      <a:pt x="9385" y="8641"/>
                    </a:cubicBezTo>
                    <a:cubicBezTo>
                      <a:pt x="9515" y="8641"/>
                      <a:pt x="9641" y="8594"/>
                      <a:pt x="9735" y="8499"/>
                    </a:cubicBezTo>
                    <a:cubicBezTo>
                      <a:pt x="9924" y="8279"/>
                      <a:pt x="9924" y="7964"/>
                      <a:pt x="9735" y="7775"/>
                    </a:cubicBezTo>
                    <a:lnTo>
                      <a:pt x="8853" y="6924"/>
                    </a:lnTo>
                    <a:cubicBezTo>
                      <a:pt x="8759" y="6798"/>
                      <a:pt x="8759" y="6578"/>
                      <a:pt x="8853" y="6452"/>
                    </a:cubicBezTo>
                    <a:cubicBezTo>
                      <a:pt x="8916" y="6389"/>
                      <a:pt x="9011" y="6357"/>
                      <a:pt x="9101" y="6357"/>
                    </a:cubicBezTo>
                    <a:cubicBezTo>
                      <a:pt x="9192" y="6357"/>
                      <a:pt x="9279" y="6389"/>
                      <a:pt x="9326" y="6452"/>
                    </a:cubicBezTo>
                    <a:lnTo>
                      <a:pt x="10208" y="7302"/>
                    </a:lnTo>
                    <a:cubicBezTo>
                      <a:pt x="10303" y="7397"/>
                      <a:pt x="10429" y="7444"/>
                      <a:pt x="10555" y="7444"/>
                    </a:cubicBezTo>
                    <a:cubicBezTo>
                      <a:pt x="10681" y="7444"/>
                      <a:pt x="10807" y="7397"/>
                      <a:pt x="10901" y="7302"/>
                    </a:cubicBezTo>
                    <a:cubicBezTo>
                      <a:pt x="11122" y="7113"/>
                      <a:pt x="11122" y="6798"/>
                      <a:pt x="10901" y="6609"/>
                    </a:cubicBezTo>
                    <a:lnTo>
                      <a:pt x="10334" y="6010"/>
                    </a:lnTo>
                    <a:lnTo>
                      <a:pt x="10208" y="5884"/>
                    </a:lnTo>
                    <a:lnTo>
                      <a:pt x="6931" y="2608"/>
                    </a:lnTo>
                    <a:cubicBezTo>
                      <a:pt x="6884" y="2561"/>
                      <a:pt x="6798" y="2537"/>
                      <a:pt x="6707" y="2537"/>
                    </a:cubicBezTo>
                    <a:cubicBezTo>
                      <a:pt x="6616" y="2537"/>
                      <a:pt x="6522" y="2561"/>
                      <a:pt x="6459" y="2608"/>
                    </a:cubicBezTo>
                    <a:lnTo>
                      <a:pt x="5167" y="3931"/>
                    </a:lnTo>
                    <a:cubicBezTo>
                      <a:pt x="4904" y="4176"/>
                      <a:pt x="4562" y="4308"/>
                      <a:pt x="4229" y="4308"/>
                    </a:cubicBezTo>
                    <a:cubicBezTo>
                      <a:pt x="4004" y="4308"/>
                      <a:pt x="3783" y="4247"/>
                      <a:pt x="3592" y="4120"/>
                    </a:cubicBezTo>
                    <a:cubicBezTo>
                      <a:pt x="2962" y="3679"/>
                      <a:pt x="2930" y="2829"/>
                      <a:pt x="3434" y="2293"/>
                    </a:cubicBezTo>
                    <a:lnTo>
                      <a:pt x="5010" y="529"/>
                    </a:lnTo>
                    <a:lnTo>
                      <a:pt x="4789" y="308"/>
                    </a:lnTo>
                    <a:cubicBezTo>
                      <a:pt x="4584" y="103"/>
                      <a:pt x="4317" y="1"/>
                      <a:pt x="40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" name="Google Shape;10897;p86"/>
              <p:cNvSpPr/>
              <p:nvPr/>
            </p:nvSpPr>
            <p:spPr>
              <a:xfrm>
                <a:off x="-5163425" y="3631325"/>
                <a:ext cx="205600" cy="150450"/>
              </a:xfrm>
              <a:custGeom>
                <a:avLst/>
                <a:gdLst/>
                <a:ahLst/>
                <a:cxnLst/>
                <a:rect l="l" t="t" r="r" b="b"/>
                <a:pathLst>
                  <a:path w="8224" h="6018" extrusionOk="0">
                    <a:moveTo>
                      <a:pt x="3699" y="0"/>
                    </a:moveTo>
                    <a:cubicBezTo>
                      <a:pt x="3435" y="0"/>
                      <a:pt x="3167" y="95"/>
                      <a:pt x="2962" y="284"/>
                    </a:cubicBezTo>
                    <a:lnTo>
                      <a:pt x="2364" y="883"/>
                    </a:lnTo>
                    <a:lnTo>
                      <a:pt x="2269" y="1009"/>
                    </a:lnTo>
                    <a:lnTo>
                      <a:pt x="222" y="3245"/>
                    </a:lnTo>
                    <a:cubicBezTo>
                      <a:pt x="1" y="3435"/>
                      <a:pt x="1" y="3781"/>
                      <a:pt x="222" y="3970"/>
                    </a:cubicBezTo>
                    <a:cubicBezTo>
                      <a:pt x="316" y="4065"/>
                      <a:pt x="442" y="4112"/>
                      <a:pt x="568" y="4112"/>
                    </a:cubicBezTo>
                    <a:cubicBezTo>
                      <a:pt x="694" y="4112"/>
                      <a:pt x="820" y="4065"/>
                      <a:pt x="915" y="3970"/>
                    </a:cubicBezTo>
                    <a:lnTo>
                      <a:pt x="2269" y="2615"/>
                    </a:lnTo>
                    <a:cubicBezTo>
                      <a:pt x="2458" y="2426"/>
                      <a:pt x="2718" y="2332"/>
                      <a:pt x="2982" y="2332"/>
                    </a:cubicBezTo>
                    <a:cubicBezTo>
                      <a:pt x="3246" y="2332"/>
                      <a:pt x="3514" y="2426"/>
                      <a:pt x="3719" y="2615"/>
                    </a:cubicBezTo>
                    <a:lnTo>
                      <a:pt x="7090" y="6018"/>
                    </a:lnTo>
                    <a:lnTo>
                      <a:pt x="7814" y="5356"/>
                    </a:lnTo>
                    <a:cubicBezTo>
                      <a:pt x="8224" y="4947"/>
                      <a:pt x="8224" y="4285"/>
                      <a:pt x="7814" y="3876"/>
                    </a:cubicBezTo>
                    <a:lnTo>
                      <a:pt x="4412" y="284"/>
                    </a:lnTo>
                    <a:cubicBezTo>
                      <a:pt x="4223" y="95"/>
                      <a:pt x="3963" y="0"/>
                      <a:pt x="36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" name="Google Shape;10973;p86"/>
            <p:cNvGrpSpPr/>
            <p:nvPr/>
          </p:nvGrpSpPr>
          <p:grpSpPr>
            <a:xfrm>
              <a:off x="3889416" y="2333014"/>
              <a:ext cx="281578" cy="281104"/>
              <a:chOff x="2408992" y="1722875"/>
              <a:chExt cx="397761" cy="397093"/>
            </a:xfrm>
            <a:solidFill>
              <a:schemeClr val="tx2">
                <a:lumMod val="95000"/>
              </a:schemeClr>
            </a:solidFill>
          </p:grpSpPr>
          <p:sp>
            <p:nvSpPr>
              <p:cNvPr id="35" name="Google Shape;10974;p86"/>
              <p:cNvSpPr/>
              <p:nvPr/>
            </p:nvSpPr>
            <p:spPr>
              <a:xfrm>
                <a:off x="2492135" y="1827639"/>
                <a:ext cx="213667" cy="185326"/>
              </a:xfrm>
              <a:custGeom>
                <a:avLst/>
                <a:gdLst/>
                <a:ahLst/>
                <a:cxnLst/>
                <a:rect l="l" t="t" r="r" b="b"/>
                <a:pathLst>
                  <a:path w="10238" h="8880" extrusionOk="0">
                    <a:moveTo>
                      <a:pt x="2548" y="1"/>
                    </a:moveTo>
                    <a:cubicBezTo>
                      <a:pt x="2277" y="1"/>
                      <a:pt x="2002" y="169"/>
                      <a:pt x="1743" y="427"/>
                    </a:cubicBezTo>
                    <a:cubicBezTo>
                      <a:pt x="1" y="2171"/>
                      <a:pt x="2739" y="5655"/>
                      <a:pt x="3567" y="6491"/>
                    </a:cubicBezTo>
                    <a:cubicBezTo>
                      <a:pt x="4206" y="7123"/>
                      <a:pt x="6403" y="8880"/>
                      <a:pt x="8179" y="8880"/>
                    </a:cubicBezTo>
                    <a:cubicBezTo>
                      <a:pt x="8718" y="8880"/>
                      <a:pt x="9219" y="8718"/>
                      <a:pt x="9626" y="8312"/>
                    </a:cubicBezTo>
                    <a:cubicBezTo>
                      <a:pt x="10054" y="7884"/>
                      <a:pt x="10238" y="7401"/>
                      <a:pt x="9812" y="6981"/>
                    </a:cubicBezTo>
                    <a:cubicBezTo>
                      <a:pt x="9168" y="6339"/>
                      <a:pt x="8797" y="6140"/>
                      <a:pt x="8555" y="6140"/>
                    </a:cubicBezTo>
                    <a:cubicBezTo>
                      <a:pt x="8422" y="6140"/>
                      <a:pt x="8327" y="6200"/>
                      <a:pt x="8248" y="6279"/>
                    </a:cubicBezTo>
                    <a:cubicBezTo>
                      <a:pt x="8064" y="6461"/>
                      <a:pt x="7636" y="7077"/>
                      <a:pt x="7461" y="7252"/>
                    </a:cubicBezTo>
                    <a:cubicBezTo>
                      <a:pt x="7260" y="7452"/>
                      <a:pt x="7021" y="7534"/>
                      <a:pt x="6762" y="7534"/>
                    </a:cubicBezTo>
                    <a:cubicBezTo>
                      <a:pt x="5839" y="7534"/>
                      <a:pt x="4665" y="6485"/>
                      <a:pt x="4117" y="5939"/>
                    </a:cubicBezTo>
                    <a:lnTo>
                      <a:pt x="4115" y="5938"/>
                    </a:lnTo>
                    <a:cubicBezTo>
                      <a:pt x="3417" y="5235"/>
                      <a:pt x="1890" y="3505"/>
                      <a:pt x="2803" y="2592"/>
                    </a:cubicBezTo>
                    <a:cubicBezTo>
                      <a:pt x="2879" y="2516"/>
                      <a:pt x="3056" y="2378"/>
                      <a:pt x="3254" y="2228"/>
                    </a:cubicBezTo>
                    <a:cubicBezTo>
                      <a:pt x="3445" y="2083"/>
                      <a:pt x="3661" y="1922"/>
                      <a:pt x="3776" y="1807"/>
                    </a:cubicBezTo>
                    <a:cubicBezTo>
                      <a:pt x="3999" y="1584"/>
                      <a:pt x="4069" y="1241"/>
                      <a:pt x="3080" y="250"/>
                    </a:cubicBezTo>
                    <a:cubicBezTo>
                      <a:pt x="2909" y="76"/>
                      <a:pt x="2730" y="1"/>
                      <a:pt x="25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" name="Google Shape;10975;p86"/>
              <p:cNvSpPr/>
              <p:nvPr/>
            </p:nvSpPr>
            <p:spPr>
              <a:xfrm>
                <a:off x="2408992" y="1722875"/>
                <a:ext cx="397761" cy="397093"/>
              </a:xfrm>
              <a:custGeom>
                <a:avLst/>
                <a:gdLst/>
                <a:ahLst/>
                <a:cxnLst/>
                <a:rect l="l" t="t" r="r" b="b"/>
                <a:pathLst>
                  <a:path w="19059" h="19027" extrusionOk="0">
                    <a:moveTo>
                      <a:pt x="6538" y="3907"/>
                    </a:moveTo>
                    <a:cubicBezTo>
                      <a:pt x="7030" y="3907"/>
                      <a:pt x="7490" y="4114"/>
                      <a:pt x="7853" y="4483"/>
                    </a:cubicBezTo>
                    <a:cubicBezTo>
                      <a:pt x="8326" y="4955"/>
                      <a:pt x="9768" y="6397"/>
                      <a:pt x="8549" y="7616"/>
                    </a:cubicBezTo>
                    <a:cubicBezTo>
                      <a:pt x="8407" y="7756"/>
                      <a:pt x="8145" y="7957"/>
                      <a:pt x="7912" y="8136"/>
                    </a:cubicBezTo>
                    <a:cubicBezTo>
                      <a:pt x="7767" y="8246"/>
                      <a:pt x="7634" y="8343"/>
                      <a:pt x="7576" y="8400"/>
                    </a:cubicBezTo>
                    <a:cubicBezTo>
                      <a:pt x="7599" y="8585"/>
                      <a:pt x="8227" y="9504"/>
                      <a:pt x="8888" y="10169"/>
                    </a:cubicBezTo>
                    <a:cubicBezTo>
                      <a:pt x="9546" y="10823"/>
                      <a:pt x="10450" y="11437"/>
                      <a:pt x="10732" y="11437"/>
                    </a:cubicBezTo>
                    <a:cubicBezTo>
                      <a:pt x="10736" y="11437"/>
                      <a:pt x="10740" y="11437"/>
                      <a:pt x="10744" y="11437"/>
                    </a:cubicBezTo>
                    <a:cubicBezTo>
                      <a:pt x="10716" y="11423"/>
                      <a:pt x="10813" y="11292"/>
                      <a:pt x="10923" y="11147"/>
                    </a:cubicBezTo>
                    <a:cubicBezTo>
                      <a:pt x="11100" y="10913"/>
                      <a:pt x="11301" y="10650"/>
                      <a:pt x="11443" y="10510"/>
                    </a:cubicBezTo>
                    <a:cubicBezTo>
                      <a:pt x="11789" y="10163"/>
                      <a:pt x="12153" y="10031"/>
                      <a:pt x="12508" y="10031"/>
                    </a:cubicBezTo>
                    <a:cubicBezTo>
                      <a:pt x="13402" y="10031"/>
                      <a:pt x="14236" y="10866"/>
                      <a:pt x="14576" y="11205"/>
                    </a:cubicBezTo>
                    <a:cubicBezTo>
                      <a:pt x="15328" y="11943"/>
                      <a:pt x="15425" y="13093"/>
                      <a:pt x="14399" y="14119"/>
                    </a:cubicBezTo>
                    <a:cubicBezTo>
                      <a:pt x="13750" y="14770"/>
                      <a:pt x="12980" y="15023"/>
                      <a:pt x="12179" y="15023"/>
                    </a:cubicBezTo>
                    <a:cubicBezTo>
                      <a:pt x="10063" y="15023"/>
                      <a:pt x="7723" y="13248"/>
                      <a:pt x="6764" y="12299"/>
                    </a:cubicBezTo>
                    <a:cubicBezTo>
                      <a:pt x="5451" y="10974"/>
                      <a:pt x="2573" y="7025"/>
                      <a:pt x="4938" y="4660"/>
                    </a:cubicBezTo>
                    <a:cubicBezTo>
                      <a:pt x="5458" y="4140"/>
                      <a:pt x="6017" y="3907"/>
                      <a:pt x="6538" y="3907"/>
                    </a:cubicBezTo>
                    <a:close/>
                    <a:moveTo>
                      <a:pt x="9545" y="0"/>
                    </a:moveTo>
                    <a:cubicBezTo>
                      <a:pt x="4319" y="0"/>
                      <a:pt x="31" y="4288"/>
                      <a:pt x="31" y="9514"/>
                    </a:cubicBezTo>
                    <a:cubicBezTo>
                      <a:pt x="31" y="11064"/>
                      <a:pt x="448" y="12594"/>
                      <a:pt x="1172" y="13954"/>
                    </a:cubicBezTo>
                    <a:lnTo>
                      <a:pt x="49" y="18334"/>
                    </a:lnTo>
                    <a:cubicBezTo>
                      <a:pt x="1" y="18524"/>
                      <a:pt x="57" y="18725"/>
                      <a:pt x="195" y="18863"/>
                    </a:cubicBezTo>
                    <a:cubicBezTo>
                      <a:pt x="302" y="18971"/>
                      <a:pt x="445" y="19027"/>
                      <a:pt x="590" y="19027"/>
                    </a:cubicBezTo>
                    <a:cubicBezTo>
                      <a:pt x="635" y="19027"/>
                      <a:pt x="680" y="19021"/>
                      <a:pt x="724" y="19010"/>
                    </a:cubicBezTo>
                    <a:lnTo>
                      <a:pt x="5104" y="17887"/>
                    </a:lnTo>
                    <a:cubicBezTo>
                      <a:pt x="6465" y="18609"/>
                      <a:pt x="7995" y="19026"/>
                      <a:pt x="9545" y="19026"/>
                    </a:cubicBezTo>
                    <a:cubicBezTo>
                      <a:pt x="14770" y="19026"/>
                      <a:pt x="19058" y="14738"/>
                      <a:pt x="19058" y="9514"/>
                    </a:cubicBezTo>
                    <a:cubicBezTo>
                      <a:pt x="19058" y="4288"/>
                      <a:pt x="14770" y="0"/>
                      <a:pt x="954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" name="Google Shape;10961;p86"/>
            <p:cNvGrpSpPr/>
            <p:nvPr/>
          </p:nvGrpSpPr>
          <p:grpSpPr>
            <a:xfrm>
              <a:off x="4784623" y="2997787"/>
              <a:ext cx="261626" cy="261626"/>
              <a:chOff x="2869999" y="1687279"/>
              <a:chExt cx="397887" cy="397887"/>
            </a:xfrm>
            <a:solidFill>
              <a:schemeClr val="tx1"/>
            </a:solidFill>
          </p:grpSpPr>
          <p:sp>
            <p:nvSpPr>
              <p:cNvPr id="33" name="Google Shape;10962;p86"/>
              <p:cNvSpPr/>
              <p:nvPr/>
            </p:nvSpPr>
            <p:spPr>
              <a:xfrm>
                <a:off x="2994590" y="1833740"/>
                <a:ext cx="148657" cy="81685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3914" extrusionOk="0">
                    <a:moveTo>
                      <a:pt x="2491" y="0"/>
                    </a:moveTo>
                    <a:lnTo>
                      <a:pt x="1" y="3112"/>
                    </a:lnTo>
                    <a:lnTo>
                      <a:pt x="1" y="3112"/>
                    </a:lnTo>
                    <a:lnTo>
                      <a:pt x="2196" y="2015"/>
                    </a:lnTo>
                    <a:cubicBezTo>
                      <a:pt x="2275" y="1975"/>
                      <a:pt x="2360" y="1956"/>
                      <a:pt x="2445" y="1956"/>
                    </a:cubicBezTo>
                    <a:cubicBezTo>
                      <a:pt x="2590" y="1956"/>
                      <a:pt x="2733" y="2012"/>
                      <a:pt x="2840" y="2119"/>
                    </a:cubicBezTo>
                    <a:lnTo>
                      <a:pt x="4634" y="3913"/>
                    </a:lnTo>
                    <a:lnTo>
                      <a:pt x="7123" y="800"/>
                    </a:lnTo>
                    <a:lnTo>
                      <a:pt x="4929" y="1897"/>
                    </a:lnTo>
                    <a:cubicBezTo>
                      <a:pt x="4850" y="1937"/>
                      <a:pt x="4764" y="1957"/>
                      <a:pt x="4679" y="1957"/>
                    </a:cubicBezTo>
                    <a:cubicBezTo>
                      <a:pt x="4535" y="1957"/>
                      <a:pt x="4392" y="1900"/>
                      <a:pt x="4285" y="1792"/>
                    </a:cubicBezTo>
                    <a:lnTo>
                      <a:pt x="249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10963;p86"/>
              <p:cNvSpPr/>
              <p:nvPr/>
            </p:nvSpPr>
            <p:spPr>
              <a:xfrm>
                <a:off x="2869999" y="1687279"/>
                <a:ext cx="397887" cy="397887"/>
              </a:xfrm>
              <a:custGeom>
                <a:avLst/>
                <a:gdLst/>
                <a:ahLst/>
                <a:cxnLst/>
                <a:rect l="l" t="t" r="r" b="b"/>
                <a:pathLst>
                  <a:path w="19065" h="19065" extrusionOk="0">
                    <a:moveTo>
                      <a:pt x="8420" y="5623"/>
                    </a:moveTo>
                    <a:cubicBezTo>
                      <a:pt x="8569" y="5623"/>
                      <a:pt x="8707" y="5682"/>
                      <a:pt x="8810" y="5787"/>
                    </a:cubicBezTo>
                    <a:lnTo>
                      <a:pt x="10759" y="7736"/>
                    </a:lnTo>
                    <a:lnTo>
                      <a:pt x="14867" y="5683"/>
                    </a:lnTo>
                    <a:cubicBezTo>
                      <a:pt x="14947" y="5643"/>
                      <a:pt x="15033" y="5624"/>
                      <a:pt x="15118" y="5624"/>
                    </a:cubicBezTo>
                    <a:cubicBezTo>
                      <a:pt x="15283" y="5624"/>
                      <a:pt x="15443" y="5695"/>
                      <a:pt x="15552" y="5829"/>
                    </a:cubicBezTo>
                    <a:cubicBezTo>
                      <a:pt x="15716" y="6035"/>
                      <a:pt x="15718" y="6325"/>
                      <a:pt x="15553" y="6530"/>
                    </a:cubicBezTo>
                    <a:lnTo>
                      <a:pt x="11085" y="12116"/>
                    </a:lnTo>
                    <a:cubicBezTo>
                      <a:pt x="10973" y="12256"/>
                      <a:pt x="10812" y="12324"/>
                      <a:pt x="10652" y="12324"/>
                    </a:cubicBezTo>
                    <a:cubicBezTo>
                      <a:pt x="10507" y="12324"/>
                      <a:pt x="10363" y="12269"/>
                      <a:pt x="10255" y="12161"/>
                    </a:cubicBezTo>
                    <a:lnTo>
                      <a:pt x="8306" y="10211"/>
                    </a:lnTo>
                    <a:lnTo>
                      <a:pt x="4196" y="12267"/>
                    </a:lnTo>
                    <a:cubicBezTo>
                      <a:pt x="4117" y="12306"/>
                      <a:pt x="4032" y="12325"/>
                      <a:pt x="3948" y="12325"/>
                    </a:cubicBezTo>
                    <a:cubicBezTo>
                      <a:pt x="3784" y="12325"/>
                      <a:pt x="3622" y="12253"/>
                      <a:pt x="3514" y="12118"/>
                    </a:cubicBezTo>
                    <a:cubicBezTo>
                      <a:pt x="3347" y="11913"/>
                      <a:pt x="3347" y="11623"/>
                      <a:pt x="3510" y="11418"/>
                    </a:cubicBezTo>
                    <a:lnTo>
                      <a:pt x="7979" y="5833"/>
                    </a:lnTo>
                    <a:cubicBezTo>
                      <a:pt x="8078" y="5709"/>
                      <a:pt x="8226" y="5633"/>
                      <a:pt x="8384" y="5624"/>
                    </a:cubicBezTo>
                    <a:cubicBezTo>
                      <a:pt x="8396" y="5623"/>
                      <a:pt x="8408" y="5623"/>
                      <a:pt x="8420" y="5623"/>
                    </a:cubicBezTo>
                    <a:close/>
                    <a:moveTo>
                      <a:pt x="9532" y="1"/>
                    </a:moveTo>
                    <a:cubicBezTo>
                      <a:pt x="4297" y="1"/>
                      <a:pt x="0" y="4046"/>
                      <a:pt x="0" y="8975"/>
                    </a:cubicBezTo>
                    <a:cubicBezTo>
                      <a:pt x="0" y="11616"/>
                      <a:pt x="1255" y="14085"/>
                      <a:pt x="3388" y="15787"/>
                    </a:cubicBezTo>
                    <a:lnTo>
                      <a:pt x="3388" y="18506"/>
                    </a:lnTo>
                    <a:cubicBezTo>
                      <a:pt x="3388" y="18699"/>
                      <a:pt x="3489" y="18879"/>
                      <a:pt x="3653" y="18980"/>
                    </a:cubicBezTo>
                    <a:cubicBezTo>
                      <a:pt x="3742" y="19036"/>
                      <a:pt x="3843" y="19064"/>
                      <a:pt x="3946" y="19064"/>
                    </a:cubicBezTo>
                    <a:cubicBezTo>
                      <a:pt x="4031" y="19064"/>
                      <a:pt x="4117" y="19045"/>
                      <a:pt x="4196" y="19005"/>
                    </a:cubicBezTo>
                    <a:lnTo>
                      <a:pt x="6970" y="17581"/>
                    </a:lnTo>
                    <a:cubicBezTo>
                      <a:pt x="7802" y="17799"/>
                      <a:pt x="8661" y="17910"/>
                      <a:pt x="9532" y="17910"/>
                    </a:cubicBezTo>
                    <a:cubicBezTo>
                      <a:pt x="14768" y="17910"/>
                      <a:pt x="19065" y="13901"/>
                      <a:pt x="19065" y="8975"/>
                    </a:cubicBezTo>
                    <a:cubicBezTo>
                      <a:pt x="19065" y="4046"/>
                      <a:pt x="14768" y="1"/>
                      <a:pt x="953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" name="Google Shape;10817;p86"/>
            <p:cNvGrpSpPr/>
            <p:nvPr/>
          </p:nvGrpSpPr>
          <p:grpSpPr>
            <a:xfrm>
              <a:off x="4442840" y="1906969"/>
              <a:ext cx="264215" cy="262079"/>
              <a:chOff x="-2310650" y="3958175"/>
              <a:chExt cx="293825" cy="291450"/>
            </a:xfrm>
            <a:solidFill>
              <a:schemeClr val="bg1"/>
            </a:solidFill>
          </p:grpSpPr>
          <p:sp>
            <p:nvSpPr>
              <p:cNvPr id="31" name="Google Shape;10818;p86"/>
              <p:cNvSpPr/>
              <p:nvPr/>
            </p:nvSpPr>
            <p:spPr>
              <a:xfrm>
                <a:off x="-2310650" y="3958175"/>
                <a:ext cx="185925" cy="118950"/>
              </a:xfrm>
              <a:custGeom>
                <a:avLst/>
                <a:gdLst/>
                <a:ahLst/>
                <a:cxnLst/>
                <a:rect l="l" t="t" r="r" b="b"/>
                <a:pathLst>
                  <a:path w="7437" h="4758" extrusionOk="0">
                    <a:moveTo>
                      <a:pt x="1009" y="1"/>
                    </a:moveTo>
                    <a:cubicBezTo>
                      <a:pt x="474" y="1"/>
                      <a:pt x="1" y="474"/>
                      <a:pt x="1" y="1009"/>
                    </a:cubicBezTo>
                    <a:lnTo>
                      <a:pt x="1" y="2395"/>
                    </a:lnTo>
                    <a:cubicBezTo>
                      <a:pt x="1" y="2931"/>
                      <a:pt x="474" y="3372"/>
                      <a:pt x="1009" y="3372"/>
                    </a:cubicBezTo>
                    <a:lnTo>
                      <a:pt x="1356" y="3372"/>
                    </a:lnTo>
                    <a:lnTo>
                      <a:pt x="1356" y="4412"/>
                    </a:lnTo>
                    <a:cubicBezTo>
                      <a:pt x="1356" y="4618"/>
                      <a:pt x="1518" y="4757"/>
                      <a:pt x="1692" y="4757"/>
                    </a:cubicBezTo>
                    <a:cubicBezTo>
                      <a:pt x="1784" y="4757"/>
                      <a:pt x="1878" y="4719"/>
                      <a:pt x="1954" y="4632"/>
                    </a:cubicBezTo>
                    <a:lnTo>
                      <a:pt x="3214" y="3372"/>
                    </a:lnTo>
                    <a:lnTo>
                      <a:pt x="3403" y="3372"/>
                    </a:lnTo>
                    <a:lnTo>
                      <a:pt x="3403" y="2364"/>
                    </a:lnTo>
                    <a:cubicBezTo>
                      <a:pt x="3403" y="1419"/>
                      <a:pt x="4160" y="663"/>
                      <a:pt x="5105" y="663"/>
                    </a:cubicBezTo>
                    <a:lnTo>
                      <a:pt x="7436" y="663"/>
                    </a:lnTo>
                    <a:cubicBezTo>
                      <a:pt x="7279" y="253"/>
                      <a:pt x="6932" y="1"/>
                      <a:pt x="649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" name="Google Shape;10819;p86"/>
              <p:cNvSpPr/>
              <p:nvPr/>
            </p:nvSpPr>
            <p:spPr>
              <a:xfrm>
                <a:off x="-2309075" y="3992050"/>
                <a:ext cx="2922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10303" extrusionOk="0">
                    <a:moveTo>
                      <a:pt x="5042" y="1"/>
                    </a:moveTo>
                    <a:cubicBezTo>
                      <a:pt x="4506" y="1"/>
                      <a:pt x="4034" y="473"/>
                      <a:pt x="4034" y="1040"/>
                    </a:cubicBezTo>
                    <a:lnTo>
                      <a:pt x="4034" y="2395"/>
                    </a:lnTo>
                    <a:cubicBezTo>
                      <a:pt x="4034" y="2962"/>
                      <a:pt x="4506" y="3435"/>
                      <a:pt x="5042" y="3435"/>
                    </a:cubicBezTo>
                    <a:lnTo>
                      <a:pt x="6964" y="3435"/>
                    </a:lnTo>
                    <a:lnTo>
                      <a:pt x="7814" y="4254"/>
                    </a:lnTo>
                    <a:cubicBezTo>
                      <a:pt x="7216" y="4537"/>
                      <a:pt x="6775" y="5136"/>
                      <a:pt x="6775" y="5829"/>
                    </a:cubicBezTo>
                    <a:cubicBezTo>
                      <a:pt x="6775" y="6270"/>
                      <a:pt x="6932" y="6680"/>
                      <a:pt x="7216" y="6932"/>
                    </a:cubicBezTo>
                    <a:cubicBezTo>
                      <a:pt x="6585" y="7089"/>
                      <a:pt x="6081" y="7499"/>
                      <a:pt x="5766" y="8034"/>
                    </a:cubicBezTo>
                    <a:cubicBezTo>
                      <a:pt x="5451" y="7499"/>
                      <a:pt x="4916" y="7089"/>
                      <a:pt x="4286" y="6932"/>
                    </a:cubicBezTo>
                    <a:cubicBezTo>
                      <a:pt x="4569" y="6617"/>
                      <a:pt x="4727" y="6270"/>
                      <a:pt x="4727" y="5829"/>
                    </a:cubicBezTo>
                    <a:cubicBezTo>
                      <a:pt x="4727" y="4884"/>
                      <a:pt x="3971" y="4159"/>
                      <a:pt x="3025" y="4159"/>
                    </a:cubicBezTo>
                    <a:cubicBezTo>
                      <a:pt x="2080" y="4159"/>
                      <a:pt x="1356" y="4884"/>
                      <a:pt x="1356" y="5829"/>
                    </a:cubicBezTo>
                    <a:cubicBezTo>
                      <a:pt x="1356" y="6270"/>
                      <a:pt x="1513" y="6680"/>
                      <a:pt x="1765" y="6932"/>
                    </a:cubicBezTo>
                    <a:cubicBezTo>
                      <a:pt x="757" y="7215"/>
                      <a:pt x="1" y="8129"/>
                      <a:pt x="1" y="9263"/>
                    </a:cubicBezTo>
                    <a:lnTo>
                      <a:pt x="1" y="9925"/>
                    </a:lnTo>
                    <a:cubicBezTo>
                      <a:pt x="1" y="10145"/>
                      <a:pt x="158" y="10303"/>
                      <a:pt x="348" y="10303"/>
                    </a:cubicBezTo>
                    <a:lnTo>
                      <a:pt x="11343" y="10303"/>
                    </a:lnTo>
                    <a:cubicBezTo>
                      <a:pt x="11532" y="10303"/>
                      <a:pt x="11689" y="10145"/>
                      <a:pt x="11689" y="9925"/>
                    </a:cubicBezTo>
                    <a:lnTo>
                      <a:pt x="11689" y="9263"/>
                    </a:lnTo>
                    <a:cubicBezTo>
                      <a:pt x="11689" y="8160"/>
                      <a:pt x="10965" y="7215"/>
                      <a:pt x="9925" y="6932"/>
                    </a:cubicBezTo>
                    <a:cubicBezTo>
                      <a:pt x="10209" y="6617"/>
                      <a:pt x="10366" y="6270"/>
                      <a:pt x="10366" y="5829"/>
                    </a:cubicBezTo>
                    <a:cubicBezTo>
                      <a:pt x="10366" y="5010"/>
                      <a:pt x="9767" y="4317"/>
                      <a:pt x="8980" y="4159"/>
                    </a:cubicBezTo>
                    <a:lnTo>
                      <a:pt x="8980" y="3435"/>
                    </a:lnTo>
                    <a:lnTo>
                      <a:pt x="10555" y="3435"/>
                    </a:lnTo>
                    <a:cubicBezTo>
                      <a:pt x="11122" y="3435"/>
                      <a:pt x="11595" y="2962"/>
                      <a:pt x="11595" y="2395"/>
                    </a:cubicBezTo>
                    <a:lnTo>
                      <a:pt x="11595" y="1040"/>
                    </a:lnTo>
                    <a:cubicBezTo>
                      <a:pt x="11595" y="473"/>
                      <a:pt x="11122" y="1"/>
                      <a:pt x="1055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6" name="Google Shape;10737;p86"/>
            <p:cNvGrpSpPr/>
            <p:nvPr/>
          </p:nvGrpSpPr>
          <p:grpSpPr>
            <a:xfrm>
              <a:off x="4099936" y="3004451"/>
              <a:ext cx="266309" cy="187582"/>
              <a:chOff x="-1199300" y="3279250"/>
              <a:chExt cx="293025" cy="206400"/>
            </a:xfrm>
            <a:solidFill>
              <a:schemeClr val="tx2"/>
            </a:solidFill>
          </p:grpSpPr>
          <p:sp>
            <p:nvSpPr>
              <p:cNvPr id="27" name="Google Shape;10738;p86"/>
              <p:cNvSpPr/>
              <p:nvPr/>
            </p:nvSpPr>
            <p:spPr>
              <a:xfrm>
                <a:off x="-1183550" y="3395050"/>
                <a:ext cx="261525" cy="90600"/>
              </a:xfrm>
              <a:custGeom>
                <a:avLst/>
                <a:gdLst/>
                <a:ahLst/>
                <a:cxnLst/>
                <a:rect l="l" t="t" r="r" b="b"/>
                <a:pathLst>
                  <a:path w="10461" h="3624" extrusionOk="0">
                    <a:moveTo>
                      <a:pt x="3498" y="0"/>
                    </a:moveTo>
                    <a:lnTo>
                      <a:pt x="1" y="3529"/>
                    </a:lnTo>
                    <a:cubicBezTo>
                      <a:pt x="127" y="3623"/>
                      <a:pt x="284" y="3623"/>
                      <a:pt x="442" y="3623"/>
                    </a:cubicBezTo>
                    <a:lnTo>
                      <a:pt x="10051" y="3623"/>
                    </a:lnTo>
                    <a:cubicBezTo>
                      <a:pt x="10208" y="3623"/>
                      <a:pt x="10366" y="3560"/>
                      <a:pt x="10460" y="3529"/>
                    </a:cubicBezTo>
                    <a:lnTo>
                      <a:pt x="6963" y="0"/>
                    </a:lnTo>
                    <a:lnTo>
                      <a:pt x="5986" y="977"/>
                    </a:lnTo>
                    <a:cubicBezTo>
                      <a:pt x="5797" y="1166"/>
                      <a:pt x="5522" y="1260"/>
                      <a:pt x="5242" y="1260"/>
                    </a:cubicBezTo>
                    <a:cubicBezTo>
                      <a:pt x="4963" y="1260"/>
                      <a:pt x="4679" y="1166"/>
                      <a:pt x="4474" y="977"/>
                    </a:cubicBezTo>
                    <a:lnTo>
                      <a:pt x="349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10739;p86"/>
              <p:cNvSpPr/>
              <p:nvPr/>
            </p:nvSpPr>
            <p:spPr>
              <a:xfrm>
                <a:off x="-1184325" y="3279250"/>
                <a:ext cx="261500" cy="129400"/>
              </a:xfrm>
              <a:custGeom>
                <a:avLst/>
                <a:gdLst/>
                <a:ahLst/>
                <a:cxnLst/>
                <a:rect l="l" t="t" r="r" b="b"/>
                <a:pathLst>
                  <a:path w="10460" h="5176" extrusionOk="0">
                    <a:moveTo>
                      <a:pt x="410" y="1"/>
                    </a:moveTo>
                    <a:cubicBezTo>
                      <a:pt x="252" y="1"/>
                      <a:pt x="95" y="64"/>
                      <a:pt x="0" y="95"/>
                    </a:cubicBezTo>
                    <a:lnTo>
                      <a:pt x="3781" y="3876"/>
                    </a:lnTo>
                    <a:lnTo>
                      <a:pt x="4978" y="5105"/>
                    </a:lnTo>
                    <a:cubicBezTo>
                      <a:pt x="5041" y="5152"/>
                      <a:pt x="5143" y="5175"/>
                      <a:pt x="5246" y="5175"/>
                    </a:cubicBezTo>
                    <a:cubicBezTo>
                      <a:pt x="5348" y="5175"/>
                      <a:pt x="5450" y="5152"/>
                      <a:pt x="5513" y="5105"/>
                    </a:cubicBezTo>
                    <a:lnTo>
                      <a:pt x="6711" y="3876"/>
                    </a:lnTo>
                    <a:lnTo>
                      <a:pt x="10460" y="95"/>
                    </a:lnTo>
                    <a:cubicBezTo>
                      <a:pt x="10334" y="1"/>
                      <a:pt x="10176" y="1"/>
                      <a:pt x="1001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" name="Google Shape;10740;p86"/>
              <p:cNvSpPr/>
              <p:nvPr/>
            </p:nvSpPr>
            <p:spPr>
              <a:xfrm>
                <a:off x="-1199300" y="3294225"/>
                <a:ext cx="90600" cy="175650"/>
              </a:xfrm>
              <a:custGeom>
                <a:avLst/>
                <a:gdLst/>
                <a:ahLst/>
                <a:cxnLst/>
                <a:rect l="l" t="t" r="r" b="b"/>
                <a:pathLst>
                  <a:path w="3624" h="7026" extrusionOk="0">
                    <a:moveTo>
                      <a:pt x="126" y="0"/>
                    </a:moveTo>
                    <a:cubicBezTo>
                      <a:pt x="32" y="126"/>
                      <a:pt x="0" y="284"/>
                      <a:pt x="0" y="441"/>
                    </a:cubicBezTo>
                    <a:lnTo>
                      <a:pt x="0" y="6585"/>
                    </a:lnTo>
                    <a:cubicBezTo>
                      <a:pt x="0" y="6742"/>
                      <a:pt x="32" y="6900"/>
                      <a:pt x="126" y="7026"/>
                    </a:cubicBezTo>
                    <a:lnTo>
                      <a:pt x="3624" y="3466"/>
                    </a:lnTo>
                    <a:lnTo>
                      <a:pt x="1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" name="Google Shape;10741;p86"/>
              <p:cNvSpPr/>
              <p:nvPr/>
            </p:nvSpPr>
            <p:spPr>
              <a:xfrm>
                <a:off x="-996875" y="3294225"/>
                <a:ext cx="90600" cy="177225"/>
              </a:xfrm>
              <a:custGeom>
                <a:avLst/>
                <a:gdLst/>
                <a:ahLst/>
                <a:cxnLst/>
                <a:rect l="l" t="t" r="r" b="b"/>
                <a:pathLst>
                  <a:path w="3624" h="7089" extrusionOk="0">
                    <a:moveTo>
                      <a:pt x="3529" y="0"/>
                    </a:moveTo>
                    <a:lnTo>
                      <a:pt x="0" y="3529"/>
                    </a:lnTo>
                    <a:lnTo>
                      <a:pt x="3529" y="7089"/>
                    </a:lnTo>
                    <a:cubicBezTo>
                      <a:pt x="3592" y="6963"/>
                      <a:pt x="3623" y="6805"/>
                      <a:pt x="3623" y="6648"/>
                    </a:cubicBezTo>
                    <a:lnTo>
                      <a:pt x="3623" y="504"/>
                    </a:lnTo>
                    <a:cubicBezTo>
                      <a:pt x="3592" y="284"/>
                      <a:pt x="3560" y="126"/>
                      <a:pt x="352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-49210" y="3465830"/>
            <a:ext cx="2935295" cy="1195836"/>
            <a:chOff x="4807187" y="441327"/>
            <a:chExt cx="2935295" cy="1195836"/>
          </a:xfrm>
        </p:grpSpPr>
        <p:sp>
          <p:nvSpPr>
            <p:cNvPr id="5" name="TextBox 4"/>
            <p:cNvSpPr txBox="1"/>
            <p:nvPr/>
          </p:nvSpPr>
          <p:spPr>
            <a:xfrm>
              <a:off x="7076915" y="441327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54BAB9"/>
                  </a:solidFill>
                  <a:latin typeface="Raleway" charset="0"/>
                  <a:ea typeface="+mn-ea"/>
                  <a:cs typeface="+mn-cs"/>
                  <a:sym typeface="Raleway"/>
                </a:rPr>
                <a:t>Email</a:t>
              </a:r>
              <a:endParaRPr lang="en-US" dirty="0">
                <a:solidFill>
                  <a:srgbClr val="54BAB9"/>
                </a:solidFill>
                <a:latin typeface="Raleway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07187" y="683056"/>
              <a:ext cx="293529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solidFill>
                    <a:schemeClr val="accent6">
                      <a:lumMod val="50000"/>
                    </a:schemeClr>
                  </a:solidFill>
                  <a:latin typeface="Lusitana" charset="0"/>
                  <a:ea typeface="+mn-ea"/>
                  <a:cs typeface="+mn-cs"/>
                  <a:sym typeface="Raleway"/>
                </a:rPr>
                <a:t>Emails are good as you can copy people, forward information, send attachments and have a time and date stamped paper trail. </a:t>
              </a:r>
              <a:endParaRPr lang="en-US" dirty="0">
                <a:latin typeface="Lusitana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53171" y="802113"/>
            <a:ext cx="2935295" cy="1216957"/>
            <a:chOff x="4847738" y="344922"/>
            <a:chExt cx="2935295" cy="1216957"/>
          </a:xfrm>
        </p:grpSpPr>
        <p:sp>
          <p:nvSpPr>
            <p:cNvPr id="16" name="TextBox 15"/>
            <p:cNvSpPr txBox="1"/>
            <p:nvPr/>
          </p:nvSpPr>
          <p:spPr>
            <a:xfrm>
              <a:off x="4847738" y="344922"/>
              <a:ext cx="98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54BAB9"/>
                  </a:solidFill>
                  <a:latin typeface="Raleway" charset="0"/>
                  <a:ea typeface="+mn-ea"/>
                  <a:cs typeface="+mn-cs"/>
                  <a:sym typeface="Raleway"/>
                </a:rPr>
                <a:t>Meetings</a:t>
              </a:r>
              <a:endParaRPr lang="en-US" dirty="0">
                <a:solidFill>
                  <a:srgbClr val="54BAB9"/>
                </a:solidFill>
                <a:latin typeface="Raleway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47738" y="607772"/>
              <a:ext cx="293529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Lusitana" charset="0"/>
                  <a:ea typeface="+mn-ea"/>
                  <a:cs typeface="+mn-cs"/>
                  <a:sym typeface="Raleway"/>
                </a:rPr>
                <a:t>Meetings are held when many people need to decide, gain alignment on a topic or create something collaboratively.</a:t>
              </a:r>
              <a:endParaRPr lang="en-US" dirty="0">
                <a:latin typeface="Lusitana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Handing touching mobile phone"/>
          <p:cNvPicPr>
            <a:picLocks noGrp="1" noChangeAspect="1"/>
          </p:cNvPicPr>
          <p:nvPr>
            <p:ph type="pic" sz="quarter" idx="14"/>
          </p:nvPr>
        </p:nvPicPr>
        <p:blipFill>
          <a:blip r:embed="rId1" cstate="screen"/>
          <a:srcRect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Raleway" charset="0"/>
                <a:ea typeface="+mn-ea"/>
                <a:cs typeface="+mn-cs"/>
              </a:rPr>
              <a:t>Communication &amp;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Raleway" charset="0"/>
                <a:ea typeface="+mn-ea"/>
                <a:cs typeface="+mn-cs"/>
              </a:rPr>
              <a:t>Mediums</a:t>
            </a:r>
            <a:br>
              <a:rPr lang="en-US" sz="2800" kern="1200" dirty="0">
                <a:solidFill>
                  <a:schemeClr val="accent3">
                    <a:lumMod val="75000"/>
                  </a:schemeClr>
                </a:solidFill>
                <a:latin typeface="Raleway" charset="0"/>
                <a:ea typeface="+mj-ea"/>
                <a:cs typeface="+mj-cs"/>
              </a:rPr>
            </a:b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Lusitana" charset="0"/>
                <a:cs typeface="Lusitana" charset="0"/>
                <a:sym typeface="+mn-ea"/>
              </a:rPr>
              <a:t>Communication is the act of transferring information from one place to another.</a:t>
            </a:r>
            <a:endParaRPr lang="en-GB" altLang="en-US" sz="2000" dirty="0">
              <a:solidFill>
                <a:schemeClr val="bg1">
                  <a:lumMod val="85000"/>
                </a:schemeClr>
              </a:solidFill>
              <a:latin typeface="Lusitana" charset="0"/>
              <a:cs typeface="Lusitana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661363" y="1316427"/>
            <a:ext cx="2575106" cy="2715308"/>
            <a:chOff x="3284447" y="1214096"/>
            <a:chExt cx="2575106" cy="2715308"/>
          </a:xfrm>
        </p:grpSpPr>
        <p:grpSp>
          <p:nvGrpSpPr>
            <p:cNvPr id="21" name="Google Shape;7332;p78"/>
            <p:cNvGrpSpPr/>
            <p:nvPr/>
          </p:nvGrpSpPr>
          <p:grpSpPr>
            <a:xfrm>
              <a:off x="3284447" y="1214096"/>
              <a:ext cx="2575106" cy="2715308"/>
              <a:chOff x="3400515" y="2056248"/>
              <a:chExt cx="698134" cy="735987"/>
            </a:xfrm>
          </p:grpSpPr>
          <p:grpSp>
            <p:nvGrpSpPr>
              <p:cNvPr id="44" name="Google Shape;7333;p78"/>
              <p:cNvGrpSpPr/>
              <p:nvPr/>
            </p:nvGrpSpPr>
            <p:grpSpPr>
              <a:xfrm>
                <a:off x="3400515" y="2283913"/>
                <a:ext cx="312919" cy="219900"/>
                <a:chOff x="3400515" y="2283913"/>
                <a:chExt cx="312919" cy="219900"/>
              </a:xfrm>
            </p:grpSpPr>
            <p:sp>
              <p:nvSpPr>
                <p:cNvPr id="57" name="Google Shape;7334;p78"/>
                <p:cNvSpPr/>
                <p:nvPr/>
              </p:nvSpPr>
              <p:spPr>
                <a:xfrm>
                  <a:off x="3493534" y="2283913"/>
                  <a:ext cx="219900" cy="219900"/>
                </a:xfrm>
                <a:prstGeom prst="ellipse">
                  <a:avLst/>
                </a:prstGeom>
                <a:solidFill>
                  <a:srgbClr val="54BAB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 dirty="0">
                    <a:solidFill>
                      <a:srgbClr val="00C3B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cxnSp>
              <p:nvCxnSpPr>
                <p:cNvPr id="58" name="Google Shape;7335;p78"/>
                <p:cNvCxnSpPr/>
                <p:nvPr/>
              </p:nvCxnSpPr>
              <p:spPr>
                <a:xfrm rot="10800000">
                  <a:off x="3400515" y="2393804"/>
                  <a:ext cx="95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54BAB9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5" name="Google Shape;7336;p78"/>
              <p:cNvGrpSpPr/>
              <p:nvPr/>
            </p:nvGrpSpPr>
            <p:grpSpPr>
              <a:xfrm>
                <a:off x="3547823" y="2461089"/>
                <a:ext cx="219900" cy="331146"/>
                <a:chOff x="3547823" y="2461089"/>
                <a:chExt cx="219900" cy="331146"/>
              </a:xfrm>
            </p:grpSpPr>
            <p:sp>
              <p:nvSpPr>
                <p:cNvPr id="55" name="Google Shape;7337;p78"/>
                <p:cNvSpPr/>
                <p:nvPr/>
              </p:nvSpPr>
              <p:spPr>
                <a:xfrm>
                  <a:off x="3547823" y="2461089"/>
                  <a:ext cx="219900" cy="219900"/>
                </a:xfrm>
                <a:prstGeom prst="ellipse">
                  <a:avLst/>
                </a:prstGeom>
                <a:solidFill>
                  <a:srgbClr val="9ED2C6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C3B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cxnSp>
              <p:nvCxnSpPr>
                <p:cNvPr id="56" name="Google Shape;7338;p78"/>
                <p:cNvCxnSpPr/>
                <p:nvPr/>
              </p:nvCxnSpPr>
              <p:spPr>
                <a:xfrm rot="10800000">
                  <a:off x="3657701" y="2678535"/>
                  <a:ext cx="0" cy="113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9ED2C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6" name="Google Shape;7339;p78"/>
              <p:cNvGrpSpPr/>
              <p:nvPr/>
            </p:nvGrpSpPr>
            <p:grpSpPr>
              <a:xfrm>
                <a:off x="3734138" y="2461089"/>
                <a:ext cx="219900" cy="331146"/>
                <a:chOff x="3734138" y="2461089"/>
                <a:chExt cx="219900" cy="331146"/>
              </a:xfrm>
            </p:grpSpPr>
            <p:sp>
              <p:nvSpPr>
                <p:cNvPr id="53" name="Google Shape;7340;p78"/>
                <p:cNvSpPr/>
                <p:nvPr/>
              </p:nvSpPr>
              <p:spPr>
                <a:xfrm>
                  <a:off x="3734138" y="2461089"/>
                  <a:ext cx="219900" cy="219900"/>
                </a:xfrm>
                <a:prstGeom prst="ellipse">
                  <a:avLst/>
                </a:prstGeom>
                <a:solidFill>
                  <a:srgbClr val="E9DAC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C3B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cxnSp>
              <p:nvCxnSpPr>
                <p:cNvPr id="54" name="Google Shape;7341;p78"/>
                <p:cNvCxnSpPr/>
                <p:nvPr/>
              </p:nvCxnSpPr>
              <p:spPr>
                <a:xfrm rot="10800000">
                  <a:off x="3844020" y="2678535"/>
                  <a:ext cx="0" cy="113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E9DAC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7" name="Google Shape;7342;p78"/>
              <p:cNvGrpSpPr/>
              <p:nvPr/>
            </p:nvGrpSpPr>
            <p:grpSpPr>
              <a:xfrm>
                <a:off x="3787560" y="2281742"/>
                <a:ext cx="311089" cy="219900"/>
                <a:chOff x="3787560" y="2281742"/>
                <a:chExt cx="311089" cy="219900"/>
              </a:xfrm>
            </p:grpSpPr>
            <p:sp>
              <p:nvSpPr>
                <p:cNvPr id="51" name="Google Shape;7343;p78"/>
                <p:cNvSpPr/>
                <p:nvPr/>
              </p:nvSpPr>
              <p:spPr>
                <a:xfrm>
                  <a:off x="3787560" y="2281742"/>
                  <a:ext cx="219900" cy="219900"/>
                </a:xfrm>
                <a:prstGeom prst="ellipse">
                  <a:avLst/>
                </a:prstGeom>
                <a:solidFill>
                  <a:srgbClr val="F7ECDE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C3B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cxnSp>
              <p:nvCxnSpPr>
                <p:cNvPr id="52" name="Google Shape;7344;p78"/>
                <p:cNvCxnSpPr/>
                <p:nvPr/>
              </p:nvCxnSpPr>
              <p:spPr>
                <a:xfrm rot="10800000">
                  <a:off x="4003849" y="2393795"/>
                  <a:ext cx="948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7ECD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8" name="Google Shape;7345;p78"/>
              <p:cNvGrpSpPr/>
              <p:nvPr/>
            </p:nvGrpSpPr>
            <p:grpSpPr>
              <a:xfrm>
                <a:off x="3637290" y="2056248"/>
                <a:ext cx="219900" cy="330736"/>
                <a:chOff x="3637290" y="2056248"/>
                <a:chExt cx="219900" cy="330736"/>
              </a:xfrm>
            </p:grpSpPr>
            <p:sp>
              <p:nvSpPr>
                <p:cNvPr id="49" name="Google Shape;7346;p78"/>
                <p:cNvSpPr/>
                <p:nvPr/>
              </p:nvSpPr>
              <p:spPr>
                <a:xfrm>
                  <a:off x="3637290" y="2167085"/>
                  <a:ext cx="219900" cy="219900"/>
                </a:xfrm>
                <a:prstGeom prst="ellipse">
                  <a:avLst/>
                </a:prstGeom>
                <a:solidFill>
                  <a:srgbClr val="B5E2E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cxnSp>
              <p:nvCxnSpPr>
                <p:cNvPr id="50" name="Google Shape;7347;p78"/>
                <p:cNvCxnSpPr/>
                <p:nvPr/>
              </p:nvCxnSpPr>
              <p:spPr>
                <a:xfrm rot="10800000">
                  <a:off x="3747169" y="2056248"/>
                  <a:ext cx="0" cy="113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B5E2E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2" name="Google Shape;10890;p86"/>
            <p:cNvGrpSpPr/>
            <p:nvPr/>
          </p:nvGrpSpPr>
          <p:grpSpPr>
            <a:xfrm>
              <a:off x="4952632" y="2318733"/>
              <a:ext cx="312370" cy="307824"/>
              <a:chOff x="-5254775" y="3631325"/>
              <a:chExt cx="296950" cy="292625"/>
            </a:xfrm>
            <a:solidFill>
              <a:schemeClr val="tx2">
                <a:lumMod val="75000"/>
              </a:schemeClr>
            </a:solidFill>
          </p:grpSpPr>
          <p:sp>
            <p:nvSpPr>
              <p:cNvPr id="37" name="Google Shape;10891;p86"/>
              <p:cNvSpPr/>
              <p:nvPr/>
            </p:nvSpPr>
            <p:spPr>
              <a:xfrm>
                <a:off x="-5246900" y="3766400"/>
                <a:ext cx="58300" cy="55150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2206" extrusionOk="0">
                    <a:moveTo>
                      <a:pt x="1769" y="1"/>
                    </a:moveTo>
                    <a:cubicBezTo>
                      <a:pt x="1639" y="1"/>
                      <a:pt x="1513" y="48"/>
                      <a:pt x="1418" y="142"/>
                    </a:cubicBezTo>
                    <a:lnTo>
                      <a:pt x="189" y="1371"/>
                    </a:lnTo>
                    <a:cubicBezTo>
                      <a:pt x="0" y="1560"/>
                      <a:pt x="0" y="1875"/>
                      <a:pt x="189" y="2064"/>
                    </a:cubicBezTo>
                    <a:cubicBezTo>
                      <a:pt x="300" y="2159"/>
                      <a:pt x="434" y="2206"/>
                      <a:pt x="564" y="2206"/>
                    </a:cubicBezTo>
                    <a:cubicBezTo>
                      <a:pt x="694" y="2206"/>
                      <a:pt x="820" y="2159"/>
                      <a:pt x="914" y="2064"/>
                    </a:cubicBezTo>
                    <a:lnTo>
                      <a:pt x="2143" y="835"/>
                    </a:lnTo>
                    <a:cubicBezTo>
                      <a:pt x="2332" y="646"/>
                      <a:pt x="2332" y="331"/>
                      <a:pt x="2143" y="142"/>
                    </a:cubicBezTo>
                    <a:cubicBezTo>
                      <a:pt x="2033" y="48"/>
                      <a:pt x="1899" y="1"/>
                      <a:pt x="176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" name="Google Shape;10892;p86"/>
              <p:cNvSpPr/>
              <p:nvPr/>
            </p:nvSpPr>
            <p:spPr>
              <a:xfrm>
                <a:off x="-5216175" y="3795550"/>
                <a:ext cx="58300" cy="55950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2238" extrusionOk="0">
                    <a:moveTo>
                      <a:pt x="1764" y="0"/>
                    </a:moveTo>
                    <a:cubicBezTo>
                      <a:pt x="1638" y="0"/>
                      <a:pt x="1512" y="47"/>
                      <a:pt x="1418" y="142"/>
                    </a:cubicBezTo>
                    <a:lnTo>
                      <a:pt x="189" y="1371"/>
                    </a:lnTo>
                    <a:cubicBezTo>
                      <a:pt x="0" y="1560"/>
                      <a:pt x="0" y="1875"/>
                      <a:pt x="189" y="2095"/>
                    </a:cubicBezTo>
                    <a:cubicBezTo>
                      <a:pt x="284" y="2190"/>
                      <a:pt x="410" y="2237"/>
                      <a:pt x="540" y="2237"/>
                    </a:cubicBezTo>
                    <a:cubicBezTo>
                      <a:pt x="670" y="2237"/>
                      <a:pt x="804" y="2190"/>
                      <a:pt x="914" y="2095"/>
                    </a:cubicBezTo>
                    <a:lnTo>
                      <a:pt x="2111" y="867"/>
                    </a:lnTo>
                    <a:cubicBezTo>
                      <a:pt x="2332" y="678"/>
                      <a:pt x="2332" y="363"/>
                      <a:pt x="2111" y="142"/>
                    </a:cubicBezTo>
                    <a:cubicBezTo>
                      <a:pt x="2016" y="47"/>
                      <a:pt x="1890" y="0"/>
                      <a:pt x="17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10893;p86"/>
              <p:cNvSpPr/>
              <p:nvPr/>
            </p:nvSpPr>
            <p:spPr>
              <a:xfrm>
                <a:off x="-5185475" y="3826250"/>
                <a:ext cx="57525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2230" extrusionOk="0">
                    <a:moveTo>
                      <a:pt x="1765" y="1"/>
                    </a:moveTo>
                    <a:cubicBezTo>
                      <a:pt x="1639" y="1"/>
                      <a:pt x="1513" y="48"/>
                      <a:pt x="1419" y="143"/>
                    </a:cubicBezTo>
                    <a:lnTo>
                      <a:pt x="190" y="1371"/>
                    </a:lnTo>
                    <a:cubicBezTo>
                      <a:pt x="1" y="1560"/>
                      <a:pt x="1" y="1875"/>
                      <a:pt x="190" y="2064"/>
                    </a:cubicBezTo>
                    <a:cubicBezTo>
                      <a:pt x="284" y="2175"/>
                      <a:pt x="410" y="2230"/>
                      <a:pt x="536" y="2230"/>
                    </a:cubicBezTo>
                    <a:cubicBezTo>
                      <a:pt x="662" y="2230"/>
                      <a:pt x="788" y="2175"/>
                      <a:pt x="883" y="2064"/>
                    </a:cubicBezTo>
                    <a:lnTo>
                      <a:pt x="2112" y="836"/>
                    </a:lnTo>
                    <a:cubicBezTo>
                      <a:pt x="2301" y="647"/>
                      <a:pt x="2301" y="332"/>
                      <a:pt x="2112" y="143"/>
                    </a:cubicBezTo>
                    <a:cubicBezTo>
                      <a:pt x="2017" y="48"/>
                      <a:pt x="1891" y="1"/>
                      <a:pt x="17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" name="Google Shape;10894;p86"/>
              <p:cNvSpPr/>
              <p:nvPr/>
            </p:nvSpPr>
            <p:spPr>
              <a:xfrm>
                <a:off x="-5156325" y="3856375"/>
                <a:ext cx="5830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2230" extrusionOk="0">
                    <a:moveTo>
                      <a:pt x="1781" y="1"/>
                    </a:moveTo>
                    <a:cubicBezTo>
                      <a:pt x="1655" y="1"/>
                      <a:pt x="1529" y="56"/>
                      <a:pt x="1418" y="166"/>
                    </a:cubicBezTo>
                    <a:lnTo>
                      <a:pt x="190" y="1395"/>
                    </a:lnTo>
                    <a:cubicBezTo>
                      <a:pt x="1" y="1584"/>
                      <a:pt x="1" y="1899"/>
                      <a:pt x="190" y="2088"/>
                    </a:cubicBezTo>
                    <a:cubicBezTo>
                      <a:pt x="300" y="2183"/>
                      <a:pt x="442" y="2230"/>
                      <a:pt x="575" y="2230"/>
                    </a:cubicBezTo>
                    <a:cubicBezTo>
                      <a:pt x="709" y="2230"/>
                      <a:pt x="835" y="2183"/>
                      <a:pt x="914" y="2088"/>
                    </a:cubicBezTo>
                    <a:lnTo>
                      <a:pt x="2143" y="859"/>
                    </a:lnTo>
                    <a:cubicBezTo>
                      <a:pt x="2332" y="670"/>
                      <a:pt x="2332" y="355"/>
                      <a:pt x="2143" y="166"/>
                    </a:cubicBezTo>
                    <a:cubicBezTo>
                      <a:pt x="2033" y="56"/>
                      <a:pt x="1907" y="1"/>
                      <a:pt x="178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" name="Google Shape;10895;p86"/>
              <p:cNvSpPr/>
              <p:nvPr/>
            </p:nvSpPr>
            <p:spPr>
              <a:xfrm>
                <a:off x="-5105925" y="3886525"/>
                <a:ext cx="37050" cy="37425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497" extrusionOk="0">
                    <a:moveTo>
                      <a:pt x="662" y="0"/>
                    </a:moveTo>
                    <a:lnTo>
                      <a:pt x="536" y="126"/>
                    </a:lnTo>
                    <a:lnTo>
                      <a:pt x="1" y="756"/>
                    </a:lnTo>
                    <a:lnTo>
                      <a:pt x="599" y="1355"/>
                    </a:lnTo>
                    <a:cubicBezTo>
                      <a:pt x="694" y="1449"/>
                      <a:pt x="820" y="1497"/>
                      <a:pt x="946" y="1497"/>
                    </a:cubicBezTo>
                    <a:cubicBezTo>
                      <a:pt x="1072" y="1497"/>
                      <a:pt x="1198" y="1449"/>
                      <a:pt x="1293" y="1355"/>
                    </a:cubicBezTo>
                    <a:cubicBezTo>
                      <a:pt x="1482" y="1166"/>
                      <a:pt x="1482" y="851"/>
                      <a:pt x="1293" y="662"/>
                    </a:cubicBezTo>
                    <a:lnTo>
                      <a:pt x="66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" name="Google Shape;10896;p86"/>
              <p:cNvSpPr/>
              <p:nvPr/>
            </p:nvSpPr>
            <p:spPr>
              <a:xfrm>
                <a:off x="-5254775" y="3648050"/>
                <a:ext cx="278050" cy="248325"/>
              </a:xfrm>
              <a:custGeom>
                <a:avLst/>
                <a:gdLst/>
                <a:ahLst/>
                <a:cxnLst/>
                <a:rect l="l" t="t" r="r" b="b"/>
                <a:pathLst>
                  <a:path w="11122" h="9933" extrusionOk="0">
                    <a:moveTo>
                      <a:pt x="4049" y="1"/>
                    </a:moveTo>
                    <a:cubicBezTo>
                      <a:pt x="3781" y="1"/>
                      <a:pt x="3513" y="103"/>
                      <a:pt x="3308" y="308"/>
                    </a:cubicBezTo>
                    <a:lnTo>
                      <a:pt x="410" y="3364"/>
                    </a:lnTo>
                    <a:cubicBezTo>
                      <a:pt x="0" y="3774"/>
                      <a:pt x="0" y="4435"/>
                      <a:pt x="410" y="4813"/>
                    </a:cubicBezTo>
                    <a:lnTo>
                      <a:pt x="631" y="5065"/>
                    </a:lnTo>
                    <a:lnTo>
                      <a:pt x="1198" y="4498"/>
                    </a:lnTo>
                    <a:cubicBezTo>
                      <a:pt x="1454" y="4242"/>
                      <a:pt x="1794" y="4106"/>
                      <a:pt x="2122" y="4106"/>
                    </a:cubicBezTo>
                    <a:cubicBezTo>
                      <a:pt x="2398" y="4106"/>
                      <a:pt x="2666" y="4202"/>
                      <a:pt x="2867" y="4404"/>
                    </a:cubicBezTo>
                    <a:cubicBezTo>
                      <a:pt x="3151" y="4624"/>
                      <a:pt x="3308" y="4971"/>
                      <a:pt x="3277" y="5286"/>
                    </a:cubicBezTo>
                    <a:cubicBezTo>
                      <a:pt x="3592" y="5286"/>
                      <a:pt x="3907" y="5412"/>
                      <a:pt x="4128" y="5664"/>
                    </a:cubicBezTo>
                    <a:cubicBezTo>
                      <a:pt x="4380" y="5884"/>
                      <a:pt x="4506" y="6200"/>
                      <a:pt x="4506" y="6515"/>
                    </a:cubicBezTo>
                    <a:cubicBezTo>
                      <a:pt x="4821" y="6515"/>
                      <a:pt x="5136" y="6641"/>
                      <a:pt x="5356" y="6861"/>
                    </a:cubicBezTo>
                    <a:cubicBezTo>
                      <a:pt x="5608" y="7113"/>
                      <a:pt x="5703" y="7428"/>
                      <a:pt x="5703" y="7743"/>
                    </a:cubicBezTo>
                    <a:cubicBezTo>
                      <a:pt x="6018" y="7743"/>
                      <a:pt x="6364" y="7869"/>
                      <a:pt x="6585" y="8090"/>
                    </a:cubicBezTo>
                    <a:cubicBezTo>
                      <a:pt x="6837" y="8342"/>
                      <a:pt x="6931" y="8657"/>
                      <a:pt x="6931" y="8909"/>
                    </a:cubicBezTo>
                    <a:lnTo>
                      <a:pt x="7814" y="9791"/>
                    </a:lnTo>
                    <a:cubicBezTo>
                      <a:pt x="7908" y="9886"/>
                      <a:pt x="8034" y="9933"/>
                      <a:pt x="8160" y="9933"/>
                    </a:cubicBezTo>
                    <a:cubicBezTo>
                      <a:pt x="8286" y="9933"/>
                      <a:pt x="8412" y="9886"/>
                      <a:pt x="8507" y="9791"/>
                    </a:cubicBezTo>
                    <a:cubicBezTo>
                      <a:pt x="8727" y="9602"/>
                      <a:pt x="8727" y="9287"/>
                      <a:pt x="8507" y="9066"/>
                    </a:cubicBezTo>
                    <a:lnTo>
                      <a:pt x="7656" y="8216"/>
                    </a:lnTo>
                    <a:cubicBezTo>
                      <a:pt x="7530" y="8090"/>
                      <a:pt x="7530" y="7869"/>
                      <a:pt x="7656" y="7743"/>
                    </a:cubicBezTo>
                    <a:cubicBezTo>
                      <a:pt x="7748" y="7596"/>
                      <a:pt x="7851" y="7534"/>
                      <a:pt x="7953" y="7534"/>
                    </a:cubicBezTo>
                    <a:cubicBezTo>
                      <a:pt x="8024" y="7534"/>
                      <a:pt x="8095" y="7565"/>
                      <a:pt x="8160" y="7617"/>
                    </a:cubicBezTo>
                    <a:lnTo>
                      <a:pt x="9011" y="8499"/>
                    </a:lnTo>
                    <a:cubicBezTo>
                      <a:pt x="9121" y="8594"/>
                      <a:pt x="9255" y="8641"/>
                      <a:pt x="9385" y="8641"/>
                    </a:cubicBezTo>
                    <a:cubicBezTo>
                      <a:pt x="9515" y="8641"/>
                      <a:pt x="9641" y="8594"/>
                      <a:pt x="9735" y="8499"/>
                    </a:cubicBezTo>
                    <a:cubicBezTo>
                      <a:pt x="9924" y="8279"/>
                      <a:pt x="9924" y="7964"/>
                      <a:pt x="9735" y="7775"/>
                    </a:cubicBezTo>
                    <a:lnTo>
                      <a:pt x="8853" y="6924"/>
                    </a:lnTo>
                    <a:cubicBezTo>
                      <a:pt x="8759" y="6798"/>
                      <a:pt x="8759" y="6578"/>
                      <a:pt x="8853" y="6452"/>
                    </a:cubicBezTo>
                    <a:cubicBezTo>
                      <a:pt x="8916" y="6389"/>
                      <a:pt x="9011" y="6357"/>
                      <a:pt x="9101" y="6357"/>
                    </a:cubicBezTo>
                    <a:cubicBezTo>
                      <a:pt x="9192" y="6357"/>
                      <a:pt x="9279" y="6389"/>
                      <a:pt x="9326" y="6452"/>
                    </a:cubicBezTo>
                    <a:lnTo>
                      <a:pt x="10208" y="7302"/>
                    </a:lnTo>
                    <a:cubicBezTo>
                      <a:pt x="10303" y="7397"/>
                      <a:pt x="10429" y="7444"/>
                      <a:pt x="10555" y="7444"/>
                    </a:cubicBezTo>
                    <a:cubicBezTo>
                      <a:pt x="10681" y="7444"/>
                      <a:pt x="10807" y="7397"/>
                      <a:pt x="10901" y="7302"/>
                    </a:cubicBezTo>
                    <a:cubicBezTo>
                      <a:pt x="11122" y="7113"/>
                      <a:pt x="11122" y="6798"/>
                      <a:pt x="10901" y="6609"/>
                    </a:cubicBezTo>
                    <a:lnTo>
                      <a:pt x="10334" y="6010"/>
                    </a:lnTo>
                    <a:lnTo>
                      <a:pt x="10208" y="5884"/>
                    </a:lnTo>
                    <a:lnTo>
                      <a:pt x="6931" y="2608"/>
                    </a:lnTo>
                    <a:cubicBezTo>
                      <a:pt x="6884" y="2561"/>
                      <a:pt x="6798" y="2537"/>
                      <a:pt x="6707" y="2537"/>
                    </a:cubicBezTo>
                    <a:cubicBezTo>
                      <a:pt x="6616" y="2537"/>
                      <a:pt x="6522" y="2561"/>
                      <a:pt x="6459" y="2608"/>
                    </a:cubicBezTo>
                    <a:lnTo>
                      <a:pt x="5167" y="3931"/>
                    </a:lnTo>
                    <a:cubicBezTo>
                      <a:pt x="4904" y="4176"/>
                      <a:pt x="4562" y="4308"/>
                      <a:pt x="4229" y="4308"/>
                    </a:cubicBezTo>
                    <a:cubicBezTo>
                      <a:pt x="4004" y="4308"/>
                      <a:pt x="3783" y="4247"/>
                      <a:pt x="3592" y="4120"/>
                    </a:cubicBezTo>
                    <a:cubicBezTo>
                      <a:pt x="2962" y="3679"/>
                      <a:pt x="2930" y="2829"/>
                      <a:pt x="3434" y="2293"/>
                    </a:cubicBezTo>
                    <a:lnTo>
                      <a:pt x="5010" y="529"/>
                    </a:lnTo>
                    <a:lnTo>
                      <a:pt x="4789" y="308"/>
                    </a:lnTo>
                    <a:cubicBezTo>
                      <a:pt x="4584" y="103"/>
                      <a:pt x="4317" y="1"/>
                      <a:pt x="40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" name="Google Shape;10897;p86"/>
              <p:cNvSpPr/>
              <p:nvPr/>
            </p:nvSpPr>
            <p:spPr>
              <a:xfrm>
                <a:off x="-5163425" y="3631325"/>
                <a:ext cx="205600" cy="150450"/>
              </a:xfrm>
              <a:custGeom>
                <a:avLst/>
                <a:gdLst/>
                <a:ahLst/>
                <a:cxnLst/>
                <a:rect l="l" t="t" r="r" b="b"/>
                <a:pathLst>
                  <a:path w="8224" h="6018" extrusionOk="0">
                    <a:moveTo>
                      <a:pt x="3699" y="0"/>
                    </a:moveTo>
                    <a:cubicBezTo>
                      <a:pt x="3435" y="0"/>
                      <a:pt x="3167" y="95"/>
                      <a:pt x="2962" y="284"/>
                    </a:cubicBezTo>
                    <a:lnTo>
                      <a:pt x="2364" y="883"/>
                    </a:lnTo>
                    <a:lnTo>
                      <a:pt x="2269" y="1009"/>
                    </a:lnTo>
                    <a:lnTo>
                      <a:pt x="222" y="3245"/>
                    </a:lnTo>
                    <a:cubicBezTo>
                      <a:pt x="1" y="3435"/>
                      <a:pt x="1" y="3781"/>
                      <a:pt x="222" y="3970"/>
                    </a:cubicBezTo>
                    <a:cubicBezTo>
                      <a:pt x="316" y="4065"/>
                      <a:pt x="442" y="4112"/>
                      <a:pt x="568" y="4112"/>
                    </a:cubicBezTo>
                    <a:cubicBezTo>
                      <a:pt x="694" y="4112"/>
                      <a:pt x="820" y="4065"/>
                      <a:pt x="915" y="3970"/>
                    </a:cubicBezTo>
                    <a:lnTo>
                      <a:pt x="2269" y="2615"/>
                    </a:lnTo>
                    <a:cubicBezTo>
                      <a:pt x="2458" y="2426"/>
                      <a:pt x="2718" y="2332"/>
                      <a:pt x="2982" y="2332"/>
                    </a:cubicBezTo>
                    <a:cubicBezTo>
                      <a:pt x="3246" y="2332"/>
                      <a:pt x="3514" y="2426"/>
                      <a:pt x="3719" y="2615"/>
                    </a:cubicBezTo>
                    <a:lnTo>
                      <a:pt x="7090" y="6018"/>
                    </a:lnTo>
                    <a:lnTo>
                      <a:pt x="7814" y="5356"/>
                    </a:lnTo>
                    <a:cubicBezTo>
                      <a:pt x="8224" y="4947"/>
                      <a:pt x="8224" y="4285"/>
                      <a:pt x="7814" y="3876"/>
                    </a:cubicBezTo>
                    <a:lnTo>
                      <a:pt x="4412" y="284"/>
                    </a:lnTo>
                    <a:cubicBezTo>
                      <a:pt x="4223" y="95"/>
                      <a:pt x="3963" y="0"/>
                      <a:pt x="36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" name="Google Shape;10973;p86"/>
            <p:cNvGrpSpPr/>
            <p:nvPr/>
          </p:nvGrpSpPr>
          <p:grpSpPr>
            <a:xfrm>
              <a:off x="3889416" y="2333014"/>
              <a:ext cx="281578" cy="281104"/>
              <a:chOff x="2408992" y="1722875"/>
              <a:chExt cx="397761" cy="397093"/>
            </a:xfrm>
            <a:solidFill>
              <a:schemeClr val="tx2">
                <a:lumMod val="95000"/>
              </a:schemeClr>
            </a:solidFill>
          </p:grpSpPr>
          <p:sp>
            <p:nvSpPr>
              <p:cNvPr id="35" name="Google Shape;10974;p86"/>
              <p:cNvSpPr/>
              <p:nvPr/>
            </p:nvSpPr>
            <p:spPr>
              <a:xfrm>
                <a:off x="2492135" y="1827639"/>
                <a:ext cx="213667" cy="185326"/>
              </a:xfrm>
              <a:custGeom>
                <a:avLst/>
                <a:gdLst/>
                <a:ahLst/>
                <a:cxnLst/>
                <a:rect l="l" t="t" r="r" b="b"/>
                <a:pathLst>
                  <a:path w="10238" h="8880" extrusionOk="0">
                    <a:moveTo>
                      <a:pt x="2548" y="1"/>
                    </a:moveTo>
                    <a:cubicBezTo>
                      <a:pt x="2277" y="1"/>
                      <a:pt x="2002" y="169"/>
                      <a:pt x="1743" y="427"/>
                    </a:cubicBezTo>
                    <a:cubicBezTo>
                      <a:pt x="1" y="2171"/>
                      <a:pt x="2739" y="5655"/>
                      <a:pt x="3567" y="6491"/>
                    </a:cubicBezTo>
                    <a:cubicBezTo>
                      <a:pt x="4206" y="7123"/>
                      <a:pt x="6403" y="8880"/>
                      <a:pt x="8179" y="8880"/>
                    </a:cubicBezTo>
                    <a:cubicBezTo>
                      <a:pt x="8718" y="8880"/>
                      <a:pt x="9219" y="8718"/>
                      <a:pt x="9626" y="8312"/>
                    </a:cubicBezTo>
                    <a:cubicBezTo>
                      <a:pt x="10054" y="7884"/>
                      <a:pt x="10238" y="7401"/>
                      <a:pt x="9812" y="6981"/>
                    </a:cubicBezTo>
                    <a:cubicBezTo>
                      <a:pt x="9168" y="6339"/>
                      <a:pt x="8797" y="6140"/>
                      <a:pt x="8555" y="6140"/>
                    </a:cubicBezTo>
                    <a:cubicBezTo>
                      <a:pt x="8422" y="6140"/>
                      <a:pt x="8327" y="6200"/>
                      <a:pt x="8248" y="6279"/>
                    </a:cubicBezTo>
                    <a:cubicBezTo>
                      <a:pt x="8064" y="6461"/>
                      <a:pt x="7636" y="7077"/>
                      <a:pt x="7461" y="7252"/>
                    </a:cubicBezTo>
                    <a:cubicBezTo>
                      <a:pt x="7260" y="7452"/>
                      <a:pt x="7021" y="7534"/>
                      <a:pt x="6762" y="7534"/>
                    </a:cubicBezTo>
                    <a:cubicBezTo>
                      <a:pt x="5839" y="7534"/>
                      <a:pt x="4665" y="6485"/>
                      <a:pt x="4117" y="5939"/>
                    </a:cubicBezTo>
                    <a:lnTo>
                      <a:pt x="4115" y="5938"/>
                    </a:lnTo>
                    <a:cubicBezTo>
                      <a:pt x="3417" y="5235"/>
                      <a:pt x="1890" y="3505"/>
                      <a:pt x="2803" y="2592"/>
                    </a:cubicBezTo>
                    <a:cubicBezTo>
                      <a:pt x="2879" y="2516"/>
                      <a:pt x="3056" y="2378"/>
                      <a:pt x="3254" y="2228"/>
                    </a:cubicBezTo>
                    <a:cubicBezTo>
                      <a:pt x="3445" y="2083"/>
                      <a:pt x="3661" y="1922"/>
                      <a:pt x="3776" y="1807"/>
                    </a:cubicBezTo>
                    <a:cubicBezTo>
                      <a:pt x="3999" y="1584"/>
                      <a:pt x="4069" y="1241"/>
                      <a:pt x="3080" y="250"/>
                    </a:cubicBezTo>
                    <a:cubicBezTo>
                      <a:pt x="2909" y="76"/>
                      <a:pt x="2730" y="1"/>
                      <a:pt x="25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" name="Google Shape;10975;p86"/>
              <p:cNvSpPr/>
              <p:nvPr/>
            </p:nvSpPr>
            <p:spPr>
              <a:xfrm>
                <a:off x="2408992" y="1722875"/>
                <a:ext cx="397761" cy="397093"/>
              </a:xfrm>
              <a:custGeom>
                <a:avLst/>
                <a:gdLst/>
                <a:ahLst/>
                <a:cxnLst/>
                <a:rect l="l" t="t" r="r" b="b"/>
                <a:pathLst>
                  <a:path w="19059" h="19027" extrusionOk="0">
                    <a:moveTo>
                      <a:pt x="6538" y="3907"/>
                    </a:moveTo>
                    <a:cubicBezTo>
                      <a:pt x="7030" y="3907"/>
                      <a:pt x="7490" y="4114"/>
                      <a:pt x="7853" y="4483"/>
                    </a:cubicBezTo>
                    <a:cubicBezTo>
                      <a:pt x="8326" y="4955"/>
                      <a:pt x="9768" y="6397"/>
                      <a:pt x="8549" y="7616"/>
                    </a:cubicBezTo>
                    <a:cubicBezTo>
                      <a:pt x="8407" y="7756"/>
                      <a:pt x="8145" y="7957"/>
                      <a:pt x="7912" y="8136"/>
                    </a:cubicBezTo>
                    <a:cubicBezTo>
                      <a:pt x="7767" y="8246"/>
                      <a:pt x="7634" y="8343"/>
                      <a:pt x="7576" y="8400"/>
                    </a:cubicBezTo>
                    <a:cubicBezTo>
                      <a:pt x="7599" y="8585"/>
                      <a:pt x="8227" y="9504"/>
                      <a:pt x="8888" y="10169"/>
                    </a:cubicBezTo>
                    <a:cubicBezTo>
                      <a:pt x="9546" y="10823"/>
                      <a:pt x="10450" y="11437"/>
                      <a:pt x="10732" y="11437"/>
                    </a:cubicBezTo>
                    <a:cubicBezTo>
                      <a:pt x="10736" y="11437"/>
                      <a:pt x="10740" y="11437"/>
                      <a:pt x="10744" y="11437"/>
                    </a:cubicBezTo>
                    <a:cubicBezTo>
                      <a:pt x="10716" y="11423"/>
                      <a:pt x="10813" y="11292"/>
                      <a:pt x="10923" y="11147"/>
                    </a:cubicBezTo>
                    <a:cubicBezTo>
                      <a:pt x="11100" y="10913"/>
                      <a:pt x="11301" y="10650"/>
                      <a:pt x="11443" y="10510"/>
                    </a:cubicBezTo>
                    <a:cubicBezTo>
                      <a:pt x="11789" y="10163"/>
                      <a:pt x="12153" y="10031"/>
                      <a:pt x="12508" y="10031"/>
                    </a:cubicBezTo>
                    <a:cubicBezTo>
                      <a:pt x="13402" y="10031"/>
                      <a:pt x="14236" y="10866"/>
                      <a:pt x="14576" y="11205"/>
                    </a:cubicBezTo>
                    <a:cubicBezTo>
                      <a:pt x="15328" y="11943"/>
                      <a:pt x="15425" y="13093"/>
                      <a:pt x="14399" y="14119"/>
                    </a:cubicBezTo>
                    <a:cubicBezTo>
                      <a:pt x="13750" y="14770"/>
                      <a:pt x="12980" y="15023"/>
                      <a:pt x="12179" y="15023"/>
                    </a:cubicBezTo>
                    <a:cubicBezTo>
                      <a:pt x="10063" y="15023"/>
                      <a:pt x="7723" y="13248"/>
                      <a:pt x="6764" y="12299"/>
                    </a:cubicBezTo>
                    <a:cubicBezTo>
                      <a:pt x="5451" y="10974"/>
                      <a:pt x="2573" y="7025"/>
                      <a:pt x="4938" y="4660"/>
                    </a:cubicBezTo>
                    <a:cubicBezTo>
                      <a:pt x="5458" y="4140"/>
                      <a:pt x="6017" y="3907"/>
                      <a:pt x="6538" y="3907"/>
                    </a:cubicBezTo>
                    <a:close/>
                    <a:moveTo>
                      <a:pt x="9545" y="0"/>
                    </a:moveTo>
                    <a:cubicBezTo>
                      <a:pt x="4319" y="0"/>
                      <a:pt x="31" y="4288"/>
                      <a:pt x="31" y="9514"/>
                    </a:cubicBezTo>
                    <a:cubicBezTo>
                      <a:pt x="31" y="11064"/>
                      <a:pt x="448" y="12594"/>
                      <a:pt x="1172" y="13954"/>
                    </a:cubicBezTo>
                    <a:lnTo>
                      <a:pt x="49" y="18334"/>
                    </a:lnTo>
                    <a:cubicBezTo>
                      <a:pt x="1" y="18524"/>
                      <a:pt x="57" y="18725"/>
                      <a:pt x="195" y="18863"/>
                    </a:cubicBezTo>
                    <a:cubicBezTo>
                      <a:pt x="302" y="18971"/>
                      <a:pt x="445" y="19027"/>
                      <a:pt x="590" y="19027"/>
                    </a:cubicBezTo>
                    <a:cubicBezTo>
                      <a:pt x="635" y="19027"/>
                      <a:pt x="680" y="19021"/>
                      <a:pt x="724" y="19010"/>
                    </a:cubicBezTo>
                    <a:lnTo>
                      <a:pt x="5104" y="17887"/>
                    </a:lnTo>
                    <a:cubicBezTo>
                      <a:pt x="6465" y="18609"/>
                      <a:pt x="7995" y="19026"/>
                      <a:pt x="9545" y="19026"/>
                    </a:cubicBezTo>
                    <a:cubicBezTo>
                      <a:pt x="14770" y="19026"/>
                      <a:pt x="19058" y="14738"/>
                      <a:pt x="19058" y="9514"/>
                    </a:cubicBezTo>
                    <a:cubicBezTo>
                      <a:pt x="19058" y="4288"/>
                      <a:pt x="14770" y="0"/>
                      <a:pt x="954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" name="Google Shape;10961;p86"/>
            <p:cNvGrpSpPr/>
            <p:nvPr/>
          </p:nvGrpSpPr>
          <p:grpSpPr>
            <a:xfrm>
              <a:off x="4784623" y="2997787"/>
              <a:ext cx="261626" cy="261626"/>
              <a:chOff x="2869999" y="1687279"/>
              <a:chExt cx="397887" cy="397887"/>
            </a:xfrm>
            <a:solidFill>
              <a:schemeClr val="tx1"/>
            </a:solidFill>
          </p:grpSpPr>
          <p:sp>
            <p:nvSpPr>
              <p:cNvPr id="33" name="Google Shape;10962;p86"/>
              <p:cNvSpPr/>
              <p:nvPr/>
            </p:nvSpPr>
            <p:spPr>
              <a:xfrm>
                <a:off x="2994590" y="1833740"/>
                <a:ext cx="148657" cy="81685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3914" extrusionOk="0">
                    <a:moveTo>
                      <a:pt x="2491" y="0"/>
                    </a:moveTo>
                    <a:lnTo>
                      <a:pt x="1" y="3112"/>
                    </a:lnTo>
                    <a:lnTo>
                      <a:pt x="1" y="3112"/>
                    </a:lnTo>
                    <a:lnTo>
                      <a:pt x="2196" y="2015"/>
                    </a:lnTo>
                    <a:cubicBezTo>
                      <a:pt x="2275" y="1975"/>
                      <a:pt x="2360" y="1956"/>
                      <a:pt x="2445" y="1956"/>
                    </a:cubicBezTo>
                    <a:cubicBezTo>
                      <a:pt x="2590" y="1956"/>
                      <a:pt x="2733" y="2012"/>
                      <a:pt x="2840" y="2119"/>
                    </a:cubicBezTo>
                    <a:lnTo>
                      <a:pt x="4634" y="3913"/>
                    </a:lnTo>
                    <a:lnTo>
                      <a:pt x="7123" y="800"/>
                    </a:lnTo>
                    <a:lnTo>
                      <a:pt x="4929" y="1897"/>
                    </a:lnTo>
                    <a:cubicBezTo>
                      <a:pt x="4850" y="1937"/>
                      <a:pt x="4764" y="1957"/>
                      <a:pt x="4679" y="1957"/>
                    </a:cubicBezTo>
                    <a:cubicBezTo>
                      <a:pt x="4535" y="1957"/>
                      <a:pt x="4392" y="1900"/>
                      <a:pt x="4285" y="1792"/>
                    </a:cubicBezTo>
                    <a:lnTo>
                      <a:pt x="249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10963;p86"/>
              <p:cNvSpPr/>
              <p:nvPr/>
            </p:nvSpPr>
            <p:spPr>
              <a:xfrm>
                <a:off x="2869999" y="1687279"/>
                <a:ext cx="397887" cy="397887"/>
              </a:xfrm>
              <a:custGeom>
                <a:avLst/>
                <a:gdLst/>
                <a:ahLst/>
                <a:cxnLst/>
                <a:rect l="l" t="t" r="r" b="b"/>
                <a:pathLst>
                  <a:path w="19065" h="19065" extrusionOk="0">
                    <a:moveTo>
                      <a:pt x="8420" y="5623"/>
                    </a:moveTo>
                    <a:cubicBezTo>
                      <a:pt x="8569" y="5623"/>
                      <a:pt x="8707" y="5682"/>
                      <a:pt x="8810" y="5787"/>
                    </a:cubicBezTo>
                    <a:lnTo>
                      <a:pt x="10759" y="7736"/>
                    </a:lnTo>
                    <a:lnTo>
                      <a:pt x="14867" y="5683"/>
                    </a:lnTo>
                    <a:cubicBezTo>
                      <a:pt x="14947" y="5643"/>
                      <a:pt x="15033" y="5624"/>
                      <a:pt x="15118" y="5624"/>
                    </a:cubicBezTo>
                    <a:cubicBezTo>
                      <a:pt x="15283" y="5624"/>
                      <a:pt x="15443" y="5695"/>
                      <a:pt x="15552" y="5829"/>
                    </a:cubicBezTo>
                    <a:cubicBezTo>
                      <a:pt x="15716" y="6035"/>
                      <a:pt x="15718" y="6325"/>
                      <a:pt x="15553" y="6530"/>
                    </a:cubicBezTo>
                    <a:lnTo>
                      <a:pt x="11085" y="12116"/>
                    </a:lnTo>
                    <a:cubicBezTo>
                      <a:pt x="10973" y="12256"/>
                      <a:pt x="10812" y="12324"/>
                      <a:pt x="10652" y="12324"/>
                    </a:cubicBezTo>
                    <a:cubicBezTo>
                      <a:pt x="10507" y="12324"/>
                      <a:pt x="10363" y="12269"/>
                      <a:pt x="10255" y="12161"/>
                    </a:cubicBezTo>
                    <a:lnTo>
                      <a:pt x="8306" y="10211"/>
                    </a:lnTo>
                    <a:lnTo>
                      <a:pt x="4196" y="12267"/>
                    </a:lnTo>
                    <a:cubicBezTo>
                      <a:pt x="4117" y="12306"/>
                      <a:pt x="4032" y="12325"/>
                      <a:pt x="3948" y="12325"/>
                    </a:cubicBezTo>
                    <a:cubicBezTo>
                      <a:pt x="3784" y="12325"/>
                      <a:pt x="3622" y="12253"/>
                      <a:pt x="3514" y="12118"/>
                    </a:cubicBezTo>
                    <a:cubicBezTo>
                      <a:pt x="3347" y="11913"/>
                      <a:pt x="3347" y="11623"/>
                      <a:pt x="3510" y="11418"/>
                    </a:cubicBezTo>
                    <a:lnTo>
                      <a:pt x="7979" y="5833"/>
                    </a:lnTo>
                    <a:cubicBezTo>
                      <a:pt x="8078" y="5709"/>
                      <a:pt x="8226" y="5633"/>
                      <a:pt x="8384" y="5624"/>
                    </a:cubicBezTo>
                    <a:cubicBezTo>
                      <a:pt x="8396" y="5623"/>
                      <a:pt x="8408" y="5623"/>
                      <a:pt x="8420" y="5623"/>
                    </a:cubicBezTo>
                    <a:close/>
                    <a:moveTo>
                      <a:pt x="9532" y="1"/>
                    </a:moveTo>
                    <a:cubicBezTo>
                      <a:pt x="4297" y="1"/>
                      <a:pt x="0" y="4046"/>
                      <a:pt x="0" y="8975"/>
                    </a:cubicBezTo>
                    <a:cubicBezTo>
                      <a:pt x="0" y="11616"/>
                      <a:pt x="1255" y="14085"/>
                      <a:pt x="3388" y="15787"/>
                    </a:cubicBezTo>
                    <a:lnTo>
                      <a:pt x="3388" y="18506"/>
                    </a:lnTo>
                    <a:cubicBezTo>
                      <a:pt x="3388" y="18699"/>
                      <a:pt x="3489" y="18879"/>
                      <a:pt x="3653" y="18980"/>
                    </a:cubicBezTo>
                    <a:cubicBezTo>
                      <a:pt x="3742" y="19036"/>
                      <a:pt x="3843" y="19064"/>
                      <a:pt x="3946" y="19064"/>
                    </a:cubicBezTo>
                    <a:cubicBezTo>
                      <a:pt x="4031" y="19064"/>
                      <a:pt x="4117" y="19045"/>
                      <a:pt x="4196" y="19005"/>
                    </a:cubicBezTo>
                    <a:lnTo>
                      <a:pt x="6970" y="17581"/>
                    </a:lnTo>
                    <a:cubicBezTo>
                      <a:pt x="7802" y="17799"/>
                      <a:pt x="8661" y="17910"/>
                      <a:pt x="9532" y="17910"/>
                    </a:cubicBezTo>
                    <a:cubicBezTo>
                      <a:pt x="14768" y="17910"/>
                      <a:pt x="19065" y="13901"/>
                      <a:pt x="19065" y="8975"/>
                    </a:cubicBezTo>
                    <a:cubicBezTo>
                      <a:pt x="19065" y="4046"/>
                      <a:pt x="14768" y="1"/>
                      <a:pt x="953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" name="Google Shape;10817;p86"/>
            <p:cNvGrpSpPr/>
            <p:nvPr/>
          </p:nvGrpSpPr>
          <p:grpSpPr>
            <a:xfrm>
              <a:off x="4442840" y="1906969"/>
              <a:ext cx="264215" cy="262079"/>
              <a:chOff x="-2310650" y="3958175"/>
              <a:chExt cx="293825" cy="291450"/>
            </a:xfrm>
            <a:solidFill>
              <a:schemeClr val="bg1"/>
            </a:solidFill>
          </p:grpSpPr>
          <p:sp>
            <p:nvSpPr>
              <p:cNvPr id="31" name="Google Shape;10818;p86"/>
              <p:cNvSpPr/>
              <p:nvPr/>
            </p:nvSpPr>
            <p:spPr>
              <a:xfrm>
                <a:off x="-2310650" y="3958175"/>
                <a:ext cx="185925" cy="118950"/>
              </a:xfrm>
              <a:custGeom>
                <a:avLst/>
                <a:gdLst/>
                <a:ahLst/>
                <a:cxnLst/>
                <a:rect l="l" t="t" r="r" b="b"/>
                <a:pathLst>
                  <a:path w="7437" h="4758" extrusionOk="0">
                    <a:moveTo>
                      <a:pt x="1009" y="1"/>
                    </a:moveTo>
                    <a:cubicBezTo>
                      <a:pt x="474" y="1"/>
                      <a:pt x="1" y="474"/>
                      <a:pt x="1" y="1009"/>
                    </a:cubicBezTo>
                    <a:lnTo>
                      <a:pt x="1" y="2395"/>
                    </a:lnTo>
                    <a:cubicBezTo>
                      <a:pt x="1" y="2931"/>
                      <a:pt x="474" y="3372"/>
                      <a:pt x="1009" y="3372"/>
                    </a:cubicBezTo>
                    <a:lnTo>
                      <a:pt x="1356" y="3372"/>
                    </a:lnTo>
                    <a:lnTo>
                      <a:pt x="1356" y="4412"/>
                    </a:lnTo>
                    <a:cubicBezTo>
                      <a:pt x="1356" y="4618"/>
                      <a:pt x="1518" y="4757"/>
                      <a:pt x="1692" y="4757"/>
                    </a:cubicBezTo>
                    <a:cubicBezTo>
                      <a:pt x="1784" y="4757"/>
                      <a:pt x="1878" y="4719"/>
                      <a:pt x="1954" y="4632"/>
                    </a:cubicBezTo>
                    <a:lnTo>
                      <a:pt x="3214" y="3372"/>
                    </a:lnTo>
                    <a:lnTo>
                      <a:pt x="3403" y="3372"/>
                    </a:lnTo>
                    <a:lnTo>
                      <a:pt x="3403" y="2364"/>
                    </a:lnTo>
                    <a:cubicBezTo>
                      <a:pt x="3403" y="1419"/>
                      <a:pt x="4160" y="663"/>
                      <a:pt x="5105" y="663"/>
                    </a:cubicBezTo>
                    <a:lnTo>
                      <a:pt x="7436" y="663"/>
                    </a:lnTo>
                    <a:cubicBezTo>
                      <a:pt x="7279" y="253"/>
                      <a:pt x="6932" y="1"/>
                      <a:pt x="649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" name="Google Shape;10819;p86"/>
              <p:cNvSpPr/>
              <p:nvPr/>
            </p:nvSpPr>
            <p:spPr>
              <a:xfrm>
                <a:off x="-2309075" y="3992050"/>
                <a:ext cx="2922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10303" extrusionOk="0">
                    <a:moveTo>
                      <a:pt x="5042" y="1"/>
                    </a:moveTo>
                    <a:cubicBezTo>
                      <a:pt x="4506" y="1"/>
                      <a:pt x="4034" y="473"/>
                      <a:pt x="4034" y="1040"/>
                    </a:cubicBezTo>
                    <a:lnTo>
                      <a:pt x="4034" y="2395"/>
                    </a:lnTo>
                    <a:cubicBezTo>
                      <a:pt x="4034" y="2962"/>
                      <a:pt x="4506" y="3435"/>
                      <a:pt x="5042" y="3435"/>
                    </a:cubicBezTo>
                    <a:lnTo>
                      <a:pt x="6964" y="3435"/>
                    </a:lnTo>
                    <a:lnTo>
                      <a:pt x="7814" y="4254"/>
                    </a:lnTo>
                    <a:cubicBezTo>
                      <a:pt x="7216" y="4537"/>
                      <a:pt x="6775" y="5136"/>
                      <a:pt x="6775" y="5829"/>
                    </a:cubicBezTo>
                    <a:cubicBezTo>
                      <a:pt x="6775" y="6270"/>
                      <a:pt x="6932" y="6680"/>
                      <a:pt x="7216" y="6932"/>
                    </a:cubicBezTo>
                    <a:cubicBezTo>
                      <a:pt x="6585" y="7089"/>
                      <a:pt x="6081" y="7499"/>
                      <a:pt x="5766" y="8034"/>
                    </a:cubicBezTo>
                    <a:cubicBezTo>
                      <a:pt x="5451" y="7499"/>
                      <a:pt x="4916" y="7089"/>
                      <a:pt x="4286" y="6932"/>
                    </a:cubicBezTo>
                    <a:cubicBezTo>
                      <a:pt x="4569" y="6617"/>
                      <a:pt x="4727" y="6270"/>
                      <a:pt x="4727" y="5829"/>
                    </a:cubicBezTo>
                    <a:cubicBezTo>
                      <a:pt x="4727" y="4884"/>
                      <a:pt x="3971" y="4159"/>
                      <a:pt x="3025" y="4159"/>
                    </a:cubicBezTo>
                    <a:cubicBezTo>
                      <a:pt x="2080" y="4159"/>
                      <a:pt x="1356" y="4884"/>
                      <a:pt x="1356" y="5829"/>
                    </a:cubicBezTo>
                    <a:cubicBezTo>
                      <a:pt x="1356" y="6270"/>
                      <a:pt x="1513" y="6680"/>
                      <a:pt x="1765" y="6932"/>
                    </a:cubicBezTo>
                    <a:cubicBezTo>
                      <a:pt x="757" y="7215"/>
                      <a:pt x="1" y="8129"/>
                      <a:pt x="1" y="9263"/>
                    </a:cubicBezTo>
                    <a:lnTo>
                      <a:pt x="1" y="9925"/>
                    </a:lnTo>
                    <a:cubicBezTo>
                      <a:pt x="1" y="10145"/>
                      <a:pt x="158" y="10303"/>
                      <a:pt x="348" y="10303"/>
                    </a:cubicBezTo>
                    <a:lnTo>
                      <a:pt x="11343" y="10303"/>
                    </a:lnTo>
                    <a:cubicBezTo>
                      <a:pt x="11532" y="10303"/>
                      <a:pt x="11689" y="10145"/>
                      <a:pt x="11689" y="9925"/>
                    </a:cubicBezTo>
                    <a:lnTo>
                      <a:pt x="11689" y="9263"/>
                    </a:lnTo>
                    <a:cubicBezTo>
                      <a:pt x="11689" y="8160"/>
                      <a:pt x="10965" y="7215"/>
                      <a:pt x="9925" y="6932"/>
                    </a:cubicBezTo>
                    <a:cubicBezTo>
                      <a:pt x="10209" y="6617"/>
                      <a:pt x="10366" y="6270"/>
                      <a:pt x="10366" y="5829"/>
                    </a:cubicBezTo>
                    <a:cubicBezTo>
                      <a:pt x="10366" y="5010"/>
                      <a:pt x="9767" y="4317"/>
                      <a:pt x="8980" y="4159"/>
                    </a:cubicBezTo>
                    <a:lnTo>
                      <a:pt x="8980" y="3435"/>
                    </a:lnTo>
                    <a:lnTo>
                      <a:pt x="10555" y="3435"/>
                    </a:lnTo>
                    <a:cubicBezTo>
                      <a:pt x="11122" y="3435"/>
                      <a:pt x="11595" y="2962"/>
                      <a:pt x="11595" y="2395"/>
                    </a:cubicBezTo>
                    <a:lnTo>
                      <a:pt x="11595" y="1040"/>
                    </a:lnTo>
                    <a:cubicBezTo>
                      <a:pt x="11595" y="473"/>
                      <a:pt x="11122" y="1"/>
                      <a:pt x="1055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6" name="Google Shape;10737;p86"/>
            <p:cNvGrpSpPr/>
            <p:nvPr/>
          </p:nvGrpSpPr>
          <p:grpSpPr>
            <a:xfrm>
              <a:off x="4099936" y="3004451"/>
              <a:ext cx="266309" cy="187582"/>
              <a:chOff x="-1199300" y="3279250"/>
              <a:chExt cx="293025" cy="206400"/>
            </a:xfrm>
            <a:solidFill>
              <a:schemeClr val="tx2"/>
            </a:solidFill>
          </p:grpSpPr>
          <p:sp>
            <p:nvSpPr>
              <p:cNvPr id="27" name="Google Shape;10738;p86"/>
              <p:cNvSpPr/>
              <p:nvPr/>
            </p:nvSpPr>
            <p:spPr>
              <a:xfrm>
                <a:off x="-1183550" y="3395050"/>
                <a:ext cx="261525" cy="90600"/>
              </a:xfrm>
              <a:custGeom>
                <a:avLst/>
                <a:gdLst/>
                <a:ahLst/>
                <a:cxnLst/>
                <a:rect l="l" t="t" r="r" b="b"/>
                <a:pathLst>
                  <a:path w="10461" h="3624" extrusionOk="0">
                    <a:moveTo>
                      <a:pt x="3498" y="0"/>
                    </a:moveTo>
                    <a:lnTo>
                      <a:pt x="1" y="3529"/>
                    </a:lnTo>
                    <a:cubicBezTo>
                      <a:pt x="127" y="3623"/>
                      <a:pt x="284" y="3623"/>
                      <a:pt x="442" y="3623"/>
                    </a:cubicBezTo>
                    <a:lnTo>
                      <a:pt x="10051" y="3623"/>
                    </a:lnTo>
                    <a:cubicBezTo>
                      <a:pt x="10208" y="3623"/>
                      <a:pt x="10366" y="3560"/>
                      <a:pt x="10460" y="3529"/>
                    </a:cubicBezTo>
                    <a:lnTo>
                      <a:pt x="6963" y="0"/>
                    </a:lnTo>
                    <a:lnTo>
                      <a:pt x="5986" y="977"/>
                    </a:lnTo>
                    <a:cubicBezTo>
                      <a:pt x="5797" y="1166"/>
                      <a:pt x="5522" y="1260"/>
                      <a:pt x="5242" y="1260"/>
                    </a:cubicBezTo>
                    <a:cubicBezTo>
                      <a:pt x="4963" y="1260"/>
                      <a:pt x="4679" y="1166"/>
                      <a:pt x="4474" y="977"/>
                    </a:cubicBezTo>
                    <a:lnTo>
                      <a:pt x="349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10739;p86"/>
              <p:cNvSpPr/>
              <p:nvPr/>
            </p:nvSpPr>
            <p:spPr>
              <a:xfrm>
                <a:off x="-1184325" y="3279250"/>
                <a:ext cx="261500" cy="129400"/>
              </a:xfrm>
              <a:custGeom>
                <a:avLst/>
                <a:gdLst/>
                <a:ahLst/>
                <a:cxnLst/>
                <a:rect l="l" t="t" r="r" b="b"/>
                <a:pathLst>
                  <a:path w="10460" h="5176" extrusionOk="0">
                    <a:moveTo>
                      <a:pt x="410" y="1"/>
                    </a:moveTo>
                    <a:cubicBezTo>
                      <a:pt x="252" y="1"/>
                      <a:pt x="95" y="64"/>
                      <a:pt x="0" y="95"/>
                    </a:cubicBezTo>
                    <a:lnTo>
                      <a:pt x="3781" y="3876"/>
                    </a:lnTo>
                    <a:lnTo>
                      <a:pt x="4978" y="5105"/>
                    </a:lnTo>
                    <a:cubicBezTo>
                      <a:pt x="5041" y="5152"/>
                      <a:pt x="5143" y="5175"/>
                      <a:pt x="5246" y="5175"/>
                    </a:cubicBezTo>
                    <a:cubicBezTo>
                      <a:pt x="5348" y="5175"/>
                      <a:pt x="5450" y="5152"/>
                      <a:pt x="5513" y="5105"/>
                    </a:cubicBezTo>
                    <a:lnTo>
                      <a:pt x="6711" y="3876"/>
                    </a:lnTo>
                    <a:lnTo>
                      <a:pt x="10460" y="95"/>
                    </a:lnTo>
                    <a:cubicBezTo>
                      <a:pt x="10334" y="1"/>
                      <a:pt x="10176" y="1"/>
                      <a:pt x="1001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" name="Google Shape;10740;p86"/>
              <p:cNvSpPr/>
              <p:nvPr/>
            </p:nvSpPr>
            <p:spPr>
              <a:xfrm>
                <a:off x="-1199300" y="3294225"/>
                <a:ext cx="90600" cy="175650"/>
              </a:xfrm>
              <a:custGeom>
                <a:avLst/>
                <a:gdLst/>
                <a:ahLst/>
                <a:cxnLst/>
                <a:rect l="l" t="t" r="r" b="b"/>
                <a:pathLst>
                  <a:path w="3624" h="7026" extrusionOk="0">
                    <a:moveTo>
                      <a:pt x="126" y="0"/>
                    </a:moveTo>
                    <a:cubicBezTo>
                      <a:pt x="32" y="126"/>
                      <a:pt x="0" y="284"/>
                      <a:pt x="0" y="441"/>
                    </a:cubicBezTo>
                    <a:lnTo>
                      <a:pt x="0" y="6585"/>
                    </a:lnTo>
                    <a:cubicBezTo>
                      <a:pt x="0" y="6742"/>
                      <a:pt x="32" y="6900"/>
                      <a:pt x="126" y="7026"/>
                    </a:cubicBezTo>
                    <a:lnTo>
                      <a:pt x="3624" y="3466"/>
                    </a:lnTo>
                    <a:lnTo>
                      <a:pt x="1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" name="Google Shape;10741;p86"/>
              <p:cNvSpPr/>
              <p:nvPr/>
            </p:nvSpPr>
            <p:spPr>
              <a:xfrm>
                <a:off x="-996875" y="3294225"/>
                <a:ext cx="90600" cy="177225"/>
              </a:xfrm>
              <a:custGeom>
                <a:avLst/>
                <a:gdLst/>
                <a:ahLst/>
                <a:cxnLst/>
                <a:rect l="l" t="t" r="r" b="b"/>
                <a:pathLst>
                  <a:path w="3624" h="7089" extrusionOk="0">
                    <a:moveTo>
                      <a:pt x="3529" y="0"/>
                    </a:moveTo>
                    <a:lnTo>
                      <a:pt x="0" y="3529"/>
                    </a:lnTo>
                    <a:lnTo>
                      <a:pt x="3529" y="7089"/>
                    </a:lnTo>
                    <a:cubicBezTo>
                      <a:pt x="3592" y="6963"/>
                      <a:pt x="3623" y="6805"/>
                      <a:pt x="3623" y="6648"/>
                    </a:cubicBezTo>
                    <a:lnTo>
                      <a:pt x="3623" y="504"/>
                    </a:lnTo>
                    <a:cubicBezTo>
                      <a:pt x="3592" y="284"/>
                      <a:pt x="3560" y="126"/>
                      <a:pt x="352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300885" y="2116263"/>
            <a:ext cx="2935295" cy="1312737"/>
            <a:chOff x="4807187" y="324426"/>
            <a:chExt cx="2935295" cy="1312737"/>
          </a:xfrm>
        </p:grpSpPr>
        <p:sp>
          <p:nvSpPr>
            <p:cNvPr id="60" name="TextBox 59"/>
            <p:cNvSpPr txBox="1"/>
            <p:nvPr/>
          </p:nvSpPr>
          <p:spPr>
            <a:xfrm>
              <a:off x="5243420" y="324426"/>
              <a:ext cx="2446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54BAB9"/>
                  </a:solidFill>
                  <a:latin typeface="Raleway" charset="0"/>
                  <a:ea typeface="+mn-ea"/>
                  <a:cs typeface="+mn-cs"/>
                  <a:sym typeface="Raleway"/>
                </a:rPr>
                <a:t>Phone /Video chat </a:t>
              </a:r>
              <a:endParaRPr lang="en-US" dirty="0">
                <a:solidFill>
                  <a:srgbClr val="54BAB9"/>
                </a:solidFill>
                <a:latin typeface="Raleway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807187" y="683056"/>
              <a:ext cx="293529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solidFill>
                    <a:schemeClr val="accent6">
                      <a:lumMod val="50000"/>
                    </a:schemeClr>
                  </a:solidFill>
                  <a:latin typeface="Lusitana" charset="0"/>
                  <a:ea typeface="+mn-ea"/>
                  <a:cs typeface="+mn-cs"/>
                  <a:sym typeface="Raleway"/>
                </a:rPr>
                <a:t>This is a great alternative when in-person conversations are not possible. Use for quick alignment, clarification or a quick discussion. </a:t>
              </a:r>
              <a:endParaRPr lang="en-GB" dirty="0">
                <a:solidFill>
                  <a:schemeClr val="accent6">
                    <a:lumMod val="50000"/>
                  </a:schemeClr>
                </a:solidFill>
                <a:latin typeface="Lusitana" charset="0"/>
                <a:ea typeface="+mn-ea"/>
                <a:cs typeface="+mn-cs"/>
                <a:sym typeface="Raleway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86920" cy="65424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1" cstate="screen"/>
          <a:srcRect l="5" r="5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WorkPlace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fontScale="50000" lnSpcReduction="20000"/>
          </a:bodyPr>
          <a:lstStyle/>
          <a:p>
            <a:r>
              <a:rPr lang="en-US" dirty="0"/>
              <a:t>Things we should keep in mind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→"/>
            </a:pPr>
            <a:r>
              <a:rPr lang="en-US" dirty="0"/>
              <a:t> Choosing word</a:t>
            </a:r>
            <a:endParaRPr lang="en-US" dirty="0"/>
          </a:p>
          <a:p>
            <a:pPr>
              <a:buFont typeface="Arial" panose="020B0604020202020204" pitchFamily="34" charset="0"/>
              <a:buChar char="→"/>
            </a:pPr>
            <a:r>
              <a:rPr lang="en-US" dirty="0"/>
              <a:t> Tone of Voice</a:t>
            </a:r>
            <a:endParaRPr lang="en-US" dirty="0"/>
          </a:p>
          <a:p>
            <a:pPr lvl="1">
              <a:buFont typeface="Arial" panose="020B0604020202020204" pitchFamily="34" charset="0"/>
              <a:buChar char="→"/>
            </a:pPr>
            <a:r>
              <a:rPr lang="en-US" dirty="0"/>
              <a:t>Voice pinch</a:t>
            </a:r>
            <a:endParaRPr lang="en-US" dirty="0"/>
          </a:p>
          <a:p>
            <a:pPr lvl="1">
              <a:buFont typeface="Arial" panose="020B0604020202020204" pitchFamily="34" charset="0"/>
              <a:buChar char="→"/>
            </a:pPr>
            <a:r>
              <a:rPr lang="en-US" dirty="0"/>
              <a:t>Breathing</a:t>
            </a:r>
            <a:endParaRPr lang="en-US" dirty="0"/>
          </a:p>
          <a:p>
            <a:pPr lvl="1">
              <a:buFont typeface="Arial" panose="020B0604020202020204" pitchFamily="34" charset="0"/>
              <a:buChar char="→"/>
            </a:pPr>
            <a:r>
              <a:rPr lang="en-US" dirty="0"/>
              <a:t>Volume of voice</a:t>
            </a:r>
            <a:endParaRPr lang="en-US" dirty="0"/>
          </a:p>
          <a:p>
            <a:pPr lvl="1">
              <a:buFont typeface="Arial" panose="020B0604020202020204" pitchFamily="34" charset="0"/>
              <a:buChar char="→"/>
            </a:pPr>
            <a:r>
              <a:rPr lang="en-US" dirty="0"/>
              <a:t>Pace of speech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3" t="9227" r="18352" b="29060"/>
          <a:stretch>
            <a:fillRect/>
          </a:stretch>
        </p:blipFill>
        <p:spPr bwMode="auto">
          <a:xfrm>
            <a:off x="10003790" y="3927475"/>
            <a:ext cx="1756410" cy="1756410"/>
          </a:xfrm>
          <a:custGeom>
            <a:avLst/>
            <a:gdLst>
              <a:gd name="connsiteX0" fmla="*/ 1587119 w 3174238"/>
              <a:gd name="connsiteY0" fmla="*/ 0 h 3174238"/>
              <a:gd name="connsiteX1" fmla="*/ 3174238 w 3174238"/>
              <a:gd name="connsiteY1" fmla="*/ 1587119 h 3174238"/>
              <a:gd name="connsiteX2" fmla="*/ 1587119 w 3174238"/>
              <a:gd name="connsiteY2" fmla="*/ 3174238 h 3174238"/>
              <a:gd name="connsiteX3" fmla="*/ 0 w 3174238"/>
              <a:gd name="connsiteY3" fmla="*/ 1587119 h 3174238"/>
              <a:gd name="connsiteX4" fmla="*/ 1587119 w 3174238"/>
              <a:gd name="connsiteY4" fmla="*/ 0 h 3174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4238" h="3174238">
                <a:moveTo>
                  <a:pt x="1587119" y="0"/>
                </a:moveTo>
                <a:cubicBezTo>
                  <a:pt x="2463661" y="0"/>
                  <a:pt x="3174238" y="710577"/>
                  <a:pt x="3174238" y="1587119"/>
                </a:cubicBezTo>
                <a:cubicBezTo>
                  <a:pt x="3174238" y="2463661"/>
                  <a:pt x="2463661" y="3174238"/>
                  <a:pt x="1587119" y="3174238"/>
                </a:cubicBezTo>
                <a:cubicBezTo>
                  <a:pt x="710577" y="3174238"/>
                  <a:pt x="0" y="2463661"/>
                  <a:pt x="0" y="1587119"/>
                </a:cubicBezTo>
                <a:cubicBezTo>
                  <a:pt x="0" y="710577"/>
                  <a:pt x="710577" y="0"/>
                  <a:pt x="1587119" y="0"/>
                </a:cubicBezTo>
                <a:close/>
              </a:path>
            </a:pathLst>
          </a:custGeom>
          <a:solidFill>
            <a:srgbClr val="9ED2C6"/>
          </a:solidFill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1" cstate="screen"/>
          <a:srcRect l="5" r="5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WorkPlace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fontScale="50000" lnSpcReduction="20000"/>
          </a:bodyPr>
          <a:lstStyle/>
          <a:p>
            <a:r>
              <a:rPr lang="en-US" dirty="0"/>
              <a:t>Things we should keep in mind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→"/>
            </a:pPr>
            <a:r>
              <a:rPr lang="en-US" dirty="0"/>
              <a:t> Listen Actively</a:t>
            </a:r>
            <a:endParaRPr lang="en-US" dirty="0"/>
          </a:p>
          <a:p>
            <a:pPr>
              <a:buFont typeface="Arial" panose="020B0604020202020204" pitchFamily="34" charset="0"/>
              <a:buChar char="→"/>
            </a:pPr>
            <a:r>
              <a:rPr lang="en-US" dirty="0"/>
              <a:t> Body language and gesture</a:t>
            </a:r>
            <a:endParaRPr lang="en-US" dirty="0"/>
          </a:p>
          <a:p>
            <a:pPr>
              <a:buFont typeface="Arial" panose="020B0604020202020204" pitchFamily="34" charset="0"/>
              <a:buChar char="→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3" t="9227" r="18352" b="29060"/>
          <a:stretch>
            <a:fillRect/>
          </a:stretch>
        </p:blipFill>
        <p:spPr bwMode="auto">
          <a:xfrm>
            <a:off x="9942437" y="4944862"/>
            <a:ext cx="1411820" cy="1411820"/>
          </a:xfrm>
          <a:custGeom>
            <a:avLst/>
            <a:gdLst>
              <a:gd name="connsiteX0" fmla="*/ 1587119 w 3174238"/>
              <a:gd name="connsiteY0" fmla="*/ 0 h 3174238"/>
              <a:gd name="connsiteX1" fmla="*/ 3174238 w 3174238"/>
              <a:gd name="connsiteY1" fmla="*/ 1587119 h 3174238"/>
              <a:gd name="connsiteX2" fmla="*/ 1587119 w 3174238"/>
              <a:gd name="connsiteY2" fmla="*/ 3174238 h 3174238"/>
              <a:gd name="connsiteX3" fmla="*/ 0 w 3174238"/>
              <a:gd name="connsiteY3" fmla="*/ 1587119 h 3174238"/>
              <a:gd name="connsiteX4" fmla="*/ 1587119 w 3174238"/>
              <a:gd name="connsiteY4" fmla="*/ 0 h 3174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4238" h="3174238">
                <a:moveTo>
                  <a:pt x="1587119" y="0"/>
                </a:moveTo>
                <a:cubicBezTo>
                  <a:pt x="2463661" y="0"/>
                  <a:pt x="3174238" y="710577"/>
                  <a:pt x="3174238" y="1587119"/>
                </a:cubicBezTo>
                <a:cubicBezTo>
                  <a:pt x="3174238" y="2463661"/>
                  <a:pt x="2463661" y="3174238"/>
                  <a:pt x="1587119" y="3174238"/>
                </a:cubicBezTo>
                <a:cubicBezTo>
                  <a:pt x="710577" y="3174238"/>
                  <a:pt x="0" y="2463661"/>
                  <a:pt x="0" y="1587119"/>
                </a:cubicBezTo>
                <a:cubicBezTo>
                  <a:pt x="0" y="710577"/>
                  <a:pt x="710577" y="0"/>
                  <a:pt x="1587119" y="0"/>
                </a:cubicBezTo>
                <a:close/>
              </a:path>
            </a:pathLst>
          </a:custGeom>
          <a:solidFill>
            <a:srgbClr val="9ED2C6"/>
          </a:solidFill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 l="6" r="6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235700" y="693420"/>
            <a:ext cx="5956300" cy="939165"/>
          </a:xfrm>
        </p:spPr>
        <p:txBody>
          <a:bodyPr/>
          <a:lstStyle/>
          <a:p>
            <a:r>
              <a:rPr lang="en-US" dirty="0"/>
              <a:t>Proactiveness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35700" y="1632990"/>
            <a:ext cx="5956300" cy="110056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  <a:sym typeface="+mn-ea"/>
              </a:rPr>
              <a:t>The proactive people </a:t>
            </a:r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  <a:sym typeface="+mn-ea"/>
              </a:rPr>
              <a:t>control situations 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  <a:sym typeface="+mn-ea"/>
              </a:rPr>
              <a:t>by </a:t>
            </a:r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  <a:sym typeface="+mn-ea"/>
              </a:rPr>
              <a:t>causing things to happen 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  <a:sym typeface="+mn-ea"/>
              </a:rPr>
              <a:t>rather than waiting to respond after things happen.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8350"/>
            <a:ext cx="6235700" cy="304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2070</Words>
  <Application>WPS Presentation</Application>
  <PresentationFormat>Widescreen</PresentationFormat>
  <Paragraphs>143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Arial</vt:lpstr>
      <vt:lpstr>SimSun</vt:lpstr>
      <vt:lpstr>Wingdings</vt:lpstr>
      <vt:lpstr>Times New Roman</vt:lpstr>
      <vt:lpstr>Open Sans</vt:lpstr>
      <vt:lpstr>Segoe Print</vt:lpstr>
      <vt:lpstr>Open Sans</vt:lpstr>
      <vt:lpstr>Raleway</vt:lpstr>
      <vt:lpstr>Lusitana</vt:lpstr>
      <vt:lpstr>Arial</vt:lpstr>
      <vt:lpstr>Raleway</vt:lpstr>
      <vt:lpstr>Calibri</vt:lpstr>
      <vt:lpstr>Calibri Light</vt:lpstr>
      <vt:lpstr>Microsoft YaHei</vt:lpstr>
      <vt:lpstr>Arial Unicode MS</vt:lpstr>
      <vt:lpstr>Calibri</vt:lpstr>
      <vt:lpstr>Office Theme</vt:lpstr>
      <vt:lpstr>Business Communication &amp; Proactiveness</vt:lpstr>
      <vt:lpstr>PowerPoint 演示文稿</vt:lpstr>
      <vt:lpstr>Communication &amp;Mediums </vt:lpstr>
      <vt:lpstr>Communication &amp;Mediums </vt:lpstr>
      <vt:lpstr>Communication &amp;Mediums </vt:lpstr>
      <vt:lpstr>PowerPoint 演示文稿</vt:lpstr>
      <vt:lpstr>Our Promise</vt:lpstr>
      <vt:lpstr>IN WorkPlace</vt:lpstr>
      <vt:lpstr>Section Divider Option 1</vt:lpstr>
      <vt:lpstr>Comparison</vt:lpstr>
      <vt:lpstr>5 P’s of being proactive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Communication &amp; Proactiveness</dc:title>
  <dc:creator>Alamin Hossain</dc:creator>
  <cp:lastModifiedBy>mdala</cp:lastModifiedBy>
  <cp:revision>4</cp:revision>
  <dcterms:created xsi:type="dcterms:W3CDTF">2023-05-22T00:21:00Z</dcterms:created>
  <dcterms:modified xsi:type="dcterms:W3CDTF">2023-05-22T11:22:10Z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A1C3AE53961347518BA3FBCD1B5A612A</vt:lpwstr>
  </property>
  <property fmtid="{D5CDD505-2E9C-101B-9397-08002B2CF9AE}" pid="4" name="KSOProductBuildVer">
    <vt:lpwstr>1033-11.2.0.11537</vt:lpwstr>
  </property>
</Properties>
</file>