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27.fntdata" ContentType="application/x-fontdata"/>
  <Override PartName="/ppt/fonts/font28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27"/>
  </p:notesMasterIdLst>
  <p:sldIdLst>
    <p:sldId id="839" r:id="rId4"/>
    <p:sldId id="380" r:id="rId5"/>
    <p:sldId id="662" r:id="rId6"/>
    <p:sldId id="923" r:id="rId7"/>
    <p:sldId id="843" r:id="rId8"/>
    <p:sldId id="876" r:id="rId9"/>
    <p:sldId id="845" r:id="rId10"/>
    <p:sldId id="846" r:id="rId11"/>
    <p:sldId id="847" r:id="rId12"/>
    <p:sldId id="848" r:id="rId13"/>
    <p:sldId id="849" r:id="rId14"/>
    <p:sldId id="850" r:id="rId15"/>
    <p:sldId id="851" r:id="rId16"/>
    <p:sldId id="852" r:id="rId17"/>
    <p:sldId id="853" r:id="rId18"/>
    <p:sldId id="854" r:id="rId19"/>
    <p:sldId id="855" r:id="rId20"/>
    <p:sldId id="856" r:id="rId21"/>
    <p:sldId id="857" r:id="rId22"/>
    <p:sldId id="858" r:id="rId23"/>
    <p:sldId id="859" r:id="rId24"/>
    <p:sldId id="860" r:id="rId25"/>
    <p:sldId id="861" r:id="rId26"/>
    <p:sldId id="862" r:id="rId28"/>
    <p:sldId id="863" r:id="rId29"/>
    <p:sldId id="864" r:id="rId30"/>
    <p:sldId id="865" r:id="rId31"/>
    <p:sldId id="866" r:id="rId32"/>
    <p:sldId id="867" r:id="rId33"/>
    <p:sldId id="868" r:id="rId34"/>
    <p:sldId id="869" r:id="rId35"/>
    <p:sldId id="870" r:id="rId36"/>
    <p:sldId id="871" r:id="rId37"/>
    <p:sldId id="877" r:id="rId38"/>
    <p:sldId id="872" r:id="rId39"/>
    <p:sldId id="873" r:id="rId40"/>
    <p:sldId id="874" r:id="rId41"/>
    <p:sldId id="875" r:id="rId42"/>
    <p:sldId id="878" r:id="rId43"/>
    <p:sldId id="879" r:id="rId44"/>
    <p:sldId id="880" r:id="rId45"/>
    <p:sldId id="881" r:id="rId46"/>
    <p:sldId id="882" r:id="rId47"/>
    <p:sldId id="883" r:id="rId48"/>
    <p:sldId id="884" r:id="rId49"/>
    <p:sldId id="885" r:id="rId50"/>
    <p:sldId id="886" r:id="rId51"/>
    <p:sldId id="887" r:id="rId52"/>
    <p:sldId id="891" r:id="rId53"/>
  </p:sldIdLst>
  <p:sldSz cx="9144000" cy="5143500" type="screen16x9"/>
  <p:notesSz cx="6858000" cy="9144000"/>
  <p:embeddedFontLst>
    <p:embeddedFont>
      <p:font typeface="Open Sans Light" panose="020B0306030504020204"/>
      <p:regular r:id="rId58"/>
      <p:bold r:id="rId59"/>
      <p:italic r:id="rId60"/>
      <p:boldItalic r:id="rId61"/>
    </p:embeddedFont>
    <p:embeddedFont>
      <p:font typeface="Raleway"/>
      <p:regular r:id="rId62"/>
    </p:embeddedFont>
    <p:embeddedFont>
      <p:font typeface="Roboto" panose="02000000000000000000"/>
      <p:regular r:id="rId63"/>
      <p:bold r:id="rId64"/>
      <p:italic r:id="rId65"/>
      <p:boldItalic r:id="rId66"/>
    </p:embeddedFont>
    <p:embeddedFont>
      <p:font typeface="Open Sans" panose="020B0606030504020204" pitchFamily="34" charset="0"/>
      <p:regular r:id="rId67"/>
      <p:bold r:id="rId68"/>
      <p:italic r:id="rId69"/>
      <p:boldItalic r:id="rId70"/>
    </p:embeddedFont>
    <p:embeddedFont>
      <p:font typeface="Calibri Light" panose="020F0302020204030204" pitchFamily="34" charset="0"/>
      <p:regular r:id="rId71"/>
      <p:italic r:id="rId72"/>
    </p:embeddedFont>
    <p:embeddedFont>
      <p:font typeface="Georgia" panose="02040502050405020303" pitchFamily="18" charset="0"/>
      <p:regular r:id="rId73"/>
      <p:bold r:id="rId74"/>
      <p:italic r:id="rId75"/>
      <p:boldItalic r:id="rId76"/>
    </p:embeddedFont>
    <p:embeddedFont>
      <p:font typeface="Segoe UI Semibold" panose="020B0702040204020203" pitchFamily="34" charset="0"/>
      <p:bold r:id="rId77"/>
    </p:embeddedFont>
    <p:embeddedFont>
      <p:font typeface="Cambria" panose="02040503050406030204" pitchFamily="18" charset="0"/>
      <p:regular r:id="rId78"/>
      <p:bold r:id="rId79"/>
      <p:italic r:id="rId80"/>
      <p:boldItalic r:id="rId81"/>
    </p:embeddedFont>
    <p:embeddedFont>
      <p:font typeface="Calibri" panose="020F0502020204030204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ba Alam" initials="A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99"/>
    <a:srgbClr val="67A2DB"/>
    <a:srgbClr val="3DDA84"/>
    <a:srgbClr val="00486C"/>
    <a:srgbClr val="FFFFCC"/>
    <a:srgbClr val="FF7C80"/>
    <a:srgbClr val="CCFF99"/>
    <a:srgbClr val="FFFFFF"/>
    <a:srgbClr val="62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3"/>
  </p:normalViewPr>
  <p:slideViewPr>
    <p:cSldViewPr snapToGrid="0">
      <p:cViewPr varScale="1">
        <p:scale>
          <a:sx n="105" d="100"/>
          <a:sy n="105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5" Type="http://schemas.openxmlformats.org/officeDocument/2006/relationships/font" Target="fonts/font28.fntdata"/><Relationship Id="rId84" Type="http://schemas.openxmlformats.org/officeDocument/2006/relationships/font" Target="fonts/font27.fntdata"/><Relationship Id="rId83" Type="http://schemas.openxmlformats.org/officeDocument/2006/relationships/font" Target="fonts/font26.fntdata"/><Relationship Id="rId82" Type="http://schemas.openxmlformats.org/officeDocument/2006/relationships/font" Target="fonts/font25.fntdata"/><Relationship Id="rId81" Type="http://schemas.openxmlformats.org/officeDocument/2006/relationships/font" Target="fonts/font24.fntdata"/><Relationship Id="rId80" Type="http://schemas.openxmlformats.org/officeDocument/2006/relationships/font" Target="fonts/font23.fntdata"/><Relationship Id="rId8" Type="http://schemas.openxmlformats.org/officeDocument/2006/relationships/slide" Target="slides/slide5.xml"/><Relationship Id="rId79" Type="http://schemas.openxmlformats.org/officeDocument/2006/relationships/font" Target="fonts/font22.fntdata"/><Relationship Id="rId78" Type="http://schemas.openxmlformats.org/officeDocument/2006/relationships/font" Target="fonts/font21.fntdata"/><Relationship Id="rId77" Type="http://schemas.openxmlformats.org/officeDocument/2006/relationships/font" Target="fonts/font20.fntdata"/><Relationship Id="rId76" Type="http://schemas.openxmlformats.org/officeDocument/2006/relationships/font" Target="fonts/font19.fntdata"/><Relationship Id="rId75" Type="http://schemas.openxmlformats.org/officeDocument/2006/relationships/font" Target="fonts/font18.fntdata"/><Relationship Id="rId74" Type="http://schemas.openxmlformats.org/officeDocument/2006/relationships/font" Target="fonts/font17.fntdata"/><Relationship Id="rId73" Type="http://schemas.openxmlformats.org/officeDocument/2006/relationships/font" Target="fonts/font16.fntdata"/><Relationship Id="rId72" Type="http://schemas.openxmlformats.org/officeDocument/2006/relationships/font" Target="fonts/font15.fntdata"/><Relationship Id="rId71" Type="http://schemas.openxmlformats.org/officeDocument/2006/relationships/font" Target="fonts/font14.fntdata"/><Relationship Id="rId70" Type="http://schemas.openxmlformats.org/officeDocument/2006/relationships/font" Target="fonts/font13.fntdata"/><Relationship Id="rId7" Type="http://schemas.openxmlformats.org/officeDocument/2006/relationships/slide" Target="slides/slide4.xml"/><Relationship Id="rId69" Type="http://schemas.openxmlformats.org/officeDocument/2006/relationships/font" Target="fonts/font12.fntdata"/><Relationship Id="rId68" Type="http://schemas.openxmlformats.org/officeDocument/2006/relationships/font" Target="fonts/font11.fntdata"/><Relationship Id="rId67" Type="http://schemas.openxmlformats.org/officeDocument/2006/relationships/font" Target="fonts/font10.fntdata"/><Relationship Id="rId66" Type="http://schemas.openxmlformats.org/officeDocument/2006/relationships/font" Target="fonts/font9.fntdata"/><Relationship Id="rId65" Type="http://schemas.openxmlformats.org/officeDocument/2006/relationships/font" Target="fonts/font8.fntdata"/><Relationship Id="rId64" Type="http://schemas.openxmlformats.org/officeDocument/2006/relationships/font" Target="fonts/font7.fntdata"/><Relationship Id="rId63" Type="http://schemas.openxmlformats.org/officeDocument/2006/relationships/font" Target="fonts/font6.fntdata"/><Relationship Id="rId62" Type="http://schemas.openxmlformats.org/officeDocument/2006/relationships/font" Target="fonts/font5.fntdata"/><Relationship Id="rId61" Type="http://schemas.openxmlformats.org/officeDocument/2006/relationships/font" Target="fonts/font4.fntdata"/><Relationship Id="rId60" Type="http://schemas.openxmlformats.org/officeDocument/2006/relationships/font" Target="fonts/font3.fntdata"/><Relationship Id="rId6" Type="http://schemas.openxmlformats.org/officeDocument/2006/relationships/slide" Target="slides/slide3.xml"/><Relationship Id="rId59" Type="http://schemas.openxmlformats.org/officeDocument/2006/relationships/font" Target="fonts/font2.fntdata"/><Relationship Id="rId58" Type="http://schemas.openxmlformats.org/officeDocument/2006/relationships/font" Target="fonts/font1.fntdata"/><Relationship Id="rId57" Type="http://schemas.openxmlformats.org/officeDocument/2006/relationships/commentAuthors" Target="commentAuthors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8286750" y="4690227"/>
            <a:ext cx="254794" cy="25479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Open Sans Light" panose="020B0306030504020204"/>
              <a:ea typeface="Open Sans Light" panose="020B0306030504020204"/>
              <a:cs typeface="Open Sans Light" panose="020B0306030504020204"/>
              <a:sym typeface="Open Sans Light" panose="020B0306030504020204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" name="Google Shape;55;p15"/>
          <p:cNvSpPr txBox="1"/>
          <p:nvPr/>
        </p:nvSpPr>
        <p:spPr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Open Sans Light" panose="020B0306030504020204"/>
                <a:ea typeface="Open Sans Light" panose="020B0306030504020204"/>
                <a:cs typeface="Open Sans Light" panose="020B0306030504020204"/>
                <a:sym typeface="Open Sans Light" panose="020B0306030504020204"/>
              </a:rPr>
            </a:fld>
            <a:endParaRPr sz="800" b="1" i="0" u="none" strike="noStrike" cap="none">
              <a:solidFill>
                <a:schemeClr val="lt1"/>
              </a:solidFill>
              <a:latin typeface="Open Sans Light" panose="020B0306030504020204"/>
              <a:ea typeface="Open Sans Light" panose="020B0306030504020204"/>
              <a:cs typeface="Open Sans Light" panose="020B0306030504020204"/>
              <a:sym typeface="Open Sans Light" panose="020B0306030504020204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628650" y="695817"/>
            <a:ext cx="7886700" cy="16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2"/>
                </a:solidFill>
                <a:latin typeface="Open Sans Light" panose="020B0306030504020204"/>
                <a:ea typeface="Open Sans Light" panose="020B0306030504020204"/>
                <a:cs typeface="Open Sans Light" panose="020B0306030504020204"/>
                <a:sym typeface="Open Sans Light" panose="020B0306030504020204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sz="1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57" name="Google Shape;57;p15"/>
          <p:cNvCxnSpPr/>
          <p:nvPr/>
        </p:nvCxnSpPr>
        <p:spPr>
          <a:xfrm rot="10800000">
            <a:off x="1464617" y="4817624"/>
            <a:ext cx="6652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15"/>
          <p:cNvSpPr txBox="1"/>
          <p:nvPr/>
        </p:nvSpPr>
        <p:spPr>
          <a:xfrm>
            <a:off x="629838" y="4744706"/>
            <a:ext cx="889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BJIT </a:t>
            </a:r>
            <a:r>
              <a:rPr lang="en-US" altLang="en-US" sz="800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Group</a:t>
            </a:r>
            <a:endParaRPr sz="800" i="0" u="none" strike="noStrike" cap="none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" name="Google Shape;234;p114" descr="BJIT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8045218" y="65734"/>
            <a:ext cx="992652" cy="8025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正方形/長方形 8"/>
          <p:cNvSpPr/>
          <p:nvPr userDrawn="1"/>
        </p:nvSpPr>
        <p:spPr>
          <a:xfrm>
            <a:off x="3524985" y="4869517"/>
            <a:ext cx="25314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@2019, BJIT Group. All Rights Reserved</a:t>
            </a:r>
            <a:endParaRPr lang="en-US" altLang="ja-JP" sz="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602;p34"/>
          <p:cNvSpPr/>
          <p:nvPr/>
        </p:nvSpPr>
        <p:spPr>
          <a:xfrm>
            <a:off x="4565" y="0"/>
            <a:ext cx="9139435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algn="ctr"/>
            <a:endParaRPr lang="en-US" sz="1400" b="0" cap="none" spc="0" dirty="0">
              <a:ln w="0"/>
              <a:solidFill>
                <a:schemeClr val="accent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604;p34"/>
          <p:cNvGrpSpPr/>
          <p:nvPr/>
        </p:nvGrpSpPr>
        <p:grpSpPr>
          <a:xfrm>
            <a:off x="2300605" y="1907540"/>
            <a:ext cx="4373245" cy="920115"/>
            <a:chOff x="6301042" y="4227741"/>
            <a:chExt cx="11566632" cy="3046801"/>
          </a:xfrm>
        </p:grpSpPr>
        <p:grpSp>
          <p:nvGrpSpPr>
            <p:cNvPr id="6" name="Google Shape;605;p34"/>
            <p:cNvGrpSpPr/>
            <p:nvPr/>
          </p:nvGrpSpPr>
          <p:grpSpPr>
            <a:xfrm>
              <a:off x="6301042" y="4227741"/>
              <a:ext cx="1473200" cy="1463040"/>
              <a:chOff x="6009640" y="3769678"/>
              <a:chExt cx="1473200" cy="1463040"/>
            </a:xfrm>
          </p:grpSpPr>
          <p:cxnSp>
            <p:nvCxnSpPr>
              <p:cNvPr id="10" name="Google Shape;606;p34"/>
              <p:cNvCxnSpPr/>
              <p:nvPr/>
            </p:nvCxnSpPr>
            <p:spPr>
              <a:xfrm rot="10800000">
                <a:off x="6019800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" name="Google Shape;607;p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" name="Google Shape;608;p34"/>
            <p:cNvGrpSpPr/>
            <p:nvPr/>
          </p:nvGrpSpPr>
          <p:grpSpPr>
            <a:xfrm rot="10800000">
              <a:off x="16394474" y="5811502"/>
              <a:ext cx="1473200" cy="1463040"/>
              <a:chOff x="6009640" y="3769678"/>
              <a:chExt cx="1473200" cy="1463040"/>
            </a:xfrm>
          </p:grpSpPr>
          <p:cxnSp>
            <p:nvCxnSpPr>
              <p:cNvPr id="8" name="Google Shape;609;p34"/>
              <p:cNvCxnSpPr/>
              <p:nvPr/>
            </p:nvCxnSpPr>
            <p:spPr>
              <a:xfrm rot="10800000">
                <a:off x="6019800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" name="Google Shape;610;p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2" name="Google Shape;603;p34"/>
          <p:cNvSpPr txBox="1"/>
          <p:nvPr/>
        </p:nvSpPr>
        <p:spPr>
          <a:xfrm>
            <a:off x="2642025" y="2052272"/>
            <a:ext cx="3894504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Java</a:t>
            </a:r>
            <a:endParaRPr lang="en-US" sz="2800" dirty="0">
              <a:ln w="0"/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71512" y="116301"/>
            <a:ext cx="40009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Primitive Ranges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7365" y="859215"/>
            <a:ext cx="55892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six number types made up of a certain number of 8-bit bytes, and are signed or unsigned, meaning they can be negative or positive.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leftmost bit (the most significant digit) is used to represent the sign, where a 1 means negative and 0 means positive.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197" y="2335371"/>
            <a:ext cx="4745606" cy="1948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68780" y="116301"/>
            <a:ext cx="57988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Ranges of Numeric Primitives: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Table&#10;&#10;Description automatically generated"/>
          <p:cNvPicPr>
            <a:picLocks noChangeAspect="1"/>
          </p:cNvPicPr>
          <p:nvPr/>
        </p:nvPicPr>
        <p:blipFill rotWithShape="1">
          <a:blip r:embed="rId1"/>
          <a:srcRect l="3357" t="2271" r="4023" b="3356"/>
          <a:stretch>
            <a:fillRect/>
          </a:stretch>
        </p:blipFill>
        <p:spPr>
          <a:xfrm>
            <a:off x="1194795" y="701076"/>
            <a:ext cx="6754409" cy="38712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4747260" y="1119872"/>
            <a:ext cx="3017883" cy="1498045"/>
          </a:xfrm>
          <a:prstGeom prst="roundRect">
            <a:avLst>
              <a:gd name="adj" fmla="val 7529"/>
            </a:avLst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/>
          <p:cNvSpPr/>
          <p:nvPr/>
        </p:nvSpPr>
        <p:spPr>
          <a:xfrm>
            <a:off x="986971" y="1110343"/>
            <a:ext cx="3468915" cy="2590800"/>
          </a:xfrm>
          <a:prstGeom prst="roundRect">
            <a:avLst>
              <a:gd name="adj" fmla="val 7529"/>
            </a:avLst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68780" y="116301"/>
            <a:ext cx="57988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Value Assignments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703" y="1161258"/>
            <a:ext cx="339852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chemeClr val="bg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a = 0x892; // hexadecimal literal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b = 982; // int literal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 = (char)70000; // The cast is required; 70000 is // out of char range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d = (char) -98; // Ridiculous, but legal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e = -29; // Possible loss of precision; needs a cast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7260" y="1232922"/>
            <a:ext cx="2834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chemeClr val="bg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f = 70000 // Possible loss of precision; needs a cast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 = '\"'; // A double quote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d = '\n'; // A newline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4760685" y="1101618"/>
            <a:ext cx="2794001" cy="1470132"/>
          </a:xfrm>
          <a:prstGeom prst="roundRect">
            <a:avLst>
              <a:gd name="adj" fmla="val 7529"/>
            </a:avLst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986971" y="1110343"/>
            <a:ext cx="3635829" cy="2922816"/>
          </a:xfrm>
          <a:prstGeom prst="roundRect">
            <a:avLst>
              <a:gd name="adj" fmla="val 7529"/>
            </a:avLst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68780" y="116301"/>
            <a:ext cx="57988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Basic Mathematical Operators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286" y="1140058"/>
            <a:ext cx="351971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/ % + - are the mathematical operators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 % have a higher precedence than + or –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 + b % d – c * d / b;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same as: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(a + (b % d)) – ((c * d) / b);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 = 7; // literal assignment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y = x + 2; // assignment with an expression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(including a literal)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5360" y="1140058"/>
            <a:ext cx="26822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z = x * y; // assignment with an expression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b = 27;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b = x;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4815840" y="1445860"/>
            <a:ext cx="3419475" cy="1369911"/>
          </a:xfrm>
          <a:prstGeom prst="roundRect">
            <a:avLst>
              <a:gd name="adj" fmla="val 7529"/>
            </a:avLst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/>
          <p:cNvSpPr/>
          <p:nvPr/>
        </p:nvSpPr>
        <p:spPr>
          <a:xfrm>
            <a:off x="853440" y="1445860"/>
            <a:ext cx="3595189" cy="2922816"/>
          </a:xfrm>
          <a:prstGeom prst="roundRect">
            <a:avLst>
              <a:gd name="adj" fmla="val 7529"/>
            </a:avLst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68780" y="116301"/>
            <a:ext cx="57988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Basic Mathematical Operators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853440" y="1530431"/>
            <a:ext cx="3595189" cy="264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a = 3; // No problem, 3 fits in a byte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b = 8; // No problem, 8 fits in a byte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c = b + c; // Should be no problem, sum of the two bytes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fits in a byte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</a:pPr>
            <a:r>
              <a:rPr lang="pl-P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c = (byte) (a + b);</a:t>
            </a:r>
            <a:endParaRPr lang="pl-PL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100;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b = a; // Implicit cast, an int value always fits in a long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a = 100.001f;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08685" y="1135902"/>
            <a:ext cx="290131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Narrowing requires an explicit cast:</a:t>
            </a:r>
            <a:endParaRPr lang="en-US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840" y="1530431"/>
            <a:ext cx="334844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 = (int)a; // Explicit cast, the float could lose info Integer values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 = 100L; // Implicit cast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 = 3957.229; // illegal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68780" y="116301"/>
            <a:ext cx="57988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Basic Mathematical Operators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98057" y="1272313"/>
            <a:ext cx="218230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Widening flows:</a:t>
            </a:r>
            <a:endParaRPr lang="en-US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721428" y="1792514"/>
            <a:ext cx="3181578" cy="1988457"/>
            <a:chOff x="3106057" y="1705429"/>
            <a:chExt cx="3181578" cy="1988457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3106057" y="1705429"/>
              <a:ext cx="3181578" cy="1988457"/>
            </a:xfrm>
            <a:prstGeom prst="roundRect">
              <a:avLst>
                <a:gd name="adj" fmla="val 7529"/>
              </a:avLst>
            </a:prstGeom>
            <a:solidFill>
              <a:schemeClr val="tx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134518" y="2146614"/>
              <a:ext cx="3014663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byte  -&gt; short -&gt; int -&gt; float </a:t>
              </a:r>
              <a:endPara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134518" y="2514716"/>
              <a:ext cx="3014663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 -&gt; int -&gt; long -&gt; double</a:t>
              </a:r>
              <a:endPara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134518" y="2876571"/>
              <a:ext cx="3014663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byte  -&gt; short -&gt; int -&gt; float -&gt; double</a:t>
              </a:r>
              <a:endPara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134518" y="3238426"/>
              <a:ext cx="3014663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 -&gt; int -&gt; float -&gt; double</a:t>
              </a:r>
              <a:endPara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134518" y="1779566"/>
              <a:ext cx="3014663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byte  -&gt; short -&gt; int -&gt; long -&gt; double</a:t>
              </a:r>
              <a:endPara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68780" y="116301"/>
            <a:ext cx="57988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Default Values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80" y="1301580"/>
            <a:ext cx="5798820" cy="254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68780" y="116301"/>
            <a:ext cx="57988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Arrays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1110" y="1249334"/>
            <a:ext cx="3307080" cy="2785378"/>
          </a:xfrm>
          <a:prstGeom prst="rect">
            <a:avLst/>
          </a:prstGeom>
          <a:noFill/>
          <a:ln w="38100">
            <a:solidFill>
              <a:schemeClr val="bg2">
                <a:lumMod val="10000"/>
                <a:lumOff val="9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is a list of similar things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has a fixed: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must be declared when the array is created.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sizes cannot be changed during the execution of the code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always be an object on the heap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0" y="1921381"/>
            <a:ext cx="3512820" cy="130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79420" y="116301"/>
            <a:ext cx="33070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Constants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40" y="1458961"/>
            <a:ext cx="588264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constants are variables whose values, once assigned, cannot be changed. You declare a constant by using the keyword final. Here are examples of constants or final variables.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9880" y="2478456"/>
            <a:ext cx="37338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int ROW_COUNT = 50;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ALLOW_USER_ACCESS = true;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/>
          <p:cNvSpPr/>
          <p:nvPr/>
        </p:nvSpPr>
        <p:spPr>
          <a:xfrm>
            <a:off x="0" y="1220923"/>
            <a:ext cx="9144000" cy="2922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577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/>
          <p:cNvSpPr/>
          <p:nvPr/>
        </p:nvSpPr>
        <p:spPr>
          <a:xfrm>
            <a:off x="5975334" y="1404942"/>
            <a:ext cx="3053430" cy="2677656"/>
          </a:xfrm>
          <a:prstGeom prst="roundRect">
            <a:avLst>
              <a:gd name="adj" fmla="val 784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/>
          <p:cNvSpPr/>
          <p:nvPr/>
        </p:nvSpPr>
        <p:spPr>
          <a:xfrm>
            <a:off x="158563" y="1404941"/>
            <a:ext cx="3359924" cy="2677656"/>
          </a:xfrm>
          <a:prstGeom prst="roundRect">
            <a:avLst>
              <a:gd name="adj" fmla="val 5568"/>
            </a:avLst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79420" y="116301"/>
            <a:ext cx="33070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Declaring Arrays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563" y="1404941"/>
            <a:ext cx="33951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int[] key; // brackets before name </a:t>
            </a:r>
            <a:r>
              <a:rPr lang="en-US" dirty="0">
                <a:solidFill>
                  <a:schemeClr val="bg2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(recommended)</a:t>
            </a:r>
            <a:endParaRPr lang="en-US" dirty="0">
              <a:solidFill>
                <a:schemeClr val="bg2"/>
              </a:solidFill>
              <a:highlight>
                <a:srgbClr val="CCFFC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key []; // brackets after name (legal but less readable)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spaces between the name and [] legal, but bad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[];   (Declaration)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int[5] scores; // </a:t>
            </a:r>
            <a:r>
              <a:rPr lang="en-US" dirty="0">
                <a:solidFill>
                  <a:schemeClr val="bg2"/>
                </a:solidFill>
                <a:highlight>
                  <a:srgbClr val="FF7C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 okey..</a:t>
            </a:r>
            <a:endParaRPr lang="en-US" dirty="0">
              <a:solidFill>
                <a:schemeClr val="bg2"/>
              </a:solidFill>
              <a:highlight>
                <a:srgbClr val="FF7C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2945" y="1544926"/>
            <a:ext cx="3053430" cy="2462213"/>
          </a:xfrm>
          <a:prstGeom prst="rect">
            <a:avLst/>
          </a:prstGeom>
          <a:noFill/>
          <a:ln cap="rnd">
            <a:noFill/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indent="0" algn="just">
              <a:buClrTx/>
              <a:buFontTx/>
              <a:buNone/>
            </a:pPr>
            <a:r>
              <a:rPr lang="en-GB" alt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Construction:  </a:t>
            </a:r>
            <a:r>
              <a:rPr lang="en-GB" altLang="en-US" i="1" dirty="0" err="1">
                <a:solidFill>
                  <a:schemeClr val="bg2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GB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an array of integers</a:t>
            </a:r>
            <a:endParaRPr lang="en-GB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buClrTx/>
              <a:buFontTx/>
              <a:buNone/>
            </a:pPr>
            <a:endParaRPr lang="en-GB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buClrTx/>
              <a:buFontTx/>
              <a:buNone/>
            </a:pPr>
            <a:r>
              <a:rPr lang="en-GB" alt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GB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int[8]; </a:t>
            </a:r>
            <a:endParaRPr lang="en-GB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buClrTx/>
              <a:buFontTx/>
              <a:buNone/>
            </a:pPr>
            <a:r>
              <a:rPr lang="en-GB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(sets up 8 integer-sized spaces in memory, labelled </a:t>
            </a:r>
            <a:r>
              <a:rPr lang="en-GB" altLang="en-US" i="1" dirty="0" err="1">
                <a:solidFill>
                  <a:schemeClr val="bg2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GB" altLang="en-US" i="1" dirty="0">
                <a:solidFill>
                  <a:schemeClr val="bg2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en-GB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altLang="en-US" i="1" dirty="0" err="1">
                <a:solidFill>
                  <a:schemeClr val="bg2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GB" altLang="en-US" i="1" dirty="0">
                <a:solidFill>
                  <a:schemeClr val="bg2"/>
                </a:solidFill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r>
              <a:rPr lang="en-GB" alt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en-US" i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buClrTx/>
              <a:buFontTx/>
              <a:buNone/>
            </a:pPr>
            <a:endParaRPr lang="en-GB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buClrTx/>
              <a:buFontTx/>
              <a:buNone/>
            </a:pPr>
            <a:r>
              <a:rPr lang="en-GB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GB" alt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GB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= new int[8];</a:t>
            </a:r>
            <a:endParaRPr lang="en-GB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buClrTx/>
              <a:buFontTx/>
              <a:buNone/>
            </a:pPr>
            <a:r>
              <a:rPr lang="en-GB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combines the two statements in one line</a:t>
            </a:r>
            <a:endParaRPr lang="en-GB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3535680" y="1649986"/>
            <a:ext cx="2382860" cy="2064190"/>
            <a:chOff x="3040380" y="1220925"/>
            <a:chExt cx="3373460" cy="2922312"/>
          </a:xfrm>
        </p:grpSpPr>
        <p:sp>
          <p:nvSpPr>
            <p:cNvPr id="4" name="Oval 3"/>
            <p:cNvSpPr/>
            <p:nvPr/>
          </p:nvSpPr>
          <p:spPr>
            <a:xfrm>
              <a:off x="3259838" y="1220925"/>
              <a:ext cx="2930456" cy="29223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514133" y="1474514"/>
              <a:ext cx="2421864" cy="2415134"/>
            </a:xfrm>
            <a:prstGeom prst="ellipse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3040380" y="1964271"/>
              <a:ext cx="3373460" cy="1395870"/>
              <a:chOff x="862" y="919"/>
              <a:chExt cx="5960" cy="2473"/>
            </a:xfrm>
          </p:grpSpPr>
          <p:sp>
            <p:nvSpPr>
              <p:cNvPr id="18" name="Freeform 5"/>
              <p:cNvSpPr/>
              <p:nvPr/>
            </p:nvSpPr>
            <p:spPr bwMode="auto">
              <a:xfrm>
                <a:off x="4069" y="1299"/>
                <a:ext cx="2395" cy="2090"/>
              </a:xfrm>
              <a:custGeom>
                <a:avLst/>
                <a:gdLst>
                  <a:gd name="T0" fmla="*/ 854 w 1009"/>
                  <a:gd name="T1" fmla="*/ 879 h 879"/>
                  <a:gd name="T2" fmla="*/ 155 w 1009"/>
                  <a:gd name="T3" fmla="*/ 879 h 879"/>
                  <a:gd name="T4" fmla="*/ 0 w 1009"/>
                  <a:gd name="T5" fmla="*/ 724 h 879"/>
                  <a:gd name="T6" fmla="*/ 0 w 1009"/>
                  <a:gd name="T7" fmla="*/ 155 h 879"/>
                  <a:gd name="T8" fmla="*/ 155 w 1009"/>
                  <a:gd name="T9" fmla="*/ 0 h 879"/>
                  <a:gd name="T10" fmla="*/ 854 w 1009"/>
                  <a:gd name="T11" fmla="*/ 0 h 879"/>
                  <a:gd name="T12" fmla="*/ 1009 w 1009"/>
                  <a:gd name="T13" fmla="*/ 155 h 879"/>
                  <a:gd name="T14" fmla="*/ 1009 w 1009"/>
                  <a:gd name="T15" fmla="*/ 724 h 879"/>
                  <a:gd name="T16" fmla="*/ 854 w 1009"/>
                  <a:gd name="T17" fmla="*/ 879 h 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9" h="879">
                    <a:moveTo>
                      <a:pt x="854" y="879"/>
                    </a:moveTo>
                    <a:cubicBezTo>
                      <a:pt x="155" y="879"/>
                      <a:pt x="155" y="879"/>
                      <a:pt x="155" y="879"/>
                    </a:cubicBezTo>
                    <a:cubicBezTo>
                      <a:pt x="70" y="879"/>
                      <a:pt x="0" y="809"/>
                      <a:pt x="0" y="724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0" y="70"/>
                      <a:pt x="70" y="0"/>
                      <a:pt x="155" y="0"/>
                    </a:cubicBezTo>
                    <a:cubicBezTo>
                      <a:pt x="854" y="0"/>
                      <a:pt x="854" y="0"/>
                      <a:pt x="854" y="0"/>
                    </a:cubicBezTo>
                    <a:cubicBezTo>
                      <a:pt x="940" y="0"/>
                      <a:pt x="1009" y="70"/>
                      <a:pt x="1009" y="155"/>
                    </a:cubicBezTo>
                    <a:cubicBezTo>
                      <a:pt x="1009" y="724"/>
                      <a:pt x="1009" y="724"/>
                      <a:pt x="1009" y="724"/>
                    </a:cubicBezTo>
                    <a:cubicBezTo>
                      <a:pt x="1009" y="809"/>
                      <a:pt x="940" y="879"/>
                      <a:pt x="854" y="879"/>
                    </a:cubicBezTo>
                  </a:path>
                </a:pathLst>
              </a:custGeom>
              <a:solidFill>
                <a:srgbClr val="EAD6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 noEditPoints="1"/>
              </p:cNvSpPr>
              <p:nvPr/>
            </p:nvSpPr>
            <p:spPr bwMode="auto">
              <a:xfrm>
                <a:off x="4069" y="1299"/>
                <a:ext cx="2395" cy="2090"/>
              </a:xfrm>
              <a:custGeom>
                <a:avLst/>
                <a:gdLst>
                  <a:gd name="T0" fmla="*/ 321 w 1009"/>
                  <a:gd name="T1" fmla="*/ 879 h 879"/>
                  <a:gd name="T2" fmla="*/ 324 w 1009"/>
                  <a:gd name="T3" fmla="*/ 690 h 879"/>
                  <a:gd name="T4" fmla="*/ 328 w 1009"/>
                  <a:gd name="T5" fmla="*/ 315 h 879"/>
                  <a:gd name="T6" fmla="*/ 399 w 1009"/>
                  <a:gd name="T7" fmla="*/ 273 h 879"/>
                  <a:gd name="T8" fmla="*/ 471 w 1009"/>
                  <a:gd name="T9" fmla="*/ 262 h 879"/>
                  <a:gd name="T10" fmla="*/ 589 w 1009"/>
                  <a:gd name="T11" fmla="*/ 271 h 879"/>
                  <a:gd name="T12" fmla="*/ 761 w 1009"/>
                  <a:gd name="T13" fmla="*/ 419 h 879"/>
                  <a:gd name="T14" fmla="*/ 863 w 1009"/>
                  <a:gd name="T15" fmla="*/ 717 h 879"/>
                  <a:gd name="T16" fmla="*/ 710 w 1009"/>
                  <a:gd name="T17" fmla="*/ 714 h 879"/>
                  <a:gd name="T18" fmla="*/ 685 w 1009"/>
                  <a:gd name="T19" fmla="*/ 659 h 879"/>
                  <a:gd name="T20" fmla="*/ 686 w 1009"/>
                  <a:gd name="T21" fmla="*/ 666 h 879"/>
                  <a:gd name="T22" fmla="*/ 697 w 1009"/>
                  <a:gd name="T23" fmla="*/ 740 h 879"/>
                  <a:gd name="T24" fmla="*/ 697 w 1009"/>
                  <a:gd name="T25" fmla="*/ 741 h 879"/>
                  <a:gd name="T26" fmla="*/ 698 w 1009"/>
                  <a:gd name="T27" fmla="*/ 747 h 879"/>
                  <a:gd name="T28" fmla="*/ 708 w 1009"/>
                  <a:gd name="T29" fmla="*/ 872 h 879"/>
                  <a:gd name="T30" fmla="*/ 321 w 1009"/>
                  <a:gd name="T31" fmla="*/ 879 h 879"/>
                  <a:gd name="T32" fmla="*/ 854 w 1009"/>
                  <a:gd name="T33" fmla="*/ 0 h 879"/>
                  <a:gd name="T34" fmla="*/ 155 w 1009"/>
                  <a:gd name="T35" fmla="*/ 0 h 879"/>
                  <a:gd name="T36" fmla="*/ 0 w 1009"/>
                  <a:gd name="T37" fmla="*/ 155 h 879"/>
                  <a:gd name="T38" fmla="*/ 0 w 1009"/>
                  <a:gd name="T39" fmla="*/ 724 h 879"/>
                  <a:gd name="T40" fmla="*/ 155 w 1009"/>
                  <a:gd name="T41" fmla="*/ 879 h 879"/>
                  <a:gd name="T42" fmla="*/ 854 w 1009"/>
                  <a:gd name="T43" fmla="*/ 879 h 879"/>
                  <a:gd name="T44" fmla="*/ 1009 w 1009"/>
                  <a:gd name="T45" fmla="*/ 724 h 879"/>
                  <a:gd name="T46" fmla="*/ 1009 w 1009"/>
                  <a:gd name="T47" fmla="*/ 457 h 879"/>
                  <a:gd name="T48" fmla="*/ 1005 w 1009"/>
                  <a:gd name="T49" fmla="*/ 461 h 879"/>
                  <a:gd name="T50" fmla="*/ 1009 w 1009"/>
                  <a:gd name="T51" fmla="*/ 307 h 879"/>
                  <a:gd name="T52" fmla="*/ 1009 w 1009"/>
                  <a:gd name="T53" fmla="*/ 307 h 879"/>
                  <a:gd name="T54" fmla="*/ 1009 w 1009"/>
                  <a:gd name="T55" fmla="*/ 155 h 879"/>
                  <a:gd name="T56" fmla="*/ 854 w 1009"/>
                  <a:gd name="T57" fmla="*/ 0 h 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09" h="879">
                    <a:moveTo>
                      <a:pt x="321" y="879"/>
                    </a:moveTo>
                    <a:cubicBezTo>
                      <a:pt x="324" y="690"/>
                      <a:pt x="324" y="690"/>
                      <a:pt x="324" y="690"/>
                    </a:cubicBezTo>
                    <a:cubicBezTo>
                      <a:pt x="328" y="315"/>
                      <a:pt x="328" y="315"/>
                      <a:pt x="328" y="315"/>
                    </a:cubicBezTo>
                    <a:cubicBezTo>
                      <a:pt x="328" y="315"/>
                      <a:pt x="332" y="309"/>
                      <a:pt x="399" y="273"/>
                    </a:cubicBezTo>
                    <a:cubicBezTo>
                      <a:pt x="413" y="265"/>
                      <a:pt x="441" y="262"/>
                      <a:pt x="471" y="262"/>
                    </a:cubicBezTo>
                    <a:cubicBezTo>
                      <a:pt x="527" y="262"/>
                      <a:pt x="589" y="271"/>
                      <a:pt x="589" y="271"/>
                    </a:cubicBezTo>
                    <a:cubicBezTo>
                      <a:pt x="654" y="283"/>
                      <a:pt x="727" y="321"/>
                      <a:pt x="761" y="419"/>
                    </a:cubicBezTo>
                    <a:cubicBezTo>
                      <a:pt x="774" y="454"/>
                      <a:pt x="863" y="717"/>
                      <a:pt x="863" y="717"/>
                    </a:cubicBezTo>
                    <a:cubicBezTo>
                      <a:pt x="710" y="714"/>
                      <a:pt x="710" y="714"/>
                      <a:pt x="710" y="714"/>
                    </a:cubicBezTo>
                    <a:cubicBezTo>
                      <a:pt x="685" y="659"/>
                      <a:pt x="685" y="659"/>
                      <a:pt x="685" y="659"/>
                    </a:cubicBezTo>
                    <a:cubicBezTo>
                      <a:pt x="686" y="666"/>
                      <a:pt x="686" y="666"/>
                      <a:pt x="686" y="666"/>
                    </a:cubicBezTo>
                    <a:cubicBezTo>
                      <a:pt x="697" y="740"/>
                      <a:pt x="697" y="740"/>
                      <a:pt x="697" y="740"/>
                    </a:cubicBezTo>
                    <a:cubicBezTo>
                      <a:pt x="697" y="741"/>
                      <a:pt x="697" y="741"/>
                      <a:pt x="697" y="741"/>
                    </a:cubicBezTo>
                    <a:cubicBezTo>
                      <a:pt x="698" y="747"/>
                      <a:pt x="698" y="747"/>
                      <a:pt x="698" y="747"/>
                    </a:cubicBezTo>
                    <a:cubicBezTo>
                      <a:pt x="708" y="872"/>
                      <a:pt x="708" y="872"/>
                      <a:pt x="708" y="872"/>
                    </a:cubicBezTo>
                    <a:cubicBezTo>
                      <a:pt x="321" y="879"/>
                      <a:pt x="321" y="879"/>
                      <a:pt x="321" y="879"/>
                    </a:cubicBezTo>
                    <a:moveTo>
                      <a:pt x="854" y="0"/>
                    </a:moveTo>
                    <a:cubicBezTo>
                      <a:pt x="155" y="0"/>
                      <a:pt x="155" y="0"/>
                      <a:pt x="155" y="0"/>
                    </a:cubicBezTo>
                    <a:cubicBezTo>
                      <a:pt x="70" y="0"/>
                      <a:pt x="0" y="70"/>
                      <a:pt x="0" y="155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809"/>
                      <a:pt x="70" y="879"/>
                      <a:pt x="155" y="879"/>
                    </a:cubicBezTo>
                    <a:cubicBezTo>
                      <a:pt x="854" y="879"/>
                      <a:pt x="854" y="879"/>
                      <a:pt x="854" y="879"/>
                    </a:cubicBezTo>
                    <a:cubicBezTo>
                      <a:pt x="940" y="879"/>
                      <a:pt x="1009" y="809"/>
                      <a:pt x="1009" y="724"/>
                    </a:cubicBezTo>
                    <a:cubicBezTo>
                      <a:pt x="1009" y="457"/>
                      <a:pt x="1009" y="457"/>
                      <a:pt x="1009" y="457"/>
                    </a:cubicBezTo>
                    <a:cubicBezTo>
                      <a:pt x="1005" y="461"/>
                      <a:pt x="1005" y="461"/>
                      <a:pt x="1005" y="461"/>
                    </a:cubicBezTo>
                    <a:cubicBezTo>
                      <a:pt x="1009" y="307"/>
                      <a:pt x="1009" y="307"/>
                      <a:pt x="1009" y="307"/>
                    </a:cubicBezTo>
                    <a:cubicBezTo>
                      <a:pt x="1009" y="307"/>
                      <a:pt x="1009" y="307"/>
                      <a:pt x="1009" y="307"/>
                    </a:cubicBezTo>
                    <a:cubicBezTo>
                      <a:pt x="1009" y="155"/>
                      <a:pt x="1009" y="155"/>
                      <a:pt x="1009" y="155"/>
                    </a:cubicBezTo>
                    <a:cubicBezTo>
                      <a:pt x="1009" y="70"/>
                      <a:pt x="940" y="0"/>
                      <a:pt x="854" y="0"/>
                    </a:cubicBezTo>
                  </a:path>
                </a:pathLst>
              </a:custGeom>
              <a:solidFill>
                <a:srgbClr val="54E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" name="Freeform 7"/>
              <p:cNvSpPr/>
              <p:nvPr/>
            </p:nvSpPr>
            <p:spPr bwMode="auto">
              <a:xfrm>
                <a:off x="6454" y="2029"/>
                <a:ext cx="368" cy="366"/>
              </a:xfrm>
              <a:custGeom>
                <a:avLst/>
                <a:gdLst>
                  <a:gd name="T0" fmla="*/ 10 w 368"/>
                  <a:gd name="T1" fmla="*/ 0 h 366"/>
                  <a:gd name="T2" fmla="*/ 368 w 368"/>
                  <a:gd name="T3" fmla="*/ 0 h 366"/>
                  <a:gd name="T4" fmla="*/ 0 w 368"/>
                  <a:gd name="T5" fmla="*/ 366 h 366"/>
                  <a:gd name="T6" fmla="*/ 10 w 368"/>
                  <a:gd name="T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8" h="366">
                    <a:moveTo>
                      <a:pt x="10" y="0"/>
                    </a:moveTo>
                    <a:lnTo>
                      <a:pt x="368" y="0"/>
                    </a:lnTo>
                    <a:lnTo>
                      <a:pt x="0" y="36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" name="Freeform 8"/>
              <p:cNvSpPr/>
              <p:nvPr/>
            </p:nvSpPr>
            <p:spPr bwMode="auto">
              <a:xfrm>
                <a:off x="6454" y="2029"/>
                <a:ext cx="368" cy="366"/>
              </a:xfrm>
              <a:custGeom>
                <a:avLst/>
                <a:gdLst>
                  <a:gd name="T0" fmla="*/ 10 w 368"/>
                  <a:gd name="T1" fmla="*/ 0 h 366"/>
                  <a:gd name="T2" fmla="*/ 368 w 368"/>
                  <a:gd name="T3" fmla="*/ 0 h 366"/>
                  <a:gd name="T4" fmla="*/ 0 w 368"/>
                  <a:gd name="T5" fmla="*/ 366 h 366"/>
                  <a:gd name="T6" fmla="*/ 10 w 368"/>
                  <a:gd name="T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8" h="366">
                    <a:moveTo>
                      <a:pt x="10" y="0"/>
                    </a:moveTo>
                    <a:lnTo>
                      <a:pt x="368" y="0"/>
                    </a:lnTo>
                    <a:lnTo>
                      <a:pt x="0" y="366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" name="Freeform 9"/>
              <p:cNvSpPr/>
              <p:nvPr/>
            </p:nvSpPr>
            <p:spPr bwMode="auto">
              <a:xfrm>
                <a:off x="6454" y="2029"/>
                <a:ext cx="368" cy="366"/>
              </a:xfrm>
              <a:custGeom>
                <a:avLst/>
                <a:gdLst>
                  <a:gd name="T0" fmla="*/ 368 w 368"/>
                  <a:gd name="T1" fmla="*/ 0 h 366"/>
                  <a:gd name="T2" fmla="*/ 10 w 368"/>
                  <a:gd name="T3" fmla="*/ 0 h 366"/>
                  <a:gd name="T4" fmla="*/ 10 w 368"/>
                  <a:gd name="T5" fmla="*/ 0 h 366"/>
                  <a:gd name="T6" fmla="*/ 0 w 368"/>
                  <a:gd name="T7" fmla="*/ 366 h 366"/>
                  <a:gd name="T8" fmla="*/ 368 w 368"/>
                  <a:gd name="T9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6">
                    <a:moveTo>
                      <a:pt x="368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0" y="366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54E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" name="Freeform 11"/>
              <p:cNvSpPr/>
              <p:nvPr/>
            </p:nvSpPr>
            <p:spPr bwMode="auto">
              <a:xfrm>
                <a:off x="3787" y="1908"/>
                <a:ext cx="543" cy="511"/>
              </a:xfrm>
              <a:custGeom>
                <a:avLst/>
                <a:gdLst>
                  <a:gd name="T0" fmla="*/ 95 w 229"/>
                  <a:gd name="T1" fmla="*/ 146 h 215"/>
                  <a:gd name="T2" fmla="*/ 32 w 229"/>
                  <a:gd name="T3" fmla="*/ 74 h 215"/>
                  <a:gd name="T4" fmla="*/ 12 w 229"/>
                  <a:gd name="T5" fmla="*/ 45 h 215"/>
                  <a:gd name="T6" fmla="*/ 50 w 229"/>
                  <a:gd name="T7" fmla="*/ 69 h 215"/>
                  <a:gd name="T8" fmla="*/ 18 w 229"/>
                  <a:gd name="T9" fmla="*/ 31 h 215"/>
                  <a:gd name="T10" fmla="*/ 38 w 229"/>
                  <a:gd name="T11" fmla="*/ 42 h 215"/>
                  <a:gd name="T12" fmla="*/ 25 w 229"/>
                  <a:gd name="T13" fmla="*/ 20 h 215"/>
                  <a:gd name="T14" fmla="*/ 74 w 229"/>
                  <a:gd name="T15" fmla="*/ 46 h 215"/>
                  <a:gd name="T16" fmla="*/ 36 w 229"/>
                  <a:gd name="T17" fmla="*/ 15 h 215"/>
                  <a:gd name="T18" fmla="*/ 51 w 229"/>
                  <a:gd name="T19" fmla="*/ 12 h 215"/>
                  <a:gd name="T20" fmla="*/ 131 w 229"/>
                  <a:gd name="T21" fmla="*/ 50 h 215"/>
                  <a:gd name="T22" fmla="*/ 146 w 229"/>
                  <a:gd name="T23" fmla="*/ 45 h 215"/>
                  <a:gd name="T24" fmla="*/ 177 w 229"/>
                  <a:gd name="T25" fmla="*/ 2 h 215"/>
                  <a:gd name="T26" fmla="*/ 184 w 229"/>
                  <a:gd name="T27" fmla="*/ 15 h 215"/>
                  <a:gd name="T28" fmla="*/ 174 w 229"/>
                  <a:gd name="T29" fmla="*/ 39 h 215"/>
                  <a:gd name="T30" fmla="*/ 171 w 229"/>
                  <a:gd name="T31" fmla="*/ 59 h 215"/>
                  <a:gd name="T32" fmla="*/ 172 w 229"/>
                  <a:gd name="T33" fmla="*/ 80 h 215"/>
                  <a:gd name="T34" fmla="*/ 229 w 229"/>
                  <a:gd name="T35" fmla="*/ 159 h 215"/>
                  <a:gd name="T36" fmla="*/ 133 w 229"/>
                  <a:gd name="T37" fmla="*/ 215 h 215"/>
                  <a:gd name="T38" fmla="*/ 95 w 229"/>
                  <a:gd name="T39" fmla="*/ 146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9" h="215">
                    <a:moveTo>
                      <a:pt x="95" y="146"/>
                    </a:moveTo>
                    <a:cubicBezTo>
                      <a:pt x="32" y="74"/>
                      <a:pt x="32" y="74"/>
                      <a:pt x="32" y="74"/>
                    </a:cubicBezTo>
                    <a:cubicBezTo>
                      <a:pt x="15" y="57"/>
                      <a:pt x="9" y="48"/>
                      <a:pt x="12" y="45"/>
                    </a:cubicBezTo>
                    <a:cubicBezTo>
                      <a:pt x="17" y="41"/>
                      <a:pt x="15" y="43"/>
                      <a:pt x="50" y="69"/>
                    </a:cubicBezTo>
                    <a:cubicBezTo>
                      <a:pt x="50" y="69"/>
                      <a:pt x="0" y="31"/>
                      <a:pt x="18" y="31"/>
                    </a:cubicBezTo>
                    <a:cubicBezTo>
                      <a:pt x="21" y="31"/>
                      <a:pt x="29" y="36"/>
                      <a:pt x="38" y="42"/>
                    </a:cubicBezTo>
                    <a:cubicBezTo>
                      <a:pt x="26" y="31"/>
                      <a:pt x="22" y="24"/>
                      <a:pt x="25" y="20"/>
                    </a:cubicBezTo>
                    <a:cubicBezTo>
                      <a:pt x="29" y="14"/>
                      <a:pt x="60" y="36"/>
                      <a:pt x="74" y="46"/>
                    </a:cubicBezTo>
                    <a:cubicBezTo>
                      <a:pt x="62" y="37"/>
                      <a:pt x="40" y="21"/>
                      <a:pt x="36" y="15"/>
                    </a:cubicBezTo>
                    <a:cubicBezTo>
                      <a:pt x="31" y="8"/>
                      <a:pt x="42" y="9"/>
                      <a:pt x="51" y="12"/>
                    </a:cubicBezTo>
                    <a:cubicBezTo>
                      <a:pt x="60" y="15"/>
                      <a:pt x="115" y="43"/>
                      <a:pt x="131" y="50"/>
                    </a:cubicBezTo>
                    <a:cubicBezTo>
                      <a:pt x="142" y="55"/>
                      <a:pt x="146" y="45"/>
                      <a:pt x="146" y="45"/>
                    </a:cubicBezTo>
                    <a:cubicBezTo>
                      <a:pt x="152" y="20"/>
                      <a:pt x="170" y="4"/>
                      <a:pt x="177" y="2"/>
                    </a:cubicBezTo>
                    <a:cubicBezTo>
                      <a:pt x="184" y="0"/>
                      <a:pt x="189" y="8"/>
                      <a:pt x="184" y="15"/>
                    </a:cubicBezTo>
                    <a:cubicBezTo>
                      <a:pt x="180" y="20"/>
                      <a:pt x="176" y="31"/>
                      <a:pt x="174" y="39"/>
                    </a:cubicBezTo>
                    <a:cubicBezTo>
                      <a:pt x="172" y="45"/>
                      <a:pt x="170" y="52"/>
                      <a:pt x="171" y="59"/>
                    </a:cubicBezTo>
                    <a:cubicBezTo>
                      <a:pt x="171" y="67"/>
                      <a:pt x="171" y="74"/>
                      <a:pt x="172" y="80"/>
                    </a:cubicBezTo>
                    <a:cubicBezTo>
                      <a:pt x="229" y="159"/>
                      <a:pt x="229" y="159"/>
                      <a:pt x="229" y="159"/>
                    </a:cubicBezTo>
                    <a:cubicBezTo>
                      <a:pt x="133" y="215"/>
                      <a:pt x="133" y="215"/>
                      <a:pt x="133" y="215"/>
                    </a:cubicBezTo>
                    <a:lnTo>
                      <a:pt x="95" y="146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" name="Freeform 12"/>
              <p:cNvSpPr/>
              <p:nvPr/>
            </p:nvSpPr>
            <p:spPr bwMode="auto">
              <a:xfrm>
                <a:off x="3844" y="2008"/>
                <a:ext cx="116" cy="93"/>
              </a:xfrm>
              <a:custGeom>
                <a:avLst/>
                <a:gdLst>
                  <a:gd name="T0" fmla="*/ 48 w 49"/>
                  <a:gd name="T1" fmla="*/ 38 h 39"/>
                  <a:gd name="T2" fmla="*/ 23 w 49"/>
                  <a:gd name="T3" fmla="*/ 21 h 39"/>
                  <a:gd name="T4" fmla="*/ 1 w 49"/>
                  <a:gd name="T5" fmla="*/ 1 h 39"/>
                  <a:gd name="T6" fmla="*/ 26 w 49"/>
                  <a:gd name="T7" fmla="*/ 18 h 39"/>
                  <a:gd name="T8" fmla="*/ 48 w 49"/>
                  <a:gd name="T9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9">
                    <a:moveTo>
                      <a:pt x="48" y="38"/>
                    </a:moveTo>
                    <a:cubicBezTo>
                      <a:pt x="48" y="39"/>
                      <a:pt x="37" y="32"/>
                      <a:pt x="23" y="21"/>
                    </a:cubicBezTo>
                    <a:cubicBezTo>
                      <a:pt x="10" y="11"/>
                      <a:pt x="0" y="1"/>
                      <a:pt x="1" y="1"/>
                    </a:cubicBezTo>
                    <a:cubicBezTo>
                      <a:pt x="1" y="0"/>
                      <a:pt x="13" y="7"/>
                      <a:pt x="26" y="18"/>
                    </a:cubicBezTo>
                    <a:cubicBezTo>
                      <a:pt x="39" y="28"/>
                      <a:pt x="49" y="37"/>
                      <a:pt x="48" y="38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" name="Freeform 13"/>
              <p:cNvSpPr/>
              <p:nvPr/>
            </p:nvSpPr>
            <p:spPr bwMode="auto">
              <a:xfrm>
                <a:off x="3860" y="1979"/>
                <a:ext cx="128" cy="93"/>
              </a:xfrm>
              <a:custGeom>
                <a:avLst/>
                <a:gdLst>
                  <a:gd name="T0" fmla="*/ 54 w 54"/>
                  <a:gd name="T1" fmla="*/ 38 h 39"/>
                  <a:gd name="T2" fmla="*/ 26 w 54"/>
                  <a:gd name="T3" fmla="*/ 21 h 39"/>
                  <a:gd name="T4" fmla="*/ 0 w 54"/>
                  <a:gd name="T5" fmla="*/ 1 h 39"/>
                  <a:gd name="T6" fmla="*/ 28 w 54"/>
                  <a:gd name="T7" fmla="*/ 17 h 39"/>
                  <a:gd name="T8" fmla="*/ 54 w 54"/>
                  <a:gd name="T9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9">
                    <a:moveTo>
                      <a:pt x="54" y="38"/>
                    </a:moveTo>
                    <a:cubicBezTo>
                      <a:pt x="53" y="39"/>
                      <a:pt x="41" y="31"/>
                      <a:pt x="26" y="21"/>
                    </a:cubicBezTo>
                    <a:cubicBezTo>
                      <a:pt x="11" y="11"/>
                      <a:pt x="0" y="1"/>
                      <a:pt x="0" y="1"/>
                    </a:cubicBezTo>
                    <a:cubicBezTo>
                      <a:pt x="1" y="0"/>
                      <a:pt x="14" y="7"/>
                      <a:pt x="28" y="17"/>
                    </a:cubicBezTo>
                    <a:cubicBezTo>
                      <a:pt x="43" y="28"/>
                      <a:pt x="54" y="37"/>
                      <a:pt x="54" y="38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" name="Freeform 14"/>
              <p:cNvSpPr/>
              <p:nvPr/>
            </p:nvSpPr>
            <p:spPr bwMode="auto">
              <a:xfrm>
                <a:off x="3886" y="1953"/>
                <a:ext cx="124" cy="86"/>
              </a:xfrm>
              <a:custGeom>
                <a:avLst/>
                <a:gdLst>
                  <a:gd name="T0" fmla="*/ 52 w 52"/>
                  <a:gd name="T1" fmla="*/ 35 h 36"/>
                  <a:gd name="T2" fmla="*/ 25 w 52"/>
                  <a:gd name="T3" fmla="*/ 20 h 36"/>
                  <a:gd name="T4" fmla="*/ 1 w 52"/>
                  <a:gd name="T5" fmla="*/ 1 h 36"/>
                  <a:gd name="T6" fmla="*/ 27 w 52"/>
                  <a:gd name="T7" fmla="*/ 16 h 36"/>
                  <a:gd name="T8" fmla="*/ 52 w 52"/>
                  <a:gd name="T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6">
                    <a:moveTo>
                      <a:pt x="52" y="35"/>
                    </a:moveTo>
                    <a:cubicBezTo>
                      <a:pt x="51" y="36"/>
                      <a:pt x="39" y="29"/>
                      <a:pt x="25" y="20"/>
                    </a:cubicBezTo>
                    <a:cubicBezTo>
                      <a:pt x="11" y="10"/>
                      <a:pt x="0" y="2"/>
                      <a:pt x="1" y="1"/>
                    </a:cubicBezTo>
                    <a:cubicBezTo>
                      <a:pt x="1" y="0"/>
                      <a:pt x="13" y="7"/>
                      <a:pt x="27" y="16"/>
                    </a:cubicBezTo>
                    <a:cubicBezTo>
                      <a:pt x="41" y="26"/>
                      <a:pt x="52" y="34"/>
                      <a:pt x="52" y="35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" name="Freeform 15"/>
              <p:cNvSpPr/>
              <p:nvPr/>
            </p:nvSpPr>
            <p:spPr bwMode="auto">
              <a:xfrm>
                <a:off x="4012" y="2124"/>
                <a:ext cx="743" cy="987"/>
              </a:xfrm>
              <a:custGeom>
                <a:avLst/>
                <a:gdLst>
                  <a:gd name="T0" fmla="*/ 82 w 313"/>
                  <a:gd name="T1" fmla="*/ 0 h 415"/>
                  <a:gd name="T2" fmla="*/ 313 w 313"/>
                  <a:gd name="T3" fmla="*/ 292 h 415"/>
                  <a:gd name="T4" fmla="*/ 260 w 313"/>
                  <a:gd name="T5" fmla="*/ 415 h 415"/>
                  <a:gd name="T6" fmla="*/ 177 w 313"/>
                  <a:gd name="T7" fmla="*/ 375 h 415"/>
                  <a:gd name="T8" fmla="*/ 0 w 313"/>
                  <a:gd name="T9" fmla="*/ 55 h 415"/>
                  <a:gd name="T10" fmla="*/ 82 w 313"/>
                  <a:gd name="T11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3" h="415">
                    <a:moveTo>
                      <a:pt x="82" y="0"/>
                    </a:moveTo>
                    <a:cubicBezTo>
                      <a:pt x="313" y="292"/>
                      <a:pt x="313" y="292"/>
                      <a:pt x="313" y="292"/>
                    </a:cubicBezTo>
                    <a:cubicBezTo>
                      <a:pt x="260" y="415"/>
                      <a:pt x="260" y="415"/>
                      <a:pt x="260" y="415"/>
                    </a:cubicBezTo>
                    <a:cubicBezTo>
                      <a:pt x="260" y="415"/>
                      <a:pt x="197" y="401"/>
                      <a:pt x="177" y="375"/>
                    </a:cubicBezTo>
                    <a:cubicBezTo>
                      <a:pt x="158" y="348"/>
                      <a:pt x="0" y="55"/>
                      <a:pt x="0" y="55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" name="Freeform 16"/>
              <p:cNvSpPr/>
              <p:nvPr/>
            </p:nvSpPr>
            <p:spPr bwMode="auto">
              <a:xfrm>
                <a:off x="5472" y="1149"/>
                <a:ext cx="282" cy="555"/>
              </a:xfrm>
              <a:custGeom>
                <a:avLst/>
                <a:gdLst>
                  <a:gd name="T0" fmla="*/ 53 w 119"/>
                  <a:gd name="T1" fmla="*/ 0 h 233"/>
                  <a:gd name="T2" fmla="*/ 67 w 119"/>
                  <a:gd name="T3" fmla="*/ 62 h 233"/>
                  <a:gd name="T4" fmla="*/ 79 w 119"/>
                  <a:gd name="T5" fmla="*/ 125 h 233"/>
                  <a:gd name="T6" fmla="*/ 117 w 119"/>
                  <a:gd name="T7" fmla="*/ 161 h 233"/>
                  <a:gd name="T8" fmla="*/ 107 w 119"/>
                  <a:gd name="T9" fmla="*/ 183 h 233"/>
                  <a:gd name="T10" fmla="*/ 83 w 119"/>
                  <a:gd name="T11" fmla="*/ 180 h 233"/>
                  <a:gd name="T12" fmla="*/ 72 w 119"/>
                  <a:gd name="T13" fmla="*/ 220 h 233"/>
                  <a:gd name="T14" fmla="*/ 36 w 119"/>
                  <a:gd name="T15" fmla="*/ 209 h 233"/>
                  <a:gd name="T16" fmla="*/ 21 w 119"/>
                  <a:gd name="T17" fmla="*/ 231 h 233"/>
                  <a:gd name="T18" fmla="*/ 0 w 119"/>
                  <a:gd name="T19" fmla="*/ 21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233">
                    <a:moveTo>
                      <a:pt x="53" y="0"/>
                    </a:moveTo>
                    <a:cubicBezTo>
                      <a:pt x="69" y="15"/>
                      <a:pt x="69" y="40"/>
                      <a:pt x="67" y="62"/>
                    </a:cubicBezTo>
                    <a:cubicBezTo>
                      <a:pt x="65" y="84"/>
                      <a:pt x="64" y="109"/>
                      <a:pt x="79" y="125"/>
                    </a:cubicBezTo>
                    <a:cubicBezTo>
                      <a:pt x="92" y="138"/>
                      <a:pt x="114" y="144"/>
                      <a:pt x="117" y="161"/>
                    </a:cubicBezTo>
                    <a:cubicBezTo>
                      <a:pt x="119" y="170"/>
                      <a:pt x="114" y="179"/>
                      <a:pt x="107" y="183"/>
                    </a:cubicBezTo>
                    <a:cubicBezTo>
                      <a:pt x="99" y="187"/>
                      <a:pt x="89" y="186"/>
                      <a:pt x="83" y="180"/>
                    </a:cubicBezTo>
                    <a:cubicBezTo>
                      <a:pt x="88" y="194"/>
                      <a:pt x="85" y="212"/>
                      <a:pt x="72" y="220"/>
                    </a:cubicBezTo>
                    <a:cubicBezTo>
                      <a:pt x="60" y="229"/>
                      <a:pt x="40" y="224"/>
                      <a:pt x="36" y="209"/>
                    </a:cubicBezTo>
                    <a:cubicBezTo>
                      <a:pt x="38" y="219"/>
                      <a:pt x="31" y="230"/>
                      <a:pt x="21" y="231"/>
                    </a:cubicBezTo>
                    <a:cubicBezTo>
                      <a:pt x="12" y="233"/>
                      <a:pt x="1" y="225"/>
                      <a:pt x="0" y="21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" name="Freeform 17"/>
              <p:cNvSpPr/>
              <p:nvPr/>
            </p:nvSpPr>
            <p:spPr bwMode="auto">
              <a:xfrm>
                <a:off x="4864" y="1038"/>
                <a:ext cx="494" cy="504"/>
              </a:xfrm>
              <a:custGeom>
                <a:avLst/>
                <a:gdLst>
                  <a:gd name="T0" fmla="*/ 71 w 208"/>
                  <a:gd name="T1" fmla="*/ 195 h 212"/>
                  <a:gd name="T2" fmla="*/ 42 w 208"/>
                  <a:gd name="T3" fmla="*/ 207 h 212"/>
                  <a:gd name="T4" fmla="*/ 31 w 208"/>
                  <a:gd name="T5" fmla="*/ 178 h 212"/>
                  <a:gd name="T6" fmla="*/ 44 w 208"/>
                  <a:gd name="T7" fmla="*/ 155 h 212"/>
                  <a:gd name="T8" fmla="*/ 24 w 208"/>
                  <a:gd name="T9" fmla="*/ 131 h 212"/>
                  <a:gd name="T10" fmla="*/ 1 w 208"/>
                  <a:gd name="T11" fmla="*/ 109 h 212"/>
                  <a:gd name="T12" fmla="*/ 18 w 208"/>
                  <a:gd name="T13" fmla="*/ 83 h 212"/>
                  <a:gd name="T14" fmla="*/ 29 w 208"/>
                  <a:gd name="T15" fmla="*/ 55 h 212"/>
                  <a:gd name="T16" fmla="*/ 18 w 208"/>
                  <a:gd name="T17" fmla="*/ 43 h 212"/>
                  <a:gd name="T18" fmla="*/ 24 w 208"/>
                  <a:gd name="T19" fmla="*/ 11 h 212"/>
                  <a:gd name="T20" fmla="*/ 58 w 208"/>
                  <a:gd name="T21" fmla="*/ 5 h 212"/>
                  <a:gd name="T22" fmla="*/ 93 w 208"/>
                  <a:gd name="T23" fmla="*/ 15 h 212"/>
                  <a:gd name="T24" fmla="*/ 208 w 208"/>
                  <a:gd name="T2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8" h="212">
                    <a:moveTo>
                      <a:pt x="71" y="195"/>
                    </a:moveTo>
                    <a:cubicBezTo>
                      <a:pt x="67" y="206"/>
                      <a:pt x="53" y="212"/>
                      <a:pt x="42" y="207"/>
                    </a:cubicBezTo>
                    <a:cubicBezTo>
                      <a:pt x="31" y="203"/>
                      <a:pt x="26" y="189"/>
                      <a:pt x="31" y="178"/>
                    </a:cubicBezTo>
                    <a:cubicBezTo>
                      <a:pt x="35" y="170"/>
                      <a:pt x="44" y="164"/>
                      <a:pt x="44" y="155"/>
                    </a:cubicBezTo>
                    <a:cubicBezTo>
                      <a:pt x="45" y="144"/>
                      <a:pt x="34" y="136"/>
                      <a:pt x="24" y="131"/>
                    </a:cubicBezTo>
                    <a:cubicBezTo>
                      <a:pt x="14" y="126"/>
                      <a:pt x="3" y="120"/>
                      <a:pt x="1" y="109"/>
                    </a:cubicBezTo>
                    <a:cubicBezTo>
                      <a:pt x="0" y="98"/>
                      <a:pt x="10" y="90"/>
                      <a:pt x="18" y="83"/>
                    </a:cubicBezTo>
                    <a:cubicBezTo>
                      <a:pt x="26" y="76"/>
                      <a:pt x="34" y="65"/>
                      <a:pt x="29" y="55"/>
                    </a:cubicBezTo>
                    <a:cubicBezTo>
                      <a:pt x="26" y="50"/>
                      <a:pt x="21" y="48"/>
                      <a:pt x="18" y="43"/>
                    </a:cubicBezTo>
                    <a:cubicBezTo>
                      <a:pt x="10" y="34"/>
                      <a:pt x="14" y="19"/>
                      <a:pt x="24" y="11"/>
                    </a:cubicBezTo>
                    <a:cubicBezTo>
                      <a:pt x="33" y="4"/>
                      <a:pt x="46" y="3"/>
                      <a:pt x="58" y="5"/>
                    </a:cubicBezTo>
                    <a:cubicBezTo>
                      <a:pt x="70" y="7"/>
                      <a:pt x="81" y="12"/>
                      <a:pt x="93" y="15"/>
                    </a:cubicBezTo>
                    <a:cubicBezTo>
                      <a:pt x="131" y="27"/>
                      <a:pt x="174" y="21"/>
                      <a:pt x="208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" name="Freeform 18"/>
              <p:cNvSpPr/>
              <p:nvPr/>
            </p:nvSpPr>
            <p:spPr bwMode="auto">
              <a:xfrm>
                <a:off x="4935" y="995"/>
                <a:ext cx="660" cy="1141"/>
              </a:xfrm>
              <a:custGeom>
                <a:avLst/>
                <a:gdLst>
                  <a:gd name="T0" fmla="*/ 112 w 278"/>
                  <a:gd name="T1" fmla="*/ 471 h 480"/>
                  <a:gd name="T2" fmla="*/ 206 w 278"/>
                  <a:gd name="T3" fmla="*/ 409 h 480"/>
                  <a:gd name="T4" fmla="*/ 263 w 278"/>
                  <a:gd name="T5" fmla="*/ 149 h 480"/>
                  <a:gd name="T6" fmla="*/ 174 w 278"/>
                  <a:gd name="T7" fmla="*/ 10 h 480"/>
                  <a:gd name="T8" fmla="*/ 168 w 278"/>
                  <a:gd name="T9" fmla="*/ 9 h 480"/>
                  <a:gd name="T10" fmla="*/ 38 w 278"/>
                  <a:gd name="T11" fmla="*/ 98 h 480"/>
                  <a:gd name="T12" fmla="*/ 8 w 278"/>
                  <a:gd name="T13" fmla="*/ 243 h 480"/>
                  <a:gd name="T14" fmla="*/ 60 w 278"/>
                  <a:gd name="T15" fmla="*/ 324 h 480"/>
                  <a:gd name="T16" fmla="*/ 49 w 278"/>
                  <a:gd name="T17" fmla="*/ 376 h 480"/>
                  <a:gd name="T18" fmla="*/ 112 w 278"/>
                  <a:gd name="T19" fmla="*/ 471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8" h="480">
                    <a:moveTo>
                      <a:pt x="112" y="471"/>
                    </a:moveTo>
                    <a:cubicBezTo>
                      <a:pt x="155" y="480"/>
                      <a:pt x="197" y="452"/>
                      <a:pt x="206" y="409"/>
                    </a:cubicBezTo>
                    <a:cubicBezTo>
                      <a:pt x="263" y="149"/>
                      <a:pt x="263" y="149"/>
                      <a:pt x="263" y="149"/>
                    </a:cubicBezTo>
                    <a:cubicBezTo>
                      <a:pt x="278" y="86"/>
                      <a:pt x="238" y="23"/>
                      <a:pt x="174" y="10"/>
                    </a:cubicBezTo>
                    <a:cubicBezTo>
                      <a:pt x="168" y="9"/>
                      <a:pt x="168" y="9"/>
                      <a:pt x="168" y="9"/>
                    </a:cubicBezTo>
                    <a:cubicBezTo>
                      <a:pt x="108" y="0"/>
                      <a:pt x="51" y="39"/>
                      <a:pt x="38" y="98"/>
                    </a:cubicBezTo>
                    <a:cubicBezTo>
                      <a:pt x="25" y="153"/>
                      <a:pt x="12" y="213"/>
                      <a:pt x="8" y="243"/>
                    </a:cubicBezTo>
                    <a:cubicBezTo>
                      <a:pt x="0" y="305"/>
                      <a:pt x="60" y="324"/>
                      <a:pt x="60" y="324"/>
                    </a:cubicBezTo>
                    <a:cubicBezTo>
                      <a:pt x="49" y="376"/>
                      <a:pt x="49" y="376"/>
                      <a:pt x="49" y="376"/>
                    </a:cubicBezTo>
                    <a:cubicBezTo>
                      <a:pt x="40" y="419"/>
                      <a:pt x="68" y="462"/>
                      <a:pt x="112" y="47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" name="Freeform 19"/>
              <p:cNvSpPr/>
              <p:nvPr/>
            </p:nvSpPr>
            <p:spPr bwMode="auto">
              <a:xfrm>
                <a:off x="5049" y="1306"/>
                <a:ext cx="45" cy="46"/>
              </a:xfrm>
              <a:custGeom>
                <a:avLst/>
                <a:gdLst>
                  <a:gd name="T0" fmla="*/ 1 w 19"/>
                  <a:gd name="T1" fmla="*/ 7 h 19"/>
                  <a:gd name="T2" fmla="*/ 8 w 19"/>
                  <a:gd name="T3" fmla="*/ 18 h 19"/>
                  <a:gd name="T4" fmla="*/ 18 w 19"/>
                  <a:gd name="T5" fmla="*/ 11 h 19"/>
                  <a:gd name="T6" fmla="*/ 11 w 19"/>
                  <a:gd name="T7" fmla="*/ 1 h 19"/>
                  <a:gd name="T8" fmla="*/ 1 w 19"/>
                  <a:gd name="T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" y="7"/>
                    </a:moveTo>
                    <a:cubicBezTo>
                      <a:pt x="0" y="12"/>
                      <a:pt x="3" y="17"/>
                      <a:pt x="8" y="18"/>
                    </a:cubicBezTo>
                    <a:cubicBezTo>
                      <a:pt x="13" y="19"/>
                      <a:pt x="17" y="16"/>
                      <a:pt x="18" y="11"/>
                    </a:cubicBezTo>
                    <a:cubicBezTo>
                      <a:pt x="19" y="6"/>
                      <a:pt x="16" y="2"/>
                      <a:pt x="11" y="1"/>
                    </a:cubicBezTo>
                    <a:cubicBezTo>
                      <a:pt x="6" y="0"/>
                      <a:pt x="2" y="3"/>
                      <a:pt x="1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" name="Freeform 20"/>
              <p:cNvSpPr/>
              <p:nvPr/>
            </p:nvSpPr>
            <p:spPr bwMode="auto">
              <a:xfrm>
                <a:off x="5045" y="1285"/>
                <a:ext cx="85" cy="33"/>
              </a:xfrm>
              <a:custGeom>
                <a:avLst/>
                <a:gdLst>
                  <a:gd name="T0" fmla="*/ 1 w 36"/>
                  <a:gd name="T1" fmla="*/ 8 h 14"/>
                  <a:gd name="T2" fmla="*/ 18 w 36"/>
                  <a:gd name="T3" fmla="*/ 7 h 14"/>
                  <a:gd name="T4" fmla="*/ 35 w 36"/>
                  <a:gd name="T5" fmla="*/ 13 h 14"/>
                  <a:gd name="T6" fmla="*/ 32 w 36"/>
                  <a:gd name="T7" fmla="*/ 7 h 14"/>
                  <a:gd name="T8" fmla="*/ 19 w 36"/>
                  <a:gd name="T9" fmla="*/ 1 h 14"/>
                  <a:gd name="T10" fmla="*/ 5 w 36"/>
                  <a:gd name="T11" fmla="*/ 3 h 14"/>
                  <a:gd name="T12" fmla="*/ 1 w 36"/>
                  <a:gd name="T13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4">
                    <a:moveTo>
                      <a:pt x="1" y="8"/>
                    </a:moveTo>
                    <a:cubicBezTo>
                      <a:pt x="1" y="9"/>
                      <a:pt x="9" y="5"/>
                      <a:pt x="18" y="7"/>
                    </a:cubicBezTo>
                    <a:cubicBezTo>
                      <a:pt x="28" y="8"/>
                      <a:pt x="34" y="14"/>
                      <a:pt x="35" y="13"/>
                    </a:cubicBezTo>
                    <a:cubicBezTo>
                      <a:pt x="36" y="12"/>
                      <a:pt x="35" y="10"/>
                      <a:pt x="32" y="7"/>
                    </a:cubicBezTo>
                    <a:cubicBezTo>
                      <a:pt x="30" y="5"/>
                      <a:pt x="25" y="2"/>
                      <a:pt x="19" y="1"/>
                    </a:cubicBezTo>
                    <a:cubicBezTo>
                      <a:pt x="13" y="0"/>
                      <a:pt x="8" y="2"/>
                      <a:pt x="5" y="3"/>
                    </a:cubicBezTo>
                    <a:cubicBezTo>
                      <a:pt x="1" y="5"/>
                      <a:pt x="0" y="7"/>
                      <a:pt x="1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" name="Freeform 21"/>
              <p:cNvSpPr/>
              <p:nvPr/>
            </p:nvSpPr>
            <p:spPr bwMode="auto">
              <a:xfrm>
                <a:off x="5270" y="1342"/>
                <a:ext cx="45" cy="45"/>
              </a:xfrm>
              <a:custGeom>
                <a:avLst/>
                <a:gdLst>
                  <a:gd name="T0" fmla="*/ 1 w 19"/>
                  <a:gd name="T1" fmla="*/ 8 h 19"/>
                  <a:gd name="T2" fmla="*/ 8 w 19"/>
                  <a:gd name="T3" fmla="*/ 18 h 19"/>
                  <a:gd name="T4" fmla="*/ 18 w 19"/>
                  <a:gd name="T5" fmla="*/ 11 h 19"/>
                  <a:gd name="T6" fmla="*/ 11 w 19"/>
                  <a:gd name="T7" fmla="*/ 1 h 19"/>
                  <a:gd name="T8" fmla="*/ 1 w 19"/>
                  <a:gd name="T9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" y="8"/>
                    </a:moveTo>
                    <a:cubicBezTo>
                      <a:pt x="0" y="12"/>
                      <a:pt x="3" y="17"/>
                      <a:pt x="8" y="18"/>
                    </a:cubicBezTo>
                    <a:cubicBezTo>
                      <a:pt x="13" y="19"/>
                      <a:pt x="17" y="16"/>
                      <a:pt x="18" y="11"/>
                    </a:cubicBezTo>
                    <a:cubicBezTo>
                      <a:pt x="19" y="7"/>
                      <a:pt x="16" y="2"/>
                      <a:pt x="11" y="1"/>
                    </a:cubicBezTo>
                    <a:cubicBezTo>
                      <a:pt x="6" y="0"/>
                      <a:pt x="1" y="3"/>
                      <a:pt x="1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" name="Freeform 22"/>
              <p:cNvSpPr/>
              <p:nvPr/>
            </p:nvSpPr>
            <p:spPr bwMode="auto">
              <a:xfrm>
                <a:off x="5265" y="1323"/>
                <a:ext cx="86" cy="31"/>
              </a:xfrm>
              <a:custGeom>
                <a:avLst/>
                <a:gdLst>
                  <a:gd name="T0" fmla="*/ 1 w 36"/>
                  <a:gd name="T1" fmla="*/ 7 h 13"/>
                  <a:gd name="T2" fmla="*/ 18 w 36"/>
                  <a:gd name="T3" fmla="*/ 6 h 13"/>
                  <a:gd name="T4" fmla="*/ 35 w 36"/>
                  <a:gd name="T5" fmla="*/ 12 h 13"/>
                  <a:gd name="T6" fmla="*/ 32 w 36"/>
                  <a:gd name="T7" fmla="*/ 7 h 13"/>
                  <a:gd name="T8" fmla="*/ 19 w 36"/>
                  <a:gd name="T9" fmla="*/ 0 h 13"/>
                  <a:gd name="T10" fmla="*/ 5 w 36"/>
                  <a:gd name="T11" fmla="*/ 3 h 13"/>
                  <a:gd name="T12" fmla="*/ 1 w 36"/>
                  <a:gd name="T1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3">
                    <a:moveTo>
                      <a:pt x="1" y="7"/>
                    </a:moveTo>
                    <a:cubicBezTo>
                      <a:pt x="2" y="9"/>
                      <a:pt x="9" y="5"/>
                      <a:pt x="18" y="6"/>
                    </a:cubicBezTo>
                    <a:cubicBezTo>
                      <a:pt x="28" y="7"/>
                      <a:pt x="34" y="13"/>
                      <a:pt x="35" y="12"/>
                    </a:cubicBezTo>
                    <a:cubicBezTo>
                      <a:pt x="36" y="12"/>
                      <a:pt x="35" y="9"/>
                      <a:pt x="32" y="7"/>
                    </a:cubicBezTo>
                    <a:cubicBezTo>
                      <a:pt x="30" y="4"/>
                      <a:pt x="25" y="1"/>
                      <a:pt x="19" y="0"/>
                    </a:cubicBezTo>
                    <a:cubicBezTo>
                      <a:pt x="13" y="0"/>
                      <a:pt x="8" y="1"/>
                      <a:pt x="5" y="3"/>
                    </a:cubicBezTo>
                    <a:cubicBezTo>
                      <a:pt x="1" y="5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" name="Freeform 23"/>
              <p:cNvSpPr/>
              <p:nvPr/>
            </p:nvSpPr>
            <p:spPr bwMode="auto">
              <a:xfrm>
                <a:off x="5104" y="1309"/>
                <a:ext cx="97" cy="188"/>
              </a:xfrm>
              <a:custGeom>
                <a:avLst/>
                <a:gdLst>
                  <a:gd name="T0" fmla="*/ 24 w 41"/>
                  <a:gd name="T1" fmla="*/ 79 h 79"/>
                  <a:gd name="T2" fmla="*/ 9 w 41"/>
                  <a:gd name="T3" fmla="*/ 74 h 79"/>
                  <a:gd name="T4" fmla="*/ 4 w 41"/>
                  <a:gd name="T5" fmla="*/ 70 h 79"/>
                  <a:gd name="T6" fmla="*/ 7 w 41"/>
                  <a:gd name="T7" fmla="*/ 63 h 79"/>
                  <a:gd name="T8" fmla="*/ 17 w 41"/>
                  <a:gd name="T9" fmla="*/ 46 h 79"/>
                  <a:gd name="T10" fmla="*/ 40 w 41"/>
                  <a:gd name="T11" fmla="*/ 0 h 79"/>
                  <a:gd name="T12" fmla="*/ 13 w 41"/>
                  <a:gd name="T13" fmla="*/ 44 h 79"/>
                  <a:gd name="T14" fmla="*/ 3 w 41"/>
                  <a:gd name="T15" fmla="*/ 62 h 79"/>
                  <a:gd name="T16" fmla="*/ 1 w 41"/>
                  <a:gd name="T17" fmla="*/ 71 h 79"/>
                  <a:gd name="T18" fmla="*/ 4 w 41"/>
                  <a:gd name="T19" fmla="*/ 75 h 79"/>
                  <a:gd name="T20" fmla="*/ 8 w 41"/>
                  <a:gd name="T21" fmla="*/ 76 h 79"/>
                  <a:gd name="T22" fmla="*/ 24 w 41"/>
                  <a:gd name="T23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79">
                    <a:moveTo>
                      <a:pt x="24" y="79"/>
                    </a:moveTo>
                    <a:cubicBezTo>
                      <a:pt x="24" y="78"/>
                      <a:pt x="18" y="76"/>
                      <a:pt x="9" y="74"/>
                    </a:cubicBezTo>
                    <a:cubicBezTo>
                      <a:pt x="6" y="73"/>
                      <a:pt x="4" y="72"/>
                      <a:pt x="4" y="70"/>
                    </a:cubicBezTo>
                    <a:cubicBezTo>
                      <a:pt x="4" y="69"/>
                      <a:pt x="5" y="66"/>
                      <a:pt x="7" y="63"/>
                    </a:cubicBezTo>
                    <a:cubicBezTo>
                      <a:pt x="10" y="58"/>
                      <a:pt x="13" y="52"/>
                      <a:pt x="17" y="46"/>
                    </a:cubicBezTo>
                    <a:cubicBezTo>
                      <a:pt x="30" y="21"/>
                      <a:pt x="41" y="1"/>
                      <a:pt x="40" y="0"/>
                    </a:cubicBezTo>
                    <a:cubicBezTo>
                      <a:pt x="39" y="0"/>
                      <a:pt x="27" y="19"/>
                      <a:pt x="13" y="44"/>
                    </a:cubicBezTo>
                    <a:cubicBezTo>
                      <a:pt x="10" y="50"/>
                      <a:pt x="6" y="56"/>
                      <a:pt x="3" y="62"/>
                    </a:cubicBezTo>
                    <a:cubicBezTo>
                      <a:pt x="2" y="64"/>
                      <a:pt x="0" y="67"/>
                      <a:pt x="1" y="71"/>
                    </a:cubicBezTo>
                    <a:cubicBezTo>
                      <a:pt x="1" y="73"/>
                      <a:pt x="3" y="74"/>
                      <a:pt x="4" y="75"/>
                    </a:cubicBezTo>
                    <a:cubicBezTo>
                      <a:pt x="6" y="76"/>
                      <a:pt x="7" y="76"/>
                      <a:pt x="8" y="76"/>
                    </a:cubicBezTo>
                    <a:cubicBezTo>
                      <a:pt x="18" y="78"/>
                      <a:pt x="24" y="79"/>
                      <a:pt x="24" y="7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" name="Freeform 24"/>
              <p:cNvSpPr/>
              <p:nvPr/>
            </p:nvSpPr>
            <p:spPr bwMode="auto">
              <a:xfrm>
                <a:off x="5272" y="1237"/>
                <a:ext cx="105" cy="46"/>
              </a:xfrm>
              <a:custGeom>
                <a:avLst/>
                <a:gdLst>
                  <a:gd name="T0" fmla="*/ 1 w 44"/>
                  <a:gd name="T1" fmla="*/ 6 h 19"/>
                  <a:gd name="T2" fmla="*/ 22 w 44"/>
                  <a:gd name="T3" fmla="*/ 12 h 19"/>
                  <a:gd name="T4" fmla="*/ 43 w 44"/>
                  <a:gd name="T5" fmla="*/ 17 h 19"/>
                  <a:gd name="T6" fmla="*/ 39 w 44"/>
                  <a:gd name="T7" fmla="*/ 10 h 19"/>
                  <a:gd name="T8" fmla="*/ 24 w 44"/>
                  <a:gd name="T9" fmla="*/ 2 h 19"/>
                  <a:gd name="T10" fmla="*/ 7 w 44"/>
                  <a:gd name="T11" fmla="*/ 2 h 19"/>
                  <a:gd name="T12" fmla="*/ 1 w 44"/>
                  <a:gd name="T1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19">
                    <a:moveTo>
                      <a:pt x="1" y="6"/>
                    </a:moveTo>
                    <a:cubicBezTo>
                      <a:pt x="1" y="8"/>
                      <a:pt x="11" y="9"/>
                      <a:pt x="22" y="12"/>
                    </a:cubicBezTo>
                    <a:cubicBezTo>
                      <a:pt x="33" y="14"/>
                      <a:pt x="41" y="19"/>
                      <a:pt x="43" y="17"/>
                    </a:cubicBezTo>
                    <a:cubicBezTo>
                      <a:pt x="44" y="16"/>
                      <a:pt x="43" y="13"/>
                      <a:pt x="39" y="10"/>
                    </a:cubicBezTo>
                    <a:cubicBezTo>
                      <a:pt x="36" y="7"/>
                      <a:pt x="31" y="4"/>
                      <a:pt x="24" y="2"/>
                    </a:cubicBezTo>
                    <a:cubicBezTo>
                      <a:pt x="18" y="0"/>
                      <a:pt x="11" y="1"/>
                      <a:pt x="7" y="2"/>
                    </a:cubicBezTo>
                    <a:cubicBezTo>
                      <a:pt x="3" y="3"/>
                      <a:pt x="0" y="4"/>
                      <a:pt x="1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" name="Freeform 25"/>
              <p:cNvSpPr/>
              <p:nvPr/>
            </p:nvSpPr>
            <p:spPr bwMode="auto">
              <a:xfrm>
                <a:off x="5061" y="1221"/>
                <a:ext cx="81" cy="33"/>
              </a:xfrm>
              <a:custGeom>
                <a:avLst/>
                <a:gdLst>
                  <a:gd name="T0" fmla="*/ 1 w 34"/>
                  <a:gd name="T1" fmla="*/ 8 h 14"/>
                  <a:gd name="T2" fmla="*/ 17 w 34"/>
                  <a:gd name="T3" fmla="*/ 10 h 14"/>
                  <a:gd name="T4" fmla="*/ 33 w 34"/>
                  <a:gd name="T5" fmla="*/ 12 h 14"/>
                  <a:gd name="T6" fmla="*/ 31 w 34"/>
                  <a:gd name="T7" fmla="*/ 6 h 14"/>
                  <a:gd name="T8" fmla="*/ 18 w 34"/>
                  <a:gd name="T9" fmla="*/ 0 h 14"/>
                  <a:gd name="T10" fmla="*/ 5 w 34"/>
                  <a:gd name="T11" fmla="*/ 3 h 14"/>
                  <a:gd name="T12" fmla="*/ 1 w 34"/>
                  <a:gd name="T13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4">
                    <a:moveTo>
                      <a:pt x="1" y="8"/>
                    </a:moveTo>
                    <a:cubicBezTo>
                      <a:pt x="2" y="10"/>
                      <a:pt x="9" y="9"/>
                      <a:pt x="17" y="10"/>
                    </a:cubicBezTo>
                    <a:cubicBezTo>
                      <a:pt x="25" y="11"/>
                      <a:pt x="31" y="14"/>
                      <a:pt x="33" y="12"/>
                    </a:cubicBezTo>
                    <a:cubicBezTo>
                      <a:pt x="34" y="11"/>
                      <a:pt x="33" y="8"/>
                      <a:pt x="31" y="6"/>
                    </a:cubicBezTo>
                    <a:cubicBezTo>
                      <a:pt x="28" y="3"/>
                      <a:pt x="24" y="1"/>
                      <a:pt x="18" y="0"/>
                    </a:cubicBezTo>
                    <a:cubicBezTo>
                      <a:pt x="13" y="0"/>
                      <a:pt x="8" y="1"/>
                      <a:pt x="5" y="3"/>
                    </a:cubicBezTo>
                    <a:cubicBezTo>
                      <a:pt x="2" y="5"/>
                      <a:pt x="0" y="7"/>
                      <a:pt x="1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" name="Freeform 26"/>
              <p:cNvSpPr/>
              <p:nvPr/>
            </p:nvSpPr>
            <p:spPr bwMode="auto">
              <a:xfrm>
                <a:off x="5424" y="1083"/>
                <a:ext cx="195" cy="440"/>
              </a:xfrm>
              <a:custGeom>
                <a:avLst/>
                <a:gdLst>
                  <a:gd name="T0" fmla="*/ 0 w 82"/>
                  <a:gd name="T1" fmla="*/ 35 h 185"/>
                  <a:gd name="T2" fmla="*/ 0 w 82"/>
                  <a:gd name="T3" fmla="*/ 35 h 185"/>
                  <a:gd name="T4" fmla="*/ 14 w 82"/>
                  <a:gd name="T5" fmla="*/ 69 h 185"/>
                  <a:gd name="T6" fmla="*/ 14 w 82"/>
                  <a:gd name="T7" fmla="*/ 70 h 185"/>
                  <a:gd name="T8" fmla="*/ 10 w 82"/>
                  <a:gd name="T9" fmla="*/ 124 h 185"/>
                  <a:gd name="T10" fmla="*/ 25 w 82"/>
                  <a:gd name="T11" fmla="*/ 175 h 185"/>
                  <a:gd name="T12" fmla="*/ 44 w 82"/>
                  <a:gd name="T13" fmla="*/ 180 h 185"/>
                  <a:gd name="T14" fmla="*/ 47 w 82"/>
                  <a:gd name="T15" fmla="*/ 172 h 185"/>
                  <a:gd name="T16" fmla="*/ 80 w 82"/>
                  <a:gd name="T17" fmla="*/ 50 h 185"/>
                  <a:gd name="T18" fmla="*/ 69 w 82"/>
                  <a:gd name="T19" fmla="*/ 17 h 185"/>
                  <a:gd name="T20" fmla="*/ 39 w 82"/>
                  <a:gd name="T21" fmla="*/ 4 h 185"/>
                  <a:gd name="T22" fmla="*/ 3 w 82"/>
                  <a:gd name="T23" fmla="*/ 3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" h="185">
                    <a:moveTo>
                      <a:pt x="0" y="35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9" y="44"/>
                      <a:pt x="14" y="56"/>
                      <a:pt x="14" y="69"/>
                    </a:cubicBezTo>
                    <a:cubicBezTo>
                      <a:pt x="14" y="69"/>
                      <a:pt x="14" y="70"/>
                      <a:pt x="14" y="70"/>
                    </a:cubicBezTo>
                    <a:cubicBezTo>
                      <a:pt x="13" y="88"/>
                      <a:pt x="10" y="106"/>
                      <a:pt x="10" y="124"/>
                    </a:cubicBezTo>
                    <a:cubicBezTo>
                      <a:pt x="10" y="142"/>
                      <a:pt x="14" y="161"/>
                      <a:pt x="25" y="175"/>
                    </a:cubicBezTo>
                    <a:cubicBezTo>
                      <a:pt x="30" y="181"/>
                      <a:pt x="39" y="185"/>
                      <a:pt x="44" y="180"/>
                    </a:cubicBezTo>
                    <a:cubicBezTo>
                      <a:pt x="46" y="178"/>
                      <a:pt x="47" y="175"/>
                      <a:pt x="47" y="172"/>
                    </a:cubicBezTo>
                    <a:cubicBezTo>
                      <a:pt x="57" y="130"/>
                      <a:pt x="74" y="94"/>
                      <a:pt x="80" y="50"/>
                    </a:cubicBezTo>
                    <a:cubicBezTo>
                      <a:pt x="82" y="38"/>
                      <a:pt x="78" y="26"/>
                      <a:pt x="69" y="17"/>
                    </a:cubicBezTo>
                    <a:cubicBezTo>
                      <a:pt x="61" y="9"/>
                      <a:pt x="51" y="0"/>
                      <a:pt x="39" y="4"/>
                    </a:cubicBezTo>
                    <a:cubicBezTo>
                      <a:pt x="28" y="7"/>
                      <a:pt x="12" y="25"/>
                      <a:pt x="3" y="32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" name="Freeform 27"/>
              <p:cNvSpPr/>
              <p:nvPr/>
            </p:nvSpPr>
            <p:spPr bwMode="auto">
              <a:xfrm>
                <a:off x="5474" y="1394"/>
                <a:ext cx="131" cy="200"/>
              </a:xfrm>
              <a:custGeom>
                <a:avLst/>
                <a:gdLst>
                  <a:gd name="T0" fmla="*/ 11 w 55"/>
                  <a:gd name="T1" fmla="*/ 6 h 84"/>
                  <a:gd name="T2" fmla="*/ 48 w 55"/>
                  <a:gd name="T3" fmla="*/ 42 h 84"/>
                  <a:gd name="T4" fmla="*/ 0 w 55"/>
                  <a:gd name="T5" fmla="*/ 66 h 84"/>
                  <a:gd name="T6" fmla="*/ 11 w 55"/>
                  <a:gd name="T7" fmla="*/ 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84">
                    <a:moveTo>
                      <a:pt x="11" y="6"/>
                    </a:moveTo>
                    <a:cubicBezTo>
                      <a:pt x="12" y="6"/>
                      <a:pt x="55" y="0"/>
                      <a:pt x="48" y="42"/>
                    </a:cubicBezTo>
                    <a:cubicBezTo>
                      <a:pt x="40" y="84"/>
                      <a:pt x="0" y="67"/>
                      <a:pt x="0" y="66"/>
                    </a:cubicBezTo>
                    <a:cubicBezTo>
                      <a:pt x="0" y="65"/>
                      <a:pt x="11" y="6"/>
                      <a:pt x="11" y="6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" name="Freeform 28"/>
              <p:cNvSpPr/>
              <p:nvPr/>
            </p:nvSpPr>
            <p:spPr bwMode="auto">
              <a:xfrm>
                <a:off x="5510" y="1444"/>
                <a:ext cx="54" cy="86"/>
              </a:xfrm>
              <a:custGeom>
                <a:avLst/>
                <a:gdLst>
                  <a:gd name="T0" fmla="*/ 0 w 23"/>
                  <a:gd name="T1" fmla="*/ 32 h 36"/>
                  <a:gd name="T2" fmla="*/ 2 w 23"/>
                  <a:gd name="T3" fmla="*/ 33 h 36"/>
                  <a:gd name="T4" fmla="*/ 8 w 23"/>
                  <a:gd name="T5" fmla="*/ 34 h 36"/>
                  <a:gd name="T6" fmla="*/ 19 w 23"/>
                  <a:gd name="T7" fmla="*/ 19 h 36"/>
                  <a:gd name="T8" fmla="*/ 19 w 23"/>
                  <a:gd name="T9" fmla="*/ 9 h 36"/>
                  <a:gd name="T10" fmla="*/ 14 w 23"/>
                  <a:gd name="T11" fmla="*/ 2 h 36"/>
                  <a:gd name="T12" fmla="*/ 10 w 23"/>
                  <a:gd name="T13" fmla="*/ 3 h 36"/>
                  <a:gd name="T14" fmla="*/ 9 w 23"/>
                  <a:gd name="T15" fmla="*/ 5 h 36"/>
                  <a:gd name="T16" fmla="*/ 9 w 23"/>
                  <a:gd name="T17" fmla="*/ 3 h 36"/>
                  <a:gd name="T18" fmla="*/ 11 w 23"/>
                  <a:gd name="T19" fmla="*/ 0 h 36"/>
                  <a:gd name="T20" fmla="*/ 15 w 23"/>
                  <a:gd name="T21" fmla="*/ 0 h 36"/>
                  <a:gd name="T22" fmla="*/ 21 w 23"/>
                  <a:gd name="T23" fmla="*/ 8 h 36"/>
                  <a:gd name="T24" fmla="*/ 22 w 23"/>
                  <a:gd name="T25" fmla="*/ 20 h 36"/>
                  <a:gd name="T26" fmla="*/ 8 w 23"/>
                  <a:gd name="T27" fmla="*/ 36 h 36"/>
                  <a:gd name="T28" fmla="*/ 1 w 23"/>
                  <a:gd name="T29" fmla="*/ 34 h 36"/>
                  <a:gd name="T30" fmla="*/ 0 w 23"/>
                  <a:gd name="T31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" h="36">
                    <a:moveTo>
                      <a:pt x="0" y="32"/>
                    </a:moveTo>
                    <a:cubicBezTo>
                      <a:pt x="1" y="32"/>
                      <a:pt x="1" y="32"/>
                      <a:pt x="2" y="33"/>
                    </a:cubicBezTo>
                    <a:cubicBezTo>
                      <a:pt x="3" y="34"/>
                      <a:pt x="5" y="35"/>
                      <a:pt x="8" y="34"/>
                    </a:cubicBezTo>
                    <a:cubicBezTo>
                      <a:pt x="12" y="33"/>
                      <a:pt x="17" y="27"/>
                      <a:pt x="19" y="19"/>
                    </a:cubicBezTo>
                    <a:cubicBezTo>
                      <a:pt x="20" y="16"/>
                      <a:pt x="20" y="12"/>
                      <a:pt x="19" y="9"/>
                    </a:cubicBezTo>
                    <a:cubicBezTo>
                      <a:pt x="18" y="5"/>
                      <a:pt x="16" y="3"/>
                      <a:pt x="14" y="2"/>
                    </a:cubicBezTo>
                    <a:cubicBezTo>
                      <a:pt x="12" y="1"/>
                      <a:pt x="10" y="2"/>
                      <a:pt x="10" y="3"/>
                    </a:cubicBezTo>
                    <a:cubicBezTo>
                      <a:pt x="9" y="4"/>
                      <a:pt x="9" y="5"/>
                      <a:pt x="9" y="5"/>
                    </a:cubicBezTo>
                    <a:cubicBezTo>
                      <a:pt x="9" y="5"/>
                      <a:pt x="8" y="4"/>
                      <a:pt x="9" y="3"/>
                    </a:cubicBezTo>
                    <a:cubicBezTo>
                      <a:pt x="9" y="2"/>
                      <a:pt x="10" y="1"/>
                      <a:pt x="11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8" y="1"/>
                      <a:pt x="21" y="4"/>
                      <a:pt x="21" y="8"/>
                    </a:cubicBezTo>
                    <a:cubicBezTo>
                      <a:pt x="22" y="11"/>
                      <a:pt x="23" y="16"/>
                      <a:pt x="22" y="20"/>
                    </a:cubicBezTo>
                    <a:cubicBezTo>
                      <a:pt x="20" y="28"/>
                      <a:pt x="14" y="36"/>
                      <a:pt x="8" y="36"/>
                    </a:cubicBezTo>
                    <a:cubicBezTo>
                      <a:pt x="5" y="36"/>
                      <a:pt x="3" y="35"/>
                      <a:pt x="1" y="34"/>
                    </a:cubicBezTo>
                    <a:cubicBezTo>
                      <a:pt x="0" y="33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" name="Freeform 29"/>
              <p:cNvSpPr/>
              <p:nvPr/>
            </p:nvSpPr>
            <p:spPr bwMode="auto">
              <a:xfrm>
                <a:off x="4928" y="943"/>
                <a:ext cx="622" cy="268"/>
              </a:xfrm>
              <a:custGeom>
                <a:avLst/>
                <a:gdLst>
                  <a:gd name="T0" fmla="*/ 249 w 262"/>
                  <a:gd name="T1" fmla="*/ 70 h 113"/>
                  <a:gd name="T2" fmla="*/ 217 w 262"/>
                  <a:gd name="T3" fmla="*/ 16 h 113"/>
                  <a:gd name="T4" fmla="*/ 146 w 262"/>
                  <a:gd name="T5" fmla="*/ 17 h 113"/>
                  <a:gd name="T6" fmla="*/ 105 w 262"/>
                  <a:gd name="T7" fmla="*/ 21 h 113"/>
                  <a:gd name="T8" fmla="*/ 79 w 262"/>
                  <a:gd name="T9" fmla="*/ 10 h 113"/>
                  <a:gd name="T10" fmla="*/ 53 w 262"/>
                  <a:gd name="T11" fmla="*/ 0 h 113"/>
                  <a:gd name="T12" fmla="*/ 29 w 262"/>
                  <a:gd name="T13" fmla="*/ 11 h 113"/>
                  <a:gd name="T14" fmla="*/ 36 w 262"/>
                  <a:gd name="T15" fmla="*/ 34 h 113"/>
                  <a:gd name="T16" fmla="*/ 4 w 262"/>
                  <a:gd name="T17" fmla="*/ 45 h 113"/>
                  <a:gd name="T18" fmla="*/ 25 w 262"/>
                  <a:gd name="T19" fmla="*/ 72 h 113"/>
                  <a:gd name="T20" fmla="*/ 9 w 262"/>
                  <a:gd name="T21" fmla="*/ 80 h 113"/>
                  <a:gd name="T22" fmla="*/ 21 w 262"/>
                  <a:gd name="T23" fmla="*/ 98 h 113"/>
                  <a:gd name="T24" fmla="*/ 78 w 262"/>
                  <a:gd name="T25" fmla="*/ 106 h 113"/>
                  <a:gd name="T26" fmla="*/ 134 w 262"/>
                  <a:gd name="T27" fmla="*/ 91 h 113"/>
                  <a:gd name="T28" fmla="*/ 202 w 262"/>
                  <a:gd name="T29" fmla="*/ 89 h 113"/>
                  <a:gd name="T30" fmla="*/ 230 w 262"/>
                  <a:gd name="T31" fmla="*/ 111 h 113"/>
                  <a:gd name="T32" fmla="*/ 246 w 262"/>
                  <a:gd name="T33" fmla="*/ 94 h 113"/>
                  <a:gd name="T34" fmla="*/ 249 w 262"/>
                  <a:gd name="T35" fmla="*/ 7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2" h="113">
                    <a:moveTo>
                      <a:pt x="249" y="70"/>
                    </a:moveTo>
                    <a:cubicBezTo>
                      <a:pt x="262" y="54"/>
                      <a:pt x="237" y="26"/>
                      <a:pt x="217" y="16"/>
                    </a:cubicBezTo>
                    <a:cubicBezTo>
                      <a:pt x="197" y="7"/>
                      <a:pt x="168" y="13"/>
                      <a:pt x="146" y="17"/>
                    </a:cubicBezTo>
                    <a:cubicBezTo>
                      <a:pt x="133" y="19"/>
                      <a:pt x="119" y="23"/>
                      <a:pt x="105" y="21"/>
                    </a:cubicBezTo>
                    <a:cubicBezTo>
                      <a:pt x="96" y="19"/>
                      <a:pt x="88" y="14"/>
                      <a:pt x="79" y="10"/>
                    </a:cubicBezTo>
                    <a:cubicBezTo>
                      <a:pt x="71" y="5"/>
                      <a:pt x="62" y="1"/>
                      <a:pt x="53" y="0"/>
                    </a:cubicBezTo>
                    <a:cubicBezTo>
                      <a:pt x="44" y="0"/>
                      <a:pt x="34" y="3"/>
                      <a:pt x="29" y="11"/>
                    </a:cubicBezTo>
                    <a:cubicBezTo>
                      <a:pt x="24" y="19"/>
                      <a:pt x="27" y="32"/>
                      <a:pt x="36" y="34"/>
                    </a:cubicBezTo>
                    <a:cubicBezTo>
                      <a:pt x="26" y="26"/>
                      <a:pt x="8" y="32"/>
                      <a:pt x="4" y="45"/>
                    </a:cubicBezTo>
                    <a:cubicBezTo>
                      <a:pt x="0" y="58"/>
                      <a:pt x="12" y="73"/>
                      <a:pt x="25" y="72"/>
                    </a:cubicBezTo>
                    <a:cubicBezTo>
                      <a:pt x="20" y="67"/>
                      <a:pt x="10" y="73"/>
                      <a:pt x="9" y="80"/>
                    </a:cubicBezTo>
                    <a:cubicBezTo>
                      <a:pt x="9" y="88"/>
                      <a:pt x="15" y="94"/>
                      <a:pt x="21" y="98"/>
                    </a:cubicBezTo>
                    <a:cubicBezTo>
                      <a:pt x="38" y="109"/>
                      <a:pt x="59" y="109"/>
                      <a:pt x="78" y="106"/>
                    </a:cubicBezTo>
                    <a:cubicBezTo>
                      <a:pt x="97" y="102"/>
                      <a:pt x="115" y="95"/>
                      <a:pt x="134" y="91"/>
                    </a:cubicBezTo>
                    <a:cubicBezTo>
                      <a:pt x="153" y="87"/>
                      <a:pt x="185" y="80"/>
                      <a:pt x="202" y="89"/>
                    </a:cubicBezTo>
                    <a:cubicBezTo>
                      <a:pt x="215" y="96"/>
                      <a:pt x="222" y="113"/>
                      <a:pt x="230" y="111"/>
                    </a:cubicBezTo>
                    <a:cubicBezTo>
                      <a:pt x="238" y="108"/>
                      <a:pt x="244" y="101"/>
                      <a:pt x="246" y="94"/>
                    </a:cubicBezTo>
                    <a:cubicBezTo>
                      <a:pt x="249" y="86"/>
                      <a:pt x="249" y="78"/>
                      <a:pt x="249" y="7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" name="Freeform 30"/>
              <p:cNvSpPr/>
              <p:nvPr/>
            </p:nvSpPr>
            <p:spPr bwMode="auto">
              <a:xfrm>
                <a:off x="5526" y="1135"/>
                <a:ext cx="209" cy="438"/>
              </a:xfrm>
              <a:custGeom>
                <a:avLst/>
                <a:gdLst>
                  <a:gd name="T0" fmla="*/ 79 w 88"/>
                  <a:gd name="T1" fmla="*/ 184 h 184"/>
                  <a:gd name="T2" fmla="*/ 81 w 88"/>
                  <a:gd name="T3" fmla="*/ 183 h 184"/>
                  <a:gd name="T4" fmla="*/ 86 w 88"/>
                  <a:gd name="T5" fmla="*/ 178 h 184"/>
                  <a:gd name="T6" fmla="*/ 87 w 88"/>
                  <a:gd name="T7" fmla="*/ 167 h 184"/>
                  <a:gd name="T8" fmla="*/ 80 w 88"/>
                  <a:gd name="T9" fmla="*/ 154 h 184"/>
                  <a:gd name="T10" fmla="*/ 65 w 88"/>
                  <a:gd name="T11" fmla="*/ 145 h 184"/>
                  <a:gd name="T12" fmla="*/ 47 w 88"/>
                  <a:gd name="T13" fmla="*/ 137 h 184"/>
                  <a:gd name="T14" fmla="*/ 34 w 88"/>
                  <a:gd name="T15" fmla="*/ 120 h 184"/>
                  <a:gd name="T16" fmla="*/ 30 w 88"/>
                  <a:gd name="T17" fmla="*/ 98 h 184"/>
                  <a:gd name="T18" fmla="*/ 36 w 88"/>
                  <a:gd name="T19" fmla="*/ 52 h 184"/>
                  <a:gd name="T20" fmla="*/ 30 w 88"/>
                  <a:gd name="T21" fmla="*/ 16 h 184"/>
                  <a:gd name="T22" fmla="*/ 10 w 88"/>
                  <a:gd name="T23" fmla="*/ 1 h 184"/>
                  <a:gd name="T24" fmla="*/ 3 w 88"/>
                  <a:gd name="T25" fmla="*/ 0 h 184"/>
                  <a:gd name="T26" fmla="*/ 0 w 88"/>
                  <a:gd name="T27" fmla="*/ 1 h 184"/>
                  <a:gd name="T28" fmla="*/ 9 w 88"/>
                  <a:gd name="T29" fmla="*/ 2 h 184"/>
                  <a:gd name="T30" fmla="*/ 28 w 88"/>
                  <a:gd name="T31" fmla="*/ 17 h 184"/>
                  <a:gd name="T32" fmla="*/ 34 w 88"/>
                  <a:gd name="T33" fmla="*/ 52 h 184"/>
                  <a:gd name="T34" fmla="*/ 28 w 88"/>
                  <a:gd name="T35" fmla="*/ 97 h 184"/>
                  <a:gd name="T36" fmla="*/ 32 w 88"/>
                  <a:gd name="T37" fmla="*/ 121 h 184"/>
                  <a:gd name="T38" fmla="*/ 46 w 88"/>
                  <a:gd name="T39" fmla="*/ 139 h 184"/>
                  <a:gd name="T40" fmla="*/ 64 w 88"/>
                  <a:gd name="T41" fmla="*/ 147 h 184"/>
                  <a:gd name="T42" fmla="*/ 79 w 88"/>
                  <a:gd name="T43" fmla="*/ 155 h 184"/>
                  <a:gd name="T44" fmla="*/ 86 w 88"/>
                  <a:gd name="T45" fmla="*/ 167 h 184"/>
                  <a:gd name="T46" fmla="*/ 85 w 88"/>
                  <a:gd name="T47" fmla="*/ 177 h 184"/>
                  <a:gd name="T48" fmla="*/ 79 w 88"/>
                  <a:gd name="T4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" h="184">
                    <a:moveTo>
                      <a:pt x="79" y="184"/>
                    </a:moveTo>
                    <a:cubicBezTo>
                      <a:pt x="79" y="184"/>
                      <a:pt x="80" y="184"/>
                      <a:pt x="81" y="183"/>
                    </a:cubicBezTo>
                    <a:cubicBezTo>
                      <a:pt x="83" y="182"/>
                      <a:pt x="85" y="180"/>
                      <a:pt x="86" y="178"/>
                    </a:cubicBezTo>
                    <a:cubicBezTo>
                      <a:pt x="87" y="175"/>
                      <a:pt x="88" y="171"/>
                      <a:pt x="87" y="167"/>
                    </a:cubicBezTo>
                    <a:cubicBezTo>
                      <a:pt x="87" y="162"/>
                      <a:pt x="84" y="158"/>
                      <a:pt x="80" y="154"/>
                    </a:cubicBezTo>
                    <a:cubicBezTo>
                      <a:pt x="76" y="151"/>
                      <a:pt x="70" y="148"/>
                      <a:pt x="65" y="145"/>
                    </a:cubicBezTo>
                    <a:cubicBezTo>
                      <a:pt x="59" y="143"/>
                      <a:pt x="53" y="141"/>
                      <a:pt x="47" y="137"/>
                    </a:cubicBezTo>
                    <a:cubicBezTo>
                      <a:pt x="41" y="133"/>
                      <a:pt x="37" y="127"/>
                      <a:pt x="34" y="120"/>
                    </a:cubicBezTo>
                    <a:cubicBezTo>
                      <a:pt x="31" y="113"/>
                      <a:pt x="30" y="105"/>
                      <a:pt x="30" y="98"/>
                    </a:cubicBezTo>
                    <a:cubicBezTo>
                      <a:pt x="31" y="81"/>
                      <a:pt x="35" y="67"/>
                      <a:pt x="36" y="52"/>
                    </a:cubicBezTo>
                    <a:cubicBezTo>
                      <a:pt x="38" y="38"/>
                      <a:pt x="36" y="25"/>
                      <a:pt x="30" y="16"/>
                    </a:cubicBezTo>
                    <a:cubicBezTo>
                      <a:pt x="24" y="7"/>
                      <a:pt x="15" y="2"/>
                      <a:pt x="10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4" y="0"/>
                      <a:pt x="9" y="2"/>
                    </a:cubicBezTo>
                    <a:cubicBezTo>
                      <a:pt x="15" y="3"/>
                      <a:pt x="23" y="8"/>
                      <a:pt x="28" y="17"/>
                    </a:cubicBezTo>
                    <a:cubicBezTo>
                      <a:pt x="34" y="26"/>
                      <a:pt x="36" y="38"/>
                      <a:pt x="34" y="52"/>
                    </a:cubicBezTo>
                    <a:cubicBezTo>
                      <a:pt x="33" y="66"/>
                      <a:pt x="29" y="81"/>
                      <a:pt x="28" y="97"/>
                    </a:cubicBezTo>
                    <a:cubicBezTo>
                      <a:pt x="28" y="106"/>
                      <a:pt x="29" y="114"/>
                      <a:pt x="32" y="121"/>
                    </a:cubicBezTo>
                    <a:cubicBezTo>
                      <a:pt x="35" y="128"/>
                      <a:pt x="40" y="135"/>
                      <a:pt x="46" y="139"/>
                    </a:cubicBezTo>
                    <a:cubicBezTo>
                      <a:pt x="52" y="143"/>
                      <a:pt x="58" y="145"/>
                      <a:pt x="64" y="147"/>
                    </a:cubicBezTo>
                    <a:cubicBezTo>
                      <a:pt x="70" y="149"/>
                      <a:pt x="75" y="152"/>
                      <a:pt x="79" y="155"/>
                    </a:cubicBezTo>
                    <a:cubicBezTo>
                      <a:pt x="83" y="159"/>
                      <a:pt x="85" y="163"/>
                      <a:pt x="86" y="167"/>
                    </a:cubicBezTo>
                    <a:cubicBezTo>
                      <a:pt x="87" y="171"/>
                      <a:pt x="86" y="175"/>
                      <a:pt x="85" y="177"/>
                    </a:cubicBezTo>
                    <a:cubicBezTo>
                      <a:pt x="83" y="183"/>
                      <a:pt x="79" y="183"/>
                      <a:pt x="79" y="18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3" name="Freeform 31"/>
              <p:cNvSpPr/>
              <p:nvPr/>
            </p:nvSpPr>
            <p:spPr bwMode="auto">
              <a:xfrm>
                <a:off x="4924" y="1014"/>
                <a:ext cx="591" cy="181"/>
              </a:xfrm>
              <a:custGeom>
                <a:avLst/>
                <a:gdLst>
                  <a:gd name="T0" fmla="*/ 37 w 249"/>
                  <a:gd name="T1" fmla="*/ 4 h 76"/>
                  <a:gd name="T2" fmla="*/ 35 w 249"/>
                  <a:gd name="T3" fmla="*/ 3 h 76"/>
                  <a:gd name="T4" fmla="*/ 33 w 249"/>
                  <a:gd name="T5" fmla="*/ 2 h 76"/>
                  <a:gd name="T6" fmla="*/ 29 w 249"/>
                  <a:gd name="T7" fmla="*/ 1 h 76"/>
                  <a:gd name="T8" fmla="*/ 8 w 249"/>
                  <a:gd name="T9" fmla="*/ 7 h 76"/>
                  <a:gd name="T10" fmla="*/ 8 w 249"/>
                  <a:gd name="T11" fmla="*/ 7 h 76"/>
                  <a:gd name="T12" fmla="*/ 8 w 249"/>
                  <a:gd name="T13" fmla="*/ 7 h 76"/>
                  <a:gd name="T14" fmla="*/ 1 w 249"/>
                  <a:gd name="T15" fmla="*/ 32 h 76"/>
                  <a:gd name="T16" fmla="*/ 16 w 249"/>
                  <a:gd name="T17" fmla="*/ 61 h 76"/>
                  <a:gd name="T18" fmla="*/ 51 w 249"/>
                  <a:gd name="T19" fmla="*/ 75 h 76"/>
                  <a:gd name="T20" fmla="*/ 93 w 249"/>
                  <a:gd name="T21" fmla="*/ 72 h 76"/>
                  <a:gd name="T22" fmla="*/ 154 w 249"/>
                  <a:gd name="T23" fmla="*/ 49 h 76"/>
                  <a:gd name="T24" fmla="*/ 179 w 249"/>
                  <a:gd name="T25" fmla="*/ 36 h 76"/>
                  <a:gd name="T26" fmla="*/ 203 w 249"/>
                  <a:gd name="T27" fmla="*/ 31 h 76"/>
                  <a:gd name="T28" fmla="*/ 238 w 249"/>
                  <a:gd name="T29" fmla="*/ 39 h 76"/>
                  <a:gd name="T30" fmla="*/ 249 w 249"/>
                  <a:gd name="T31" fmla="*/ 46 h 76"/>
                  <a:gd name="T32" fmla="*/ 238 w 249"/>
                  <a:gd name="T33" fmla="*/ 38 h 76"/>
                  <a:gd name="T34" fmla="*/ 203 w 249"/>
                  <a:gd name="T35" fmla="*/ 29 h 76"/>
                  <a:gd name="T36" fmla="*/ 178 w 249"/>
                  <a:gd name="T37" fmla="*/ 34 h 76"/>
                  <a:gd name="T38" fmla="*/ 153 w 249"/>
                  <a:gd name="T39" fmla="*/ 47 h 76"/>
                  <a:gd name="T40" fmla="*/ 92 w 249"/>
                  <a:gd name="T41" fmla="*/ 70 h 76"/>
                  <a:gd name="T42" fmla="*/ 51 w 249"/>
                  <a:gd name="T43" fmla="*/ 73 h 76"/>
                  <a:gd name="T44" fmla="*/ 17 w 249"/>
                  <a:gd name="T45" fmla="*/ 59 h 76"/>
                  <a:gd name="T46" fmla="*/ 2 w 249"/>
                  <a:gd name="T47" fmla="*/ 32 h 76"/>
                  <a:gd name="T48" fmla="*/ 9 w 249"/>
                  <a:gd name="T49" fmla="*/ 8 h 76"/>
                  <a:gd name="T50" fmla="*/ 9 w 249"/>
                  <a:gd name="T51" fmla="*/ 8 h 76"/>
                  <a:gd name="T52" fmla="*/ 29 w 249"/>
                  <a:gd name="T53" fmla="*/ 1 h 76"/>
                  <a:gd name="T54" fmla="*/ 37 w 249"/>
                  <a:gd name="T55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49" h="76">
                    <a:moveTo>
                      <a:pt x="37" y="4"/>
                    </a:moveTo>
                    <a:cubicBezTo>
                      <a:pt x="37" y="3"/>
                      <a:pt x="36" y="3"/>
                      <a:pt x="35" y="3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2" y="1"/>
                      <a:pt x="31" y="1"/>
                      <a:pt x="29" y="1"/>
                    </a:cubicBezTo>
                    <a:cubicBezTo>
                      <a:pt x="24" y="0"/>
                      <a:pt x="16" y="1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13"/>
                      <a:pt x="0" y="22"/>
                      <a:pt x="1" y="32"/>
                    </a:cubicBezTo>
                    <a:cubicBezTo>
                      <a:pt x="1" y="42"/>
                      <a:pt x="7" y="53"/>
                      <a:pt x="16" y="61"/>
                    </a:cubicBezTo>
                    <a:cubicBezTo>
                      <a:pt x="25" y="69"/>
                      <a:pt x="38" y="74"/>
                      <a:pt x="51" y="75"/>
                    </a:cubicBezTo>
                    <a:cubicBezTo>
                      <a:pt x="64" y="76"/>
                      <a:pt x="79" y="75"/>
                      <a:pt x="93" y="72"/>
                    </a:cubicBezTo>
                    <a:cubicBezTo>
                      <a:pt x="116" y="68"/>
                      <a:pt x="137" y="59"/>
                      <a:pt x="154" y="49"/>
                    </a:cubicBezTo>
                    <a:cubicBezTo>
                      <a:pt x="163" y="44"/>
                      <a:pt x="171" y="39"/>
                      <a:pt x="179" y="36"/>
                    </a:cubicBezTo>
                    <a:cubicBezTo>
                      <a:pt x="187" y="32"/>
                      <a:pt x="196" y="31"/>
                      <a:pt x="203" y="31"/>
                    </a:cubicBezTo>
                    <a:cubicBezTo>
                      <a:pt x="218" y="30"/>
                      <a:pt x="230" y="35"/>
                      <a:pt x="238" y="39"/>
                    </a:cubicBezTo>
                    <a:cubicBezTo>
                      <a:pt x="245" y="43"/>
                      <a:pt x="249" y="46"/>
                      <a:pt x="249" y="46"/>
                    </a:cubicBezTo>
                    <a:cubicBezTo>
                      <a:pt x="249" y="46"/>
                      <a:pt x="245" y="42"/>
                      <a:pt x="238" y="38"/>
                    </a:cubicBezTo>
                    <a:cubicBezTo>
                      <a:pt x="231" y="34"/>
                      <a:pt x="219" y="29"/>
                      <a:pt x="203" y="29"/>
                    </a:cubicBezTo>
                    <a:cubicBezTo>
                      <a:pt x="195" y="29"/>
                      <a:pt x="187" y="31"/>
                      <a:pt x="178" y="34"/>
                    </a:cubicBezTo>
                    <a:cubicBezTo>
                      <a:pt x="170" y="37"/>
                      <a:pt x="162" y="42"/>
                      <a:pt x="153" y="47"/>
                    </a:cubicBezTo>
                    <a:cubicBezTo>
                      <a:pt x="136" y="57"/>
                      <a:pt x="115" y="66"/>
                      <a:pt x="92" y="70"/>
                    </a:cubicBezTo>
                    <a:cubicBezTo>
                      <a:pt x="78" y="73"/>
                      <a:pt x="64" y="74"/>
                      <a:pt x="51" y="73"/>
                    </a:cubicBezTo>
                    <a:cubicBezTo>
                      <a:pt x="38" y="72"/>
                      <a:pt x="26" y="67"/>
                      <a:pt x="17" y="59"/>
                    </a:cubicBezTo>
                    <a:cubicBezTo>
                      <a:pt x="8" y="52"/>
                      <a:pt x="3" y="42"/>
                      <a:pt x="2" y="32"/>
                    </a:cubicBezTo>
                    <a:cubicBezTo>
                      <a:pt x="1" y="23"/>
                      <a:pt x="4" y="14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6" y="2"/>
                      <a:pt x="24" y="1"/>
                      <a:pt x="29" y="1"/>
                    </a:cubicBezTo>
                    <a:cubicBezTo>
                      <a:pt x="34" y="2"/>
                      <a:pt x="37" y="4"/>
                      <a:pt x="37" y="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4" name="Freeform 32"/>
              <p:cNvSpPr/>
              <p:nvPr/>
            </p:nvSpPr>
            <p:spPr bwMode="auto">
              <a:xfrm>
                <a:off x="5066" y="940"/>
                <a:ext cx="460" cy="181"/>
              </a:xfrm>
              <a:custGeom>
                <a:avLst/>
                <a:gdLst>
                  <a:gd name="T0" fmla="*/ 0 w 194"/>
                  <a:gd name="T1" fmla="*/ 0 h 76"/>
                  <a:gd name="T2" fmla="*/ 2 w 194"/>
                  <a:gd name="T3" fmla="*/ 9 h 76"/>
                  <a:gd name="T4" fmla="*/ 18 w 194"/>
                  <a:gd name="T5" fmla="*/ 29 h 76"/>
                  <a:gd name="T6" fmla="*/ 35 w 194"/>
                  <a:gd name="T7" fmla="*/ 36 h 76"/>
                  <a:gd name="T8" fmla="*/ 56 w 194"/>
                  <a:gd name="T9" fmla="*/ 37 h 76"/>
                  <a:gd name="T10" fmla="*/ 102 w 194"/>
                  <a:gd name="T11" fmla="*/ 27 h 76"/>
                  <a:gd name="T12" fmla="*/ 148 w 194"/>
                  <a:gd name="T13" fmla="*/ 24 h 76"/>
                  <a:gd name="T14" fmla="*/ 180 w 194"/>
                  <a:gd name="T15" fmla="*/ 44 h 76"/>
                  <a:gd name="T16" fmla="*/ 192 w 194"/>
                  <a:gd name="T17" fmla="*/ 67 h 76"/>
                  <a:gd name="T18" fmla="*/ 194 w 194"/>
                  <a:gd name="T19" fmla="*/ 76 h 76"/>
                  <a:gd name="T20" fmla="*/ 194 w 194"/>
                  <a:gd name="T21" fmla="*/ 74 h 76"/>
                  <a:gd name="T22" fmla="*/ 193 w 194"/>
                  <a:gd name="T23" fmla="*/ 67 h 76"/>
                  <a:gd name="T24" fmla="*/ 181 w 194"/>
                  <a:gd name="T25" fmla="*/ 43 h 76"/>
                  <a:gd name="T26" fmla="*/ 149 w 194"/>
                  <a:gd name="T27" fmla="*/ 22 h 76"/>
                  <a:gd name="T28" fmla="*/ 102 w 194"/>
                  <a:gd name="T29" fmla="*/ 25 h 76"/>
                  <a:gd name="T30" fmla="*/ 56 w 194"/>
                  <a:gd name="T31" fmla="*/ 35 h 76"/>
                  <a:gd name="T32" fmla="*/ 36 w 194"/>
                  <a:gd name="T33" fmla="*/ 34 h 76"/>
                  <a:gd name="T34" fmla="*/ 19 w 194"/>
                  <a:gd name="T35" fmla="*/ 28 h 76"/>
                  <a:gd name="T36" fmla="*/ 3 w 194"/>
                  <a:gd name="T37" fmla="*/ 9 h 76"/>
                  <a:gd name="T38" fmla="*/ 0 w 194"/>
                  <a:gd name="T3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4" h="76">
                    <a:moveTo>
                      <a:pt x="0" y="0"/>
                    </a:moveTo>
                    <a:cubicBezTo>
                      <a:pt x="0" y="0"/>
                      <a:pt x="0" y="3"/>
                      <a:pt x="2" y="9"/>
                    </a:cubicBezTo>
                    <a:cubicBezTo>
                      <a:pt x="4" y="15"/>
                      <a:pt x="9" y="23"/>
                      <a:pt x="18" y="29"/>
                    </a:cubicBezTo>
                    <a:cubicBezTo>
                      <a:pt x="23" y="32"/>
                      <a:pt x="29" y="35"/>
                      <a:pt x="35" y="36"/>
                    </a:cubicBezTo>
                    <a:cubicBezTo>
                      <a:pt x="42" y="37"/>
                      <a:pt x="49" y="38"/>
                      <a:pt x="56" y="37"/>
                    </a:cubicBezTo>
                    <a:cubicBezTo>
                      <a:pt x="71" y="36"/>
                      <a:pt x="86" y="31"/>
                      <a:pt x="102" y="27"/>
                    </a:cubicBezTo>
                    <a:cubicBezTo>
                      <a:pt x="118" y="22"/>
                      <a:pt x="134" y="20"/>
                      <a:pt x="148" y="24"/>
                    </a:cubicBezTo>
                    <a:cubicBezTo>
                      <a:pt x="162" y="28"/>
                      <a:pt x="173" y="36"/>
                      <a:pt x="180" y="44"/>
                    </a:cubicBezTo>
                    <a:cubicBezTo>
                      <a:pt x="187" y="53"/>
                      <a:pt x="190" y="61"/>
                      <a:pt x="192" y="67"/>
                    </a:cubicBezTo>
                    <a:cubicBezTo>
                      <a:pt x="193" y="73"/>
                      <a:pt x="194" y="76"/>
                      <a:pt x="194" y="76"/>
                    </a:cubicBezTo>
                    <a:cubicBezTo>
                      <a:pt x="194" y="76"/>
                      <a:pt x="194" y="75"/>
                      <a:pt x="194" y="74"/>
                    </a:cubicBezTo>
                    <a:cubicBezTo>
                      <a:pt x="194" y="72"/>
                      <a:pt x="193" y="70"/>
                      <a:pt x="193" y="67"/>
                    </a:cubicBezTo>
                    <a:cubicBezTo>
                      <a:pt x="191" y="61"/>
                      <a:pt x="188" y="52"/>
                      <a:pt x="181" y="43"/>
                    </a:cubicBezTo>
                    <a:cubicBezTo>
                      <a:pt x="174" y="35"/>
                      <a:pt x="163" y="26"/>
                      <a:pt x="149" y="22"/>
                    </a:cubicBezTo>
                    <a:cubicBezTo>
                      <a:pt x="134" y="18"/>
                      <a:pt x="118" y="20"/>
                      <a:pt x="102" y="25"/>
                    </a:cubicBezTo>
                    <a:cubicBezTo>
                      <a:pt x="85" y="29"/>
                      <a:pt x="70" y="34"/>
                      <a:pt x="56" y="35"/>
                    </a:cubicBezTo>
                    <a:cubicBezTo>
                      <a:pt x="49" y="36"/>
                      <a:pt x="42" y="35"/>
                      <a:pt x="36" y="34"/>
                    </a:cubicBezTo>
                    <a:cubicBezTo>
                      <a:pt x="29" y="33"/>
                      <a:pt x="24" y="31"/>
                      <a:pt x="19" y="28"/>
                    </a:cubicBezTo>
                    <a:cubicBezTo>
                      <a:pt x="10" y="22"/>
                      <a:pt x="5" y="14"/>
                      <a:pt x="3" y="9"/>
                    </a:cubicBezTo>
                    <a:cubicBezTo>
                      <a:pt x="1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5" name="Freeform 33"/>
              <p:cNvSpPr/>
              <p:nvPr/>
            </p:nvSpPr>
            <p:spPr bwMode="auto">
              <a:xfrm>
                <a:off x="5113" y="1556"/>
                <a:ext cx="76" cy="64"/>
              </a:xfrm>
              <a:custGeom>
                <a:avLst/>
                <a:gdLst>
                  <a:gd name="T0" fmla="*/ 1 w 32"/>
                  <a:gd name="T1" fmla="*/ 6 h 27"/>
                  <a:gd name="T2" fmla="*/ 4 w 32"/>
                  <a:gd name="T3" fmla="*/ 18 h 27"/>
                  <a:gd name="T4" fmla="*/ 13 w 32"/>
                  <a:gd name="T5" fmla="*/ 26 h 27"/>
                  <a:gd name="T6" fmla="*/ 25 w 32"/>
                  <a:gd name="T7" fmla="*/ 22 h 27"/>
                  <a:gd name="T8" fmla="*/ 31 w 32"/>
                  <a:gd name="T9" fmla="*/ 11 h 27"/>
                  <a:gd name="T10" fmla="*/ 27 w 32"/>
                  <a:gd name="T11" fmla="*/ 0 h 27"/>
                  <a:gd name="T12" fmla="*/ 22 w 32"/>
                  <a:gd name="T13" fmla="*/ 0 h 27"/>
                  <a:gd name="T14" fmla="*/ 0 w 32"/>
                  <a:gd name="T15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27">
                    <a:moveTo>
                      <a:pt x="1" y="6"/>
                    </a:moveTo>
                    <a:cubicBezTo>
                      <a:pt x="2" y="10"/>
                      <a:pt x="2" y="14"/>
                      <a:pt x="4" y="18"/>
                    </a:cubicBezTo>
                    <a:cubicBezTo>
                      <a:pt x="6" y="22"/>
                      <a:pt x="9" y="25"/>
                      <a:pt x="13" y="26"/>
                    </a:cubicBezTo>
                    <a:cubicBezTo>
                      <a:pt x="17" y="27"/>
                      <a:pt x="22" y="25"/>
                      <a:pt x="25" y="22"/>
                    </a:cubicBezTo>
                    <a:cubicBezTo>
                      <a:pt x="28" y="19"/>
                      <a:pt x="30" y="15"/>
                      <a:pt x="31" y="11"/>
                    </a:cubicBezTo>
                    <a:cubicBezTo>
                      <a:pt x="32" y="7"/>
                      <a:pt x="31" y="2"/>
                      <a:pt x="27" y="0"/>
                    </a:cubicBezTo>
                    <a:cubicBezTo>
                      <a:pt x="25" y="0"/>
                      <a:pt x="24" y="0"/>
                      <a:pt x="22" y="0"/>
                    </a:cubicBezTo>
                    <a:cubicBezTo>
                      <a:pt x="15" y="2"/>
                      <a:pt x="7" y="3"/>
                      <a:pt x="0" y="4"/>
                    </a:cubicBezTo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6" name="Freeform 34"/>
              <p:cNvSpPr/>
              <p:nvPr/>
            </p:nvSpPr>
            <p:spPr bwMode="auto">
              <a:xfrm>
                <a:off x="5106" y="1554"/>
                <a:ext cx="90" cy="69"/>
              </a:xfrm>
              <a:custGeom>
                <a:avLst/>
                <a:gdLst>
                  <a:gd name="T0" fmla="*/ 8 w 38"/>
                  <a:gd name="T1" fmla="*/ 24 h 29"/>
                  <a:gd name="T2" fmla="*/ 19 w 38"/>
                  <a:gd name="T3" fmla="*/ 26 h 29"/>
                  <a:gd name="T4" fmla="*/ 29 w 38"/>
                  <a:gd name="T5" fmla="*/ 21 h 29"/>
                  <a:gd name="T6" fmla="*/ 34 w 38"/>
                  <a:gd name="T7" fmla="*/ 8 h 29"/>
                  <a:gd name="T8" fmla="*/ 33 w 38"/>
                  <a:gd name="T9" fmla="*/ 5 h 29"/>
                  <a:gd name="T10" fmla="*/ 31 w 38"/>
                  <a:gd name="T11" fmla="*/ 4 h 29"/>
                  <a:gd name="T12" fmla="*/ 28 w 38"/>
                  <a:gd name="T13" fmla="*/ 4 h 29"/>
                  <a:gd name="T14" fmla="*/ 24 w 38"/>
                  <a:gd name="T15" fmla="*/ 4 h 29"/>
                  <a:gd name="T16" fmla="*/ 11 w 38"/>
                  <a:gd name="T17" fmla="*/ 5 h 29"/>
                  <a:gd name="T18" fmla="*/ 0 w 38"/>
                  <a:gd name="T19" fmla="*/ 5 h 29"/>
                  <a:gd name="T20" fmla="*/ 11 w 38"/>
                  <a:gd name="T21" fmla="*/ 2 h 29"/>
                  <a:gd name="T22" fmla="*/ 24 w 38"/>
                  <a:gd name="T23" fmla="*/ 1 h 29"/>
                  <a:gd name="T24" fmla="*/ 28 w 38"/>
                  <a:gd name="T25" fmla="*/ 0 h 29"/>
                  <a:gd name="T26" fmla="*/ 32 w 38"/>
                  <a:gd name="T27" fmla="*/ 0 h 29"/>
                  <a:gd name="T28" fmla="*/ 35 w 38"/>
                  <a:gd name="T29" fmla="*/ 1 h 29"/>
                  <a:gd name="T30" fmla="*/ 36 w 38"/>
                  <a:gd name="T31" fmla="*/ 3 h 29"/>
                  <a:gd name="T32" fmla="*/ 37 w 38"/>
                  <a:gd name="T33" fmla="*/ 8 h 29"/>
                  <a:gd name="T34" fmla="*/ 32 w 38"/>
                  <a:gd name="T35" fmla="*/ 24 h 29"/>
                  <a:gd name="T36" fmla="*/ 19 w 38"/>
                  <a:gd name="T37" fmla="*/ 29 h 29"/>
                  <a:gd name="T38" fmla="*/ 10 w 38"/>
                  <a:gd name="T39" fmla="*/ 26 h 29"/>
                  <a:gd name="T40" fmla="*/ 8 w 38"/>
                  <a:gd name="T41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29">
                    <a:moveTo>
                      <a:pt x="8" y="24"/>
                    </a:moveTo>
                    <a:cubicBezTo>
                      <a:pt x="8" y="23"/>
                      <a:pt x="12" y="26"/>
                      <a:pt x="19" y="26"/>
                    </a:cubicBezTo>
                    <a:cubicBezTo>
                      <a:pt x="22" y="26"/>
                      <a:pt x="26" y="24"/>
                      <a:pt x="29" y="21"/>
                    </a:cubicBezTo>
                    <a:cubicBezTo>
                      <a:pt x="32" y="18"/>
                      <a:pt x="34" y="13"/>
                      <a:pt x="34" y="8"/>
                    </a:cubicBezTo>
                    <a:cubicBezTo>
                      <a:pt x="33" y="7"/>
                      <a:pt x="33" y="6"/>
                      <a:pt x="33" y="5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29" y="4"/>
                      <a:pt x="28" y="4"/>
                    </a:cubicBezTo>
                    <a:cubicBezTo>
                      <a:pt x="27" y="4"/>
                      <a:pt x="25" y="4"/>
                      <a:pt x="24" y="4"/>
                    </a:cubicBezTo>
                    <a:cubicBezTo>
                      <a:pt x="19" y="4"/>
                      <a:pt x="15" y="5"/>
                      <a:pt x="11" y="5"/>
                    </a:cubicBezTo>
                    <a:cubicBezTo>
                      <a:pt x="4" y="5"/>
                      <a:pt x="0" y="5"/>
                      <a:pt x="0" y="5"/>
                    </a:cubicBezTo>
                    <a:cubicBezTo>
                      <a:pt x="0" y="4"/>
                      <a:pt x="4" y="3"/>
                      <a:pt x="11" y="2"/>
                    </a:cubicBezTo>
                    <a:cubicBezTo>
                      <a:pt x="15" y="2"/>
                      <a:pt x="19" y="1"/>
                      <a:pt x="24" y="1"/>
                    </a:cubicBezTo>
                    <a:cubicBezTo>
                      <a:pt x="25" y="1"/>
                      <a:pt x="26" y="0"/>
                      <a:pt x="28" y="0"/>
                    </a:cubicBezTo>
                    <a:cubicBezTo>
                      <a:pt x="29" y="0"/>
                      <a:pt x="30" y="0"/>
                      <a:pt x="32" y="0"/>
                    </a:cubicBezTo>
                    <a:cubicBezTo>
                      <a:pt x="33" y="0"/>
                      <a:pt x="34" y="0"/>
                      <a:pt x="35" y="1"/>
                    </a:cubicBezTo>
                    <a:cubicBezTo>
                      <a:pt x="36" y="2"/>
                      <a:pt x="36" y="3"/>
                      <a:pt x="36" y="3"/>
                    </a:cubicBezTo>
                    <a:cubicBezTo>
                      <a:pt x="37" y="5"/>
                      <a:pt x="37" y="6"/>
                      <a:pt x="37" y="8"/>
                    </a:cubicBezTo>
                    <a:cubicBezTo>
                      <a:pt x="38" y="14"/>
                      <a:pt x="35" y="20"/>
                      <a:pt x="32" y="24"/>
                    </a:cubicBezTo>
                    <a:cubicBezTo>
                      <a:pt x="28" y="27"/>
                      <a:pt x="23" y="29"/>
                      <a:pt x="19" y="29"/>
                    </a:cubicBezTo>
                    <a:cubicBezTo>
                      <a:pt x="15" y="28"/>
                      <a:pt x="12" y="27"/>
                      <a:pt x="10" y="26"/>
                    </a:cubicBezTo>
                    <a:cubicBezTo>
                      <a:pt x="8" y="25"/>
                      <a:pt x="8" y="24"/>
                      <a:pt x="8" y="2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7" name="Freeform 35"/>
              <p:cNvSpPr/>
              <p:nvPr/>
            </p:nvSpPr>
            <p:spPr bwMode="auto">
              <a:xfrm>
                <a:off x="5068" y="1765"/>
                <a:ext cx="197" cy="69"/>
              </a:xfrm>
              <a:custGeom>
                <a:avLst/>
                <a:gdLst>
                  <a:gd name="T0" fmla="*/ 4 w 83"/>
                  <a:gd name="T1" fmla="*/ 0 h 29"/>
                  <a:gd name="T2" fmla="*/ 83 w 83"/>
                  <a:gd name="T3" fmla="*/ 4 h 29"/>
                  <a:gd name="T4" fmla="*/ 0 w 83"/>
                  <a:gd name="T5" fmla="*/ 19 h 29"/>
                  <a:gd name="T6" fmla="*/ 4 w 83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29">
                    <a:moveTo>
                      <a:pt x="4" y="0"/>
                    </a:moveTo>
                    <a:cubicBezTo>
                      <a:pt x="4" y="0"/>
                      <a:pt x="44" y="15"/>
                      <a:pt x="83" y="4"/>
                    </a:cubicBezTo>
                    <a:cubicBezTo>
                      <a:pt x="83" y="4"/>
                      <a:pt x="54" y="29"/>
                      <a:pt x="0" y="19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8" name="Freeform 36"/>
              <p:cNvSpPr/>
              <p:nvPr/>
            </p:nvSpPr>
            <p:spPr bwMode="auto">
              <a:xfrm>
                <a:off x="4833" y="3004"/>
                <a:ext cx="392" cy="124"/>
              </a:xfrm>
              <a:custGeom>
                <a:avLst/>
                <a:gdLst>
                  <a:gd name="T0" fmla="*/ 164 w 165"/>
                  <a:gd name="T1" fmla="*/ 52 h 52"/>
                  <a:gd name="T2" fmla="*/ 159 w 165"/>
                  <a:gd name="T3" fmla="*/ 48 h 52"/>
                  <a:gd name="T4" fmla="*/ 152 w 165"/>
                  <a:gd name="T5" fmla="*/ 43 h 52"/>
                  <a:gd name="T6" fmla="*/ 144 w 165"/>
                  <a:gd name="T7" fmla="*/ 37 h 52"/>
                  <a:gd name="T8" fmla="*/ 133 w 165"/>
                  <a:gd name="T9" fmla="*/ 30 h 52"/>
                  <a:gd name="T10" fmla="*/ 119 w 165"/>
                  <a:gd name="T11" fmla="*/ 23 h 52"/>
                  <a:gd name="T12" fmla="*/ 88 w 165"/>
                  <a:gd name="T13" fmla="*/ 10 h 52"/>
                  <a:gd name="T14" fmla="*/ 54 w 165"/>
                  <a:gd name="T15" fmla="*/ 3 h 52"/>
                  <a:gd name="T16" fmla="*/ 39 w 165"/>
                  <a:gd name="T17" fmla="*/ 2 h 52"/>
                  <a:gd name="T18" fmla="*/ 26 w 165"/>
                  <a:gd name="T19" fmla="*/ 2 h 52"/>
                  <a:gd name="T20" fmla="*/ 16 w 165"/>
                  <a:gd name="T21" fmla="*/ 2 h 52"/>
                  <a:gd name="T22" fmla="*/ 7 w 165"/>
                  <a:gd name="T23" fmla="*/ 3 h 52"/>
                  <a:gd name="T24" fmla="*/ 1 w 165"/>
                  <a:gd name="T25" fmla="*/ 3 h 52"/>
                  <a:gd name="T26" fmla="*/ 7 w 165"/>
                  <a:gd name="T27" fmla="*/ 2 h 52"/>
                  <a:gd name="T28" fmla="*/ 15 w 165"/>
                  <a:gd name="T29" fmla="*/ 1 h 52"/>
                  <a:gd name="T30" fmla="*/ 26 w 165"/>
                  <a:gd name="T31" fmla="*/ 0 h 52"/>
                  <a:gd name="T32" fmla="*/ 39 w 165"/>
                  <a:gd name="T33" fmla="*/ 0 h 52"/>
                  <a:gd name="T34" fmla="*/ 54 w 165"/>
                  <a:gd name="T35" fmla="*/ 1 h 52"/>
                  <a:gd name="T36" fmla="*/ 88 w 165"/>
                  <a:gd name="T37" fmla="*/ 8 h 52"/>
                  <a:gd name="T38" fmla="*/ 120 w 165"/>
                  <a:gd name="T39" fmla="*/ 21 h 52"/>
                  <a:gd name="T40" fmla="*/ 134 w 165"/>
                  <a:gd name="T41" fmla="*/ 29 h 52"/>
                  <a:gd name="T42" fmla="*/ 145 w 165"/>
                  <a:gd name="T43" fmla="*/ 36 h 52"/>
                  <a:gd name="T44" fmla="*/ 153 w 165"/>
                  <a:gd name="T45" fmla="*/ 42 h 52"/>
                  <a:gd name="T46" fmla="*/ 159 w 165"/>
                  <a:gd name="T47" fmla="*/ 47 h 52"/>
                  <a:gd name="T48" fmla="*/ 164 w 165"/>
                  <a:gd name="T4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" h="52">
                    <a:moveTo>
                      <a:pt x="164" y="52"/>
                    </a:moveTo>
                    <a:cubicBezTo>
                      <a:pt x="164" y="52"/>
                      <a:pt x="162" y="51"/>
                      <a:pt x="159" y="48"/>
                    </a:cubicBezTo>
                    <a:cubicBezTo>
                      <a:pt x="157" y="47"/>
                      <a:pt x="155" y="45"/>
                      <a:pt x="152" y="43"/>
                    </a:cubicBezTo>
                    <a:cubicBezTo>
                      <a:pt x="150" y="41"/>
                      <a:pt x="147" y="39"/>
                      <a:pt x="144" y="37"/>
                    </a:cubicBezTo>
                    <a:cubicBezTo>
                      <a:pt x="140" y="35"/>
                      <a:pt x="137" y="32"/>
                      <a:pt x="133" y="30"/>
                    </a:cubicBezTo>
                    <a:cubicBezTo>
                      <a:pt x="129" y="28"/>
                      <a:pt x="124" y="25"/>
                      <a:pt x="119" y="23"/>
                    </a:cubicBezTo>
                    <a:cubicBezTo>
                      <a:pt x="110" y="18"/>
                      <a:pt x="99" y="14"/>
                      <a:pt x="88" y="10"/>
                    </a:cubicBezTo>
                    <a:cubicBezTo>
                      <a:pt x="76" y="7"/>
                      <a:pt x="65" y="5"/>
                      <a:pt x="54" y="3"/>
                    </a:cubicBezTo>
                    <a:cubicBezTo>
                      <a:pt x="49" y="3"/>
                      <a:pt x="44" y="2"/>
                      <a:pt x="39" y="2"/>
                    </a:cubicBezTo>
                    <a:cubicBezTo>
                      <a:pt x="35" y="2"/>
                      <a:pt x="30" y="2"/>
                      <a:pt x="26" y="2"/>
                    </a:cubicBezTo>
                    <a:cubicBezTo>
                      <a:pt x="22" y="2"/>
                      <a:pt x="19" y="2"/>
                      <a:pt x="16" y="2"/>
                    </a:cubicBezTo>
                    <a:cubicBezTo>
                      <a:pt x="12" y="2"/>
                      <a:pt x="10" y="3"/>
                      <a:pt x="7" y="3"/>
                    </a:cubicBezTo>
                    <a:cubicBezTo>
                      <a:pt x="3" y="3"/>
                      <a:pt x="1" y="3"/>
                      <a:pt x="1" y="3"/>
                    </a:cubicBezTo>
                    <a:cubicBezTo>
                      <a:pt x="0" y="3"/>
                      <a:pt x="3" y="3"/>
                      <a:pt x="7" y="2"/>
                    </a:cubicBezTo>
                    <a:cubicBezTo>
                      <a:pt x="10" y="2"/>
                      <a:pt x="12" y="1"/>
                      <a:pt x="15" y="1"/>
                    </a:cubicBezTo>
                    <a:cubicBezTo>
                      <a:pt x="19" y="1"/>
                      <a:pt x="22" y="0"/>
                      <a:pt x="26" y="0"/>
                    </a:cubicBezTo>
                    <a:cubicBezTo>
                      <a:pt x="30" y="0"/>
                      <a:pt x="35" y="0"/>
                      <a:pt x="39" y="0"/>
                    </a:cubicBezTo>
                    <a:cubicBezTo>
                      <a:pt x="44" y="0"/>
                      <a:pt x="49" y="1"/>
                      <a:pt x="54" y="1"/>
                    </a:cubicBezTo>
                    <a:cubicBezTo>
                      <a:pt x="65" y="3"/>
                      <a:pt x="76" y="5"/>
                      <a:pt x="88" y="8"/>
                    </a:cubicBezTo>
                    <a:cubicBezTo>
                      <a:pt x="100" y="12"/>
                      <a:pt x="111" y="16"/>
                      <a:pt x="120" y="21"/>
                    </a:cubicBezTo>
                    <a:cubicBezTo>
                      <a:pt x="125" y="24"/>
                      <a:pt x="130" y="26"/>
                      <a:pt x="134" y="29"/>
                    </a:cubicBezTo>
                    <a:cubicBezTo>
                      <a:pt x="138" y="31"/>
                      <a:pt x="141" y="33"/>
                      <a:pt x="145" y="36"/>
                    </a:cubicBezTo>
                    <a:cubicBezTo>
                      <a:pt x="148" y="38"/>
                      <a:pt x="151" y="40"/>
                      <a:pt x="153" y="42"/>
                    </a:cubicBezTo>
                    <a:cubicBezTo>
                      <a:pt x="156" y="44"/>
                      <a:pt x="158" y="46"/>
                      <a:pt x="159" y="47"/>
                    </a:cubicBezTo>
                    <a:cubicBezTo>
                      <a:pt x="163" y="50"/>
                      <a:pt x="165" y="52"/>
                      <a:pt x="164" y="5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9" name="Freeform 37"/>
              <p:cNvSpPr/>
              <p:nvPr/>
            </p:nvSpPr>
            <p:spPr bwMode="auto">
              <a:xfrm>
                <a:off x="4036" y="2039"/>
                <a:ext cx="833" cy="1186"/>
              </a:xfrm>
              <a:custGeom>
                <a:avLst/>
                <a:gdLst>
                  <a:gd name="T0" fmla="*/ 265 w 351"/>
                  <a:gd name="T1" fmla="*/ 253 h 499"/>
                  <a:gd name="T2" fmla="*/ 298 w 351"/>
                  <a:gd name="T3" fmla="*/ 111 h 499"/>
                  <a:gd name="T4" fmla="*/ 351 w 351"/>
                  <a:gd name="T5" fmla="*/ 0 h 499"/>
                  <a:gd name="T6" fmla="*/ 351 w 351"/>
                  <a:gd name="T7" fmla="*/ 16 h 499"/>
                  <a:gd name="T8" fmla="*/ 340 w 351"/>
                  <a:gd name="T9" fmla="*/ 422 h 499"/>
                  <a:gd name="T10" fmla="*/ 188 w 351"/>
                  <a:gd name="T11" fmla="*/ 456 h 499"/>
                  <a:gd name="T12" fmla="*/ 113 w 351"/>
                  <a:gd name="T13" fmla="*/ 350 h 499"/>
                  <a:gd name="T14" fmla="*/ 4 w 351"/>
                  <a:gd name="T15" fmla="*/ 139 h 499"/>
                  <a:gd name="T16" fmla="*/ 85 w 351"/>
                  <a:gd name="T17" fmla="*/ 36 h 499"/>
                  <a:gd name="T18" fmla="*/ 265 w 351"/>
                  <a:gd name="T19" fmla="*/ 253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1" h="499">
                    <a:moveTo>
                      <a:pt x="265" y="253"/>
                    </a:moveTo>
                    <a:cubicBezTo>
                      <a:pt x="298" y="111"/>
                      <a:pt x="298" y="111"/>
                      <a:pt x="298" y="111"/>
                    </a:cubicBezTo>
                    <a:cubicBezTo>
                      <a:pt x="311" y="57"/>
                      <a:pt x="326" y="6"/>
                      <a:pt x="351" y="0"/>
                    </a:cubicBezTo>
                    <a:cubicBezTo>
                      <a:pt x="351" y="16"/>
                      <a:pt x="351" y="16"/>
                      <a:pt x="351" y="16"/>
                    </a:cubicBezTo>
                    <a:cubicBezTo>
                      <a:pt x="340" y="422"/>
                      <a:pt x="340" y="422"/>
                      <a:pt x="340" y="422"/>
                    </a:cubicBezTo>
                    <a:cubicBezTo>
                      <a:pt x="340" y="422"/>
                      <a:pt x="273" y="499"/>
                      <a:pt x="188" y="456"/>
                    </a:cubicBezTo>
                    <a:cubicBezTo>
                      <a:pt x="161" y="443"/>
                      <a:pt x="113" y="350"/>
                      <a:pt x="113" y="350"/>
                    </a:cubicBezTo>
                    <a:cubicBezTo>
                      <a:pt x="113" y="350"/>
                      <a:pt x="0" y="148"/>
                      <a:pt x="4" y="139"/>
                    </a:cubicBezTo>
                    <a:cubicBezTo>
                      <a:pt x="9" y="130"/>
                      <a:pt x="78" y="41"/>
                      <a:pt x="85" y="36"/>
                    </a:cubicBezTo>
                    <a:lnTo>
                      <a:pt x="265" y="253"/>
                    </a:lnTo>
                    <a:close/>
                  </a:path>
                </a:pathLst>
              </a:custGeom>
              <a:solidFill>
                <a:srgbClr val="EAD6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0" name="Freeform 39"/>
              <p:cNvSpPr/>
              <p:nvPr/>
            </p:nvSpPr>
            <p:spPr bwMode="auto">
              <a:xfrm>
                <a:off x="5697" y="2883"/>
                <a:ext cx="26" cy="178"/>
              </a:xfrm>
              <a:custGeom>
                <a:avLst/>
                <a:gdLst>
                  <a:gd name="T0" fmla="*/ 0 w 11"/>
                  <a:gd name="T1" fmla="*/ 0 h 75"/>
                  <a:gd name="T2" fmla="*/ 11 w 11"/>
                  <a:gd name="T3" fmla="*/ 75 h 75"/>
                  <a:gd name="T4" fmla="*/ 11 w 11"/>
                  <a:gd name="T5" fmla="*/ 74 h 75"/>
                  <a:gd name="T6" fmla="*/ 0 w 11"/>
                  <a:gd name="T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5">
                    <a:moveTo>
                      <a:pt x="0" y="0"/>
                    </a:moveTo>
                    <a:cubicBezTo>
                      <a:pt x="11" y="75"/>
                      <a:pt x="11" y="75"/>
                      <a:pt x="11" y="75"/>
                    </a:cubicBezTo>
                    <a:cubicBezTo>
                      <a:pt x="11" y="75"/>
                      <a:pt x="11" y="75"/>
                      <a:pt x="11" y="7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F26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1" name="Freeform 40"/>
              <p:cNvSpPr/>
              <p:nvPr/>
            </p:nvSpPr>
            <p:spPr bwMode="auto">
              <a:xfrm>
                <a:off x="5557" y="2541"/>
                <a:ext cx="166" cy="532"/>
              </a:xfrm>
              <a:custGeom>
                <a:avLst/>
                <a:gdLst>
                  <a:gd name="T0" fmla="*/ 0 w 70"/>
                  <a:gd name="T1" fmla="*/ 0 h 224"/>
                  <a:gd name="T2" fmla="*/ 20 w 70"/>
                  <a:gd name="T3" fmla="*/ 182 h 224"/>
                  <a:gd name="T4" fmla="*/ 25 w 70"/>
                  <a:gd name="T5" fmla="*/ 204 h 224"/>
                  <a:gd name="T6" fmla="*/ 41 w 70"/>
                  <a:gd name="T7" fmla="*/ 219 h 224"/>
                  <a:gd name="T8" fmla="*/ 62 w 70"/>
                  <a:gd name="T9" fmla="*/ 224 h 224"/>
                  <a:gd name="T10" fmla="*/ 70 w 70"/>
                  <a:gd name="T11" fmla="*/ 219 h 224"/>
                  <a:gd name="T12" fmla="*/ 59 w 70"/>
                  <a:gd name="T13" fmla="*/ 144 h 224"/>
                  <a:gd name="T14" fmla="*/ 59 w 70"/>
                  <a:gd name="T15" fmla="*/ 142 h 224"/>
                  <a:gd name="T16" fmla="*/ 48 w 70"/>
                  <a:gd name="T17" fmla="*/ 110 h 224"/>
                  <a:gd name="T18" fmla="*/ 0 w 70"/>
                  <a:gd name="T19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224">
                    <a:moveTo>
                      <a:pt x="0" y="0"/>
                    </a:moveTo>
                    <a:cubicBezTo>
                      <a:pt x="7" y="79"/>
                      <a:pt x="14" y="103"/>
                      <a:pt x="20" y="182"/>
                    </a:cubicBezTo>
                    <a:cubicBezTo>
                      <a:pt x="21" y="190"/>
                      <a:pt x="22" y="198"/>
                      <a:pt x="25" y="204"/>
                    </a:cubicBezTo>
                    <a:cubicBezTo>
                      <a:pt x="28" y="211"/>
                      <a:pt x="33" y="218"/>
                      <a:pt x="41" y="219"/>
                    </a:cubicBezTo>
                    <a:cubicBezTo>
                      <a:pt x="48" y="220"/>
                      <a:pt x="56" y="224"/>
                      <a:pt x="62" y="224"/>
                    </a:cubicBezTo>
                    <a:cubicBezTo>
                      <a:pt x="65" y="224"/>
                      <a:pt x="68" y="223"/>
                      <a:pt x="70" y="219"/>
                    </a:cubicBezTo>
                    <a:cubicBezTo>
                      <a:pt x="59" y="144"/>
                      <a:pt x="59" y="144"/>
                      <a:pt x="59" y="144"/>
                    </a:cubicBezTo>
                    <a:cubicBezTo>
                      <a:pt x="59" y="142"/>
                      <a:pt x="59" y="142"/>
                      <a:pt x="59" y="142"/>
                    </a:cubicBezTo>
                    <a:cubicBezTo>
                      <a:pt x="59" y="142"/>
                      <a:pt x="56" y="128"/>
                      <a:pt x="48" y="110"/>
                    </a:cubicBezTo>
                    <a:cubicBezTo>
                      <a:pt x="25" y="57"/>
                      <a:pt x="16" y="54"/>
                      <a:pt x="0" y="0"/>
                    </a:cubicBezTo>
                  </a:path>
                </a:pathLst>
              </a:custGeom>
              <a:solidFill>
                <a:srgbClr val="D7BC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2" name="Freeform 41"/>
              <p:cNvSpPr/>
              <p:nvPr/>
            </p:nvSpPr>
            <p:spPr bwMode="auto">
              <a:xfrm>
                <a:off x="5016" y="1818"/>
                <a:ext cx="456" cy="356"/>
              </a:xfrm>
              <a:custGeom>
                <a:avLst/>
                <a:gdLst>
                  <a:gd name="T0" fmla="*/ 0 w 192"/>
                  <a:gd name="T1" fmla="*/ 95 h 150"/>
                  <a:gd name="T2" fmla="*/ 1 w 192"/>
                  <a:gd name="T3" fmla="*/ 87 h 150"/>
                  <a:gd name="T4" fmla="*/ 13 w 192"/>
                  <a:gd name="T5" fmla="*/ 8 h 150"/>
                  <a:gd name="T6" fmla="*/ 23 w 192"/>
                  <a:gd name="T7" fmla="*/ 0 h 150"/>
                  <a:gd name="T8" fmla="*/ 175 w 192"/>
                  <a:gd name="T9" fmla="*/ 13 h 150"/>
                  <a:gd name="T10" fmla="*/ 191 w 192"/>
                  <a:gd name="T11" fmla="*/ 32 h 150"/>
                  <a:gd name="T12" fmla="*/ 188 w 192"/>
                  <a:gd name="T13" fmla="*/ 78 h 150"/>
                  <a:gd name="T14" fmla="*/ 141 w 192"/>
                  <a:gd name="T15" fmla="*/ 140 h 150"/>
                  <a:gd name="T16" fmla="*/ 72 w 192"/>
                  <a:gd name="T17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50">
                    <a:moveTo>
                      <a:pt x="0" y="95"/>
                    </a:moveTo>
                    <a:cubicBezTo>
                      <a:pt x="1" y="87"/>
                      <a:pt x="1" y="87"/>
                      <a:pt x="1" y="87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3"/>
                      <a:pt x="18" y="0"/>
                      <a:pt x="23" y="0"/>
                    </a:cubicBezTo>
                    <a:cubicBezTo>
                      <a:pt x="175" y="13"/>
                      <a:pt x="175" y="13"/>
                      <a:pt x="175" y="13"/>
                    </a:cubicBezTo>
                    <a:cubicBezTo>
                      <a:pt x="185" y="14"/>
                      <a:pt x="192" y="22"/>
                      <a:pt x="191" y="32"/>
                    </a:cubicBezTo>
                    <a:cubicBezTo>
                      <a:pt x="188" y="78"/>
                      <a:pt x="188" y="78"/>
                      <a:pt x="188" y="78"/>
                    </a:cubicBezTo>
                    <a:cubicBezTo>
                      <a:pt x="141" y="140"/>
                      <a:pt x="141" y="140"/>
                      <a:pt x="141" y="140"/>
                    </a:cubicBezTo>
                    <a:cubicBezTo>
                      <a:pt x="72" y="150"/>
                      <a:pt x="72" y="150"/>
                      <a:pt x="72" y="150"/>
                    </a:cubicBezTo>
                  </a:path>
                </a:pathLst>
              </a:custGeom>
              <a:solidFill>
                <a:srgbClr val="EAD6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3" name="Oval 42"/>
              <p:cNvSpPr>
                <a:spLocks noChangeArrowheads="1"/>
              </p:cNvSpPr>
              <p:nvPr/>
            </p:nvSpPr>
            <p:spPr bwMode="auto">
              <a:xfrm>
                <a:off x="4831" y="2398"/>
                <a:ext cx="5" cy="656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4" name="Freeform 43"/>
              <p:cNvSpPr/>
              <p:nvPr/>
            </p:nvSpPr>
            <p:spPr bwMode="auto">
              <a:xfrm>
                <a:off x="5479" y="2148"/>
                <a:ext cx="285" cy="878"/>
              </a:xfrm>
              <a:custGeom>
                <a:avLst/>
                <a:gdLst>
                  <a:gd name="T0" fmla="*/ 120 w 120"/>
                  <a:gd name="T1" fmla="*/ 369 h 369"/>
                  <a:gd name="T2" fmla="*/ 119 w 120"/>
                  <a:gd name="T3" fmla="*/ 368 h 369"/>
                  <a:gd name="T4" fmla="*/ 118 w 120"/>
                  <a:gd name="T5" fmla="*/ 366 h 369"/>
                  <a:gd name="T6" fmla="*/ 113 w 120"/>
                  <a:gd name="T7" fmla="*/ 355 h 369"/>
                  <a:gd name="T8" fmla="*/ 96 w 120"/>
                  <a:gd name="T9" fmla="*/ 316 h 369"/>
                  <a:gd name="T10" fmla="*/ 42 w 120"/>
                  <a:gd name="T11" fmla="*/ 188 h 369"/>
                  <a:gd name="T12" fmla="*/ 12 w 120"/>
                  <a:gd name="T13" fmla="*/ 117 h 369"/>
                  <a:gd name="T14" fmla="*/ 3 w 120"/>
                  <a:gd name="T15" fmla="*/ 85 h 369"/>
                  <a:gd name="T16" fmla="*/ 0 w 120"/>
                  <a:gd name="T17" fmla="*/ 56 h 369"/>
                  <a:gd name="T18" fmla="*/ 6 w 120"/>
                  <a:gd name="T19" fmla="*/ 14 h 369"/>
                  <a:gd name="T20" fmla="*/ 7 w 120"/>
                  <a:gd name="T21" fmla="*/ 10 h 369"/>
                  <a:gd name="T22" fmla="*/ 9 w 120"/>
                  <a:gd name="T23" fmla="*/ 8 h 369"/>
                  <a:gd name="T24" fmla="*/ 11 w 120"/>
                  <a:gd name="T25" fmla="*/ 3 h 369"/>
                  <a:gd name="T26" fmla="*/ 13 w 120"/>
                  <a:gd name="T27" fmla="*/ 1 h 369"/>
                  <a:gd name="T28" fmla="*/ 13 w 120"/>
                  <a:gd name="T29" fmla="*/ 0 h 369"/>
                  <a:gd name="T30" fmla="*/ 7 w 120"/>
                  <a:gd name="T31" fmla="*/ 14 h 369"/>
                  <a:gd name="T32" fmla="*/ 1 w 120"/>
                  <a:gd name="T33" fmla="*/ 56 h 369"/>
                  <a:gd name="T34" fmla="*/ 14 w 120"/>
                  <a:gd name="T35" fmla="*/ 116 h 369"/>
                  <a:gd name="T36" fmla="*/ 44 w 120"/>
                  <a:gd name="T37" fmla="*/ 187 h 369"/>
                  <a:gd name="T38" fmla="*/ 98 w 120"/>
                  <a:gd name="T39" fmla="*/ 316 h 369"/>
                  <a:gd name="T40" fmla="*/ 114 w 120"/>
                  <a:gd name="T41" fmla="*/ 355 h 369"/>
                  <a:gd name="T42" fmla="*/ 118 w 120"/>
                  <a:gd name="T43" fmla="*/ 365 h 369"/>
                  <a:gd name="T44" fmla="*/ 119 w 120"/>
                  <a:gd name="T45" fmla="*/ 368 h 369"/>
                  <a:gd name="T46" fmla="*/ 120 w 120"/>
                  <a:gd name="T47" fmla="*/ 36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369">
                    <a:moveTo>
                      <a:pt x="120" y="369"/>
                    </a:moveTo>
                    <a:cubicBezTo>
                      <a:pt x="119" y="369"/>
                      <a:pt x="119" y="369"/>
                      <a:pt x="119" y="368"/>
                    </a:cubicBezTo>
                    <a:cubicBezTo>
                      <a:pt x="119" y="368"/>
                      <a:pt x="118" y="367"/>
                      <a:pt x="118" y="366"/>
                    </a:cubicBezTo>
                    <a:cubicBezTo>
                      <a:pt x="117" y="363"/>
                      <a:pt x="115" y="359"/>
                      <a:pt x="113" y="355"/>
                    </a:cubicBezTo>
                    <a:cubicBezTo>
                      <a:pt x="109" y="346"/>
                      <a:pt x="103" y="332"/>
                      <a:pt x="96" y="316"/>
                    </a:cubicBezTo>
                    <a:cubicBezTo>
                      <a:pt x="82" y="283"/>
                      <a:pt x="63" y="238"/>
                      <a:pt x="42" y="188"/>
                    </a:cubicBezTo>
                    <a:cubicBezTo>
                      <a:pt x="32" y="163"/>
                      <a:pt x="21" y="139"/>
                      <a:pt x="12" y="117"/>
                    </a:cubicBezTo>
                    <a:cubicBezTo>
                      <a:pt x="8" y="106"/>
                      <a:pt x="4" y="95"/>
                      <a:pt x="3" y="85"/>
                    </a:cubicBezTo>
                    <a:cubicBezTo>
                      <a:pt x="1" y="74"/>
                      <a:pt x="0" y="65"/>
                      <a:pt x="0" y="56"/>
                    </a:cubicBezTo>
                    <a:cubicBezTo>
                      <a:pt x="0" y="38"/>
                      <a:pt x="2" y="23"/>
                      <a:pt x="6" y="14"/>
                    </a:cubicBezTo>
                    <a:cubicBezTo>
                      <a:pt x="6" y="13"/>
                      <a:pt x="7" y="12"/>
                      <a:pt x="7" y="10"/>
                    </a:cubicBezTo>
                    <a:cubicBezTo>
                      <a:pt x="8" y="9"/>
                      <a:pt x="8" y="9"/>
                      <a:pt x="9" y="8"/>
                    </a:cubicBezTo>
                    <a:cubicBezTo>
                      <a:pt x="9" y="6"/>
                      <a:pt x="10" y="4"/>
                      <a:pt x="11" y="3"/>
                    </a:cubicBezTo>
                    <a:cubicBezTo>
                      <a:pt x="12" y="2"/>
                      <a:pt x="12" y="2"/>
                      <a:pt x="13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0" y="5"/>
                      <a:pt x="7" y="14"/>
                    </a:cubicBezTo>
                    <a:cubicBezTo>
                      <a:pt x="3" y="23"/>
                      <a:pt x="1" y="38"/>
                      <a:pt x="1" y="56"/>
                    </a:cubicBezTo>
                    <a:cubicBezTo>
                      <a:pt x="2" y="73"/>
                      <a:pt x="4" y="95"/>
                      <a:pt x="14" y="116"/>
                    </a:cubicBezTo>
                    <a:cubicBezTo>
                      <a:pt x="23" y="138"/>
                      <a:pt x="33" y="162"/>
                      <a:pt x="44" y="187"/>
                    </a:cubicBezTo>
                    <a:cubicBezTo>
                      <a:pt x="65" y="237"/>
                      <a:pt x="84" y="283"/>
                      <a:pt x="98" y="316"/>
                    </a:cubicBezTo>
                    <a:cubicBezTo>
                      <a:pt x="105" y="332"/>
                      <a:pt x="110" y="345"/>
                      <a:pt x="114" y="355"/>
                    </a:cubicBezTo>
                    <a:cubicBezTo>
                      <a:pt x="116" y="359"/>
                      <a:pt x="117" y="363"/>
                      <a:pt x="118" y="365"/>
                    </a:cubicBezTo>
                    <a:cubicBezTo>
                      <a:pt x="119" y="367"/>
                      <a:pt x="119" y="367"/>
                      <a:pt x="119" y="368"/>
                    </a:cubicBezTo>
                    <a:cubicBezTo>
                      <a:pt x="119" y="369"/>
                      <a:pt x="120" y="369"/>
                      <a:pt x="120" y="36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5" name="Freeform 44"/>
              <p:cNvSpPr/>
              <p:nvPr/>
            </p:nvSpPr>
            <p:spPr bwMode="auto">
              <a:xfrm>
                <a:off x="4764" y="1977"/>
                <a:ext cx="815" cy="326"/>
              </a:xfrm>
              <a:custGeom>
                <a:avLst/>
                <a:gdLst>
                  <a:gd name="T0" fmla="*/ 343 w 343"/>
                  <a:gd name="T1" fmla="*/ 0 h 137"/>
                  <a:gd name="T2" fmla="*/ 339 w 343"/>
                  <a:gd name="T3" fmla="*/ 3 h 137"/>
                  <a:gd name="T4" fmla="*/ 324 w 343"/>
                  <a:gd name="T5" fmla="*/ 12 h 137"/>
                  <a:gd name="T6" fmla="*/ 299 w 343"/>
                  <a:gd name="T7" fmla="*/ 19 h 137"/>
                  <a:gd name="T8" fmla="*/ 263 w 343"/>
                  <a:gd name="T9" fmla="*/ 23 h 137"/>
                  <a:gd name="T10" fmla="*/ 221 w 343"/>
                  <a:gd name="T11" fmla="*/ 23 h 137"/>
                  <a:gd name="T12" fmla="*/ 172 w 343"/>
                  <a:gd name="T13" fmla="*/ 29 h 137"/>
                  <a:gd name="T14" fmla="*/ 127 w 343"/>
                  <a:gd name="T15" fmla="*/ 56 h 137"/>
                  <a:gd name="T16" fmla="*/ 114 w 343"/>
                  <a:gd name="T17" fmla="*/ 81 h 137"/>
                  <a:gd name="T18" fmla="*/ 115 w 343"/>
                  <a:gd name="T19" fmla="*/ 110 h 137"/>
                  <a:gd name="T20" fmla="*/ 121 w 343"/>
                  <a:gd name="T21" fmla="*/ 122 h 137"/>
                  <a:gd name="T22" fmla="*/ 132 w 343"/>
                  <a:gd name="T23" fmla="*/ 131 h 137"/>
                  <a:gd name="T24" fmla="*/ 145 w 343"/>
                  <a:gd name="T25" fmla="*/ 134 h 137"/>
                  <a:gd name="T26" fmla="*/ 157 w 343"/>
                  <a:gd name="T27" fmla="*/ 128 h 137"/>
                  <a:gd name="T28" fmla="*/ 163 w 343"/>
                  <a:gd name="T29" fmla="*/ 103 h 137"/>
                  <a:gd name="T30" fmla="*/ 159 w 343"/>
                  <a:gd name="T31" fmla="*/ 90 h 137"/>
                  <a:gd name="T32" fmla="*/ 152 w 343"/>
                  <a:gd name="T33" fmla="*/ 80 h 137"/>
                  <a:gd name="T34" fmla="*/ 111 w 343"/>
                  <a:gd name="T35" fmla="*/ 55 h 137"/>
                  <a:gd name="T36" fmla="*/ 69 w 343"/>
                  <a:gd name="T37" fmla="*/ 56 h 137"/>
                  <a:gd name="T38" fmla="*/ 37 w 343"/>
                  <a:gd name="T39" fmla="*/ 70 h 137"/>
                  <a:gd name="T40" fmla="*/ 16 w 343"/>
                  <a:gd name="T41" fmla="*/ 85 h 137"/>
                  <a:gd name="T42" fmla="*/ 4 w 343"/>
                  <a:gd name="T43" fmla="*/ 97 h 137"/>
                  <a:gd name="T44" fmla="*/ 1 w 343"/>
                  <a:gd name="T45" fmla="*/ 100 h 137"/>
                  <a:gd name="T46" fmla="*/ 0 w 343"/>
                  <a:gd name="T47" fmla="*/ 101 h 137"/>
                  <a:gd name="T48" fmla="*/ 15 w 343"/>
                  <a:gd name="T49" fmla="*/ 85 h 137"/>
                  <a:gd name="T50" fmla="*/ 36 w 343"/>
                  <a:gd name="T51" fmla="*/ 69 h 137"/>
                  <a:gd name="T52" fmla="*/ 69 w 343"/>
                  <a:gd name="T53" fmla="*/ 54 h 137"/>
                  <a:gd name="T54" fmla="*/ 111 w 343"/>
                  <a:gd name="T55" fmla="*/ 54 h 137"/>
                  <a:gd name="T56" fmla="*/ 154 w 343"/>
                  <a:gd name="T57" fmla="*/ 78 h 137"/>
                  <a:gd name="T58" fmla="*/ 161 w 343"/>
                  <a:gd name="T59" fmla="*/ 90 h 137"/>
                  <a:gd name="T60" fmla="*/ 165 w 343"/>
                  <a:gd name="T61" fmla="*/ 103 h 137"/>
                  <a:gd name="T62" fmla="*/ 165 w 343"/>
                  <a:gd name="T63" fmla="*/ 117 h 137"/>
                  <a:gd name="T64" fmla="*/ 159 w 343"/>
                  <a:gd name="T65" fmla="*/ 130 h 137"/>
                  <a:gd name="T66" fmla="*/ 146 w 343"/>
                  <a:gd name="T67" fmla="*/ 136 h 137"/>
                  <a:gd name="T68" fmla="*/ 131 w 343"/>
                  <a:gd name="T69" fmla="*/ 133 h 137"/>
                  <a:gd name="T70" fmla="*/ 120 w 343"/>
                  <a:gd name="T71" fmla="*/ 124 h 137"/>
                  <a:gd name="T72" fmla="*/ 113 w 343"/>
                  <a:gd name="T73" fmla="*/ 110 h 137"/>
                  <a:gd name="T74" fmla="*/ 112 w 343"/>
                  <a:gd name="T75" fmla="*/ 80 h 137"/>
                  <a:gd name="T76" fmla="*/ 125 w 343"/>
                  <a:gd name="T77" fmla="*/ 55 h 137"/>
                  <a:gd name="T78" fmla="*/ 172 w 343"/>
                  <a:gd name="T79" fmla="*/ 27 h 137"/>
                  <a:gd name="T80" fmla="*/ 221 w 343"/>
                  <a:gd name="T81" fmla="*/ 21 h 137"/>
                  <a:gd name="T82" fmla="*/ 263 w 343"/>
                  <a:gd name="T83" fmla="*/ 21 h 137"/>
                  <a:gd name="T84" fmla="*/ 298 w 343"/>
                  <a:gd name="T85" fmla="*/ 18 h 137"/>
                  <a:gd name="T86" fmla="*/ 324 w 343"/>
                  <a:gd name="T87" fmla="*/ 11 h 137"/>
                  <a:gd name="T88" fmla="*/ 339 w 343"/>
                  <a:gd name="T89" fmla="*/ 3 h 137"/>
                  <a:gd name="T90" fmla="*/ 342 w 343"/>
                  <a:gd name="T91" fmla="*/ 0 h 137"/>
                  <a:gd name="T92" fmla="*/ 343 w 343"/>
                  <a:gd name="T9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3" h="137">
                    <a:moveTo>
                      <a:pt x="343" y="0"/>
                    </a:moveTo>
                    <a:cubicBezTo>
                      <a:pt x="343" y="0"/>
                      <a:pt x="342" y="1"/>
                      <a:pt x="339" y="3"/>
                    </a:cubicBezTo>
                    <a:cubicBezTo>
                      <a:pt x="336" y="6"/>
                      <a:pt x="331" y="9"/>
                      <a:pt x="324" y="12"/>
                    </a:cubicBezTo>
                    <a:cubicBezTo>
                      <a:pt x="318" y="15"/>
                      <a:pt x="309" y="17"/>
                      <a:pt x="299" y="19"/>
                    </a:cubicBezTo>
                    <a:cubicBezTo>
                      <a:pt x="288" y="21"/>
                      <a:pt x="276" y="22"/>
                      <a:pt x="263" y="23"/>
                    </a:cubicBezTo>
                    <a:cubicBezTo>
                      <a:pt x="250" y="23"/>
                      <a:pt x="236" y="23"/>
                      <a:pt x="221" y="23"/>
                    </a:cubicBezTo>
                    <a:cubicBezTo>
                      <a:pt x="205" y="24"/>
                      <a:pt x="189" y="25"/>
                      <a:pt x="172" y="29"/>
                    </a:cubicBezTo>
                    <a:cubicBezTo>
                      <a:pt x="156" y="34"/>
                      <a:pt x="139" y="42"/>
                      <a:pt x="127" y="56"/>
                    </a:cubicBezTo>
                    <a:cubicBezTo>
                      <a:pt x="121" y="63"/>
                      <a:pt x="116" y="72"/>
                      <a:pt x="114" y="81"/>
                    </a:cubicBezTo>
                    <a:cubicBezTo>
                      <a:pt x="112" y="90"/>
                      <a:pt x="112" y="100"/>
                      <a:pt x="115" y="110"/>
                    </a:cubicBezTo>
                    <a:cubicBezTo>
                      <a:pt x="116" y="114"/>
                      <a:pt x="118" y="118"/>
                      <a:pt x="121" y="122"/>
                    </a:cubicBezTo>
                    <a:cubicBezTo>
                      <a:pt x="124" y="126"/>
                      <a:pt x="128" y="129"/>
                      <a:pt x="132" y="131"/>
                    </a:cubicBezTo>
                    <a:cubicBezTo>
                      <a:pt x="136" y="134"/>
                      <a:pt x="141" y="135"/>
                      <a:pt x="145" y="134"/>
                    </a:cubicBezTo>
                    <a:cubicBezTo>
                      <a:pt x="150" y="134"/>
                      <a:pt x="154" y="132"/>
                      <a:pt x="157" y="128"/>
                    </a:cubicBezTo>
                    <a:cubicBezTo>
                      <a:pt x="163" y="121"/>
                      <a:pt x="164" y="112"/>
                      <a:pt x="163" y="103"/>
                    </a:cubicBezTo>
                    <a:cubicBezTo>
                      <a:pt x="162" y="99"/>
                      <a:pt x="161" y="94"/>
                      <a:pt x="159" y="90"/>
                    </a:cubicBezTo>
                    <a:cubicBezTo>
                      <a:pt x="157" y="87"/>
                      <a:pt x="155" y="83"/>
                      <a:pt x="152" y="80"/>
                    </a:cubicBezTo>
                    <a:cubicBezTo>
                      <a:pt x="141" y="66"/>
                      <a:pt x="126" y="59"/>
                      <a:pt x="111" y="55"/>
                    </a:cubicBezTo>
                    <a:cubicBezTo>
                      <a:pt x="96" y="52"/>
                      <a:pt x="82" y="53"/>
                      <a:pt x="69" y="56"/>
                    </a:cubicBezTo>
                    <a:cubicBezTo>
                      <a:pt x="56" y="59"/>
                      <a:pt x="46" y="64"/>
                      <a:pt x="37" y="70"/>
                    </a:cubicBezTo>
                    <a:cubicBezTo>
                      <a:pt x="28" y="75"/>
                      <a:pt x="21" y="81"/>
                      <a:pt x="16" y="85"/>
                    </a:cubicBezTo>
                    <a:cubicBezTo>
                      <a:pt x="10" y="90"/>
                      <a:pt x="6" y="94"/>
                      <a:pt x="4" y="97"/>
                    </a:cubicBezTo>
                    <a:cubicBezTo>
                      <a:pt x="2" y="98"/>
                      <a:pt x="1" y="100"/>
                      <a:pt x="1" y="100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1"/>
                      <a:pt x="4" y="95"/>
                      <a:pt x="15" y="85"/>
                    </a:cubicBezTo>
                    <a:cubicBezTo>
                      <a:pt x="21" y="80"/>
                      <a:pt x="27" y="74"/>
                      <a:pt x="36" y="69"/>
                    </a:cubicBezTo>
                    <a:cubicBezTo>
                      <a:pt x="45" y="63"/>
                      <a:pt x="56" y="58"/>
                      <a:pt x="69" y="54"/>
                    </a:cubicBezTo>
                    <a:cubicBezTo>
                      <a:pt x="81" y="51"/>
                      <a:pt x="96" y="50"/>
                      <a:pt x="111" y="54"/>
                    </a:cubicBezTo>
                    <a:cubicBezTo>
                      <a:pt x="127" y="57"/>
                      <a:pt x="142" y="65"/>
                      <a:pt x="154" y="78"/>
                    </a:cubicBezTo>
                    <a:cubicBezTo>
                      <a:pt x="156" y="82"/>
                      <a:pt x="159" y="85"/>
                      <a:pt x="161" y="90"/>
                    </a:cubicBezTo>
                    <a:cubicBezTo>
                      <a:pt x="163" y="94"/>
                      <a:pt x="164" y="98"/>
                      <a:pt x="165" y="103"/>
                    </a:cubicBezTo>
                    <a:cubicBezTo>
                      <a:pt x="166" y="107"/>
                      <a:pt x="166" y="112"/>
                      <a:pt x="165" y="117"/>
                    </a:cubicBezTo>
                    <a:cubicBezTo>
                      <a:pt x="164" y="121"/>
                      <a:pt x="162" y="126"/>
                      <a:pt x="159" y="130"/>
                    </a:cubicBezTo>
                    <a:cubicBezTo>
                      <a:pt x="155" y="133"/>
                      <a:pt x="151" y="136"/>
                      <a:pt x="146" y="136"/>
                    </a:cubicBezTo>
                    <a:cubicBezTo>
                      <a:pt x="141" y="137"/>
                      <a:pt x="135" y="136"/>
                      <a:pt x="131" y="133"/>
                    </a:cubicBezTo>
                    <a:cubicBezTo>
                      <a:pt x="127" y="131"/>
                      <a:pt x="123" y="128"/>
                      <a:pt x="120" y="124"/>
                    </a:cubicBezTo>
                    <a:cubicBezTo>
                      <a:pt x="117" y="120"/>
                      <a:pt x="114" y="115"/>
                      <a:pt x="113" y="110"/>
                    </a:cubicBezTo>
                    <a:cubicBezTo>
                      <a:pt x="110" y="100"/>
                      <a:pt x="110" y="90"/>
                      <a:pt x="112" y="80"/>
                    </a:cubicBezTo>
                    <a:cubicBezTo>
                      <a:pt x="114" y="71"/>
                      <a:pt x="119" y="62"/>
                      <a:pt x="125" y="55"/>
                    </a:cubicBezTo>
                    <a:cubicBezTo>
                      <a:pt x="138" y="40"/>
                      <a:pt x="155" y="32"/>
                      <a:pt x="172" y="27"/>
                    </a:cubicBezTo>
                    <a:cubicBezTo>
                      <a:pt x="189" y="23"/>
                      <a:pt x="205" y="22"/>
                      <a:pt x="221" y="21"/>
                    </a:cubicBezTo>
                    <a:cubicBezTo>
                      <a:pt x="236" y="21"/>
                      <a:pt x="250" y="22"/>
                      <a:pt x="263" y="21"/>
                    </a:cubicBezTo>
                    <a:cubicBezTo>
                      <a:pt x="276" y="21"/>
                      <a:pt x="288" y="20"/>
                      <a:pt x="298" y="18"/>
                    </a:cubicBezTo>
                    <a:cubicBezTo>
                      <a:pt x="309" y="16"/>
                      <a:pt x="317" y="14"/>
                      <a:pt x="324" y="11"/>
                    </a:cubicBezTo>
                    <a:cubicBezTo>
                      <a:pt x="331" y="8"/>
                      <a:pt x="336" y="5"/>
                      <a:pt x="339" y="3"/>
                    </a:cubicBezTo>
                    <a:cubicBezTo>
                      <a:pt x="340" y="2"/>
                      <a:pt x="341" y="1"/>
                      <a:pt x="342" y="0"/>
                    </a:cubicBezTo>
                    <a:cubicBezTo>
                      <a:pt x="343" y="0"/>
                      <a:pt x="343" y="0"/>
                      <a:pt x="34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6" name="Freeform 45"/>
              <p:cNvSpPr/>
              <p:nvPr/>
            </p:nvSpPr>
            <p:spPr bwMode="auto">
              <a:xfrm>
                <a:off x="5515" y="2350"/>
                <a:ext cx="379" cy="74"/>
              </a:xfrm>
              <a:custGeom>
                <a:avLst/>
                <a:gdLst>
                  <a:gd name="T0" fmla="*/ 160 w 160"/>
                  <a:gd name="T1" fmla="*/ 9 h 31"/>
                  <a:gd name="T2" fmla="*/ 158 w 160"/>
                  <a:gd name="T3" fmla="*/ 9 h 31"/>
                  <a:gd name="T4" fmla="*/ 153 w 160"/>
                  <a:gd name="T5" fmla="*/ 10 h 31"/>
                  <a:gd name="T6" fmla="*/ 135 w 160"/>
                  <a:gd name="T7" fmla="*/ 9 h 31"/>
                  <a:gd name="T8" fmla="*/ 108 w 160"/>
                  <a:gd name="T9" fmla="*/ 6 h 31"/>
                  <a:gd name="T10" fmla="*/ 76 w 160"/>
                  <a:gd name="T11" fmla="*/ 3 h 31"/>
                  <a:gd name="T12" fmla="*/ 43 w 160"/>
                  <a:gd name="T13" fmla="*/ 5 h 31"/>
                  <a:gd name="T14" fmla="*/ 19 w 160"/>
                  <a:gd name="T15" fmla="*/ 14 h 31"/>
                  <a:gd name="T16" fmla="*/ 0 w 160"/>
                  <a:gd name="T17" fmla="*/ 31 h 31"/>
                  <a:gd name="T18" fmla="*/ 1 w 160"/>
                  <a:gd name="T19" fmla="*/ 29 h 31"/>
                  <a:gd name="T20" fmla="*/ 4 w 160"/>
                  <a:gd name="T21" fmla="*/ 25 h 31"/>
                  <a:gd name="T22" fmla="*/ 18 w 160"/>
                  <a:gd name="T23" fmla="*/ 13 h 31"/>
                  <a:gd name="T24" fmla="*/ 43 w 160"/>
                  <a:gd name="T25" fmla="*/ 3 h 31"/>
                  <a:gd name="T26" fmla="*/ 76 w 160"/>
                  <a:gd name="T27" fmla="*/ 1 h 31"/>
                  <a:gd name="T28" fmla="*/ 108 w 160"/>
                  <a:gd name="T29" fmla="*/ 4 h 31"/>
                  <a:gd name="T30" fmla="*/ 135 w 160"/>
                  <a:gd name="T31" fmla="*/ 8 h 31"/>
                  <a:gd name="T32" fmla="*/ 153 w 160"/>
                  <a:gd name="T33" fmla="*/ 9 h 31"/>
                  <a:gd name="T34" fmla="*/ 160 w 160"/>
                  <a:gd name="T35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0" h="31">
                    <a:moveTo>
                      <a:pt x="160" y="9"/>
                    </a:moveTo>
                    <a:cubicBezTo>
                      <a:pt x="160" y="9"/>
                      <a:pt x="159" y="9"/>
                      <a:pt x="158" y="9"/>
                    </a:cubicBezTo>
                    <a:cubicBezTo>
                      <a:pt x="157" y="9"/>
                      <a:pt x="155" y="10"/>
                      <a:pt x="153" y="10"/>
                    </a:cubicBezTo>
                    <a:cubicBezTo>
                      <a:pt x="149" y="10"/>
                      <a:pt x="142" y="10"/>
                      <a:pt x="135" y="9"/>
                    </a:cubicBezTo>
                    <a:cubicBezTo>
                      <a:pt x="127" y="9"/>
                      <a:pt x="118" y="8"/>
                      <a:pt x="108" y="6"/>
                    </a:cubicBezTo>
                    <a:cubicBezTo>
                      <a:pt x="98" y="5"/>
                      <a:pt x="87" y="3"/>
                      <a:pt x="76" y="3"/>
                    </a:cubicBezTo>
                    <a:cubicBezTo>
                      <a:pt x="64" y="2"/>
                      <a:pt x="53" y="3"/>
                      <a:pt x="43" y="5"/>
                    </a:cubicBezTo>
                    <a:cubicBezTo>
                      <a:pt x="33" y="7"/>
                      <a:pt x="25" y="11"/>
                      <a:pt x="19" y="14"/>
                    </a:cubicBezTo>
                    <a:cubicBezTo>
                      <a:pt x="5" y="22"/>
                      <a:pt x="1" y="31"/>
                      <a:pt x="0" y="31"/>
                    </a:cubicBezTo>
                    <a:cubicBezTo>
                      <a:pt x="0" y="31"/>
                      <a:pt x="1" y="30"/>
                      <a:pt x="1" y="29"/>
                    </a:cubicBezTo>
                    <a:cubicBezTo>
                      <a:pt x="2" y="28"/>
                      <a:pt x="3" y="27"/>
                      <a:pt x="4" y="25"/>
                    </a:cubicBezTo>
                    <a:cubicBezTo>
                      <a:pt x="7" y="22"/>
                      <a:pt x="11" y="17"/>
                      <a:pt x="18" y="13"/>
                    </a:cubicBezTo>
                    <a:cubicBezTo>
                      <a:pt x="24" y="9"/>
                      <a:pt x="33" y="6"/>
                      <a:pt x="43" y="3"/>
                    </a:cubicBezTo>
                    <a:cubicBezTo>
                      <a:pt x="53" y="1"/>
                      <a:pt x="64" y="0"/>
                      <a:pt x="76" y="1"/>
                    </a:cubicBezTo>
                    <a:cubicBezTo>
                      <a:pt x="87" y="1"/>
                      <a:pt x="98" y="3"/>
                      <a:pt x="108" y="4"/>
                    </a:cubicBezTo>
                    <a:cubicBezTo>
                      <a:pt x="118" y="6"/>
                      <a:pt x="127" y="7"/>
                      <a:pt x="135" y="8"/>
                    </a:cubicBezTo>
                    <a:cubicBezTo>
                      <a:pt x="143" y="9"/>
                      <a:pt x="149" y="9"/>
                      <a:pt x="153" y="9"/>
                    </a:cubicBezTo>
                    <a:cubicBezTo>
                      <a:pt x="157" y="9"/>
                      <a:pt x="160" y="9"/>
                      <a:pt x="160" y="9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7" name="Freeform 46"/>
              <p:cNvSpPr/>
              <p:nvPr/>
            </p:nvSpPr>
            <p:spPr bwMode="auto">
              <a:xfrm>
                <a:off x="4836" y="2533"/>
                <a:ext cx="828" cy="317"/>
              </a:xfrm>
              <a:custGeom>
                <a:avLst/>
                <a:gdLst>
                  <a:gd name="T0" fmla="*/ 349 w 349"/>
                  <a:gd name="T1" fmla="*/ 111 h 133"/>
                  <a:gd name="T2" fmla="*/ 327 w 349"/>
                  <a:gd name="T3" fmla="*/ 109 h 133"/>
                  <a:gd name="T4" fmla="*/ 300 w 349"/>
                  <a:gd name="T5" fmla="*/ 114 h 133"/>
                  <a:gd name="T6" fmla="*/ 265 w 349"/>
                  <a:gd name="T7" fmla="*/ 125 h 133"/>
                  <a:gd name="T8" fmla="*/ 222 w 349"/>
                  <a:gd name="T9" fmla="*/ 132 h 133"/>
                  <a:gd name="T10" fmla="*/ 173 w 349"/>
                  <a:gd name="T11" fmla="*/ 122 h 133"/>
                  <a:gd name="T12" fmla="*/ 128 w 349"/>
                  <a:gd name="T13" fmla="*/ 90 h 133"/>
                  <a:gd name="T14" fmla="*/ 113 w 349"/>
                  <a:gd name="T15" fmla="*/ 65 h 133"/>
                  <a:gd name="T16" fmla="*/ 108 w 349"/>
                  <a:gd name="T17" fmla="*/ 35 h 133"/>
                  <a:gd name="T18" fmla="*/ 122 w 349"/>
                  <a:gd name="T19" fmla="*/ 8 h 133"/>
                  <a:gd name="T20" fmla="*/ 136 w 349"/>
                  <a:gd name="T21" fmla="*/ 1 h 133"/>
                  <a:gd name="T22" fmla="*/ 151 w 349"/>
                  <a:gd name="T23" fmla="*/ 2 h 133"/>
                  <a:gd name="T24" fmla="*/ 163 w 349"/>
                  <a:gd name="T25" fmla="*/ 9 h 133"/>
                  <a:gd name="T26" fmla="*/ 171 w 349"/>
                  <a:gd name="T27" fmla="*/ 21 h 133"/>
                  <a:gd name="T28" fmla="*/ 169 w 349"/>
                  <a:gd name="T29" fmla="*/ 35 h 133"/>
                  <a:gd name="T30" fmla="*/ 162 w 349"/>
                  <a:gd name="T31" fmla="*/ 47 h 133"/>
                  <a:gd name="T32" fmla="*/ 140 w 349"/>
                  <a:gd name="T33" fmla="*/ 60 h 133"/>
                  <a:gd name="T34" fmla="*/ 128 w 349"/>
                  <a:gd name="T35" fmla="*/ 64 h 133"/>
                  <a:gd name="T36" fmla="*/ 122 w 349"/>
                  <a:gd name="T37" fmla="*/ 65 h 133"/>
                  <a:gd name="T38" fmla="*/ 116 w 349"/>
                  <a:gd name="T39" fmla="*/ 66 h 133"/>
                  <a:gd name="T40" fmla="*/ 72 w 349"/>
                  <a:gd name="T41" fmla="*/ 63 h 133"/>
                  <a:gd name="T42" fmla="*/ 39 w 349"/>
                  <a:gd name="T43" fmla="*/ 50 h 133"/>
                  <a:gd name="T44" fmla="*/ 16 w 349"/>
                  <a:gd name="T45" fmla="*/ 34 h 133"/>
                  <a:gd name="T46" fmla="*/ 12 w 349"/>
                  <a:gd name="T47" fmla="*/ 31 h 133"/>
                  <a:gd name="T48" fmla="*/ 9 w 349"/>
                  <a:gd name="T49" fmla="*/ 27 h 133"/>
                  <a:gd name="T50" fmla="*/ 4 w 349"/>
                  <a:gd name="T51" fmla="*/ 22 h 133"/>
                  <a:gd name="T52" fmla="*/ 1 w 349"/>
                  <a:gd name="T53" fmla="*/ 18 h 133"/>
                  <a:gd name="T54" fmla="*/ 0 w 349"/>
                  <a:gd name="T55" fmla="*/ 17 h 133"/>
                  <a:gd name="T56" fmla="*/ 1 w 349"/>
                  <a:gd name="T57" fmla="*/ 18 h 133"/>
                  <a:gd name="T58" fmla="*/ 4 w 349"/>
                  <a:gd name="T59" fmla="*/ 22 h 133"/>
                  <a:gd name="T60" fmla="*/ 9 w 349"/>
                  <a:gd name="T61" fmla="*/ 27 h 133"/>
                  <a:gd name="T62" fmla="*/ 13 w 349"/>
                  <a:gd name="T63" fmla="*/ 30 h 133"/>
                  <a:gd name="T64" fmla="*/ 17 w 349"/>
                  <a:gd name="T65" fmla="*/ 33 h 133"/>
                  <a:gd name="T66" fmla="*/ 39 w 349"/>
                  <a:gd name="T67" fmla="*/ 49 h 133"/>
                  <a:gd name="T68" fmla="*/ 73 w 349"/>
                  <a:gd name="T69" fmla="*/ 61 h 133"/>
                  <a:gd name="T70" fmla="*/ 116 w 349"/>
                  <a:gd name="T71" fmla="*/ 64 h 133"/>
                  <a:gd name="T72" fmla="*/ 122 w 349"/>
                  <a:gd name="T73" fmla="*/ 63 h 133"/>
                  <a:gd name="T74" fmla="*/ 128 w 349"/>
                  <a:gd name="T75" fmla="*/ 62 h 133"/>
                  <a:gd name="T76" fmla="*/ 139 w 349"/>
                  <a:gd name="T77" fmla="*/ 59 h 133"/>
                  <a:gd name="T78" fmla="*/ 161 w 349"/>
                  <a:gd name="T79" fmla="*/ 45 h 133"/>
                  <a:gd name="T80" fmla="*/ 168 w 349"/>
                  <a:gd name="T81" fmla="*/ 34 h 133"/>
                  <a:gd name="T82" fmla="*/ 169 w 349"/>
                  <a:gd name="T83" fmla="*/ 21 h 133"/>
                  <a:gd name="T84" fmla="*/ 150 w 349"/>
                  <a:gd name="T85" fmla="*/ 3 h 133"/>
                  <a:gd name="T86" fmla="*/ 136 w 349"/>
                  <a:gd name="T87" fmla="*/ 3 h 133"/>
                  <a:gd name="T88" fmla="*/ 124 w 349"/>
                  <a:gd name="T89" fmla="*/ 10 h 133"/>
                  <a:gd name="T90" fmla="*/ 110 w 349"/>
                  <a:gd name="T91" fmla="*/ 35 h 133"/>
                  <a:gd name="T92" fmla="*/ 114 w 349"/>
                  <a:gd name="T93" fmla="*/ 64 h 133"/>
                  <a:gd name="T94" fmla="*/ 130 w 349"/>
                  <a:gd name="T95" fmla="*/ 88 h 133"/>
                  <a:gd name="T96" fmla="*/ 174 w 349"/>
                  <a:gd name="T97" fmla="*/ 120 h 133"/>
                  <a:gd name="T98" fmla="*/ 222 w 349"/>
                  <a:gd name="T99" fmla="*/ 131 h 133"/>
                  <a:gd name="T100" fmla="*/ 265 w 349"/>
                  <a:gd name="T101" fmla="*/ 123 h 133"/>
                  <a:gd name="T102" fmla="*/ 300 w 349"/>
                  <a:gd name="T103" fmla="*/ 113 h 133"/>
                  <a:gd name="T104" fmla="*/ 326 w 349"/>
                  <a:gd name="T105" fmla="*/ 109 h 133"/>
                  <a:gd name="T106" fmla="*/ 336 w 349"/>
                  <a:gd name="T107" fmla="*/ 109 h 133"/>
                  <a:gd name="T108" fmla="*/ 344 w 349"/>
                  <a:gd name="T109" fmla="*/ 110 h 133"/>
                  <a:gd name="T110" fmla="*/ 348 w 349"/>
                  <a:gd name="T111" fmla="*/ 111 h 133"/>
                  <a:gd name="T112" fmla="*/ 349 w 349"/>
                  <a:gd name="T113" fmla="*/ 11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49" h="133">
                    <a:moveTo>
                      <a:pt x="349" y="111"/>
                    </a:moveTo>
                    <a:cubicBezTo>
                      <a:pt x="349" y="112"/>
                      <a:pt x="341" y="108"/>
                      <a:pt x="327" y="109"/>
                    </a:cubicBezTo>
                    <a:cubicBezTo>
                      <a:pt x="319" y="110"/>
                      <a:pt x="310" y="111"/>
                      <a:pt x="300" y="114"/>
                    </a:cubicBezTo>
                    <a:cubicBezTo>
                      <a:pt x="290" y="117"/>
                      <a:pt x="278" y="121"/>
                      <a:pt x="265" y="125"/>
                    </a:cubicBezTo>
                    <a:cubicBezTo>
                      <a:pt x="253" y="129"/>
                      <a:pt x="238" y="133"/>
                      <a:pt x="222" y="132"/>
                    </a:cubicBezTo>
                    <a:cubicBezTo>
                      <a:pt x="207" y="132"/>
                      <a:pt x="190" y="129"/>
                      <a:pt x="173" y="122"/>
                    </a:cubicBezTo>
                    <a:cubicBezTo>
                      <a:pt x="157" y="115"/>
                      <a:pt x="141" y="104"/>
                      <a:pt x="128" y="90"/>
                    </a:cubicBezTo>
                    <a:cubicBezTo>
                      <a:pt x="122" y="82"/>
                      <a:pt x="116" y="74"/>
                      <a:pt x="113" y="65"/>
                    </a:cubicBezTo>
                    <a:cubicBezTo>
                      <a:pt x="109" y="56"/>
                      <a:pt x="106" y="45"/>
                      <a:pt x="108" y="35"/>
                    </a:cubicBezTo>
                    <a:cubicBezTo>
                      <a:pt x="110" y="24"/>
                      <a:pt x="114" y="15"/>
                      <a:pt x="122" y="8"/>
                    </a:cubicBezTo>
                    <a:cubicBezTo>
                      <a:pt x="126" y="5"/>
                      <a:pt x="131" y="2"/>
                      <a:pt x="136" y="1"/>
                    </a:cubicBezTo>
                    <a:cubicBezTo>
                      <a:pt x="141" y="0"/>
                      <a:pt x="146" y="0"/>
                      <a:pt x="151" y="2"/>
                    </a:cubicBezTo>
                    <a:cubicBezTo>
                      <a:pt x="155" y="3"/>
                      <a:pt x="160" y="5"/>
                      <a:pt x="163" y="9"/>
                    </a:cubicBezTo>
                    <a:cubicBezTo>
                      <a:pt x="167" y="12"/>
                      <a:pt x="170" y="16"/>
                      <a:pt x="171" y="21"/>
                    </a:cubicBezTo>
                    <a:cubicBezTo>
                      <a:pt x="172" y="26"/>
                      <a:pt x="171" y="31"/>
                      <a:pt x="169" y="35"/>
                    </a:cubicBezTo>
                    <a:cubicBezTo>
                      <a:pt x="168" y="39"/>
                      <a:pt x="165" y="43"/>
                      <a:pt x="162" y="47"/>
                    </a:cubicBezTo>
                    <a:cubicBezTo>
                      <a:pt x="156" y="53"/>
                      <a:pt x="148" y="57"/>
                      <a:pt x="140" y="60"/>
                    </a:cubicBezTo>
                    <a:cubicBezTo>
                      <a:pt x="136" y="62"/>
                      <a:pt x="132" y="63"/>
                      <a:pt x="128" y="64"/>
                    </a:cubicBezTo>
                    <a:cubicBezTo>
                      <a:pt x="126" y="64"/>
                      <a:pt x="124" y="65"/>
                      <a:pt x="122" y="65"/>
                    </a:cubicBezTo>
                    <a:cubicBezTo>
                      <a:pt x="120" y="65"/>
                      <a:pt x="118" y="65"/>
                      <a:pt x="116" y="66"/>
                    </a:cubicBezTo>
                    <a:cubicBezTo>
                      <a:pt x="100" y="67"/>
                      <a:pt x="85" y="66"/>
                      <a:pt x="72" y="63"/>
                    </a:cubicBezTo>
                    <a:cubicBezTo>
                      <a:pt x="59" y="59"/>
                      <a:pt x="48" y="55"/>
                      <a:pt x="39" y="50"/>
                    </a:cubicBezTo>
                    <a:cubicBezTo>
                      <a:pt x="29" y="44"/>
                      <a:pt x="22" y="39"/>
                      <a:pt x="16" y="34"/>
                    </a:cubicBezTo>
                    <a:cubicBezTo>
                      <a:pt x="15" y="33"/>
                      <a:pt x="14" y="32"/>
                      <a:pt x="12" y="31"/>
                    </a:cubicBezTo>
                    <a:cubicBezTo>
                      <a:pt x="11" y="29"/>
                      <a:pt x="10" y="28"/>
                      <a:pt x="9" y="27"/>
                    </a:cubicBezTo>
                    <a:cubicBezTo>
                      <a:pt x="7" y="25"/>
                      <a:pt x="5" y="23"/>
                      <a:pt x="4" y="22"/>
                    </a:cubicBezTo>
                    <a:cubicBezTo>
                      <a:pt x="3" y="20"/>
                      <a:pt x="2" y="19"/>
                      <a:pt x="1" y="18"/>
                    </a:cubicBezTo>
                    <a:cubicBezTo>
                      <a:pt x="1" y="18"/>
                      <a:pt x="0" y="17"/>
                      <a:pt x="0" y="17"/>
                    </a:cubicBezTo>
                    <a:cubicBezTo>
                      <a:pt x="0" y="17"/>
                      <a:pt x="1" y="18"/>
                      <a:pt x="1" y="18"/>
                    </a:cubicBezTo>
                    <a:cubicBezTo>
                      <a:pt x="2" y="19"/>
                      <a:pt x="3" y="20"/>
                      <a:pt x="4" y="22"/>
                    </a:cubicBezTo>
                    <a:cubicBezTo>
                      <a:pt x="6" y="23"/>
                      <a:pt x="7" y="25"/>
                      <a:pt x="9" y="27"/>
                    </a:cubicBezTo>
                    <a:cubicBezTo>
                      <a:pt x="10" y="28"/>
                      <a:pt x="12" y="29"/>
                      <a:pt x="13" y="30"/>
                    </a:cubicBezTo>
                    <a:cubicBezTo>
                      <a:pt x="14" y="31"/>
                      <a:pt x="15" y="32"/>
                      <a:pt x="17" y="33"/>
                    </a:cubicBezTo>
                    <a:cubicBezTo>
                      <a:pt x="22" y="38"/>
                      <a:pt x="30" y="44"/>
                      <a:pt x="39" y="49"/>
                    </a:cubicBezTo>
                    <a:cubicBezTo>
                      <a:pt x="49" y="53"/>
                      <a:pt x="60" y="58"/>
                      <a:pt x="73" y="61"/>
                    </a:cubicBezTo>
                    <a:cubicBezTo>
                      <a:pt x="86" y="64"/>
                      <a:pt x="100" y="66"/>
                      <a:pt x="116" y="64"/>
                    </a:cubicBezTo>
                    <a:cubicBezTo>
                      <a:pt x="118" y="64"/>
                      <a:pt x="120" y="63"/>
                      <a:pt x="122" y="63"/>
                    </a:cubicBezTo>
                    <a:cubicBezTo>
                      <a:pt x="124" y="63"/>
                      <a:pt x="126" y="62"/>
                      <a:pt x="128" y="62"/>
                    </a:cubicBezTo>
                    <a:cubicBezTo>
                      <a:pt x="132" y="61"/>
                      <a:pt x="136" y="60"/>
                      <a:pt x="139" y="59"/>
                    </a:cubicBezTo>
                    <a:cubicBezTo>
                      <a:pt x="147" y="56"/>
                      <a:pt x="155" y="51"/>
                      <a:pt x="161" y="45"/>
                    </a:cubicBezTo>
                    <a:cubicBezTo>
                      <a:pt x="164" y="42"/>
                      <a:pt x="166" y="38"/>
                      <a:pt x="168" y="34"/>
                    </a:cubicBezTo>
                    <a:cubicBezTo>
                      <a:pt x="169" y="30"/>
                      <a:pt x="170" y="26"/>
                      <a:pt x="169" y="21"/>
                    </a:cubicBezTo>
                    <a:cubicBezTo>
                      <a:pt x="167" y="13"/>
                      <a:pt x="159" y="6"/>
                      <a:pt x="150" y="3"/>
                    </a:cubicBezTo>
                    <a:cubicBezTo>
                      <a:pt x="146" y="2"/>
                      <a:pt x="141" y="2"/>
                      <a:pt x="136" y="3"/>
                    </a:cubicBezTo>
                    <a:cubicBezTo>
                      <a:pt x="131" y="4"/>
                      <a:pt x="127" y="6"/>
                      <a:pt x="124" y="10"/>
                    </a:cubicBezTo>
                    <a:cubicBezTo>
                      <a:pt x="116" y="16"/>
                      <a:pt x="111" y="25"/>
                      <a:pt x="110" y="35"/>
                    </a:cubicBezTo>
                    <a:cubicBezTo>
                      <a:pt x="109" y="45"/>
                      <a:pt x="111" y="55"/>
                      <a:pt x="114" y="64"/>
                    </a:cubicBezTo>
                    <a:cubicBezTo>
                      <a:pt x="118" y="73"/>
                      <a:pt x="124" y="81"/>
                      <a:pt x="130" y="88"/>
                    </a:cubicBezTo>
                    <a:cubicBezTo>
                      <a:pt x="142" y="103"/>
                      <a:pt x="158" y="114"/>
                      <a:pt x="174" y="120"/>
                    </a:cubicBezTo>
                    <a:cubicBezTo>
                      <a:pt x="190" y="127"/>
                      <a:pt x="207" y="131"/>
                      <a:pt x="222" y="131"/>
                    </a:cubicBezTo>
                    <a:cubicBezTo>
                      <a:pt x="238" y="131"/>
                      <a:pt x="252" y="127"/>
                      <a:pt x="265" y="123"/>
                    </a:cubicBezTo>
                    <a:cubicBezTo>
                      <a:pt x="278" y="120"/>
                      <a:pt x="289" y="116"/>
                      <a:pt x="300" y="113"/>
                    </a:cubicBezTo>
                    <a:cubicBezTo>
                      <a:pt x="310" y="110"/>
                      <a:pt x="319" y="109"/>
                      <a:pt x="326" y="109"/>
                    </a:cubicBezTo>
                    <a:cubicBezTo>
                      <a:pt x="330" y="108"/>
                      <a:pt x="334" y="109"/>
                      <a:pt x="336" y="109"/>
                    </a:cubicBezTo>
                    <a:cubicBezTo>
                      <a:pt x="339" y="109"/>
                      <a:pt x="342" y="109"/>
                      <a:pt x="344" y="110"/>
                    </a:cubicBezTo>
                    <a:cubicBezTo>
                      <a:pt x="345" y="110"/>
                      <a:pt x="347" y="111"/>
                      <a:pt x="348" y="111"/>
                    </a:cubicBezTo>
                    <a:cubicBezTo>
                      <a:pt x="349" y="111"/>
                      <a:pt x="349" y="111"/>
                      <a:pt x="349" y="11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8" name="Freeform 47"/>
              <p:cNvSpPr/>
              <p:nvPr/>
            </p:nvSpPr>
            <p:spPr bwMode="auto">
              <a:xfrm>
                <a:off x="4689" y="2564"/>
                <a:ext cx="142" cy="133"/>
              </a:xfrm>
              <a:custGeom>
                <a:avLst/>
                <a:gdLst>
                  <a:gd name="T0" fmla="*/ 60 w 60"/>
                  <a:gd name="T1" fmla="*/ 56 h 56"/>
                  <a:gd name="T2" fmla="*/ 54 w 60"/>
                  <a:gd name="T3" fmla="*/ 45 h 56"/>
                  <a:gd name="T4" fmla="*/ 35 w 60"/>
                  <a:gd name="T5" fmla="*/ 22 h 56"/>
                  <a:gd name="T6" fmla="*/ 11 w 60"/>
                  <a:gd name="T7" fmla="*/ 5 h 56"/>
                  <a:gd name="T8" fmla="*/ 0 w 60"/>
                  <a:gd name="T9" fmla="*/ 0 h 56"/>
                  <a:gd name="T10" fmla="*/ 3 w 60"/>
                  <a:gd name="T11" fmla="*/ 1 h 56"/>
                  <a:gd name="T12" fmla="*/ 12 w 60"/>
                  <a:gd name="T13" fmla="*/ 4 h 56"/>
                  <a:gd name="T14" fmla="*/ 37 w 60"/>
                  <a:gd name="T15" fmla="*/ 20 h 56"/>
                  <a:gd name="T16" fmla="*/ 55 w 60"/>
                  <a:gd name="T17" fmla="*/ 44 h 56"/>
                  <a:gd name="T18" fmla="*/ 59 w 60"/>
                  <a:gd name="T19" fmla="*/ 52 h 56"/>
                  <a:gd name="T20" fmla="*/ 60 w 60"/>
                  <a:gd name="T2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56">
                    <a:moveTo>
                      <a:pt x="60" y="56"/>
                    </a:moveTo>
                    <a:cubicBezTo>
                      <a:pt x="60" y="56"/>
                      <a:pt x="58" y="51"/>
                      <a:pt x="54" y="45"/>
                    </a:cubicBezTo>
                    <a:cubicBezTo>
                      <a:pt x="50" y="38"/>
                      <a:pt x="44" y="30"/>
                      <a:pt x="35" y="22"/>
                    </a:cubicBezTo>
                    <a:cubicBezTo>
                      <a:pt x="27" y="14"/>
                      <a:pt x="18" y="9"/>
                      <a:pt x="11" y="5"/>
                    </a:cubicBezTo>
                    <a:cubicBezTo>
                      <a:pt x="4" y="2"/>
                      <a:pt x="0" y="0"/>
                      <a:pt x="0" y="0"/>
                    </a:cubicBezTo>
                    <a:cubicBezTo>
                      <a:pt x="0" y="0"/>
                      <a:pt x="1" y="0"/>
                      <a:pt x="3" y="1"/>
                    </a:cubicBezTo>
                    <a:cubicBezTo>
                      <a:pt x="5" y="1"/>
                      <a:pt x="8" y="2"/>
                      <a:pt x="12" y="4"/>
                    </a:cubicBezTo>
                    <a:cubicBezTo>
                      <a:pt x="19" y="7"/>
                      <a:pt x="28" y="12"/>
                      <a:pt x="37" y="20"/>
                    </a:cubicBezTo>
                    <a:cubicBezTo>
                      <a:pt x="45" y="29"/>
                      <a:pt x="52" y="37"/>
                      <a:pt x="55" y="44"/>
                    </a:cubicBezTo>
                    <a:cubicBezTo>
                      <a:pt x="57" y="48"/>
                      <a:pt x="58" y="50"/>
                      <a:pt x="59" y="52"/>
                    </a:cubicBezTo>
                    <a:cubicBezTo>
                      <a:pt x="60" y="55"/>
                      <a:pt x="60" y="56"/>
                      <a:pt x="60" y="5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9" name="Freeform 48"/>
              <p:cNvSpPr/>
              <p:nvPr/>
            </p:nvSpPr>
            <p:spPr bwMode="auto">
              <a:xfrm>
                <a:off x="4385" y="2498"/>
                <a:ext cx="239" cy="606"/>
              </a:xfrm>
              <a:custGeom>
                <a:avLst/>
                <a:gdLst>
                  <a:gd name="T0" fmla="*/ 33 w 101"/>
                  <a:gd name="T1" fmla="*/ 255 h 255"/>
                  <a:gd name="T2" fmla="*/ 32 w 101"/>
                  <a:gd name="T3" fmla="*/ 254 h 255"/>
                  <a:gd name="T4" fmla="*/ 31 w 101"/>
                  <a:gd name="T5" fmla="*/ 251 h 255"/>
                  <a:gd name="T6" fmla="*/ 24 w 101"/>
                  <a:gd name="T7" fmla="*/ 239 h 255"/>
                  <a:gd name="T8" fmla="*/ 6 w 101"/>
                  <a:gd name="T9" fmla="*/ 194 h 255"/>
                  <a:gd name="T10" fmla="*/ 0 w 101"/>
                  <a:gd name="T11" fmla="*/ 161 h 255"/>
                  <a:gd name="T12" fmla="*/ 1 w 101"/>
                  <a:gd name="T13" fmla="*/ 142 h 255"/>
                  <a:gd name="T14" fmla="*/ 6 w 101"/>
                  <a:gd name="T15" fmla="*/ 123 h 255"/>
                  <a:gd name="T16" fmla="*/ 29 w 101"/>
                  <a:gd name="T17" fmla="*/ 87 h 255"/>
                  <a:gd name="T18" fmla="*/ 72 w 101"/>
                  <a:gd name="T19" fmla="*/ 72 h 255"/>
                  <a:gd name="T20" fmla="*/ 93 w 101"/>
                  <a:gd name="T21" fmla="*/ 82 h 255"/>
                  <a:gd name="T22" fmla="*/ 99 w 101"/>
                  <a:gd name="T23" fmla="*/ 104 h 255"/>
                  <a:gd name="T24" fmla="*/ 93 w 101"/>
                  <a:gd name="T25" fmla="*/ 114 h 255"/>
                  <a:gd name="T26" fmla="*/ 84 w 101"/>
                  <a:gd name="T27" fmla="*/ 120 h 255"/>
                  <a:gd name="T28" fmla="*/ 63 w 101"/>
                  <a:gd name="T29" fmla="*/ 117 h 255"/>
                  <a:gd name="T30" fmla="*/ 47 w 101"/>
                  <a:gd name="T31" fmla="*/ 104 h 255"/>
                  <a:gd name="T32" fmla="*/ 38 w 101"/>
                  <a:gd name="T33" fmla="*/ 88 h 255"/>
                  <a:gd name="T34" fmla="*/ 32 w 101"/>
                  <a:gd name="T35" fmla="*/ 55 h 255"/>
                  <a:gd name="T36" fmla="*/ 40 w 101"/>
                  <a:gd name="T37" fmla="*/ 28 h 255"/>
                  <a:gd name="T38" fmla="*/ 53 w 101"/>
                  <a:gd name="T39" fmla="*/ 11 h 255"/>
                  <a:gd name="T40" fmla="*/ 63 w 101"/>
                  <a:gd name="T41" fmla="*/ 3 h 255"/>
                  <a:gd name="T42" fmla="*/ 66 w 101"/>
                  <a:gd name="T43" fmla="*/ 1 h 255"/>
                  <a:gd name="T44" fmla="*/ 67 w 101"/>
                  <a:gd name="T45" fmla="*/ 1 h 255"/>
                  <a:gd name="T46" fmla="*/ 63 w 101"/>
                  <a:gd name="T47" fmla="*/ 3 h 255"/>
                  <a:gd name="T48" fmla="*/ 54 w 101"/>
                  <a:gd name="T49" fmla="*/ 12 h 255"/>
                  <a:gd name="T50" fmla="*/ 41 w 101"/>
                  <a:gd name="T51" fmla="*/ 28 h 255"/>
                  <a:gd name="T52" fmla="*/ 34 w 101"/>
                  <a:gd name="T53" fmla="*/ 55 h 255"/>
                  <a:gd name="T54" fmla="*/ 39 w 101"/>
                  <a:gd name="T55" fmla="*/ 87 h 255"/>
                  <a:gd name="T56" fmla="*/ 49 w 101"/>
                  <a:gd name="T57" fmla="*/ 103 h 255"/>
                  <a:gd name="T58" fmla="*/ 64 w 101"/>
                  <a:gd name="T59" fmla="*/ 115 h 255"/>
                  <a:gd name="T60" fmla="*/ 83 w 101"/>
                  <a:gd name="T61" fmla="*/ 118 h 255"/>
                  <a:gd name="T62" fmla="*/ 97 w 101"/>
                  <a:gd name="T63" fmla="*/ 104 h 255"/>
                  <a:gd name="T64" fmla="*/ 92 w 101"/>
                  <a:gd name="T65" fmla="*/ 84 h 255"/>
                  <a:gd name="T66" fmla="*/ 72 w 101"/>
                  <a:gd name="T67" fmla="*/ 74 h 255"/>
                  <a:gd name="T68" fmla="*/ 31 w 101"/>
                  <a:gd name="T69" fmla="*/ 89 h 255"/>
                  <a:gd name="T70" fmla="*/ 8 w 101"/>
                  <a:gd name="T71" fmla="*/ 123 h 255"/>
                  <a:gd name="T72" fmla="*/ 3 w 101"/>
                  <a:gd name="T73" fmla="*/ 142 h 255"/>
                  <a:gd name="T74" fmla="*/ 2 w 101"/>
                  <a:gd name="T75" fmla="*/ 161 h 255"/>
                  <a:gd name="T76" fmla="*/ 8 w 101"/>
                  <a:gd name="T77" fmla="*/ 194 h 255"/>
                  <a:gd name="T78" fmla="*/ 25 w 101"/>
                  <a:gd name="T79" fmla="*/ 239 h 255"/>
                  <a:gd name="T80" fmla="*/ 31 w 101"/>
                  <a:gd name="T81" fmla="*/ 251 h 255"/>
                  <a:gd name="T82" fmla="*/ 32 w 101"/>
                  <a:gd name="T83" fmla="*/ 254 h 255"/>
                  <a:gd name="T84" fmla="*/ 33 w 101"/>
                  <a:gd name="T85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1" h="255">
                    <a:moveTo>
                      <a:pt x="33" y="255"/>
                    </a:moveTo>
                    <a:cubicBezTo>
                      <a:pt x="33" y="255"/>
                      <a:pt x="33" y="255"/>
                      <a:pt x="32" y="254"/>
                    </a:cubicBezTo>
                    <a:cubicBezTo>
                      <a:pt x="32" y="253"/>
                      <a:pt x="31" y="252"/>
                      <a:pt x="31" y="251"/>
                    </a:cubicBezTo>
                    <a:cubicBezTo>
                      <a:pt x="29" y="248"/>
                      <a:pt x="27" y="244"/>
                      <a:pt x="24" y="239"/>
                    </a:cubicBezTo>
                    <a:cubicBezTo>
                      <a:pt x="19" y="229"/>
                      <a:pt x="12" y="214"/>
                      <a:pt x="6" y="194"/>
                    </a:cubicBezTo>
                    <a:cubicBezTo>
                      <a:pt x="3" y="184"/>
                      <a:pt x="1" y="173"/>
                      <a:pt x="0" y="161"/>
                    </a:cubicBezTo>
                    <a:cubicBezTo>
                      <a:pt x="0" y="155"/>
                      <a:pt x="0" y="149"/>
                      <a:pt x="1" y="142"/>
                    </a:cubicBezTo>
                    <a:cubicBezTo>
                      <a:pt x="2" y="136"/>
                      <a:pt x="4" y="129"/>
                      <a:pt x="6" y="123"/>
                    </a:cubicBezTo>
                    <a:cubicBezTo>
                      <a:pt x="11" y="110"/>
                      <a:pt x="18" y="97"/>
                      <a:pt x="29" y="87"/>
                    </a:cubicBezTo>
                    <a:cubicBezTo>
                      <a:pt x="41" y="77"/>
                      <a:pt x="56" y="71"/>
                      <a:pt x="72" y="72"/>
                    </a:cubicBezTo>
                    <a:cubicBezTo>
                      <a:pt x="80" y="73"/>
                      <a:pt x="88" y="76"/>
                      <a:pt x="93" y="82"/>
                    </a:cubicBezTo>
                    <a:cubicBezTo>
                      <a:pt x="98" y="88"/>
                      <a:pt x="101" y="97"/>
                      <a:pt x="99" y="104"/>
                    </a:cubicBezTo>
                    <a:cubicBezTo>
                      <a:pt x="98" y="108"/>
                      <a:pt x="96" y="112"/>
                      <a:pt x="93" y="114"/>
                    </a:cubicBezTo>
                    <a:cubicBezTo>
                      <a:pt x="91" y="117"/>
                      <a:pt x="87" y="119"/>
                      <a:pt x="84" y="120"/>
                    </a:cubicBezTo>
                    <a:cubicBezTo>
                      <a:pt x="76" y="122"/>
                      <a:pt x="69" y="120"/>
                      <a:pt x="63" y="117"/>
                    </a:cubicBezTo>
                    <a:cubicBezTo>
                      <a:pt x="56" y="114"/>
                      <a:pt x="51" y="109"/>
                      <a:pt x="47" y="104"/>
                    </a:cubicBezTo>
                    <a:cubicBezTo>
                      <a:pt x="43" y="99"/>
                      <a:pt x="40" y="93"/>
                      <a:pt x="38" y="88"/>
                    </a:cubicBezTo>
                    <a:cubicBezTo>
                      <a:pt x="33" y="76"/>
                      <a:pt x="32" y="65"/>
                      <a:pt x="32" y="55"/>
                    </a:cubicBezTo>
                    <a:cubicBezTo>
                      <a:pt x="33" y="44"/>
                      <a:pt x="37" y="35"/>
                      <a:pt x="40" y="28"/>
                    </a:cubicBezTo>
                    <a:cubicBezTo>
                      <a:pt x="44" y="21"/>
                      <a:pt x="49" y="15"/>
                      <a:pt x="53" y="11"/>
                    </a:cubicBezTo>
                    <a:cubicBezTo>
                      <a:pt x="57" y="7"/>
                      <a:pt x="61" y="4"/>
                      <a:pt x="63" y="3"/>
                    </a:cubicBezTo>
                    <a:cubicBezTo>
                      <a:pt x="64" y="2"/>
                      <a:pt x="66" y="1"/>
                      <a:pt x="66" y="1"/>
                    </a:cubicBezTo>
                    <a:cubicBezTo>
                      <a:pt x="67" y="1"/>
                      <a:pt x="67" y="0"/>
                      <a:pt x="67" y="1"/>
                    </a:cubicBezTo>
                    <a:cubicBezTo>
                      <a:pt x="67" y="1"/>
                      <a:pt x="66" y="1"/>
                      <a:pt x="63" y="3"/>
                    </a:cubicBezTo>
                    <a:cubicBezTo>
                      <a:pt x="61" y="5"/>
                      <a:pt x="58" y="8"/>
                      <a:pt x="54" y="12"/>
                    </a:cubicBezTo>
                    <a:cubicBezTo>
                      <a:pt x="50" y="16"/>
                      <a:pt x="45" y="21"/>
                      <a:pt x="41" y="28"/>
                    </a:cubicBezTo>
                    <a:cubicBezTo>
                      <a:pt x="38" y="36"/>
                      <a:pt x="35" y="45"/>
                      <a:pt x="34" y="55"/>
                    </a:cubicBezTo>
                    <a:cubicBezTo>
                      <a:pt x="33" y="65"/>
                      <a:pt x="35" y="76"/>
                      <a:pt x="39" y="87"/>
                    </a:cubicBezTo>
                    <a:cubicBezTo>
                      <a:pt x="42" y="93"/>
                      <a:pt x="45" y="98"/>
                      <a:pt x="49" y="103"/>
                    </a:cubicBezTo>
                    <a:cubicBezTo>
                      <a:pt x="53" y="108"/>
                      <a:pt x="58" y="112"/>
                      <a:pt x="64" y="115"/>
                    </a:cubicBezTo>
                    <a:cubicBezTo>
                      <a:pt x="69" y="118"/>
                      <a:pt x="76" y="119"/>
                      <a:pt x="83" y="118"/>
                    </a:cubicBezTo>
                    <a:cubicBezTo>
                      <a:pt x="90" y="116"/>
                      <a:pt x="96" y="111"/>
                      <a:pt x="97" y="104"/>
                    </a:cubicBezTo>
                    <a:cubicBezTo>
                      <a:pt x="99" y="97"/>
                      <a:pt x="96" y="89"/>
                      <a:pt x="92" y="84"/>
                    </a:cubicBezTo>
                    <a:cubicBezTo>
                      <a:pt x="87" y="78"/>
                      <a:pt x="79" y="75"/>
                      <a:pt x="72" y="74"/>
                    </a:cubicBezTo>
                    <a:cubicBezTo>
                      <a:pt x="56" y="73"/>
                      <a:pt x="42" y="79"/>
                      <a:pt x="31" y="89"/>
                    </a:cubicBezTo>
                    <a:cubicBezTo>
                      <a:pt x="20" y="98"/>
                      <a:pt x="12" y="111"/>
                      <a:pt x="8" y="123"/>
                    </a:cubicBezTo>
                    <a:cubicBezTo>
                      <a:pt x="6" y="130"/>
                      <a:pt x="4" y="136"/>
                      <a:pt x="3" y="142"/>
                    </a:cubicBezTo>
                    <a:cubicBezTo>
                      <a:pt x="2" y="149"/>
                      <a:pt x="2" y="155"/>
                      <a:pt x="2" y="161"/>
                    </a:cubicBezTo>
                    <a:cubicBezTo>
                      <a:pt x="3" y="173"/>
                      <a:pt x="5" y="184"/>
                      <a:pt x="8" y="194"/>
                    </a:cubicBezTo>
                    <a:cubicBezTo>
                      <a:pt x="13" y="213"/>
                      <a:pt x="20" y="228"/>
                      <a:pt x="25" y="239"/>
                    </a:cubicBezTo>
                    <a:cubicBezTo>
                      <a:pt x="28" y="244"/>
                      <a:pt x="30" y="248"/>
                      <a:pt x="31" y="251"/>
                    </a:cubicBezTo>
                    <a:cubicBezTo>
                      <a:pt x="31" y="252"/>
                      <a:pt x="32" y="253"/>
                      <a:pt x="32" y="254"/>
                    </a:cubicBezTo>
                    <a:cubicBezTo>
                      <a:pt x="33" y="255"/>
                      <a:pt x="33" y="255"/>
                      <a:pt x="33" y="25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0" name="Freeform 49"/>
              <p:cNvSpPr/>
              <p:nvPr/>
            </p:nvSpPr>
            <p:spPr bwMode="auto">
              <a:xfrm>
                <a:off x="4140" y="2265"/>
                <a:ext cx="209" cy="299"/>
              </a:xfrm>
              <a:custGeom>
                <a:avLst/>
                <a:gdLst>
                  <a:gd name="T0" fmla="*/ 86 w 88"/>
                  <a:gd name="T1" fmla="*/ 0 h 126"/>
                  <a:gd name="T2" fmla="*/ 87 w 88"/>
                  <a:gd name="T3" fmla="*/ 1 h 126"/>
                  <a:gd name="T4" fmla="*/ 87 w 88"/>
                  <a:gd name="T5" fmla="*/ 6 h 126"/>
                  <a:gd name="T6" fmla="*/ 87 w 88"/>
                  <a:gd name="T7" fmla="*/ 24 h 126"/>
                  <a:gd name="T8" fmla="*/ 68 w 88"/>
                  <a:gd name="T9" fmla="*/ 80 h 126"/>
                  <a:gd name="T10" fmla="*/ 23 w 88"/>
                  <a:gd name="T11" fmla="*/ 118 h 126"/>
                  <a:gd name="T12" fmla="*/ 6 w 88"/>
                  <a:gd name="T13" fmla="*/ 124 h 126"/>
                  <a:gd name="T14" fmla="*/ 1 w 88"/>
                  <a:gd name="T15" fmla="*/ 126 h 126"/>
                  <a:gd name="T16" fmla="*/ 0 w 88"/>
                  <a:gd name="T17" fmla="*/ 126 h 126"/>
                  <a:gd name="T18" fmla="*/ 6 w 88"/>
                  <a:gd name="T19" fmla="*/ 124 h 126"/>
                  <a:gd name="T20" fmla="*/ 22 w 88"/>
                  <a:gd name="T21" fmla="*/ 117 h 126"/>
                  <a:gd name="T22" fmla="*/ 66 w 88"/>
                  <a:gd name="T23" fmla="*/ 78 h 126"/>
                  <a:gd name="T24" fmla="*/ 86 w 88"/>
                  <a:gd name="T25" fmla="*/ 24 h 126"/>
                  <a:gd name="T26" fmla="*/ 87 w 88"/>
                  <a:gd name="T27" fmla="*/ 6 h 126"/>
                  <a:gd name="T28" fmla="*/ 86 w 88"/>
                  <a:gd name="T2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26">
                    <a:moveTo>
                      <a:pt x="86" y="0"/>
                    </a:moveTo>
                    <a:cubicBezTo>
                      <a:pt x="86" y="0"/>
                      <a:pt x="87" y="0"/>
                      <a:pt x="87" y="1"/>
                    </a:cubicBezTo>
                    <a:cubicBezTo>
                      <a:pt x="87" y="3"/>
                      <a:pt x="87" y="4"/>
                      <a:pt x="87" y="6"/>
                    </a:cubicBezTo>
                    <a:cubicBezTo>
                      <a:pt x="88" y="10"/>
                      <a:pt x="88" y="17"/>
                      <a:pt x="87" y="24"/>
                    </a:cubicBezTo>
                    <a:cubicBezTo>
                      <a:pt x="86" y="39"/>
                      <a:pt x="81" y="60"/>
                      <a:pt x="68" y="80"/>
                    </a:cubicBezTo>
                    <a:cubicBezTo>
                      <a:pt x="54" y="99"/>
                      <a:pt x="37" y="112"/>
                      <a:pt x="23" y="118"/>
                    </a:cubicBezTo>
                    <a:cubicBezTo>
                      <a:pt x="16" y="121"/>
                      <a:pt x="10" y="123"/>
                      <a:pt x="6" y="124"/>
                    </a:cubicBezTo>
                    <a:cubicBezTo>
                      <a:pt x="4" y="125"/>
                      <a:pt x="2" y="125"/>
                      <a:pt x="1" y="126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26"/>
                      <a:pt x="2" y="125"/>
                      <a:pt x="6" y="124"/>
                    </a:cubicBezTo>
                    <a:cubicBezTo>
                      <a:pt x="10" y="122"/>
                      <a:pt x="16" y="120"/>
                      <a:pt x="22" y="117"/>
                    </a:cubicBezTo>
                    <a:cubicBezTo>
                      <a:pt x="36" y="110"/>
                      <a:pt x="53" y="97"/>
                      <a:pt x="66" y="78"/>
                    </a:cubicBezTo>
                    <a:cubicBezTo>
                      <a:pt x="79" y="60"/>
                      <a:pt x="84" y="39"/>
                      <a:pt x="86" y="24"/>
                    </a:cubicBezTo>
                    <a:cubicBezTo>
                      <a:pt x="87" y="17"/>
                      <a:pt x="87" y="11"/>
                      <a:pt x="87" y="6"/>
                    </a:cubicBezTo>
                    <a:cubicBezTo>
                      <a:pt x="86" y="2"/>
                      <a:pt x="86" y="0"/>
                      <a:pt x="8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1" name="Freeform 50"/>
              <p:cNvSpPr/>
              <p:nvPr/>
            </p:nvSpPr>
            <p:spPr bwMode="auto">
              <a:xfrm>
                <a:off x="5726" y="2676"/>
                <a:ext cx="251" cy="226"/>
              </a:xfrm>
              <a:custGeom>
                <a:avLst/>
                <a:gdLst>
                  <a:gd name="T0" fmla="*/ 106 w 106"/>
                  <a:gd name="T1" fmla="*/ 0 h 95"/>
                  <a:gd name="T2" fmla="*/ 90 w 106"/>
                  <a:gd name="T3" fmla="*/ 14 h 95"/>
                  <a:gd name="T4" fmla="*/ 78 w 106"/>
                  <a:gd name="T5" fmla="*/ 33 h 95"/>
                  <a:gd name="T6" fmla="*/ 61 w 106"/>
                  <a:gd name="T7" fmla="*/ 56 h 95"/>
                  <a:gd name="T8" fmla="*/ 20 w 106"/>
                  <a:gd name="T9" fmla="*/ 87 h 95"/>
                  <a:gd name="T10" fmla="*/ 5 w 106"/>
                  <a:gd name="T11" fmla="*/ 93 h 95"/>
                  <a:gd name="T12" fmla="*/ 0 w 106"/>
                  <a:gd name="T13" fmla="*/ 95 h 95"/>
                  <a:gd name="T14" fmla="*/ 5 w 106"/>
                  <a:gd name="T15" fmla="*/ 92 h 95"/>
                  <a:gd name="T16" fmla="*/ 19 w 106"/>
                  <a:gd name="T17" fmla="*/ 86 h 95"/>
                  <a:gd name="T18" fmla="*/ 59 w 106"/>
                  <a:gd name="T19" fmla="*/ 55 h 95"/>
                  <a:gd name="T20" fmla="*/ 76 w 106"/>
                  <a:gd name="T21" fmla="*/ 32 h 95"/>
                  <a:gd name="T22" fmla="*/ 89 w 106"/>
                  <a:gd name="T23" fmla="*/ 13 h 95"/>
                  <a:gd name="T24" fmla="*/ 100 w 106"/>
                  <a:gd name="T25" fmla="*/ 3 h 95"/>
                  <a:gd name="T26" fmla="*/ 104 w 106"/>
                  <a:gd name="T27" fmla="*/ 1 h 95"/>
                  <a:gd name="T28" fmla="*/ 106 w 106"/>
                  <a:gd name="T2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6" h="95">
                    <a:moveTo>
                      <a:pt x="106" y="0"/>
                    </a:moveTo>
                    <a:cubicBezTo>
                      <a:pt x="106" y="1"/>
                      <a:pt x="98" y="4"/>
                      <a:pt x="90" y="14"/>
                    </a:cubicBezTo>
                    <a:cubicBezTo>
                      <a:pt x="86" y="19"/>
                      <a:pt x="82" y="26"/>
                      <a:pt x="78" y="33"/>
                    </a:cubicBezTo>
                    <a:cubicBezTo>
                      <a:pt x="73" y="41"/>
                      <a:pt x="67" y="49"/>
                      <a:pt x="61" y="56"/>
                    </a:cubicBezTo>
                    <a:cubicBezTo>
                      <a:pt x="47" y="71"/>
                      <a:pt x="31" y="81"/>
                      <a:pt x="20" y="87"/>
                    </a:cubicBezTo>
                    <a:cubicBezTo>
                      <a:pt x="14" y="90"/>
                      <a:pt x="9" y="92"/>
                      <a:pt x="5" y="93"/>
                    </a:cubicBezTo>
                    <a:cubicBezTo>
                      <a:pt x="2" y="94"/>
                      <a:pt x="0" y="95"/>
                      <a:pt x="0" y="95"/>
                    </a:cubicBezTo>
                    <a:cubicBezTo>
                      <a:pt x="0" y="94"/>
                      <a:pt x="2" y="94"/>
                      <a:pt x="5" y="92"/>
                    </a:cubicBezTo>
                    <a:cubicBezTo>
                      <a:pt x="8" y="91"/>
                      <a:pt x="13" y="89"/>
                      <a:pt x="19" y="86"/>
                    </a:cubicBezTo>
                    <a:cubicBezTo>
                      <a:pt x="30" y="80"/>
                      <a:pt x="46" y="69"/>
                      <a:pt x="59" y="55"/>
                    </a:cubicBezTo>
                    <a:cubicBezTo>
                      <a:pt x="66" y="47"/>
                      <a:pt x="71" y="40"/>
                      <a:pt x="76" y="32"/>
                    </a:cubicBezTo>
                    <a:cubicBezTo>
                      <a:pt x="81" y="25"/>
                      <a:pt x="85" y="18"/>
                      <a:pt x="89" y="13"/>
                    </a:cubicBezTo>
                    <a:cubicBezTo>
                      <a:pt x="93" y="8"/>
                      <a:pt x="97" y="5"/>
                      <a:pt x="100" y="3"/>
                    </a:cubicBezTo>
                    <a:cubicBezTo>
                      <a:pt x="102" y="2"/>
                      <a:pt x="103" y="1"/>
                      <a:pt x="104" y="1"/>
                    </a:cubicBezTo>
                    <a:cubicBezTo>
                      <a:pt x="105" y="0"/>
                      <a:pt x="106" y="0"/>
                      <a:pt x="10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2" name="Freeform 51"/>
              <p:cNvSpPr/>
              <p:nvPr/>
            </p:nvSpPr>
            <p:spPr bwMode="auto">
              <a:xfrm>
                <a:off x="5035" y="1939"/>
                <a:ext cx="427" cy="45"/>
              </a:xfrm>
              <a:custGeom>
                <a:avLst/>
                <a:gdLst>
                  <a:gd name="T0" fmla="*/ 180 w 180"/>
                  <a:gd name="T1" fmla="*/ 6 h 19"/>
                  <a:gd name="T2" fmla="*/ 179 w 180"/>
                  <a:gd name="T3" fmla="*/ 7 h 19"/>
                  <a:gd name="T4" fmla="*/ 173 w 180"/>
                  <a:gd name="T5" fmla="*/ 8 h 19"/>
                  <a:gd name="T6" fmla="*/ 154 w 180"/>
                  <a:gd name="T7" fmla="*/ 11 h 19"/>
                  <a:gd name="T8" fmla="*/ 88 w 180"/>
                  <a:gd name="T9" fmla="*/ 17 h 19"/>
                  <a:gd name="T10" fmla="*/ 52 w 180"/>
                  <a:gd name="T11" fmla="*/ 19 h 19"/>
                  <a:gd name="T12" fmla="*/ 23 w 180"/>
                  <a:gd name="T13" fmla="*/ 14 h 19"/>
                  <a:gd name="T14" fmla="*/ 5 w 180"/>
                  <a:gd name="T15" fmla="*/ 5 h 19"/>
                  <a:gd name="T16" fmla="*/ 1 w 180"/>
                  <a:gd name="T17" fmla="*/ 1 h 19"/>
                  <a:gd name="T18" fmla="*/ 0 w 180"/>
                  <a:gd name="T19" fmla="*/ 0 h 19"/>
                  <a:gd name="T20" fmla="*/ 6 w 180"/>
                  <a:gd name="T21" fmla="*/ 4 h 19"/>
                  <a:gd name="T22" fmla="*/ 24 w 180"/>
                  <a:gd name="T23" fmla="*/ 12 h 19"/>
                  <a:gd name="T24" fmla="*/ 52 w 180"/>
                  <a:gd name="T25" fmla="*/ 17 h 19"/>
                  <a:gd name="T26" fmla="*/ 88 w 180"/>
                  <a:gd name="T27" fmla="*/ 15 h 19"/>
                  <a:gd name="T28" fmla="*/ 153 w 180"/>
                  <a:gd name="T29" fmla="*/ 9 h 19"/>
                  <a:gd name="T30" fmla="*/ 173 w 180"/>
                  <a:gd name="T31" fmla="*/ 7 h 19"/>
                  <a:gd name="T32" fmla="*/ 180 w 180"/>
                  <a:gd name="T3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0" h="19">
                    <a:moveTo>
                      <a:pt x="180" y="6"/>
                    </a:moveTo>
                    <a:cubicBezTo>
                      <a:pt x="180" y="6"/>
                      <a:pt x="180" y="7"/>
                      <a:pt x="179" y="7"/>
                    </a:cubicBezTo>
                    <a:cubicBezTo>
                      <a:pt x="177" y="7"/>
                      <a:pt x="175" y="7"/>
                      <a:pt x="173" y="8"/>
                    </a:cubicBezTo>
                    <a:cubicBezTo>
                      <a:pt x="169" y="9"/>
                      <a:pt x="162" y="10"/>
                      <a:pt x="154" y="11"/>
                    </a:cubicBezTo>
                    <a:cubicBezTo>
                      <a:pt x="137" y="13"/>
                      <a:pt x="114" y="16"/>
                      <a:pt x="88" y="17"/>
                    </a:cubicBezTo>
                    <a:cubicBezTo>
                      <a:pt x="76" y="18"/>
                      <a:pt x="63" y="19"/>
                      <a:pt x="52" y="19"/>
                    </a:cubicBezTo>
                    <a:cubicBezTo>
                      <a:pt x="41" y="18"/>
                      <a:pt x="31" y="17"/>
                      <a:pt x="23" y="14"/>
                    </a:cubicBezTo>
                    <a:cubicBezTo>
                      <a:pt x="15" y="11"/>
                      <a:pt x="9" y="8"/>
                      <a:pt x="5" y="5"/>
                    </a:cubicBezTo>
                    <a:cubicBezTo>
                      <a:pt x="3" y="3"/>
                      <a:pt x="2" y="2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2" y="2"/>
                      <a:pt x="6" y="4"/>
                    </a:cubicBezTo>
                    <a:cubicBezTo>
                      <a:pt x="10" y="7"/>
                      <a:pt x="16" y="10"/>
                      <a:pt x="24" y="12"/>
                    </a:cubicBezTo>
                    <a:cubicBezTo>
                      <a:pt x="31" y="15"/>
                      <a:pt x="41" y="17"/>
                      <a:pt x="52" y="17"/>
                    </a:cubicBezTo>
                    <a:cubicBezTo>
                      <a:pt x="63" y="17"/>
                      <a:pt x="76" y="16"/>
                      <a:pt x="88" y="15"/>
                    </a:cubicBezTo>
                    <a:cubicBezTo>
                      <a:pt x="114" y="14"/>
                      <a:pt x="137" y="11"/>
                      <a:pt x="153" y="9"/>
                    </a:cubicBezTo>
                    <a:cubicBezTo>
                      <a:pt x="162" y="8"/>
                      <a:pt x="168" y="8"/>
                      <a:pt x="173" y="7"/>
                    </a:cubicBezTo>
                    <a:cubicBezTo>
                      <a:pt x="178" y="6"/>
                      <a:pt x="180" y="6"/>
                      <a:pt x="180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3" name="Freeform 52"/>
              <p:cNvSpPr/>
              <p:nvPr/>
            </p:nvSpPr>
            <p:spPr bwMode="auto">
              <a:xfrm>
                <a:off x="5147" y="3042"/>
                <a:ext cx="997" cy="333"/>
              </a:xfrm>
              <a:custGeom>
                <a:avLst/>
                <a:gdLst>
                  <a:gd name="T0" fmla="*/ 407 w 420"/>
                  <a:gd name="T1" fmla="*/ 12 h 140"/>
                  <a:gd name="T2" fmla="*/ 303 w 420"/>
                  <a:gd name="T3" fmla="*/ 140 h 140"/>
                  <a:gd name="T4" fmla="*/ 0 w 420"/>
                  <a:gd name="T5" fmla="*/ 136 h 140"/>
                  <a:gd name="T6" fmla="*/ 8 w 420"/>
                  <a:gd name="T7" fmla="*/ 38 h 140"/>
                  <a:gd name="T8" fmla="*/ 268 w 420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0" h="140">
                    <a:moveTo>
                      <a:pt x="407" y="12"/>
                    </a:moveTo>
                    <a:cubicBezTo>
                      <a:pt x="420" y="78"/>
                      <a:pt x="370" y="139"/>
                      <a:pt x="303" y="14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268" y="0"/>
                      <a:pt x="268" y="0"/>
                      <a:pt x="268" y="0"/>
                    </a:cubicBezTo>
                  </a:path>
                </a:pathLst>
              </a:custGeom>
              <a:solidFill>
                <a:srgbClr val="B788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4" name="Freeform 53"/>
              <p:cNvSpPr/>
              <p:nvPr/>
            </p:nvSpPr>
            <p:spPr bwMode="auto">
              <a:xfrm>
                <a:off x="4762" y="3083"/>
                <a:ext cx="449" cy="297"/>
              </a:xfrm>
              <a:custGeom>
                <a:avLst/>
                <a:gdLst>
                  <a:gd name="T0" fmla="*/ 189 w 189"/>
                  <a:gd name="T1" fmla="*/ 26 h 125"/>
                  <a:gd name="T2" fmla="*/ 154 w 189"/>
                  <a:gd name="T3" fmla="*/ 11 h 125"/>
                  <a:gd name="T4" fmla="*/ 101 w 189"/>
                  <a:gd name="T5" fmla="*/ 1 h 125"/>
                  <a:gd name="T6" fmla="*/ 29 w 189"/>
                  <a:gd name="T7" fmla="*/ 4 h 125"/>
                  <a:gd name="T8" fmla="*/ 41 w 189"/>
                  <a:gd name="T9" fmla="*/ 21 h 125"/>
                  <a:gd name="T10" fmla="*/ 93 w 189"/>
                  <a:gd name="T11" fmla="*/ 26 h 125"/>
                  <a:gd name="T12" fmla="*/ 91 w 189"/>
                  <a:gd name="T13" fmla="*/ 28 h 125"/>
                  <a:gd name="T14" fmla="*/ 55 w 189"/>
                  <a:gd name="T15" fmla="*/ 44 h 125"/>
                  <a:gd name="T16" fmla="*/ 48 w 189"/>
                  <a:gd name="T17" fmla="*/ 44 h 125"/>
                  <a:gd name="T18" fmla="*/ 33 w 189"/>
                  <a:gd name="T19" fmla="*/ 41 h 125"/>
                  <a:gd name="T20" fmla="*/ 15 w 189"/>
                  <a:gd name="T21" fmla="*/ 34 h 125"/>
                  <a:gd name="T22" fmla="*/ 2 w 189"/>
                  <a:gd name="T23" fmla="*/ 37 h 125"/>
                  <a:gd name="T24" fmla="*/ 16 w 189"/>
                  <a:gd name="T25" fmla="*/ 56 h 125"/>
                  <a:gd name="T26" fmla="*/ 55 w 189"/>
                  <a:gd name="T27" fmla="*/ 71 h 125"/>
                  <a:gd name="T28" fmla="*/ 57 w 189"/>
                  <a:gd name="T29" fmla="*/ 84 h 125"/>
                  <a:gd name="T30" fmla="*/ 70 w 189"/>
                  <a:gd name="T31" fmla="*/ 93 h 125"/>
                  <a:gd name="T32" fmla="*/ 80 w 189"/>
                  <a:gd name="T33" fmla="*/ 112 h 125"/>
                  <a:gd name="T34" fmla="*/ 104 w 189"/>
                  <a:gd name="T35" fmla="*/ 120 h 125"/>
                  <a:gd name="T36" fmla="*/ 161 w 189"/>
                  <a:gd name="T37" fmla="*/ 120 h 125"/>
                  <a:gd name="T38" fmla="*/ 189 w 189"/>
                  <a:gd name="T39" fmla="*/ 111 h 125"/>
                  <a:gd name="T40" fmla="*/ 189 w 189"/>
                  <a:gd name="T41" fmla="*/ 2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9" h="125">
                    <a:moveTo>
                      <a:pt x="189" y="26"/>
                    </a:moveTo>
                    <a:cubicBezTo>
                      <a:pt x="187" y="26"/>
                      <a:pt x="170" y="18"/>
                      <a:pt x="154" y="11"/>
                    </a:cubicBezTo>
                    <a:cubicBezTo>
                      <a:pt x="137" y="3"/>
                      <a:pt x="119" y="0"/>
                      <a:pt x="101" y="1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33" y="16"/>
                      <a:pt x="41" y="21"/>
                    </a:cubicBezTo>
                    <a:cubicBezTo>
                      <a:pt x="48" y="25"/>
                      <a:pt x="93" y="26"/>
                      <a:pt x="93" y="26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82" y="38"/>
                      <a:pt x="69" y="44"/>
                      <a:pt x="55" y="44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3" y="44"/>
                      <a:pt x="38" y="43"/>
                      <a:pt x="33" y="41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0" y="31"/>
                      <a:pt x="4" y="32"/>
                      <a:pt x="2" y="37"/>
                    </a:cubicBezTo>
                    <a:cubicBezTo>
                      <a:pt x="0" y="42"/>
                      <a:pt x="1" y="49"/>
                      <a:pt x="16" y="56"/>
                    </a:cubicBezTo>
                    <a:cubicBezTo>
                      <a:pt x="24" y="61"/>
                      <a:pt x="55" y="71"/>
                      <a:pt x="55" y="71"/>
                    </a:cubicBezTo>
                    <a:cubicBezTo>
                      <a:pt x="55" y="71"/>
                      <a:pt x="55" y="79"/>
                      <a:pt x="57" y="84"/>
                    </a:cubicBezTo>
                    <a:cubicBezTo>
                      <a:pt x="58" y="88"/>
                      <a:pt x="70" y="93"/>
                      <a:pt x="70" y="93"/>
                    </a:cubicBezTo>
                    <a:cubicBezTo>
                      <a:pt x="70" y="93"/>
                      <a:pt x="77" y="108"/>
                      <a:pt x="80" y="112"/>
                    </a:cubicBezTo>
                    <a:cubicBezTo>
                      <a:pt x="82" y="113"/>
                      <a:pt x="93" y="117"/>
                      <a:pt x="104" y="120"/>
                    </a:cubicBezTo>
                    <a:cubicBezTo>
                      <a:pt x="123" y="125"/>
                      <a:pt x="143" y="125"/>
                      <a:pt x="161" y="120"/>
                    </a:cubicBezTo>
                    <a:cubicBezTo>
                      <a:pt x="189" y="111"/>
                      <a:pt x="189" y="111"/>
                      <a:pt x="189" y="111"/>
                    </a:cubicBezTo>
                    <a:cubicBezTo>
                      <a:pt x="189" y="28"/>
                      <a:pt x="189" y="28"/>
                      <a:pt x="189" y="28"/>
                    </a:cubicBezTo>
                  </a:path>
                </a:pathLst>
              </a:custGeom>
              <a:solidFill>
                <a:srgbClr val="B788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5" name="Freeform 54"/>
              <p:cNvSpPr/>
              <p:nvPr/>
            </p:nvSpPr>
            <p:spPr bwMode="auto">
              <a:xfrm>
                <a:off x="4888" y="3249"/>
                <a:ext cx="88" cy="26"/>
              </a:xfrm>
              <a:custGeom>
                <a:avLst/>
                <a:gdLst>
                  <a:gd name="T0" fmla="*/ 37 w 37"/>
                  <a:gd name="T1" fmla="*/ 11 h 11"/>
                  <a:gd name="T2" fmla="*/ 18 w 37"/>
                  <a:gd name="T3" fmla="*/ 8 h 11"/>
                  <a:gd name="T4" fmla="*/ 0 w 37"/>
                  <a:gd name="T5" fmla="*/ 1 h 11"/>
                  <a:gd name="T6" fmla="*/ 19 w 37"/>
                  <a:gd name="T7" fmla="*/ 6 h 11"/>
                  <a:gd name="T8" fmla="*/ 37 w 37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1">
                    <a:moveTo>
                      <a:pt x="37" y="11"/>
                    </a:moveTo>
                    <a:cubicBezTo>
                      <a:pt x="37" y="11"/>
                      <a:pt x="28" y="11"/>
                      <a:pt x="18" y="8"/>
                    </a:cubicBezTo>
                    <a:cubicBezTo>
                      <a:pt x="8" y="5"/>
                      <a:pt x="0" y="1"/>
                      <a:pt x="0" y="1"/>
                    </a:cubicBezTo>
                    <a:cubicBezTo>
                      <a:pt x="1" y="0"/>
                      <a:pt x="9" y="3"/>
                      <a:pt x="19" y="6"/>
                    </a:cubicBezTo>
                    <a:cubicBezTo>
                      <a:pt x="29" y="9"/>
                      <a:pt x="37" y="10"/>
                      <a:pt x="37" y="1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6" name="Freeform 55"/>
              <p:cNvSpPr/>
              <p:nvPr/>
            </p:nvSpPr>
            <p:spPr bwMode="auto">
              <a:xfrm>
                <a:off x="4924" y="3301"/>
                <a:ext cx="45" cy="15"/>
              </a:xfrm>
              <a:custGeom>
                <a:avLst/>
                <a:gdLst>
                  <a:gd name="T0" fmla="*/ 19 w 19"/>
                  <a:gd name="T1" fmla="*/ 5 h 6"/>
                  <a:gd name="T2" fmla="*/ 9 w 19"/>
                  <a:gd name="T3" fmla="*/ 5 h 6"/>
                  <a:gd name="T4" fmla="*/ 0 w 19"/>
                  <a:gd name="T5" fmla="*/ 0 h 6"/>
                  <a:gd name="T6" fmla="*/ 10 w 19"/>
                  <a:gd name="T7" fmla="*/ 3 h 6"/>
                  <a:gd name="T8" fmla="*/ 19 w 19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">
                    <a:moveTo>
                      <a:pt x="19" y="5"/>
                    </a:moveTo>
                    <a:cubicBezTo>
                      <a:pt x="19" y="6"/>
                      <a:pt x="15" y="6"/>
                      <a:pt x="9" y="5"/>
                    </a:cubicBezTo>
                    <a:cubicBezTo>
                      <a:pt x="4" y="3"/>
                      <a:pt x="0" y="1"/>
                      <a:pt x="0" y="0"/>
                    </a:cubicBezTo>
                    <a:cubicBezTo>
                      <a:pt x="0" y="0"/>
                      <a:pt x="4" y="2"/>
                      <a:pt x="10" y="3"/>
                    </a:cubicBezTo>
                    <a:cubicBezTo>
                      <a:pt x="15" y="4"/>
                      <a:pt x="19" y="5"/>
                      <a:pt x="19" y="5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7" name="Freeform 56"/>
              <p:cNvSpPr/>
              <p:nvPr/>
            </p:nvSpPr>
            <p:spPr bwMode="auto">
              <a:xfrm>
                <a:off x="4886" y="3128"/>
                <a:ext cx="116" cy="62"/>
              </a:xfrm>
              <a:custGeom>
                <a:avLst/>
                <a:gdLst>
                  <a:gd name="T0" fmla="*/ 49 w 49"/>
                  <a:gd name="T1" fmla="*/ 0 h 26"/>
                  <a:gd name="T2" fmla="*/ 43 w 49"/>
                  <a:gd name="T3" fmla="*/ 6 h 26"/>
                  <a:gd name="T4" fmla="*/ 27 w 49"/>
                  <a:gd name="T5" fmla="*/ 18 h 26"/>
                  <a:gd name="T6" fmla="*/ 9 w 49"/>
                  <a:gd name="T7" fmla="*/ 25 h 26"/>
                  <a:gd name="T8" fmla="*/ 1 w 49"/>
                  <a:gd name="T9" fmla="*/ 26 h 26"/>
                  <a:gd name="T10" fmla="*/ 26 w 49"/>
                  <a:gd name="T11" fmla="*/ 17 h 26"/>
                  <a:gd name="T12" fmla="*/ 42 w 49"/>
                  <a:gd name="T13" fmla="*/ 5 h 26"/>
                  <a:gd name="T14" fmla="*/ 49 w 49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6">
                    <a:moveTo>
                      <a:pt x="49" y="0"/>
                    </a:moveTo>
                    <a:cubicBezTo>
                      <a:pt x="49" y="0"/>
                      <a:pt x="47" y="3"/>
                      <a:pt x="43" y="6"/>
                    </a:cubicBezTo>
                    <a:cubicBezTo>
                      <a:pt x="39" y="10"/>
                      <a:pt x="34" y="14"/>
                      <a:pt x="27" y="18"/>
                    </a:cubicBezTo>
                    <a:cubicBezTo>
                      <a:pt x="20" y="22"/>
                      <a:pt x="14" y="24"/>
                      <a:pt x="9" y="25"/>
                    </a:cubicBezTo>
                    <a:cubicBezTo>
                      <a:pt x="4" y="26"/>
                      <a:pt x="1" y="26"/>
                      <a:pt x="1" y="26"/>
                    </a:cubicBezTo>
                    <a:cubicBezTo>
                      <a:pt x="0" y="25"/>
                      <a:pt x="13" y="24"/>
                      <a:pt x="26" y="17"/>
                    </a:cubicBezTo>
                    <a:cubicBezTo>
                      <a:pt x="33" y="13"/>
                      <a:pt x="38" y="8"/>
                      <a:pt x="42" y="5"/>
                    </a:cubicBezTo>
                    <a:cubicBezTo>
                      <a:pt x="46" y="2"/>
                      <a:pt x="48" y="0"/>
                      <a:pt x="49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8" name="Freeform 57"/>
              <p:cNvSpPr/>
              <p:nvPr/>
            </p:nvSpPr>
            <p:spPr bwMode="auto">
              <a:xfrm>
                <a:off x="5211" y="2928"/>
                <a:ext cx="947" cy="450"/>
              </a:xfrm>
              <a:custGeom>
                <a:avLst/>
                <a:gdLst>
                  <a:gd name="T0" fmla="*/ 7 w 399"/>
                  <a:gd name="T1" fmla="*/ 78 h 189"/>
                  <a:gd name="T2" fmla="*/ 0 w 399"/>
                  <a:gd name="T3" fmla="*/ 188 h 189"/>
                  <a:gd name="T4" fmla="*/ 285 w 399"/>
                  <a:gd name="T5" fmla="*/ 189 h 189"/>
                  <a:gd name="T6" fmla="*/ 340 w 399"/>
                  <a:gd name="T7" fmla="*/ 173 h 189"/>
                  <a:gd name="T8" fmla="*/ 390 w 399"/>
                  <a:gd name="T9" fmla="*/ 61 h 189"/>
                  <a:gd name="T10" fmla="*/ 371 w 399"/>
                  <a:gd name="T11" fmla="*/ 0 h 189"/>
                  <a:gd name="T12" fmla="*/ 228 w 399"/>
                  <a:gd name="T13" fmla="*/ 23 h 189"/>
                  <a:gd name="T14" fmla="*/ 233 w 399"/>
                  <a:gd name="T15" fmla="*/ 41 h 189"/>
                  <a:gd name="T16" fmla="*/ 7 w 399"/>
                  <a:gd name="T17" fmla="*/ 7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9" h="189">
                    <a:moveTo>
                      <a:pt x="7" y="78"/>
                    </a:moveTo>
                    <a:cubicBezTo>
                      <a:pt x="0" y="188"/>
                      <a:pt x="0" y="188"/>
                      <a:pt x="0" y="188"/>
                    </a:cubicBezTo>
                    <a:cubicBezTo>
                      <a:pt x="285" y="189"/>
                      <a:pt x="285" y="189"/>
                      <a:pt x="285" y="189"/>
                    </a:cubicBezTo>
                    <a:cubicBezTo>
                      <a:pt x="304" y="189"/>
                      <a:pt x="323" y="183"/>
                      <a:pt x="340" y="173"/>
                    </a:cubicBezTo>
                    <a:cubicBezTo>
                      <a:pt x="379" y="150"/>
                      <a:pt x="399" y="105"/>
                      <a:pt x="390" y="61"/>
                    </a:cubicBezTo>
                    <a:cubicBezTo>
                      <a:pt x="387" y="43"/>
                      <a:pt x="380" y="22"/>
                      <a:pt x="371" y="0"/>
                    </a:cubicBezTo>
                    <a:cubicBezTo>
                      <a:pt x="228" y="23"/>
                      <a:pt x="228" y="23"/>
                      <a:pt x="228" y="23"/>
                    </a:cubicBezTo>
                    <a:cubicBezTo>
                      <a:pt x="233" y="41"/>
                      <a:pt x="233" y="41"/>
                      <a:pt x="233" y="41"/>
                    </a:cubicBezTo>
                    <a:lnTo>
                      <a:pt x="7" y="78"/>
                    </a:lnTo>
                    <a:close/>
                  </a:path>
                </a:pathLst>
              </a:custGeom>
              <a:solidFill>
                <a:srgbClr val="EAD6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9" name="Freeform 58"/>
              <p:cNvSpPr/>
              <p:nvPr/>
            </p:nvSpPr>
            <p:spPr bwMode="auto">
              <a:xfrm>
                <a:off x="5239" y="3004"/>
                <a:ext cx="681" cy="107"/>
              </a:xfrm>
              <a:custGeom>
                <a:avLst/>
                <a:gdLst>
                  <a:gd name="T0" fmla="*/ 287 w 287"/>
                  <a:gd name="T1" fmla="*/ 0 h 45"/>
                  <a:gd name="T2" fmla="*/ 284 w 287"/>
                  <a:gd name="T3" fmla="*/ 1 h 45"/>
                  <a:gd name="T4" fmla="*/ 275 w 287"/>
                  <a:gd name="T5" fmla="*/ 2 h 45"/>
                  <a:gd name="T6" fmla="*/ 245 w 287"/>
                  <a:gd name="T7" fmla="*/ 7 h 45"/>
                  <a:gd name="T8" fmla="*/ 143 w 287"/>
                  <a:gd name="T9" fmla="*/ 23 h 45"/>
                  <a:gd name="T10" fmla="*/ 42 w 287"/>
                  <a:gd name="T11" fmla="*/ 39 h 45"/>
                  <a:gd name="T12" fmla="*/ 11 w 287"/>
                  <a:gd name="T13" fmla="*/ 43 h 45"/>
                  <a:gd name="T14" fmla="*/ 3 w 287"/>
                  <a:gd name="T15" fmla="*/ 44 h 45"/>
                  <a:gd name="T16" fmla="*/ 0 w 287"/>
                  <a:gd name="T17" fmla="*/ 45 h 45"/>
                  <a:gd name="T18" fmla="*/ 2 w 287"/>
                  <a:gd name="T19" fmla="*/ 44 h 45"/>
                  <a:gd name="T20" fmla="*/ 11 w 287"/>
                  <a:gd name="T21" fmla="*/ 43 h 45"/>
                  <a:gd name="T22" fmla="*/ 42 w 287"/>
                  <a:gd name="T23" fmla="*/ 37 h 45"/>
                  <a:gd name="T24" fmla="*/ 143 w 287"/>
                  <a:gd name="T25" fmla="*/ 21 h 45"/>
                  <a:gd name="T26" fmla="*/ 244 w 287"/>
                  <a:gd name="T27" fmla="*/ 6 h 45"/>
                  <a:gd name="T28" fmla="*/ 275 w 287"/>
                  <a:gd name="T29" fmla="*/ 1 h 45"/>
                  <a:gd name="T30" fmla="*/ 284 w 287"/>
                  <a:gd name="T31" fmla="*/ 0 h 45"/>
                  <a:gd name="T32" fmla="*/ 287 w 287"/>
                  <a:gd name="T3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7" h="45">
                    <a:moveTo>
                      <a:pt x="287" y="0"/>
                    </a:moveTo>
                    <a:cubicBezTo>
                      <a:pt x="287" y="0"/>
                      <a:pt x="286" y="0"/>
                      <a:pt x="284" y="1"/>
                    </a:cubicBezTo>
                    <a:cubicBezTo>
                      <a:pt x="282" y="1"/>
                      <a:pt x="279" y="1"/>
                      <a:pt x="275" y="2"/>
                    </a:cubicBezTo>
                    <a:cubicBezTo>
                      <a:pt x="268" y="3"/>
                      <a:pt x="258" y="5"/>
                      <a:pt x="245" y="7"/>
                    </a:cubicBezTo>
                    <a:cubicBezTo>
                      <a:pt x="219" y="11"/>
                      <a:pt x="183" y="17"/>
                      <a:pt x="143" y="23"/>
                    </a:cubicBezTo>
                    <a:cubicBezTo>
                      <a:pt x="104" y="29"/>
                      <a:pt x="68" y="35"/>
                      <a:pt x="42" y="39"/>
                    </a:cubicBezTo>
                    <a:cubicBezTo>
                      <a:pt x="29" y="41"/>
                      <a:pt x="18" y="42"/>
                      <a:pt x="11" y="43"/>
                    </a:cubicBezTo>
                    <a:cubicBezTo>
                      <a:pt x="7" y="44"/>
                      <a:pt x="5" y="44"/>
                      <a:pt x="3" y="44"/>
                    </a:cubicBezTo>
                    <a:cubicBezTo>
                      <a:pt x="1" y="45"/>
                      <a:pt x="0" y="45"/>
                      <a:pt x="0" y="45"/>
                    </a:cubicBezTo>
                    <a:cubicBezTo>
                      <a:pt x="0" y="45"/>
                      <a:pt x="1" y="44"/>
                      <a:pt x="2" y="44"/>
                    </a:cubicBezTo>
                    <a:cubicBezTo>
                      <a:pt x="5" y="44"/>
                      <a:pt x="7" y="43"/>
                      <a:pt x="11" y="43"/>
                    </a:cubicBezTo>
                    <a:cubicBezTo>
                      <a:pt x="18" y="41"/>
                      <a:pt x="29" y="40"/>
                      <a:pt x="42" y="37"/>
                    </a:cubicBezTo>
                    <a:cubicBezTo>
                      <a:pt x="68" y="33"/>
                      <a:pt x="103" y="28"/>
                      <a:pt x="143" y="21"/>
                    </a:cubicBezTo>
                    <a:cubicBezTo>
                      <a:pt x="182" y="15"/>
                      <a:pt x="218" y="10"/>
                      <a:pt x="244" y="6"/>
                    </a:cubicBezTo>
                    <a:cubicBezTo>
                      <a:pt x="257" y="4"/>
                      <a:pt x="268" y="2"/>
                      <a:pt x="275" y="1"/>
                    </a:cubicBezTo>
                    <a:cubicBezTo>
                      <a:pt x="279" y="1"/>
                      <a:pt x="282" y="0"/>
                      <a:pt x="284" y="0"/>
                    </a:cubicBezTo>
                    <a:cubicBezTo>
                      <a:pt x="286" y="0"/>
                      <a:pt x="287" y="0"/>
                      <a:pt x="2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0" name="Freeform 59"/>
              <p:cNvSpPr/>
              <p:nvPr/>
            </p:nvSpPr>
            <p:spPr bwMode="auto">
              <a:xfrm>
                <a:off x="5434" y="3087"/>
                <a:ext cx="147" cy="291"/>
              </a:xfrm>
              <a:custGeom>
                <a:avLst/>
                <a:gdLst>
                  <a:gd name="T0" fmla="*/ 59 w 62"/>
                  <a:gd name="T1" fmla="*/ 122 h 122"/>
                  <a:gd name="T2" fmla="*/ 61 w 62"/>
                  <a:gd name="T3" fmla="*/ 101 h 122"/>
                  <a:gd name="T4" fmla="*/ 60 w 62"/>
                  <a:gd name="T5" fmla="*/ 90 h 122"/>
                  <a:gd name="T6" fmla="*/ 58 w 62"/>
                  <a:gd name="T7" fmla="*/ 78 h 122"/>
                  <a:gd name="T8" fmla="*/ 49 w 62"/>
                  <a:gd name="T9" fmla="*/ 52 h 122"/>
                  <a:gd name="T10" fmla="*/ 34 w 62"/>
                  <a:gd name="T11" fmla="*/ 28 h 122"/>
                  <a:gd name="T12" fmla="*/ 29 w 62"/>
                  <a:gd name="T13" fmla="*/ 24 h 122"/>
                  <a:gd name="T14" fmla="*/ 25 w 62"/>
                  <a:gd name="T15" fmla="*/ 19 h 122"/>
                  <a:gd name="T16" fmla="*/ 17 w 62"/>
                  <a:gd name="T17" fmla="*/ 12 h 122"/>
                  <a:gd name="T18" fmla="*/ 0 w 62"/>
                  <a:gd name="T19" fmla="*/ 0 h 122"/>
                  <a:gd name="T20" fmla="*/ 5 w 62"/>
                  <a:gd name="T21" fmla="*/ 3 h 122"/>
                  <a:gd name="T22" fmla="*/ 11 w 62"/>
                  <a:gd name="T23" fmla="*/ 6 h 122"/>
                  <a:gd name="T24" fmla="*/ 18 w 62"/>
                  <a:gd name="T25" fmla="*/ 11 h 122"/>
                  <a:gd name="T26" fmla="*/ 26 w 62"/>
                  <a:gd name="T27" fmla="*/ 18 h 122"/>
                  <a:gd name="T28" fmla="*/ 31 w 62"/>
                  <a:gd name="T29" fmla="*/ 22 h 122"/>
                  <a:gd name="T30" fmla="*/ 35 w 62"/>
                  <a:gd name="T31" fmla="*/ 27 h 122"/>
                  <a:gd name="T32" fmla="*/ 51 w 62"/>
                  <a:gd name="T33" fmla="*/ 51 h 122"/>
                  <a:gd name="T34" fmla="*/ 60 w 62"/>
                  <a:gd name="T35" fmla="*/ 77 h 122"/>
                  <a:gd name="T36" fmla="*/ 62 w 62"/>
                  <a:gd name="T37" fmla="*/ 90 h 122"/>
                  <a:gd name="T38" fmla="*/ 62 w 62"/>
                  <a:gd name="T39" fmla="*/ 101 h 122"/>
                  <a:gd name="T40" fmla="*/ 61 w 62"/>
                  <a:gd name="T41" fmla="*/ 109 h 122"/>
                  <a:gd name="T42" fmla="*/ 60 w 62"/>
                  <a:gd name="T43" fmla="*/ 116 h 122"/>
                  <a:gd name="T44" fmla="*/ 59 w 62"/>
                  <a:gd name="T4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122">
                    <a:moveTo>
                      <a:pt x="59" y="122"/>
                    </a:moveTo>
                    <a:cubicBezTo>
                      <a:pt x="58" y="122"/>
                      <a:pt x="60" y="114"/>
                      <a:pt x="61" y="101"/>
                    </a:cubicBezTo>
                    <a:cubicBezTo>
                      <a:pt x="61" y="97"/>
                      <a:pt x="61" y="94"/>
                      <a:pt x="60" y="90"/>
                    </a:cubicBezTo>
                    <a:cubicBezTo>
                      <a:pt x="60" y="86"/>
                      <a:pt x="59" y="82"/>
                      <a:pt x="58" y="78"/>
                    </a:cubicBezTo>
                    <a:cubicBezTo>
                      <a:pt x="57" y="69"/>
                      <a:pt x="54" y="60"/>
                      <a:pt x="49" y="52"/>
                    </a:cubicBezTo>
                    <a:cubicBezTo>
                      <a:pt x="45" y="43"/>
                      <a:pt x="39" y="35"/>
                      <a:pt x="34" y="28"/>
                    </a:cubicBezTo>
                    <a:cubicBezTo>
                      <a:pt x="32" y="27"/>
                      <a:pt x="31" y="25"/>
                      <a:pt x="29" y="24"/>
                    </a:cubicBezTo>
                    <a:cubicBezTo>
                      <a:pt x="28" y="22"/>
                      <a:pt x="26" y="21"/>
                      <a:pt x="25" y="19"/>
                    </a:cubicBezTo>
                    <a:cubicBezTo>
                      <a:pt x="22" y="17"/>
                      <a:pt x="20" y="14"/>
                      <a:pt x="17" y="12"/>
                    </a:cubicBezTo>
                    <a:cubicBezTo>
                      <a:pt x="7" y="4"/>
                      <a:pt x="0" y="0"/>
                      <a:pt x="0" y="0"/>
                    </a:cubicBezTo>
                    <a:cubicBezTo>
                      <a:pt x="0" y="0"/>
                      <a:pt x="2" y="1"/>
                      <a:pt x="5" y="3"/>
                    </a:cubicBezTo>
                    <a:cubicBezTo>
                      <a:pt x="7" y="3"/>
                      <a:pt x="9" y="5"/>
                      <a:pt x="11" y="6"/>
                    </a:cubicBezTo>
                    <a:cubicBezTo>
                      <a:pt x="13" y="8"/>
                      <a:pt x="16" y="9"/>
                      <a:pt x="18" y="11"/>
                    </a:cubicBezTo>
                    <a:cubicBezTo>
                      <a:pt x="21" y="13"/>
                      <a:pt x="24" y="15"/>
                      <a:pt x="26" y="18"/>
                    </a:cubicBezTo>
                    <a:cubicBezTo>
                      <a:pt x="28" y="20"/>
                      <a:pt x="29" y="21"/>
                      <a:pt x="31" y="22"/>
                    </a:cubicBezTo>
                    <a:cubicBezTo>
                      <a:pt x="32" y="24"/>
                      <a:pt x="34" y="25"/>
                      <a:pt x="35" y="27"/>
                    </a:cubicBezTo>
                    <a:cubicBezTo>
                      <a:pt x="41" y="34"/>
                      <a:pt x="46" y="42"/>
                      <a:pt x="51" y="51"/>
                    </a:cubicBezTo>
                    <a:cubicBezTo>
                      <a:pt x="56" y="60"/>
                      <a:pt x="59" y="69"/>
                      <a:pt x="60" y="77"/>
                    </a:cubicBezTo>
                    <a:cubicBezTo>
                      <a:pt x="61" y="82"/>
                      <a:pt x="62" y="86"/>
                      <a:pt x="62" y="90"/>
                    </a:cubicBezTo>
                    <a:cubicBezTo>
                      <a:pt x="62" y="94"/>
                      <a:pt x="62" y="97"/>
                      <a:pt x="62" y="101"/>
                    </a:cubicBezTo>
                    <a:cubicBezTo>
                      <a:pt x="62" y="104"/>
                      <a:pt x="61" y="107"/>
                      <a:pt x="61" y="109"/>
                    </a:cubicBezTo>
                    <a:cubicBezTo>
                      <a:pt x="61" y="112"/>
                      <a:pt x="61" y="114"/>
                      <a:pt x="60" y="116"/>
                    </a:cubicBezTo>
                    <a:cubicBezTo>
                      <a:pt x="59" y="120"/>
                      <a:pt x="59" y="122"/>
                      <a:pt x="59" y="12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1" name="Freeform 60"/>
              <p:cNvSpPr/>
              <p:nvPr/>
            </p:nvSpPr>
            <p:spPr bwMode="auto">
              <a:xfrm>
                <a:off x="5750" y="3040"/>
                <a:ext cx="235" cy="316"/>
              </a:xfrm>
              <a:custGeom>
                <a:avLst/>
                <a:gdLst>
                  <a:gd name="T0" fmla="*/ 99 w 99"/>
                  <a:gd name="T1" fmla="*/ 133 h 133"/>
                  <a:gd name="T2" fmla="*/ 86 w 99"/>
                  <a:gd name="T3" fmla="*/ 132 h 133"/>
                  <a:gd name="T4" fmla="*/ 71 w 99"/>
                  <a:gd name="T5" fmla="*/ 126 h 133"/>
                  <a:gd name="T6" fmla="*/ 55 w 99"/>
                  <a:gd name="T7" fmla="*/ 114 h 133"/>
                  <a:gd name="T8" fmla="*/ 42 w 99"/>
                  <a:gd name="T9" fmla="*/ 92 h 133"/>
                  <a:gd name="T10" fmla="*/ 40 w 99"/>
                  <a:gd name="T11" fmla="*/ 78 h 133"/>
                  <a:gd name="T12" fmla="*/ 41 w 99"/>
                  <a:gd name="T13" fmla="*/ 63 h 133"/>
                  <a:gd name="T14" fmla="*/ 47 w 99"/>
                  <a:gd name="T15" fmla="*/ 48 h 133"/>
                  <a:gd name="T16" fmla="*/ 59 w 99"/>
                  <a:gd name="T17" fmla="*/ 37 h 133"/>
                  <a:gd name="T18" fmla="*/ 76 w 99"/>
                  <a:gd name="T19" fmla="*/ 33 h 133"/>
                  <a:gd name="T20" fmla="*/ 92 w 99"/>
                  <a:gd name="T21" fmla="*/ 41 h 133"/>
                  <a:gd name="T22" fmla="*/ 97 w 99"/>
                  <a:gd name="T23" fmla="*/ 58 h 133"/>
                  <a:gd name="T24" fmla="*/ 87 w 99"/>
                  <a:gd name="T25" fmla="*/ 72 h 133"/>
                  <a:gd name="T26" fmla="*/ 56 w 99"/>
                  <a:gd name="T27" fmla="*/ 77 h 133"/>
                  <a:gd name="T28" fmla="*/ 11 w 99"/>
                  <a:gd name="T29" fmla="*/ 48 h 133"/>
                  <a:gd name="T30" fmla="*/ 0 w 99"/>
                  <a:gd name="T31" fmla="*/ 14 h 133"/>
                  <a:gd name="T32" fmla="*/ 1 w 99"/>
                  <a:gd name="T33" fmla="*/ 0 h 133"/>
                  <a:gd name="T34" fmla="*/ 1 w 99"/>
                  <a:gd name="T35" fmla="*/ 13 h 133"/>
                  <a:gd name="T36" fmla="*/ 12 w 99"/>
                  <a:gd name="T37" fmla="*/ 47 h 133"/>
                  <a:gd name="T38" fmla="*/ 56 w 99"/>
                  <a:gd name="T39" fmla="*/ 75 h 133"/>
                  <a:gd name="T40" fmla="*/ 86 w 99"/>
                  <a:gd name="T41" fmla="*/ 70 h 133"/>
                  <a:gd name="T42" fmla="*/ 95 w 99"/>
                  <a:gd name="T43" fmla="*/ 58 h 133"/>
                  <a:gd name="T44" fmla="*/ 90 w 99"/>
                  <a:gd name="T45" fmla="*/ 43 h 133"/>
                  <a:gd name="T46" fmla="*/ 76 w 99"/>
                  <a:gd name="T47" fmla="*/ 35 h 133"/>
                  <a:gd name="T48" fmla="*/ 60 w 99"/>
                  <a:gd name="T49" fmla="*/ 39 h 133"/>
                  <a:gd name="T50" fmla="*/ 43 w 99"/>
                  <a:gd name="T51" fmla="*/ 64 h 133"/>
                  <a:gd name="T52" fmla="*/ 42 w 99"/>
                  <a:gd name="T53" fmla="*/ 78 h 133"/>
                  <a:gd name="T54" fmla="*/ 44 w 99"/>
                  <a:gd name="T55" fmla="*/ 92 h 133"/>
                  <a:gd name="T56" fmla="*/ 56 w 99"/>
                  <a:gd name="T57" fmla="*/ 113 h 133"/>
                  <a:gd name="T58" fmla="*/ 72 w 99"/>
                  <a:gd name="T59" fmla="*/ 125 h 133"/>
                  <a:gd name="T60" fmla="*/ 86 w 99"/>
                  <a:gd name="T61" fmla="*/ 131 h 133"/>
                  <a:gd name="T62" fmla="*/ 99 w 99"/>
                  <a:gd name="T63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9" h="133">
                    <a:moveTo>
                      <a:pt x="99" y="133"/>
                    </a:moveTo>
                    <a:cubicBezTo>
                      <a:pt x="99" y="133"/>
                      <a:pt x="95" y="133"/>
                      <a:pt x="86" y="132"/>
                    </a:cubicBezTo>
                    <a:cubicBezTo>
                      <a:pt x="82" y="131"/>
                      <a:pt x="77" y="129"/>
                      <a:pt x="71" y="126"/>
                    </a:cubicBezTo>
                    <a:cubicBezTo>
                      <a:pt x="66" y="124"/>
                      <a:pt x="60" y="120"/>
                      <a:pt x="55" y="114"/>
                    </a:cubicBezTo>
                    <a:cubicBezTo>
                      <a:pt x="49" y="108"/>
                      <a:pt x="45" y="101"/>
                      <a:pt x="42" y="92"/>
                    </a:cubicBezTo>
                    <a:cubicBezTo>
                      <a:pt x="41" y="88"/>
                      <a:pt x="40" y="83"/>
                      <a:pt x="40" y="78"/>
                    </a:cubicBezTo>
                    <a:cubicBezTo>
                      <a:pt x="40" y="73"/>
                      <a:pt x="40" y="68"/>
                      <a:pt x="41" y="63"/>
                    </a:cubicBezTo>
                    <a:cubicBezTo>
                      <a:pt x="42" y="58"/>
                      <a:pt x="44" y="53"/>
                      <a:pt x="47" y="48"/>
                    </a:cubicBezTo>
                    <a:cubicBezTo>
                      <a:pt x="50" y="44"/>
                      <a:pt x="54" y="40"/>
                      <a:pt x="59" y="37"/>
                    </a:cubicBezTo>
                    <a:cubicBezTo>
                      <a:pt x="64" y="34"/>
                      <a:pt x="70" y="33"/>
                      <a:pt x="76" y="33"/>
                    </a:cubicBezTo>
                    <a:cubicBezTo>
                      <a:pt x="82" y="34"/>
                      <a:pt x="88" y="37"/>
                      <a:pt x="92" y="41"/>
                    </a:cubicBezTo>
                    <a:cubicBezTo>
                      <a:pt x="96" y="46"/>
                      <a:pt x="98" y="52"/>
                      <a:pt x="97" y="58"/>
                    </a:cubicBezTo>
                    <a:cubicBezTo>
                      <a:pt x="96" y="64"/>
                      <a:pt x="92" y="69"/>
                      <a:pt x="87" y="72"/>
                    </a:cubicBezTo>
                    <a:cubicBezTo>
                      <a:pt x="77" y="78"/>
                      <a:pt x="66" y="78"/>
                      <a:pt x="56" y="77"/>
                    </a:cubicBezTo>
                    <a:cubicBezTo>
                      <a:pt x="35" y="73"/>
                      <a:pt x="19" y="61"/>
                      <a:pt x="11" y="48"/>
                    </a:cubicBezTo>
                    <a:cubicBezTo>
                      <a:pt x="2" y="35"/>
                      <a:pt x="0" y="22"/>
                      <a:pt x="0" y="14"/>
                    </a:cubicBezTo>
                    <a:cubicBezTo>
                      <a:pt x="0" y="5"/>
                      <a:pt x="1" y="0"/>
                      <a:pt x="1" y="0"/>
                    </a:cubicBezTo>
                    <a:cubicBezTo>
                      <a:pt x="1" y="0"/>
                      <a:pt x="0" y="5"/>
                      <a:pt x="1" y="13"/>
                    </a:cubicBezTo>
                    <a:cubicBezTo>
                      <a:pt x="1" y="22"/>
                      <a:pt x="4" y="34"/>
                      <a:pt x="12" y="47"/>
                    </a:cubicBezTo>
                    <a:cubicBezTo>
                      <a:pt x="20" y="60"/>
                      <a:pt x="36" y="71"/>
                      <a:pt x="56" y="75"/>
                    </a:cubicBezTo>
                    <a:cubicBezTo>
                      <a:pt x="66" y="76"/>
                      <a:pt x="77" y="76"/>
                      <a:pt x="86" y="70"/>
                    </a:cubicBezTo>
                    <a:cubicBezTo>
                      <a:pt x="91" y="68"/>
                      <a:pt x="94" y="63"/>
                      <a:pt x="95" y="58"/>
                    </a:cubicBezTo>
                    <a:cubicBezTo>
                      <a:pt x="96" y="53"/>
                      <a:pt x="94" y="47"/>
                      <a:pt x="90" y="43"/>
                    </a:cubicBezTo>
                    <a:cubicBezTo>
                      <a:pt x="87" y="38"/>
                      <a:pt x="81" y="36"/>
                      <a:pt x="76" y="35"/>
                    </a:cubicBezTo>
                    <a:cubicBezTo>
                      <a:pt x="70" y="35"/>
                      <a:pt x="65" y="36"/>
                      <a:pt x="60" y="39"/>
                    </a:cubicBezTo>
                    <a:cubicBezTo>
                      <a:pt x="51" y="44"/>
                      <a:pt x="45" y="54"/>
                      <a:pt x="43" y="64"/>
                    </a:cubicBezTo>
                    <a:cubicBezTo>
                      <a:pt x="42" y="68"/>
                      <a:pt x="42" y="73"/>
                      <a:pt x="42" y="78"/>
                    </a:cubicBezTo>
                    <a:cubicBezTo>
                      <a:pt x="42" y="83"/>
                      <a:pt x="43" y="87"/>
                      <a:pt x="44" y="92"/>
                    </a:cubicBezTo>
                    <a:cubicBezTo>
                      <a:pt x="46" y="100"/>
                      <a:pt x="51" y="107"/>
                      <a:pt x="56" y="113"/>
                    </a:cubicBezTo>
                    <a:cubicBezTo>
                      <a:pt x="61" y="119"/>
                      <a:pt x="66" y="123"/>
                      <a:pt x="72" y="125"/>
                    </a:cubicBezTo>
                    <a:cubicBezTo>
                      <a:pt x="77" y="128"/>
                      <a:pt x="82" y="130"/>
                      <a:pt x="86" y="131"/>
                    </a:cubicBezTo>
                    <a:cubicBezTo>
                      <a:pt x="95" y="133"/>
                      <a:pt x="99" y="133"/>
                      <a:pt x="99" y="133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2" name="Freeform 61"/>
              <p:cNvSpPr/>
              <p:nvPr/>
            </p:nvSpPr>
            <p:spPr bwMode="auto">
              <a:xfrm>
                <a:off x="862" y="1045"/>
                <a:ext cx="2811" cy="2133"/>
              </a:xfrm>
              <a:custGeom>
                <a:avLst/>
                <a:gdLst>
                  <a:gd name="T0" fmla="*/ 1026 w 1184"/>
                  <a:gd name="T1" fmla="*/ 0 h 897"/>
                  <a:gd name="T2" fmla="*/ 311 w 1184"/>
                  <a:gd name="T3" fmla="*/ 0 h 897"/>
                  <a:gd name="T4" fmla="*/ 154 w 1184"/>
                  <a:gd name="T5" fmla="*/ 157 h 897"/>
                  <a:gd name="T6" fmla="*/ 154 w 1184"/>
                  <a:gd name="T7" fmla="*/ 412 h 897"/>
                  <a:gd name="T8" fmla="*/ 0 w 1184"/>
                  <a:gd name="T9" fmla="*/ 412 h 897"/>
                  <a:gd name="T10" fmla="*/ 154 w 1184"/>
                  <a:gd name="T11" fmla="*/ 566 h 897"/>
                  <a:gd name="T12" fmla="*/ 154 w 1184"/>
                  <a:gd name="T13" fmla="*/ 740 h 897"/>
                  <a:gd name="T14" fmla="*/ 311 w 1184"/>
                  <a:gd name="T15" fmla="*/ 897 h 897"/>
                  <a:gd name="T16" fmla="*/ 1026 w 1184"/>
                  <a:gd name="T17" fmla="*/ 897 h 897"/>
                  <a:gd name="T18" fmla="*/ 1184 w 1184"/>
                  <a:gd name="T19" fmla="*/ 740 h 897"/>
                  <a:gd name="T20" fmla="*/ 1184 w 1184"/>
                  <a:gd name="T21" fmla="*/ 157 h 897"/>
                  <a:gd name="T22" fmla="*/ 1026 w 1184"/>
                  <a:gd name="T23" fmla="*/ 0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84" h="897">
                    <a:moveTo>
                      <a:pt x="1026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224" y="0"/>
                      <a:pt x="154" y="71"/>
                      <a:pt x="154" y="157"/>
                    </a:cubicBezTo>
                    <a:cubicBezTo>
                      <a:pt x="154" y="412"/>
                      <a:pt x="154" y="412"/>
                      <a:pt x="154" y="41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154" y="566"/>
                      <a:pt x="154" y="566"/>
                      <a:pt x="154" y="566"/>
                    </a:cubicBezTo>
                    <a:cubicBezTo>
                      <a:pt x="154" y="740"/>
                      <a:pt x="154" y="740"/>
                      <a:pt x="154" y="740"/>
                    </a:cubicBezTo>
                    <a:cubicBezTo>
                      <a:pt x="154" y="827"/>
                      <a:pt x="224" y="897"/>
                      <a:pt x="311" y="897"/>
                    </a:cubicBezTo>
                    <a:cubicBezTo>
                      <a:pt x="1026" y="897"/>
                      <a:pt x="1026" y="897"/>
                      <a:pt x="1026" y="897"/>
                    </a:cubicBezTo>
                    <a:cubicBezTo>
                      <a:pt x="1113" y="897"/>
                      <a:pt x="1184" y="827"/>
                      <a:pt x="1184" y="740"/>
                    </a:cubicBezTo>
                    <a:cubicBezTo>
                      <a:pt x="1184" y="157"/>
                      <a:pt x="1184" y="157"/>
                      <a:pt x="1184" y="157"/>
                    </a:cubicBezTo>
                    <a:cubicBezTo>
                      <a:pt x="1184" y="71"/>
                      <a:pt x="1113" y="0"/>
                      <a:pt x="1026" y="0"/>
                    </a:cubicBezTo>
                  </a:path>
                </a:pathLst>
              </a:custGeom>
              <a:solidFill>
                <a:srgbClr val="17E3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3" name="Freeform 62"/>
              <p:cNvSpPr/>
              <p:nvPr/>
            </p:nvSpPr>
            <p:spPr bwMode="auto">
              <a:xfrm>
                <a:off x="2493" y="1081"/>
                <a:ext cx="230" cy="613"/>
              </a:xfrm>
              <a:custGeom>
                <a:avLst/>
                <a:gdLst>
                  <a:gd name="T0" fmla="*/ 47 w 97"/>
                  <a:gd name="T1" fmla="*/ 12 h 258"/>
                  <a:gd name="T2" fmla="*/ 59 w 97"/>
                  <a:gd name="T3" fmla="*/ 45 h 258"/>
                  <a:gd name="T4" fmla="*/ 81 w 97"/>
                  <a:gd name="T5" fmla="*/ 75 h 258"/>
                  <a:gd name="T6" fmla="*/ 81 w 97"/>
                  <a:gd name="T7" fmla="*/ 107 h 258"/>
                  <a:gd name="T8" fmla="*/ 91 w 97"/>
                  <a:gd name="T9" fmla="*/ 137 h 258"/>
                  <a:gd name="T10" fmla="*/ 89 w 97"/>
                  <a:gd name="T11" fmla="*/ 195 h 258"/>
                  <a:gd name="T12" fmla="*/ 67 w 97"/>
                  <a:gd name="T13" fmla="*/ 237 h 258"/>
                  <a:gd name="T14" fmla="*/ 25 w 97"/>
                  <a:gd name="T15" fmla="*/ 257 h 258"/>
                  <a:gd name="T16" fmla="*/ 13 w 97"/>
                  <a:gd name="T17" fmla="*/ 253 h 258"/>
                  <a:gd name="T18" fmla="*/ 9 w 97"/>
                  <a:gd name="T19" fmla="*/ 242 h 258"/>
                  <a:gd name="T20" fmla="*/ 9 w 97"/>
                  <a:gd name="T21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258">
                    <a:moveTo>
                      <a:pt x="47" y="12"/>
                    </a:moveTo>
                    <a:cubicBezTo>
                      <a:pt x="43" y="24"/>
                      <a:pt x="50" y="36"/>
                      <a:pt x="59" y="45"/>
                    </a:cubicBezTo>
                    <a:cubicBezTo>
                      <a:pt x="68" y="54"/>
                      <a:pt x="78" y="63"/>
                      <a:pt x="81" y="75"/>
                    </a:cubicBezTo>
                    <a:cubicBezTo>
                      <a:pt x="83" y="86"/>
                      <a:pt x="80" y="96"/>
                      <a:pt x="81" y="107"/>
                    </a:cubicBezTo>
                    <a:cubicBezTo>
                      <a:pt x="82" y="117"/>
                      <a:pt x="87" y="127"/>
                      <a:pt x="91" y="137"/>
                    </a:cubicBezTo>
                    <a:cubicBezTo>
                      <a:pt x="97" y="156"/>
                      <a:pt x="94" y="176"/>
                      <a:pt x="89" y="195"/>
                    </a:cubicBezTo>
                    <a:cubicBezTo>
                      <a:pt x="84" y="210"/>
                      <a:pt x="78" y="225"/>
                      <a:pt x="67" y="237"/>
                    </a:cubicBezTo>
                    <a:cubicBezTo>
                      <a:pt x="57" y="249"/>
                      <a:pt x="41" y="258"/>
                      <a:pt x="25" y="257"/>
                    </a:cubicBezTo>
                    <a:cubicBezTo>
                      <a:pt x="21" y="257"/>
                      <a:pt x="16" y="256"/>
                      <a:pt x="13" y="253"/>
                    </a:cubicBezTo>
                    <a:cubicBezTo>
                      <a:pt x="10" y="250"/>
                      <a:pt x="10" y="246"/>
                      <a:pt x="9" y="242"/>
                    </a:cubicBezTo>
                    <a:cubicBezTo>
                      <a:pt x="0" y="161"/>
                      <a:pt x="0" y="80"/>
                      <a:pt x="9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4" name="Freeform 63"/>
              <p:cNvSpPr/>
              <p:nvPr/>
            </p:nvSpPr>
            <p:spPr bwMode="auto">
              <a:xfrm>
                <a:off x="2379" y="1711"/>
                <a:ext cx="501" cy="775"/>
              </a:xfrm>
              <a:custGeom>
                <a:avLst/>
                <a:gdLst>
                  <a:gd name="T0" fmla="*/ 87 w 211"/>
                  <a:gd name="T1" fmla="*/ 6 h 326"/>
                  <a:gd name="T2" fmla="*/ 151 w 211"/>
                  <a:gd name="T3" fmla="*/ 73 h 326"/>
                  <a:gd name="T4" fmla="*/ 204 w 211"/>
                  <a:gd name="T5" fmla="*/ 156 h 326"/>
                  <a:gd name="T6" fmla="*/ 196 w 211"/>
                  <a:gd name="T7" fmla="*/ 191 h 326"/>
                  <a:gd name="T8" fmla="*/ 202 w 211"/>
                  <a:gd name="T9" fmla="*/ 229 h 326"/>
                  <a:gd name="T10" fmla="*/ 195 w 211"/>
                  <a:gd name="T11" fmla="*/ 299 h 326"/>
                  <a:gd name="T12" fmla="*/ 165 w 211"/>
                  <a:gd name="T13" fmla="*/ 326 h 326"/>
                  <a:gd name="T14" fmla="*/ 141 w 211"/>
                  <a:gd name="T15" fmla="*/ 312 h 326"/>
                  <a:gd name="T16" fmla="*/ 131 w 211"/>
                  <a:gd name="T17" fmla="*/ 285 h 326"/>
                  <a:gd name="T18" fmla="*/ 115 w 211"/>
                  <a:gd name="T19" fmla="*/ 191 h 326"/>
                  <a:gd name="T20" fmla="*/ 62 w 211"/>
                  <a:gd name="T21" fmla="*/ 114 h 326"/>
                  <a:gd name="T22" fmla="*/ 16 w 211"/>
                  <a:gd name="T23" fmla="*/ 89 h 326"/>
                  <a:gd name="T24" fmla="*/ 7 w 211"/>
                  <a:gd name="T25" fmla="*/ 37 h 326"/>
                  <a:gd name="T26" fmla="*/ 46 w 211"/>
                  <a:gd name="T27" fmla="*/ 0 h 326"/>
                  <a:gd name="T28" fmla="*/ 87 w 211"/>
                  <a:gd name="T29" fmla="*/ 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1" h="326">
                    <a:moveTo>
                      <a:pt x="87" y="6"/>
                    </a:moveTo>
                    <a:cubicBezTo>
                      <a:pt x="122" y="5"/>
                      <a:pt x="154" y="38"/>
                      <a:pt x="151" y="73"/>
                    </a:cubicBezTo>
                    <a:cubicBezTo>
                      <a:pt x="186" y="82"/>
                      <a:pt x="211" y="120"/>
                      <a:pt x="204" y="156"/>
                    </a:cubicBezTo>
                    <a:cubicBezTo>
                      <a:pt x="202" y="168"/>
                      <a:pt x="197" y="179"/>
                      <a:pt x="196" y="191"/>
                    </a:cubicBezTo>
                    <a:cubicBezTo>
                      <a:pt x="195" y="204"/>
                      <a:pt x="200" y="217"/>
                      <a:pt x="202" y="229"/>
                    </a:cubicBezTo>
                    <a:cubicBezTo>
                      <a:pt x="207" y="253"/>
                      <a:pt x="204" y="277"/>
                      <a:pt x="195" y="299"/>
                    </a:cubicBezTo>
                    <a:cubicBezTo>
                      <a:pt x="190" y="312"/>
                      <a:pt x="180" y="326"/>
                      <a:pt x="165" y="326"/>
                    </a:cubicBezTo>
                    <a:cubicBezTo>
                      <a:pt x="156" y="326"/>
                      <a:pt x="147" y="320"/>
                      <a:pt x="141" y="312"/>
                    </a:cubicBezTo>
                    <a:cubicBezTo>
                      <a:pt x="136" y="304"/>
                      <a:pt x="133" y="294"/>
                      <a:pt x="131" y="285"/>
                    </a:cubicBezTo>
                    <a:cubicBezTo>
                      <a:pt x="125" y="253"/>
                      <a:pt x="123" y="221"/>
                      <a:pt x="115" y="191"/>
                    </a:cubicBezTo>
                    <a:cubicBezTo>
                      <a:pt x="106" y="160"/>
                      <a:pt x="90" y="130"/>
                      <a:pt x="62" y="114"/>
                    </a:cubicBezTo>
                    <a:cubicBezTo>
                      <a:pt x="47" y="105"/>
                      <a:pt x="28" y="101"/>
                      <a:pt x="16" y="89"/>
                    </a:cubicBezTo>
                    <a:cubicBezTo>
                      <a:pt x="3" y="75"/>
                      <a:pt x="0" y="54"/>
                      <a:pt x="7" y="37"/>
                    </a:cubicBezTo>
                    <a:cubicBezTo>
                      <a:pt x="14" y="20"/>
                      <a:pt x="29" y="7"/>
                      <a:pt x="46" y="0"/>
                    </a:cubicBezTo>
                    <a:cubicBezTo>
                      <a:pt x="87" y="6"/>
                      <a:pt x="87" y="6"/>
                      <a:pt x="87" y="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5" name="Freeform 64"/>
              <p:cNvSpPr/>
              <p:nvPr/>
            </p:nvSpPr>
            <p:spPr bwMode="auto">
              <a:xfrm>
                <a:off x="2002" y="919"/>
                <a:ext cx="617" cy="523"/>
              </a:xfrm>
              <a:custGeom>
                <a:avLst/>
                <a:gdLst>
                  <a:gd name="T0" fmla="*/ 5 w 260"/>
                  <a:gd name="T1" fmla="*/ 109 h 220"/>
                  <a:gd name="T2" fmla="*/ 32 w 260"/>
                  <a:gd name="T3" fmla="*/ 77 h 220"/>
                  <a:gd name="T4" fmla="*/ 74 w 260"/>
                  <a:gd name="T5" fmla="*/ 61 h 220"/>
                  <a:gd name="T6" fmla="*/ 101 w 260"/>
                  <a:gd name="T7" fmla="*/ 33 h 220"/>
                  <a:gd name="T8" fmla="*/ 190 w 260"/>
                  <a:gd name="T9" fmla="*/ 9 h 220"/>
                  <a:gd name="T10" fmla="*/ 255 w 260"/>
                  <a:gd name="T11" fmla="*/ 75 h 220"/>
                  <a:gd name="T12" fmla="*/ 240 w 260"/>
                  <a:gd name="T13" fmla="*/ 135 h 220"/>
                  <a:gd name="T14" fmla="*/ 167 w 260"/>
                  <a:gd name="T15" fmla="*/ 143 h 220"/>
                  <a:gd name="T16" fmla="*/ 94 w 260"/>
                  <a:gd name="T17" fmla="*/ 147 h 220"/>
                  <a:gd name="T18" fmla="*/ 66 w 260"/>
                  <a:gd name="T19" fmla="*/ 183 h 220"/>
                  <a:gd name="T20" fmla="*/ 35 w 260"/>
                  <a:gd name="T21" fmla="*/ 215 h 220"/>
                  <a:gd name="T22" fmla="*/ 0 w 260"/>
                  <a:gd name="T23" fmla="*/ 196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0" h="220">
                    <a:moveTo>
                      <a:pt x="5" y="109"/>
                    </a:moveTo>
                    <a:cubicBezTo>
                      <a:pt x="4" y="94"/>
                      <a:pt x="18" y="82"/>
                      <a:pt x="32" y="77"/>
                    </a:cubicBezTo>
                    <a:cubicBezTo>
                      <a:pt x="46" y="71"/>
                      <a:pt x="61" y="69"/>
                      <a:pt x="74" y="61"/>
                    </a:cubicBezTo>
                    <a:cubicBezTo>
                      <a:pt x="85" y="54"/>
                      <a:pt x="92" y="42"/>
                      <a:pt x="101" y="33"/>
                    </a:cubicBezTo>
                    <a:cubicBezTo>
                      <a:pt x="124" y="10"/>
                      <a:pt x="159" y="0"/>
                      <a:pt x="190" y="9"/>
                    </a:cubicBezTo>
                    <a:cubicBezTo>
                      <a:pt x="222" y="17"/>
                      <a:pt x="247" y="43"/>
                      <a:pt x="255" y="75"/>
                    </a:cubicBezTo>
                    <a:cubicBezTo>
                      <a:pt x="260" y="96"/>
                      <a:pt x="257" y="121"/>
                      <a:pt x="240" y="135"/>
                    </a:cubicBezTo>
                    <a:cubicBezTo>
                      <a:pt x="221" y="151"/>
                      <a:pt x="192" y="148"/>
                      <a:pt x="167" y="143"/>
                    </a:cubicBezTo>
                    <a:cubicBezTo>
                      <a:pt x="142" y="138"/>
                      <a:pt x="114" y="133"/>
                      <a:pt x="94" y="147"/>
                    </a:cubicBezTo>
                    <a:cubicBezTo>
                      <a:pt x="81" y="156"/>
                      <a:pt x="74" y="170"/>
                      <a:pt x="66" y="183"/>
                    </a:cubicBezTo>
                    <a:cubicBezTo>
                      <a:pt x="59" y="197"/>
                      <a:pt x="49" y="210"/>
                      <a:pt x="35" y="215"/>
                    </a:cubicBezTo>
                    <a:cubicBezTo>
                      <a:pt x="20" y="220"/>
                      <a:pt x="1" y="212"/>
                      <a:pt x="0" y="19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6" name="Freeform 65"/>
              <p:cNvSpPr/>
              <p:nvPr/>
            </p:nvSpPr>
            <p:spPr bwMode="auto">
              <a:xfrm>
                <a:off x="2099" y="1092"/>
                <a:ext cx="553" cy="1099"/>
              </a:xfrm>
              <a:custGeom>
                <a:avLst/>
                <a:gdLst>
                  <a:gd name="T0" fmla="*/ 23 w 233"/>
                  <a:gd name="T1" fmla="*/ 39 h 462"/>
                  <a:gd name="T2" fmla="*/ 0 w 233"/>
                  <a:gd name="T3" fmla="*/ 64 h 462"/>
                  <a:gd name="T4" fmla="*/ 15 w 233"/>
                  <a:gd name="T5" fmla="*/ 400 h 462"/>
                  <a:gd name="T6" fmla="*/ 116 w 233"/>
                  <a:gd name="T7" fmla="*/ 461 h 462"/>
                  <a:gd name="T8" fmla="*/ 161 w 233"/>
                  <a:gd name="T9" fmla="*/ 401 h 462"/>
                  <a:gd name="T10" fmla="*/ 162 w 233"/>
                  <a:gd name="T11" fmla="*/ 315 h 462"/>
                  <a:gd name="T12" fmla="*/ 227 w 233"/>
                  <a:gd name="T13" fmla="*/ 235 h 462"/>
                  <a:gd name="T14" fmla="*/ 228 w 233"/>
                  <a:gd name="T15" fmla="*/ 95 h 462"/>
                  <a:gd name="T16" fmla="*/ 154 w 233"/>
                  <a:gd name="T17" fmla="*/ 5 h 462"/>
                  <a:gd name="T18" fmla="*/ 23 w 233"/>
                  <a:gd name="T19" fmla="*/ 39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3" h="462">
                    <a:moveTo>
                      <a:pt x="23" y="39"/>
                    </a:moveTo>
                    <a:cubicBezTo>
                      <a:pt x="10" y="40"/>
                      <a:pt x="0" y="51"/>
                      <a:pt x="0" y="64"/>
                    </a:cubicBezTo>
                    <a:cubicBezTo>
                      <a:pt x="15" y="400"/>
                      <a:pt x="15" y="400"/>
                      <a:pt x="15" y="400"/>
                    </a:cubicBezTo>
                    <a:cubicBezTo>
                      <a:pt x="16" y="440"/>
                      <a:pt x="74" y="462"/>
                      <a:pt x="116" y="461"/>
                    </a:cubicBezTo>
                    <a:cubicBezTo>
                      <a:pt x="159" y="460"/>
                      <a:pt x="161" y="439"/>
                      <a:pt x="161" y="401"/>
                    </a:cubicBezTo>
                    <a:cubicBezTo>
                      <a:pt x="162" y="338"/>
                      <a:pt x="162" y="314"/>
                      <a:pt x="162" y="315"/>
                    </a:cubicBezTo>
                    <a:cubicBezTo>
                      <a:pt x="162" y="315"/>
                      <a:pt x="216" y="306"/>
                      <a:pt x="227" y="235"/>
                    </a:cubicBezTo>
                    <a:cubicBezTo>
                      <a:pt x="233" y="200"/>
                      <a:pt x="231" y="142"/>
                      <a:pt x="228" y="95"/>
                    </a:cubicBezTo>
                    <a:cubicBezTo>
                      <a:pt x="225" y="52"/>
                      <a:pt x="197" y="0"/>
                      <a:pt x="154" y="5"/>
                    </a:cubicBezTo>
                    <a:lnTo>
                      <a:pt x="23" y="39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7" name="Freeform 66"/>
              <p:cNvSpPr/>
              <p:nvPr/>
            </p:nvSpPr>
            <p:spPr bwMode="auto">
              <a:xfrm>
                <a:off x="2567" y="1404"/>
                <a:ext cx="45" cy="43"/>
              </a:xfrm>
              <a:custGeom>
                <a:avLst/>
                <a:gdLst>
                  <a:gd name="T0" fmla="*/ 19 w 19"/>
                  <a:gd name="T1" fmla="*/ 8 h 18"/>
                  <a:gd name="T2" fmla="*/ 10 w 19"/>
                  <a:gd name="T3" fmla="*/ 17 h 18"/>
                  <a:gd name="T4" fmla="*/ 0 w 19"/>
                  <a:gd name="T5" fmla="*/ 9 h 18"/>
                  <a:gd name="T6" fmla="*/ 9 w 19"/>
                  <a:gd name="T7" fmla="*/ 0 h 18"/>
                  <a:gd name="T8" fmla="*/ 19 w 19"/>
                  <a:gd name="T9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9" y="8"/>
                    </a:moveTo>
                    <a:cubicBezTo>
                      <a:pt x="19" y="13"/>
                      <a:pt x="15" y="17"/>
                      <a:pt x="10" y="17"/>
                    </a:cubicBezTo>
                    <a:cubicBezTo>
                      <a:pt x="5" y="18"/>
                      <a:pt x="1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3"/>
                      <a:pt x="19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8" name="Freeform 67"/>
              <p:cNvSpPr/>
              <p:nvPr/>
            </p:nvSpPr>
            <p:spPr bwMode="auto">
              <a:xfrm>
                <a:off x="2524" y="1366"/>
                <a:ext cx="88" cy="26"/>
              </a:xfrm>
              <a:custGeom>
                <a:avLst/>
                <a:gdLst>
                  <a:gd name="T0" fmla="*/ 36 w 37"/>
                  <a:gd name="T1" fmla="*/ 10 h 11"/>
                  <a:gd name="T2" fmla="*/ 19 w 37"/>
                  <a:gd name="T3" fmla="*/ 6 h 11"/>
                  <a:gd name="T4" fmla="*/ 1 w 37"/>
                  <a:gd name="T5" fmla="*/ 10 h 11"/>
                  <a:gd name="T6" fmla="*/ 4 w 37"/>
                  <a:gd name="T7" fmla="*/ 5 h 11"/>
                  <a:gd name="T8" fmla="*/ 19 w 37"/>
                  <a:gd name="T9" fmla="*/ 0 h 11"/>
                  <a:gd name="T10" fmla="*/ 33 w 37"/>
                  <a:gd name="T11" fmla="*/ 5 h 11"/>
                  <a:gd name="T12" fmla="*/ 36 w 37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11">
                    <a:moveTo>
                      <a:pt x="36" y="10"/>
                    </a:moveTo>
                    <a:cubicBezTo>
                      <a:pt x="35" y="11"/>
                      <a:pt x="28" y="6"/>
                      <a:pt x="19" y="6"/>
                    </a:cubicBezTo>
                    <a:cubicBezTo>
                      <a:pt x="9" y="6"/>
                      <a:pt x="2" y="11"/>
                      <a:pt x="1" y="10"/>
                    </a:cubicBezTo>
                    <a:cubicBezTo>
                      <a:pt x="0" y="9"/>
                      <a:pt x="1" y="7"/>
                      <a:pt x="4" y="5"/>
                    </a:cubicBezTo>
                    <a:cubicBezTo>
                      <a:pt x="7" y="3"/>
                      <a:pt x="13" y="0"/>
                      <a:pt x="19" y="0"/>
                    </a:cubicBezTo>
                    <a:cubicBezTo>
                      <a:pt x="25" y="0"/>
                      <a:pt x="30" y="3"/>
                      <a:pt x="33" y="5"/>
                    </a:cubicBezTo>
                    <a:cubicBezTo>
                      <a:pt x="36" y="7"/>
                      <a:pt x="37" y="9"/>
                      <a:pt x="36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9" name="Freeform 68"/>
              <p:cNvSpPr/>
              <p:nvPr/>
            </p:nvSpPr>
            <p:spPr bwMode="auto">
              <a:xfrm>
                <a:off x="2343" y="1404"/>
                <a:ext cx="46" cy="43"/>
              </a:xfrm>
              <a:custGeom>
                <a:avLst/>
                <a:gdLst>
                  <a:gd name="T0" fmla="*/ 19 w 19"/>
                  <a:gd name="T1" fmla="*/ 8 h 18"/>
                  <a:gd name="T2" fmla="*/ 10 w 19"/>
                  <a:gd name="T3" fmla="*/ 17 h 18"/>
                  <a:gd name="T4" fmla="*/ 1 w 19"/>
                  <a:gd name="T5" fmla="*/ 9 h 18"/>
                  <a:gd name="T6" fmla="*/ 9 w 19"/>
                  <a:gd name="T7" fmla="*/ 0 h 18"/>
                  <a:gd name="T8" fmla="*/ 19 w 19"/>
                  <a:gd name="T9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9" y="8"/>
                    </a:moveTo>
                    <a:cubicBezTo>
                      <a:pt x="19" y="13"/>
                      <a:pt x="15" y="17"/>
                      <a:pt x="10" y="17"/>
                    </a:cubicBezTo>
                    <a:cubicBezTo>
                      <a:pt x="5" y="18"/>
                      <a:pt x="1" y="14"/>
                      <a:pt x="1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9" y="3"/>
                      <a:pt x="19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0" name="Freeform 69"/>
              <p:cNvSpPr/>
              <p:nvPr/>
            </p:nvSpPr>
            <p:spPr bwMode="auto">
              <a:xfrm>
                <a:off x="2296" y="1371"/>
                <a:ext cx="88" cy="26"/>
              </a:xfrm>
              <a:custGeom>
                <a:avLst/>
                <a:gdLst>
                  <a:gd name="T0" fmla="*/ 36 w 37"/>
                  <a:gd name="T1" fmla="*/ 10 h 11"/>
                  <a:gd name="T2" fmla="*/ 19 w 37"/>
                  <a:gd name="T3" fmla="*/ 6 h 11"/>
                  <a:gd name="T4" fmla="*/ 1 w 37"/>
                  <a:gd name="T5" fmla="*/ 10 h 11"/>
                  <a:gd name="T6" fmla="*/ 4 w 37"/>
                  <a:gd name="T7" fmla="*/ 5 h 11"/>
                  <a:gd name="T8" fmla="*/ 19 w 37"/>
                  <a:gd name="T9" fmla="*/ 0 h 11"/>
                  <a:gd name="T10" fmla="*/ 33 w 37"/>
                  <a:gd name="T11" fmla="*/ 5 h 11"/>
                  <a:gd name="T12" fmla="*/ 36 w 37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11">
                    <a:moveTo>
                      <a:pt x="36" y="10"/>
                    </a:moveTo>
                    <a:cubicBezTo>
                      <a:pt x="35" y="11"/>
                      <a:pt x="28" y="6"/>
                      <a:pt x="19" y="6"/>
                    </a:cubicBezTo>
                    <a:cubicBezTo>
                      <a:pt x="9" y="6"/>
                      <a:pt x="2" y="11"/>
                      <a:pt x="1" y="10"/>
                    </a:cubicBezTo>
                    <a:cubicBezTo>
                      <a:pt x="0" y="9"/>
                      <a:pt x="1" y="7"/>
                      <a:pt x="4" y="5"/>
                    </a:cubicBezTo>
                    <a:cubicBezTo>
                      <a:pt x="7" y="3"/>
                      <a:pt x="13" y="0"/>
                      <a:pt x="19" y="0"/>
                    </a:cubicBezTo>
                    <a:cubicBezTo>
                      <a:pt x="25" y="0"/>
                      <a:pt x="30" y="3"/>
                      <a:pt x="33" y="5"/>
                    </a:cubicBezTo>
                    <a:cubicBezTo>
                      <a:pt x="36" y="7"/>
                      <a:pt x="37" y="9"/>
                      <a:pt x="36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1" name="Freeform 70"/>
              <p:cNvSpPr/>
              <p:nvPr/>
            </p:nvSpPr>
            <p:spPr bwMode="auto">
              <a:xfrm>
                <a:off x="2453" y="1371"/>
                <a:ext cx="76" cy="197"/>
              </a:xfrm>
              <a:custGeom>
                <a:avLst/>
                <a:gdLst>
                  <a:gd name="T0" fmla="*/ 6 w 32"/>
                  <a:gd name="T1" fmla="*/ 82 h 83"/>
                  <a:gd name="T2" fmla="*/ 22 w 32"/>
                  <a:gd name="T3" fmla="*/ 79 h 83"/>
                  <a:gd name="T4" fmla="*/ 27 w 32"/>
                  <a:gd name="T5" fmla="*/ 77 h 83"/>
                  <a:gd name="T6" fmla="*/ 25 w 32"/>
                  <a:gd name="T7" fmla="*/ 69 h 83"/>
                  <a:gd name="T8" fmla="*/ 18 w 32"/>
                  <a:gd name="T9" fmla="*/ 51 h 83"/>
                  <a:gd name="T10" fmla="*/ 1 w 32"/>
                  <a:gd name="T11" fmla="*/ 1 h 83"/>
                  <a:gd name="T12" fmla="*/ 22 w 32"/>
                  <a:gd name="T13" fmla="*/ 49 h 83"/>
                  <a:gd name="T14" fmla="*/ 29 w 32"/>
                  <a:gd name="T15" fmla="*/ 68 h 83"/>
                  <a:gd name="T16" fmla="*/ 30 w 32"/>
                  <a:gd name="T17" fmla="*/ 78 h 83"/>
                  <a:gd name="T18" fmla="*/ 26 w 32"/>
                  <a:gd name="T19" fmla="*/ 82 h 83"/>
                  <a:gd name="T20" fmla="*/ 22 w 32"/>
                  <a:gd name="T21" fmla="*/ 82 h 83"/>
                  <a:gd name="T22" fmla="*/ 6 w 32"/>
                  <a:gd name="T23" fmla="*/ 8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" h="83">
                    <a:moveTo>
                      <a:pt x="6" y="82"/>
                    </a:moveTo>
                    <a:cubicBezTo>
                      <a:pt x="6" y="82"/>
                      <a:pt x="12" y="81"/>
                      <a:pt x="22" y="79"/>
                    </a:cubicBezTo>
                    <a:cubicBezTo>
                      <a:pt x="24" y="79"/>
                      <a:pt x="27" y="79"/>
                      <a:pt x="27" y="77"/>
                    </a:cubicBezTo>
                    <a:cubicBezTo>
                      <a:pt x="28" y="75"/>
                      <a:pt x="27" y="72"/>
                      <a:pt x="25" y="69"/>
                    </a:cubicBezTo>
                    <a:cubicBezTo>
                      <a:pt x="23" y="63"/>
                      <a:pt x="21" y="57"/>
                      <a:pt x="18" y="51"/>
                    </a:cubicBezTo>
                    <a:cubicBezTo>
                      <a:pt x="8" y="24"/>
                      <a:pt x="0" y="1"/>
                      <a:pt x="1" y="1"/>
                    </a:cubicBezTo>
                    <a:cubicBezTo>
                      <a:pt x="2" y="0"/>
                      <a:pt x="12" y="22"/>
                      <a:pt x="22" y="49"/>
                    </a:cubicBezTo>
                    <a:cubicBezTo>
                      <a:pt x="24" y="56"/>
                      <a:pt x="27" y="62"/>
                      <a:pt x="29" y="68"/>
                    </a:cubicBezTo>
                    <a:cubicBezTo>
                      <a:pt x="30" y="71"/>
                      <a:pt x="32" y="74"/>
                      <a:pt x="30" y="78"/>
                    </a:cubicBezTo>
                    <a:cubicBezTo>
                      <a:pt x="30" y="80"/>
                      <a:pt x="28" y="81"/>
                      <a:pt x="26" y="82"/>
                    </a:cubicBezTo>
                    <a:cubicBezTo>
                      <a:pt x="25" y="82"/>
                      <a:pt x="23" y="82"/>
                      <a:pt x="22" y="82"/>
                    </a:cubicBezTo>
                    <a:cubicBezTo>
                      <a:pt x="12" y="83"/>
                      <a:pt x="6" y="83"/>
                      <a:pt x="6" y="8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2" name="Freeform 71"/>
              <p:cNvSpPr/>
              <p:nvPr/>
            </p:nvSpPr>
            <p:spPr bwMode="auto">
              <a:xfrm>
                <a:off x="2258" y="1782"/>
                <a:ext cx="225" cy="114"/>
              </a:xfrm>
              <a:custGeom>
                <a:avLst/>
                <a:gdLst>
                  <a:gd name="T0" fmla="*/ 95 w 95"/>
                  <a:gd name="T1" fmla="*/ 25 h 48"/>
                  <a:gd name="T2" fmla="*/ 0 w 95"/>
                  <a:gd name="T3" fmla="*/ 0 h 48"/>
                  <a:gd name="T4" fmla="*/ 94 w 95"/>
                  <a:gd name="T5" fmla="*/ 41 h 48"/>
                  <a:gd name="T6" fmla="*/ 95 w 95"/>
                  <a:gd name="T7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48">
                    <a:moveTo>
                      <a:pt x="95" y="25"/>
                    </a:moveTo>
                    <a:cubicBezTo>
                      <a:pt x="95" y="25"/>
                      <a:pt x="47" y="28"/>
                      <a:pt x="0" y="0"/>
                    </a:cubicBezTo>
                    <a:cubicBezTo>
                      <a:pt x="0" y="0"/>
                      <a:pt x="23" y="48"/>
                      <a:pt x="94" y="41"/>
                    </a:cubicBezTo>
                    <a:lnTo>
                      <a:pt x="95" y="25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3" name="Freeform 72"/>
              <p:cNvSpPr/>
              <p:nvPr/>
            </p:nvSpPr>
            <p:spPr bwMode="auto">
              <a:xfrm>
                <a:off x="2386" y="1606"/>
                <a:ext cx="74" cy="52"/>
              </a:xfrm>
              <a:custGeom>
                <a:avLst/>
                <a:gdLst>
                  <a:gd name="T0" fmla="*/ 30 w 31"/>
                  <a:gd name="T1" fmla="*/ 7 h 22"/>
                  <a:gd name="T2" fmla="*/ 14 w 31"/>
                  <a:gd name="T3" fmla="*/ 0 h 22"/>
                  <a:gd name="T4" fmla="*/ 3 w 31"/>
                  <a:gd name="T5" fmla="*/ 6 h 22"/>
                  <a:gd name="T6" fmla="*/ 2 w 31"/>
                  <a:gd name="T7" fmla="*/ 18 h 22"/>
                  <a:gd name="T8" fmla="*/ 15 w 31"/>
                  <a:gd name="T9" fmla="*/ 21 h 22"/>
                  <a:gd name="T10" fmla="*/ 28 w 31"/>
                  <a:gd name="T11" fmla="*/ 14 h 22"/>
                  <a:gd name="T12" fmla="*/ 30 w 31"/>
                  <a:gd name="T13" fmla="*/ 11 h 22"/>
                  <a:gd name="T14" fmla="*/ 30 w 31"/>
                  <a:gd name="T1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2">
                    <a:moveTo>
                      <a:pt x="30" y="7"/>
                    </a:moveTo>
                    <a:cubicBezTo>
                      <a:pt x="26" y="2"/>
                      <a:pt x="20" y="0"/>
                      <a:pt x="14" y="0"/>
                    </a:cubicBezTo>
                    <a:cubicBezTo>
                      <a:pt x="10" y="1"/>
                      <a:pt x="6" y="3"/>
                      <a:pt x="3" y="6"/>
                    </a:cubicBezTo>
                    <a:cubicBezTo>
                      <a:pt x="0" y="10"/>
                      <a:pt x="0" y="15"/>
                      <a:pt x="2" y="18"/>
                    </a:cubicBezTo>
                    <a:cubicBezTo>
                      <a:pt x="5" y="22"/>
                      <a:pt x="10" y="22"/>
                      <a:pt x="15" y="21"/>
                    </a:cubicBezTo>
                    <a:cubicBezTo>
                      <a:pt x="20" y="20"/>
                      <a:pt x="24" y="17"/>
                      <a:pt x="28" y="14"/>
                    </a:cubicBezTo>
                    <a:cubicBezTo>
                      <a:pt x="29" y="13"/>
                      <a:pt x="30" y="12"/>
                      <a:pt x="30" y="11"/>
                    </a:cubicBezTo>
                    <a:cubicBezTo>
                      <a:pt x="31" y="10"/>
                      <a:pt x="31" y="8"/>
                      <a:pt x="30" y="7"/>
                    </a:cubicBezTo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4" name="Freeform 73"/>
              <p:cNvSpPr/>
              <p:nvPr/>
            </p:nvSpPr>
            <p:spPr bwMode="auto">
              <a:xfrm>
                <a:off x="2393" y="1582"/>
                <a:ext cx="81" cy="67"/>
              </a:xfrm>
              <a:custGeom>
                <a:avLst/>
                <a:gdLst>
                  <a:gd name="T0" fmla="*/ 2 w 34"/>
                  <a:gd name="T1" fmla="*/ 0 h 28"/>
                  <a:gd name="T2" fmla="*/ 13 w 34"/>
                  <a:gd name="T3" fmla="*/ 18 h 28"/>
                  <a:gd name="T4" fmla="*/ 33 w 34"/>
                  <a:gd name="T5" fmla="*/ 26 h 28"/>
                  <a:gd name="T6" fmla="*/ 26 w 34"/>
                  <a:gd name="T7" fmla="*/ 28 h 28"/>
                  <a:gd name="T8" fmla="*/ 9 w 34"/>
                  <a:gd name="T9" fmla="*/ 22 h 28"/>
                  <a:gd name="T10" fmla="*/ 1 w 34"/>
                  <a:gd name="T11" fmla="*/ 7 h 28"/>
                  <a:gd name="T12" fmla="*/ 2 w 34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28">
                    <a:moveTo>
                      <a:pt x="2" y="0"/>
                    </a:moveTo>
                    <a:cubicBezTo>
                      <a:pt x="4" y="0"/>
                      <a:pt x="4" y="11"/>
                      <a:pt x="13" y="18"/>
                    </a:cubicBezTo>
                    <a:cubicBezTo>
                      <a:pt x="22" y="26"/>
                      <a:pt x="33" y="24"/>
                      <a:pt x="33" y="26"/>
                    </a:cubicBezTo>
                    <a:cubicBezTo>
                      <a:pt x="34" y="26"/>
                      <a:pt x="31" y="28"/>
                      <a:pt x="26" y="28"/>
                    </a:cubicBezTo>
                    <a:cubicBezTo>
                      <a:pt x="21" y="28"/>
                      <a:pt x="15" y="27"/>
                      <a:pt x="9" y="22"/>
                    </a:cubicBezTo>
                    <a:cubicBezTo>
                      <a:pt x="4" y="18"/>
                      <a:pt x="1" y="11"/>
                      <a:pt x="1" y="7"/>
                    </a:cubicBezTo>
                    <a:cubicBezTo>
                      <a:pt x="0" y="3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5" name="Freeform 74"/>
              <p:cNvSpPr/>
              <p:nvPr/>
            </p:nvSpPr>
            <p:spPr bwMode="auto">
              <a:xfrm>
                <a:off x="2286" y="1335"/>
                <a:ext cx="107" cy="36"/>
              </a:xfrm>
              <a:custGeom>
                <a:avLst/>
                <a:gdLst>
                  <a:gd name="T0" fmla="*/ 45 w 45"/>
                  <a:gd name="T1" fmla="*/ 8 h 15"/>
                  <a:gd name="T2" fmla="*/ 23 w 45"/>
                  <a:gd name="T3" fmla="*/ 11 h 15"/>
                  <a:gd name="T4" fmla="*/ 0 w 45"/>
                  <a:gd name="T5" fmla="*/ 13 h 15"/>
                  <a:gd name="T6" fmla="*/ 5 w 45"/>
                  <a:gd name="T7" fmla="*/ 7 h 15"/>
                  <a:gd name="T8" fmla="*/ 21 w 45"/>
                  <a:gd name="T9" fmla="*/ 1 h 15"/>
                  <a:gd name="T10" fmla="*/ 39 w 45"/>
                  <a:gd name="T11" fmla="*/ 3 h 15"/>
                  <a:gd name="T12" fmla="*/ 45 w 45"/>
                  <a:gd name="T1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5">
                    <a:moveTo>
                      <a:pt x="45" y="8"/>
                    </a:moveTo>
                    <a:cubicBezTo>
                      <a:pt x="44" y="10"/>
                      <a:pt x="34" y="9"/>
                      <a:pt x="23" y="11"/>
                    </a:cubicBezTo>
                    <a:cubicBezTo>
                      <a:pt x="11" y="12"/>
                      <a:pt x="2" y="15"/>
                      <a:pt x="0" y="13"/>
                    </a:cubicBezTo>
                    <a:cubicBezTo>
                      <a:pt x="0" y="12"/>
                      <a:pt x="1" y="9"/>
                      <a:pt x="5" y="7"/>
                    </a:cubicBezTo>
                    <a:cubicBezTo>
                      <a:pt x="9" y="4"/>
                      <a:pt x="15" y="2"/>
                      <a:pt x="21" y="1"/>
                    </a:cubicBezTo>
                    <a:cubicBezTo>
                      <a:pt x="28" y="0"/>
                      <a:pt x="35" y="1"/>
                      <a:pt x="39" y="3"/>
                    </a:cubicBezTo>
                    <a:cubicBezTo>
                      <a:pt x="43" y="4"/>
                      <a:pt x="45" y="7"/>
                      <a:pt x="45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6" name="Freeform 75"/>
              <p:cNvSpPr/>
              <p:nvPr/>
            </p:nvSpPr>
            <p:spPr bwMode="auto">
              <a:xfrm>
                <a:off x="2521" y="1297"/>
                <a:ext cx="81" cy="31"/>
              </a:xfrm>
              <a:custGeom>
                <a:avLst/>
                <a:gdLst>
                  <a:gd name="T0" fmla="*/ 34 w 34"/>
                  <a:gd name="T1" fmla="*/ 11 h 13"/>
                  <a:gd name="T2" fmla="*/ 17 w 34"/>
                  <a:gd name="T3" fmla="*/ 10 h 13"/>
                  <a:gd name="T4" fmla="*/ 1 w 34"/>
                  <a:gd name="T5" fmla="*/ 10 h 13"/>
                  <a:gd name="T6" fmla="*/ 4 w 34"/>
                  <a:gd name="T7" fmla="*/ 4 h 13"/>
                  <a:gd name="T8" fmla="*/ 17 w 34"/>
                  <a:gd name="T9" fmla="*/ 1 h 13"/>
                  <a:gd name="T10" fmla="*/ 31 w 34"/>
                  <a:gd name="T11" fmla="*/ 5 h 13"/>
                  <a:gd name="T12" fmla="*/ 34 w 34"/>
                  <a:gd name="T1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3">
                    <a:moveTo>
                      <a:pt x="34" y="11"/>
                    </a:moveTo>
                    <a:cubicBezTo>
                      <a:pt x="32" y="13"/>
                      <a:pt x="25" y="11"/>
                      <a:pt x="17" y="10"/>
                    </a:cubicBezTo>
                    <a:cubicBezTo>
                      <a:pt x="9" y="10"/>
                      <a:pt x="2" y="12"/>
                      <a:pt x="1" y="10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7" y="2"/>
                      <a:pt x="12" y="0"/>
                      <a:pt x="17" y="1"/>
                    </a:cubicBezTo>
                    <a:cubicBezTo>
                      <a:pt x="23" y="1"/>
                      <a:pt x="28" y="3"/>
                      <a:pt x="31" y="5"/>
                    </a:cubicBezTo>
                    <a:cubicBezTo>
                      <a:pt x="33" y="7"/>
                      <a:pt x="34" y="10"/>
                      <a:pt x="3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7" name="Freeform 76"/>
              <p:cNvSpPr/>
              <p:nvPr/>
            </p:nvSpPr>
            <p:spPr bwMode="auto">
              <a:xfrm>
                <a:off x="2028" y="1069"/>
                <a:ext cx="486" cy="677"/>
              </a:xfrm>
              <a:custGeom>
                <a:avLst/>
                <a:gdLst>
                  <a:gd name="T0" fmla="*/ 3 w 205"/>
                  <a:gd name="T1" fmla="*/ 281 h 285"/>
                  <a:gd name="T2" fmla="*/ 58 w 205"/>
                  <a:gd name="T3" fmla="*/ 266 h 285"/>
                  <a:gd name="T4" fmla="*/ 78 w 205"/>
                  <a:gd name="T5" fmla="*/ 212 h 285"/>
                  <a:gd name="T6" fmla="*/ 72 w 205"/>
                  <a:gd name="T7" fmla="*/ 160 h 285"/>
                  <a:gd name="T8" fmla="*/ 119 w 205"/>
                  <a:gd name="T9" fmla="*/ 110 h 285"/>
                  <a:gd name="T10" fmla="*/ 125 w 205"/>
                  <a:gd name="T11" fmla="*/ 71 h 285"/>
                  <a:gd name="T12" fmla="*/ 154 w 205"/>
                  <a:gd name="T13" fmla="*/ 48 h 285"/>
                  <a:gd name="T14" fmla="*/ 188 w 205"/>
                  <a:gd name="T15" fmla="*/ 33 h 285"/>
                  <a:gd name="T16" fmla="*/ 198 w 205"/>
                  <a:gd name="T17" fmla="*/ 0 h 285"/>
                  <a:gd name="T18" fmla="*/ 44 w 205"/>
                  <a:gd name="T19" fmla="*/ 37 h 285"/>
                  <a:gd name="T20" fmla="*/ 13 w 205"/>
                  <a:gd name="T21" fmla="*/ 57 h 285"/>
                  <a:gd name="T22" fmla="*/ 7 w 205"/>
                  <a:gd name="T23" fmla="*/ 95 h 285"/>
                  <a:gd name="T24" fmla="*/ 3 w 205"/>
                  <a:gd name="T25" fmla="*/ 281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85">
                    <a:moveTo>
                      <a:pt x="3" y="281"/>
                    </a:moveTo>
                    <a:cubicBezTo>
                      <a:pt x="23" y="285"/>
                      <a:pt x="44" y="279"/>
                      <a:pt x="58" y="266"/>
                    </a:cubicBezTo>
                    <a:cubicBezTo>
                      <a:pt x="73" y="252"/>
                      <a:pt x="80" y="232"/>
                      <a:pt x="78" y="212"/>
                    </a:cubicBezTo>
                    <a:cubicBezTo>
                      <a:pt x="76" y="195"/>
                      <a:pt x="66" y="177"/>
                      <a:pt x="72" y="160"/>
                    </a:cubicBezTo>
                    <a:cubicBezTo>
                      <a:pt x="80" y="139"/>
                      <a:pt x="111" y="132"/>
                      <a:pt x="119" y="110"/>
                    </a:cubicBezTo>
                    <a:cubicBezTo>
                      <a:pt x="124" y="98"/>
                      <a:pt x="119" y="83"/>
                      <a:pt x="125" y="71"/>
                    </a:cubicBezTo>
                    <a:cubicBezTo>
                      <a:pt x="130" y="59"/>
                      <a:pt x="142" y="52"/>
                      <a:pt x="154" y="48"/>
                    </a:cubicBezTo>
                    <a:cubicBezTo>
                      <a:pt x="166" y="44"/>
                      <a:pt x="178" y="41"/>
                      <a:pt x="188" y="33"/>
                    </a:cubicBezTo>
                    <a:cubicBezTo>
                      <a:pt x="198" y="25"/>
                      <a:pt x="205" y="10"/>
                      <a:pt x="198" y="0"/>
                    </a:cubicBezTo>
                    <a:cubicBezTo>
                      <a:pt x="145" y="6"/>
                      <a:pt x="93" y="19"/>
                      <a:pt x="44" y="37"/>
                    </a:cubicBezTo>
                    <a:cubicBezTo>
                      <a:pt x="32" y="41"/>
                      <a:pt x="20" y="47"/>
                      <a:pt x="13" y="57"/>
                    </a:cubicBezTo>
                    <a:cubicBezTo>
                      <a:pt x="6" y="68"/>
                      <a:pt x="6" y="82"/>
                      <a:pt x="7" y="95"/>
                    </a:cubicBezTo>
                    <a:cubicBezTo>
                      <a:pt x="10" y="158"/>
                      <a:pt x="0" y="218"/>
                      <a:pt x="3" y="28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8" name="Freeform 77"/>
              <p:cNvSpPr/>
              <p:nvPr/>
            </p:nvSpPr>
            <p:spPr bwMode="auto">
              <a:xfrm>
                <a:off x="1954" y="997"/>
                <a:ext cx="551" cy="692"/>
              </a:xfrm>
              <a:custGeom>
                <a:avLst/>
                <a:gdLst>
                  <a:gd name="T0" fmla="*/ 17 w 232"/>
                  <a:gd name="T1" fmla="*/ 291 h 291"/>
                  <a:gd name="T2" fmla="*/ 16 w 232"/>
                  <a:gd name="T3" fmla="*/ 291 h 291"/>
                  <a:gd name="T4" fmla="*/ 13 w 232"/>
                  <a:gd name="T5" fmla="*/ 289 h 291"/>
                  <a:gd name="T6" fmla="*/ 4 w 232"/>
                  <a:gd name="T7" fmla="*/ 279 h 291"/>
                  <a:gd name="T8" fmla="*/ 2 w 232"/>
                  <a:gd name="T9" fmla="*/ 258 h 291"/>
                  <a:gd name="T10" fmla="*/ 15 w 232"/>
                  <a:gd name="T11" fmla="*/ 232 h 291"/>
                  <a:gd name="T12" fmla="*/ 34 w 232"/>
                  <a:gd name="T13" fmla="*/ 203 h 291"/>
                  <a:gd name="T14" fmla="*/ 39 w 232"/>
                  <a:gd name="T15" fmla="*/ 185 h 291"/>
                  <a:gd name="T16" fmla="*/ 35 w 232"/>
                  <a:gd name="T17" fmla="*/ 165 h 291"/>
                  <a:gd name="T18" fmla="*/ 30 w 232"/>
                  <a:gd name="T19" fmla="*/ 144 h 291"/>
                  <a:gd name="T20" fmla="*/ 37 w 232"/>
                  <a:gd name="T21" fmla="*/ 122 h 291"/>
                  <a:gd name="T22" fmla="*/ 53 w 232"/>
                  <a:gd name="T23" fmla="*/ 105 h 291"/>
                  <a:gd name="T24" fmla="*/ 77 w 232"/>
                  <a:gd name="T25" fmla="*/ 99 h 291"/>
                  <a:gd name="T26" fmla="*/ 100 w 232"/>
                  <a:gd name="T27" fmla="*/ 95 h 291"/>
                  <a:gd name="T28" fmla="*/ 116 w 232"/>
                  <a:gd name="T29" fmla="*/ 80 h 291"/>
                  <a:gd name="T30" fmla="*/ 124 w 232"/>
                  <a:gd name="T31" fmla="*/ 59 h 291"/>
                  <a:gd name="T32" fmla="*/ 132 w 232"/>
                  <a:gd name="T33" fmla="*/ 39 h 291"/>
                  <a:gd name="T34" fmla="*/ 159 w 232"/>
                  <a:gd name="T35" fmla="*/ 9 h 291"/>
                  <a:gd name="T36" fmla="*/ 192 w 232"/>
                  <a:gd name="T37" fmla="*/ 0 h 291"/>
                  <a:gd name="T38" fmla="*/ 219 w 232"/>
                  <a:gd name="T39" fmla="*/ 11 h 291"/>
                  <a:gd name="T40" fmla="*/ 230 w 232"/>
                  <a:gd name="T41" fmla="*/ 29 h 291"/>
                  <a:gd name="T42" fmla="*/ 232 w 232"/>
                  <a:gd name="T43" fmla="*/ 43 h 291"/>
                  <a:gd name="T44" fmla="*/ 231 w 232"/>
                  <a:gd name="T45" fmla="*/ 48 h 291"/>
                  <a:gd name="T46" fmla="*/ 232 w 232"/>
                  <a:gd name="T47" fmla="*/ 43 h 291"/>
                  <a:gd name="T48" fmla="*/ 230 w 232"/>
                  <a:gd name="T49" fmla="*/ 30 h 291"/>
                  <a:gd name="T50" fmla="*/ 218 w 232"/>
                  <a:gd name="T51" fmla="*/ 12 h 291"/>
                  <a:gd name="T52" fmla="*/ 192 w 232"/>
                  <a:gd name="T53" fmla="*/ 2 h 291"/>
                  <a:gd name="T54" fmla="*/ 160 w 232"/>
                  <a:gd name="T55" fmla="*/ 10 h 291"/>
                  <a:gd name="T56" fmla="*/ 134 w 232"/>
                  <a:gd name="T57" fmla="*/ 40 h 291"/>
                  <a:gd name="T58" fmla="*/ 126 w 232"/>
                  <a:gd name="T59" fmla="*/ 60 h 291"/>
                  <a:gd name="T60" fmla="*/ 118 w 232"/>
                  <a:gd name="T61" fmla="*/ 81 h 291"/>
                  <a:gd name="T62" fmla="*/ 111 w 232"/>
                  <a:gd name="T63" fmla="*/ 90 h 291"/>
                  <a:gd name="T64" fmla="*/ 101 w 232"/>
                  <a:gd name="T65" fmla="*/ 97 h 291"/>
                  <a:gd name="T66" fmla="*/ 77 w 232"/>
                  <a:gd name="T67" fmla="*/ 101 h 291"/>
                  <a:gd name="T68" fmla="*/ 54 w 232"/>
                  <a:gd name="T69" fmla="*/ 107 h 291"/>
                  <a:gd name="T70" fmla="*/ 39 w 232"/>
                  <a:gd name="T71" fmla="*/ 123 h 291"/>
                  <a:gd name="T72" fmla="*/ 32 w 232"/>
                  <a:gd name="T73" fmla="*/ 144 h 291"/>
                  <a:gd name="T74" fmla="*/ 36 w 232"/>
                  <a:gd name="T75" fmla="*/ 165 h 291"/>
                  <a:gd name="T76" fmla="*/ 41 w 232"/>
                  <a:gd name="T77" fmla="*/ 185 h 291"/>
                  <a:gd name="T78" fmla="*/ 36 w 232"/>
                  <a:gd name="T79" fmla="*/ 204 h 291"/>
                  <a:gd name="T80" fmla="*/ 16 w 232"/>
                  <a:gd name="T81" fmla="*/ 233 h 291"/>
                  <a:gd name="T82" fmla="*/ 3 w 232"/>
                  <a:gd name="T83" fmla="*/ 258 h 291"/>
                  <a:gd name="T84" fmla="*/ 5 w 232"/>
                  <a:gd name="T85" fmla="*/ 279 h 291"/>
                  <a:gd name="T86" fmla="*/ 13 w 232"/>
                  <a:gd name="T87" fmla="*/ 289 h 291"/>
                  <a:gd name="T88" fmla="*/ 17 w 232"/>
                  <a:gd name="T8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2" h="291">
                    <a:moveTo>
                      <a:pt x="17" y="291"/>
                    </a:moveTo>
                    <a:cubicBezTo>
                      <a:pt x="17" y="291"/>
                      <a:pt x="17" y="291"/>
                      <a:pt x="16" y="291"/>
                    </a:cubicBezTo>
                    <a:cubicBezTo>
                      <a:pt x="15" y="291"/>
                      <a:pt x="14" y="290"/>
                      <a:pt x="13" y="289"/>
                    </a:cubicBezTo>
                    <a:cubicBezTo>
                      <a:pt x="10" y="288"/>
                      <a:pt x="7" y="285"/>
                      <a:pt x="4" y="279"/>
                    </a:cubicBezTo>
                    <a:cubicBezTo>
                      <a:pt x="2" y="274"/>
                      <a:pt x="0" y="266"/>
                      <a:pt x="2" y="258"/>
                    </a:cubicBezTo>
                    <a:cubicBezTo>
                      <a:pt x="3" y="249"/>
                      <a:pt x="8" y="240"/>
                      <a:pt x="15" y="232"/>
                    </a:cubicBezTo>
                    <a:cubicBezTo>
                      <a:pt x="21" y="223"/>
                      <a:pt x="29" y="214"/>
                      <a:pt x="34" y="203"/>
                    </a:cubicBezTo>
                    <a:cubicBezTo>
                      <a:pt x="37" y="198"/>
                      <a:pt x="39" y="192"/>
                      <a:pt x="39" y="185"/>
                    </a:cubicBezTo>
                    <a:cubicBezTo>
                      <a:pt x="39" y="179"/>
                      <a:pt x="37" y="172"/>
                      <a:pt x="35" y="165"/>
                    </a:cubicBezTo>
                    <a:cubicBezTo>
                      <a:pt x="32" y="159"/>
                      <a:pt x="30" y="152"/>
                      <a:pt x="30" y="144"/>
                    </a:cubicBezTo>
                    <a:cubicBezTo>
                      <a:pt x="31" y="136"/>
                      <a:pt x="33" y="129"/>
                      <a:pt x="37" y="122"/>
                    </a:cubicBezTo>
                    <a:cubicBezTo>
                      <a:pt x="41" y="115"/>
                      <a:pt x="46" y="109"/>
                      <a:pt x="53" y="105"/>
                    </a:cubicBezTo>
                    <a:cubicBezTo>
                      <a:pt x="60" y="101"/>
                      <a:pt x="69" y="100"/>
                      <a:pt x="77" y="99"/>
                    </a:cubicBezTo>
                    <a:cubicBezTo>
                      <a:pt x="85" y="98"/>
                      <a:pt x="93" y="97"/>
                      <a:pt x="100" y="95"/>
                    </a:cubicBezTo>
                    <a:cubicBezTo>
                      <a:pt x="107" y="92"/>
                      <a:pt x="113" y="87"/>
                      <a:pt x="116" y="80"/>
                    </a:cubicBezTo>
                    <a:cubicBezTo>
                      <a:pt x="120" y="73"/>
                      <a:pt x="122" y="66"/>
                      <a:pt x="124" y="59"/>
                    </a:cubicBezTo>
                    <a:cubicBezTo>
                      <a:pt x="126" y="52"/>
                      <a:pt x="129" y="45"/>
                      <a:pt x="132" y="39"/>
                    </a:cubicBezTo>
                    <a:cubicBezTo>
                      <a:pt x="139" y="26"/>
                      <a:pt x="148" y="16"/>
                      <a:pt x="159" y="9"/>
                    </a:cubicBezTo>
                    <a:cubicBezTo>
                      <a:pt x="169" y="2"/>
                      <a:pt x="182" y="0"/>
                      <a:pt x="192" y="0"/>
                    </a:cubicBezTo>
                    <a:cubicBezTo>
                      <a:pt x="203" y="1"/>
                      <a:pt x="212" y="5"/>
                      <a:pt x="219" y="11"/>
                    </a:cubicBezTo>
                    <a:cubicBezTo>
                      <a:pt x="225" y="17"/>
                      <a:pt x="229" y="24"/>
                      <a:pt x="230" y="29"/>
                    </a:cubicBezTo>
                    <a:cubicBezTo>
                      <a:pt x="232" y="35"/>
                      <a:pt x="232" y="40"/>
                      <a:pt x="232" y="43"/>
                    </a:cubicBezTo>
                    <a:cubicBezTo>
                      <a:pt x="232" y="46"/>
                      <a:pt x="231" y="48"/>
                      <a:pt x="231" y="48"/>
                    </a:cubicBezTo>
                    <a:cubicBezTo>
                      <a:pt x="231" y="48"/>
                      <a:pt x="232" y="46"/>
                      <a:pt x="232" y="43"/>
                    </a:cubicBezTo>
                    <a:cubicBezTo>
                      <a:pt x="232" y="40"/>
                      <a:pt x="232" y="35"/>
                      <a:pt x="230" y="30"/>
                    </a:cubicBezTo>
                    <a:cubicBezTo>
                      <a:pt x="228" y="24"/>
                      <a:pt x="224" y="18"/>
                      <a:pt x="218" y="12"/>
                    </a:cubicBezTo>
                    <a:cubicBezTo>
                      <a:pt x="212" y="6"/>
                      <a:pt x="203" y="2"/>
                      <a:pt x="192" y="2"/>
                    </a:cubicBezTo>
                    <a:cubicBezTo>
                      <a:pt x="182" y="1"/>
                      <a:pt x="170" y="4"/>
                      <a:pt x="160" y="10"/>
                    </a:cubicBezTo>
                    <a:cubicBezTo>
                      <a:pt x="149" y="17"/>
                      <a:pt x="140" y="27"/>
                      <a:pt x="134" y="40"/>
                    </a:cubicBezTo>
                    <a:cubicBezTo>
                      <a:pt x="131" y="46"/>
                      <a:pt x="128" y="53"/>
                      <a:pt x="126" y="60"/>
                    </a:cubicBezTo>
                    <a:cubicBezTo>
                      <a:pt x="124" y="67"/>
                      <a:pt x="122" y="74"/>
                      <a:pt x="118" y="81"/>
                    </a:cubicBezTo>
                    <a:cubicBezTo>
                      <a:pt x="116" y="84"/>
                      <a:pt x="114" y="88"/>
                      <a:pt x="111" y="90"/>
                    </a:cubicBezTo>
                    <a:cubicBezTo>
                      <a:pt x="108" y="93"/>
                      <a:pt x="105" y="95"/>
                      <a:pt x="101" y="97"/>
                    </a:cubicBezTo>
                    <a:cubicBezTo>
                      <a:pt x="93" y="99"/>
                      <a:pt x="85" y="100"/>
                      <a:pt x="77" y="101"/>
                    </a:cubicBezTo>
                    <a:cubicBezTo>
                      <a:pt x="69" y="102"/>
                      <a:pt x="61" y="103"/>
                      <a:pt x="54" y="107"/>
                    </a:cubicBezTo>
                    <a:cubicBezTo>
                      <a:pt x="48" y="111"/>
                      <a:pt x="42" y="117"/>
                      <a:pt x="39" y="123"/>
                    </a:cubicBezTo>
                    <a:cubicBezTo>
                      <a:pt x="35" y="130"/>
                      <a:pt x="33" y="137"/>
                      <a:pt x="32" y="144"/>
                    </a:cubicBezTo>
                    <a:cubicBezTo>
                      <a:pt x="32" y="151"/>
                      <a:pt x="34" y="158"/>
                      <a:pt x="36" y="165"/>
                    </a:cubicBezTo>
                    <a:cubicBezTo>
                      <a:pt x="39" y="171"/>
                      <a:pt x="41" y="178"/>
                      <a:pt x="41" y="185"/>
                    </a:cubicBezTo>
                    <a:cubicBezTo>
                      <a:pt x="40" y="192"/>
                      <a:pt x="38" y="198"/>
                      <a:pt x="36" y="204"/>
                    </a:cubicBezTo>
                    <a:cubicBezTo>
                      <a:pt x="30" y="215"/>
                      <a:pt x="22" y="224"/>
                      <a:pt x="16" y="233"/>
                    </a:cubicBezTo>
                    <a:cubicBezTo>
                      <a:pt x="9" y="241"/>
                      <a:pt x="5" y="250"/>
                      <a:pt x="3" y="258"/>
                    </a:cubicBezTo>
                    <a:cubicBezTo>
                      <a:pt x="1" y="266"/>
                      <a:pt x="2" y="273"/>
                      <a:pt x="5" y="279"/>
                    </a:cubicBezTo>
                    <a:cubicBezTo>
                      <a:pt x="7" y="284"/>
                      <a:pt x="11" y="287"/>
                      <a:pt x="13" y="289"/>
                    </a:cubicBezTo>
                    <a:cubicBezTo>
                      <a:pt x="16" y="291"/>
                      <a:pt x="17" y="291"/>
                      <a:pt x="17" y="29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9" name="Freeform 78"/>
              <p:cNvSpPr/>
              <p:nvPr/>
            </p:nvSpPr>
            <p:spPr bwMode="auto">
              <a:xfrm>
                <a:off x="2483" y="957"/>
                <a:ext cx="57" cy="140"/>
              </a:xfrm>
              <a:custGeom>
                <a:avLst/>
                <a:gdLst>
                  <a:gd name="T0" fmla="*/ 0 w 24"/>
                  <a:gd name="T1" fmla="*/ 0 h 59"/>
                  <a:gd name="T2" fmla="*/ 3 w 24"/>
                  <a:gd name="T3" fmla="*/ 1 h 59"/>
                  <a:gd name="T4" fmla="*/ 9 w 24"/>
                  <a:gd name="T5" fmla="*/ 5 h 59"/>
                  <a:gd name="T6" fmla="*/ 22 w 24"/>
                  <a:gd name="T7" fmla="*/ 27 h 59"/>
                  <a:gd name="T8" fmla="*/ 16 w 24"/>
                  <a:gd name="T9" fmla="*/ 52 h 59"/>
                  <a:gd name="T10" fmla="*/ 11 w 24"/>
                  <a:gd name="T11" fmla="*/ 58 h 59"/>
                  <a:gd name="T12" fmla="*/ 9 w 24"/>
                  <a:gd name="T13" fmla="*/ 59 h 59"/>
                  <a:gd name="T14" fmla="*/ 15 w 24"/>
                  <a:gd name="T15" fmla="*/ 51 h 59"/>
                  <a:gd name="T16" fmla="*/ 20 w 24"/>
                  <a:gd name="T17" fmla="*/ 27 h 59"/>
                  <a:gd name="T18" fmla="*/ 8 w 24"/>
                  <a:gd name="T19" fmla="*/ 6 h 59"/>
                  <a:gd name="T20" fmla="*/ 0 w 24"/>
                  <a:gd name="T2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59">
                    <a:moveTo>
                      <a:pt x="0" y="0"/>
                    </a:moveTo>
                    <a:cubicBezTo>
                      <a:pt x="0" y="0"/>
                      <a:pt x="1" y="0"/>
                      <a:pt x="3" y="1"/>
                    </a:cubicBezTo>
                    <a:cubicBezTo>
                      <a:pt x="4" y="2"/>
                      <a:pt x="7" y="3"/>
                      <a:pt x="9" y="5"/>
                    </a:cubicBezTo>
                    <a:cubicBezTo>
                      <a:pt x="14" y="9"/>
                      <a:pt x="21" y="17"/>
                      <a:pt x="22" y="27"/>
                    </a:cubicBezTo>
                    <a:cubicBezTo>
                      <a:pt x="24" y="37"/>
                      <a:pt x="20" y="46"/>
                      <a:pt x="16" y="52"/>
                    </a:cubicBezTo>
                    <a:cubicBezTo>
                      <a:pt x="14" y="54"/>
                      <a:pt x="12" y="56"/>
                      <a:pt x="11" y="58"/>
                    </a:cubicBezTo>
                    <a:cubicBezTo>
                      <a:pt x="10" y="59"/>
                      <a:pt x="9" y="59"/>
                      <a:pt x="9" y="59"/>
                    </a:cubicBezTo>
                    <a:cubicBezTo>
                      <a:pt x="8" y="59"/>
                      <a:pt x="12" y="56"/>
                      <a:pt x="15" y="51"/>
                    </a:cubicBezTo>
                    <a:cubicBezTo>
                      <a:pt x="18" y="46"/>
                      <a:pt x="22" y="37"/>
                      <a:pt x="20" y="27"/>
                    </a:cubicBezTo>
                    <a:cubicBezTo>
                      <a:pt x="19" y="18"/>
                      <a:pt x="13" y="10"/>
                      <a:pt x="8" y="6"/>
                    </a:cubicBezTo>
                    <a:cubicBezTo>
                      <a:pt x="4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0" name="Freeform 79"/>
              <p:cNvSpPr/>
              <p:nvPr/>
            </p:nvSpPr>
            <p:spPr bwMode="auto">
              <a:xfrm>
                <a:off x="2569" y="1803"/>
                <a:ext cx="294" cy="307"/>
              </a:xfrm>
              <a:custGeom>
                <a:avLst/>
                <a:gdLst>
                  <a:gd name="T0" fmla="*/ 121 w 124"/>
                  <a:gd name="T1" fmla="*/ 129 h 129"/>
                  <a:gd name="T2" fmla="*/ 123 w 124"/>
                  <a:gd name="T3" fmla="*/ 122 h 129"/>
                  <a:gd name="T4" fmla="*/ 119 w 124"/>
                  <a:gd name="T5" fmla="*/ 102 h 129"/>
                  <a:gd name="T6" fmla="*/ 97 w 124"/>
                  <a:gd name="T7" fmla="*/ 81 h 129"/>
                  <a:gd name="T8" fmla="*/ 79 w 124"/>
                  <a:gd name="T9" fmla="*/ 75 h 129"/>
                  <a:gd name="T10" fmla="*/ 60 w 124"/>
                  <a:gd name="T11" fmla="*/ 70 h 129"/>
                  <a:gd name="T12" fmla="*/ 42 w 124"/>
                  <a:gd name="T13" fmla="*/ 60 h 129"/>
                  <a:gd name="T14" fmla="*/ 34 w 124"/>
                  <a:gd name="T15" fmla="*/ 43 h 129"/>
                  <a:gd name="T16" fmla="*/ 31 w 124"/>
                  <a:gd name="T17" fmla="*/ 26 h 129"/>
                  <a:gd name="T18" fmla="*/ 24 w 124"/>
                  <a:gd name="T19" fmla="*/ 13 h 129"/>
                  <a:gd name="T20" fmla="*/ 7 w 124"/>
                  <a:gd name="T21" fmla="*/ 2 h 129"/>
                  <a:gd name="T22" fmla="*/ 0 w 124"/>
                  <a:gd name="T23" fmla="*/ 0 h 129"/>
                  <a:gd name="T24" fmla="*/ 2 w 124"/>
                  <a:gd name="T25" fmla="*/ 0 h 129"/>
                  <a:gd name="T26" fmla="*/ 8 w 124"/>
                  <a:gd name="T27" fmla="*/ 1 h 129"/>
                  <a:gd name="T28" fmla="*/ 26 w 124"/>
                  <a:gd name="T29" fmla="*/ 12 h 129"/>
                  <a:gd name="T30" fmla="*/ 33 w 124"/>
                  <a:gd name="T31" fmla="*/ 26 h 129"/>
                  <a:gd name="T32" fmla="*/ 36 w 124"/>
                  <a:gd name="T33" fmla="*/ 42 h 129"/>
                  <a:gd name="T34" fmla="*/ 44 w 124"/>
                  <a:gd name="T35" fmla="*/ 58 h 129"/>
                  <a:gd name="T36" fmla="*/ 61 w 124"/>
                  <a:gd name="T37" fmla="*/ 68 h 129"/>
                  <a:gd name="T38" fmla="*/ 80 w 124"/>
                  <a:gd name="T39" fmla="*/ 73 h 129"/>
                  <a:gd name="T40" fmla="*/ 98 w 124"/>
                  <a:gd name="T41" fmla="*/ 79 h 129"/>
                  <a:gd name="T42" fmla="*/ 120 w 124"/>
                  <a:gd name="T43" fmla="*/ 101 h 129"/>
                  <a:gd name="T44" fmla="*/ 123 w 124"/>
                  <a:gd name="T45" fmla="*/ 122 h 129"/>
                  <a:gd name="T46" fmla="*/ 122 w 124"/>
                  <a:gd name="T47" fmla="*/ 128 h 129"/>
                  <a:gd name="T48" fmla="*/ 121 w 124"/>
                  <a:gd name="T49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4" h="129">
                    <a:moveTo>
                      <a:pt x="121" y="129"/>
                    </a:moveTo>
                    <a:cubicBezTo>
                      <a:pt x="120" y="129"/>
                      <a:pt x="122" y="127"/>
                      <a:pt x="123" y="122"/>
                    </a:cubicBezTo>
                    <a:cubicBezTo>
                      <a:pt x="123" y="117"/>
                      <a:pt x="123" y="110"/>
                      <a:pt x="119" y="102"/>
                    </a:cubicBezTo>
                    <a:cubicBezTo>
                      <a:pt x="115" y="94"/>
                      <a:pt x="107" y="86"/>
                      <a:pt x="97" y="81"/>
                    </a:cubicBezTo>
                    <a:cubicBezTo>
                      <a:pt x="92" y="78"/>
                      <a:pt x="86" y="76"/>
                      <a:pt x="79" y="75"/>
                    </a:cubicBezTo>
                    <a:cubicBezTo>
                      <a:pt x="73" y="73"/>
                      <a:pt x="67" y="72"/>
                      <a:pt x="60" y="70"/>
                    </a:cubicBezTo>
                    <a:cubicBezTo>
                      <a:pt x="53" y="67"/>
                      <a:pt x="47" y="65"/>
                      <a:pt x="42" y="60"/>
                    </a:cubicBezTo>
                    <a:cubicBezTo>
                      <a:pt x="37" y="55"/>
                      <a:pt x="35" y="49"/>
                      <a:pt x="34" y="43"/>
                    </a:cubicBezTo>
                    <a:cubicBezTo>
                      <a:pt x="33" y="37"/>
                      <a:pt x="32" y="31"/>
                      <a:pt x="31" y="26"/>
                    </a:cubicBezTo>
                    <a:cubicBezTo>
                      <a:pt x="30" y="21"/>
                      <a:pt x="27" y="17"/>
                      <a:pt x="24" y="13"/>
                    </a:cubicBezTo>
                    <a:cubicBezTo>
                      <a:pt x="19" y="7"/>
                      <a:pt x="12" y="3"/>
                      <a:pt x="7" y="2"/>
                    </a:cubicBezTo>
                    <a:cubicBezTo>
                      <a:pt x="3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2" y="0"/>
                    </a:cubicBezTo>
                    <a:cubicBezTo>
                      <a:pt x="3" y="0"/>
                      <a:pt x="5" y="0"/>
                      <a:pt x="8" y="1"/>
                    </a:cubicBezTo>
                    <a:cubicBezTo>
                      <a:pt x="12" y="2"/>
                      <a:pt x="20" y="5"/>
                      <a:pt x="26" y="12"/>
                    </a:cubicBezTo>
                    <a:cubicBezTo>
                      <a:pt x="29" y="16"/>
                      <a:pt x="31" y="20"/>
                      <a:pt x="33" y="26"/>
                    </a:cubicBezTo>
                    <a:cubicBezTo>
                      <a:pt x="34" y="31"/>
                      <a:pt x="34" y="37"/>
                      <a:pt x="36" y="42"/>
                    </a:cubicBezTo>
                    <a:cubicBezTo>
                      <a:pt x="37" y="48"/>
                      <a:pt x="39" y="54"/>
                      <a:pt x="44" y="58"/>
                    </a:cubicBezTo>
                    <a:cubicBezTo>
                      <a:pt x="48" y="63"/>
                      <a:pt x="54" y="65"/>
                      <a:pt x="61" y="68"/>
                    </a:cubicBezTo>
                    <a:cubicBezTo>
                      <a:pt x="67" y="70"/>
                      <a:pt x="74" y="71"/>
                      <a:pt x="80" y="73"/>
                    </a:cubicBezTo>
                    <a:cubicBezTo>
                      <a:pt x="86" y="74"/>
                      <a:pt x="92" y="76"/>
                      <a:pt x="98" y="79"/>
                    </a:cubicBezTo>
                    <a:cubicBezTo>
                      <a:pt x="108" y="84"/>
                      <a:pt x="117" y="93"/>
                      <a:pt x="120" y="101"/>
                    </a:cubicBezTo>
                    <a:cubicBezTo>
                      <a:pt x="124" y="109"/>
                      <a:pt x="124" y="117"/>
                      <a:pt x="123" y="122"/>
                    </a:cubicBezTo>
                    <a:cubicBezTo>
                      <a:pt x="123" y="125"/>
                      <a:pt x="122" y="126"/>
                      <a:pt x="122" y="128"/>
                    </a:cubicBezTo>
                    <a:cubicBezTo>
                      <a:pt x="121" y="129"/>
                      <a:pt x="121" y="129"/>
                      <a:pt x="121" y="129"/>
                    </a:cubicBezTo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1" name="Freeform 80"/>
              <p:cNvSpPr/>
              <p:nvPr/>
            </p:nvSpPr>
            <p:spPr bwMode="auto">
              <a:xfrm>
                <a:off x="1907" y="1073"/>
                <a:ext cx="294" cy="740"/>
              </a:xfrm>
              <a:custGeom>
                <a:avLst/>
                <a:gdLst>
                  <a:gd name="T0" fmla="*/ 92 w 124"/>
                  <a:gd name="T1" fmla="*/ 311 h 311"/>
                  <a:gd name="T2" fmla="*/ 13 w 124"/>
                  <a:gd name="T3" fmla="*/ 232 h 311"/>
                  <a:gd name="T4" fmla="*/ 3 w 124"/>
                  <a:gd name="T5" fmla="*/ 122 h 311"/>
                  <a:gd name="T6" fmla="*/ 28 w 124"/>
                  <a:gd name="T7" fmla="*/ 46 h 311"/>
                  <a:gd name="T8" fmla="*/ 124 w 124"/>
                  <a:gd name="T9" fmla="*/ 2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311">
                    <a:moveTo>
                      <a:pt x="92" y="311"/>
                    </a:moveTo>
                    <a:cubicBezTo>
                      <a:pt x="56" y="302"/>
                      <a:pt x="25" y="266"/>
                      <a:pt x="13" y="232"/>
                    </a:cubicBezTo>
                    <a:cubicBezTo>
                      <a:pt x="0" y="197"/>
                      <a:pt x="0" y="159"/>
                      <a:pt x="3" y="122"/>
                    </a:cubicBezTo>
                    <a:cubicBezTo>
                      <a:pt x="6" y="95"/>
                      <a:pt x="10" y="66"/>
                      <a:pt x="28" y="46"/>
                    </a:cubicBezTo>
                    <a:cubicBezTo>
                      <a:pt x="55" y="16"/>
                      <a:pt x="84" y="0"/>
                      <a:pt x="124" y="2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2" name="Freeform 81"/>
              <p:cNvSpPr/>
              <p:nvPr/>
            </p:nvSpPr>
            <p:spPr bwMode="auto">
              <a:xfrm>
                <a:off x="1914" y="1837"/>
                <a:ext cx="774" cy="1177"/>
              </a:xfrm>
              <a:custGeom>
                <a:avLst/>
                <a:gdLst>
                  <a:gd name="T0" fmla="*/ 298 w 326"/>
                  <a:gd name="T1" fmla="*/ 68 h 495"/>
                  <a:gd name="T2" fmla="*/ 265 w 326"/>
                  <a:gd name="T3" fmla="*/ 60 h 495"/>
                  <a:gd name="T4" fmla="*/ 271 w 326"/>
                  <a:gd name="T5" fmla="*/ 36 h 495"/>
                  <a:gd name="T6" fmla="*/ 246 w 326"/>
                  <a:gd name="T7" fmla="*/ 18 h 495"/>
                  <a:gd name="T8" fmla="*/ 93 w 326"/>
                  <a:gd name="T9" fmla="*/ 0 h 495"/>
                  <a:gd name="T10" fmla="*/ 81 w 326"/>
                  <a:gd name="T11" fmla="*/ 8 h 495"/>
                  <a:gd name="T12" fmla="*/ 80 w 326"/>
                  <a:gd name="T13" fmla="*/ 50 h 495"/>
                  <a:gd name="T14" fmla="*/ 79 w 326"/>
                  <a:gd name="T15" fmla="*/ 50 h 495"/>
                  <a:gd name="T16" fmla="*/ 50 w 326"/>
                  <a:gd name="T17" fmla="*/ 56 h 495"/>
                  <a:gd name="T18" fmla="*/ 0 w 326"/>
                  <a:gd name="T19" fmla="*/ 495 h 495"/>
                  <a:gd name="T20" fmla="*/ 326 w 326"/>
                  <a:gd name="T21" fmla="*/ 480 h 495"/>
                  <a:gd name="T22" fmla="*/ 298 w 326"/>
                  <a:gd name="T23" fmla="*/ 68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6" h="495">
                    <a:moveTo>
                      <a:pt x="298" y="68"/>
                    </a:moveTo>
                    <a:cubicBezTo>
                      <a:pt x="265" y="60"/>
                      <a:pt x="265" y="60"/>
                      <a:pt x="265" y="60"/>
                    </a:cubicBezTo>
                    <a:cubicBezTo>
                      <a:pt x="273" y="54"/>
                      <a:pt x="275" y="46"/>
                      <a:pt x="271" y="36"/>
                    </a:cubicBezTo>
                    <a:cubicBezTo>
                      <a:pt x="267" y="26"/>
                      <a:pt x="257" y="19"/>
                      <a:pt x="246" y="18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88" y="0"/>
                      <a:pt x="83" y="3"/>
                      <a:pt x="81" y="8"/>
                    </a:cubicBezTo>
                    <a:cubicBezTo>
                      <a:pt x="74" y="25"/>
                      <a:pt x="74" y="39"/>
                      <a:pt x="80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0" y="495"/>
                      <a:pt x="0" y="495"/>
                      <a:pt x="0" y="495"/>
                    </a:cubicBezTo>
                    <a:cubicBezTo>
                      <a:pt x="326" y="480"/>
                      <a:pt x="326" y="480"/>
                      <a:pt x="326" y="480"/>
                    </a:cubicBezTo>
                    <a:cubicBezTo>
                      <a:pt x="298" y="68"/>
                      <a:pt x="298" y="68"/>
                      <a:pt x="298" y="68"/>
                    </a:cubicBezTo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3" name="Freeform 82"/>
              <p:cNvSpPr/>
              <p:nvPr/>
            </p:nvSpPr>
            <p:spPr bwMode="auto">
              <a:xfrm>
                <a:off x="2135" y="1965"/>
                <a:ext cx="372" cy="31"/>
              </a:xfrm>
              <a:custGeom>
                <a:avLst/>
                <a:gdLst>
                  <a:gd name="T0" fmla="*/ 157 w 157"/>
                  <a:gd name="T1" fmla="*/ 7 h 13"/>
                  <a:gd name="T2" fmla="*/ 151 w 157"/>
                  <a:gd name="T3" fmla="*/ 9 h 13"/>
                  <a:gd name="T4" fmla="*/ 134 w 157"/>
                  <a:gd name="T5" fmla="*/ 11 h 13"/>
                  <a:gd name="T6" fmla="*/ 78 w 157"/>
                  <a:gd name="T7" fmla="*/ 12 h 13"/>
                  <a:gd name="T8" fmla="*/ 23 w 157"/>
                  <a:gd name="T9" fmla="*/ 5 h 13"/>
                  <a:gd name="T10" fmla="*/ 6 w 157"/>
                  <a:gd name="T11" fmla="*/ 1 h 13"/>
                  <a:gd name="T12" fmla="*/ 0 w 157"/>
                  <a:gd name="T13" fmla="*/ 0 h 13"/>
                  <a:gd name="T14" fmla="*/ 6 w 157"/>
                  <a:gd name="T15" fmla="*/ 1 h 13"/>
                  <a:gd name="T16" fmla="*/ 23 w 157"/>
                  <a:gd name="T17" fmla="*/ 4 h 13"/>
                  <a:gd name="T18" fmla="*/ 78 w 157"/>
                  <a:gd name="T19" fmla="*/ 10 h 13"/>
                  <a:gd name="T20" fmla="*/ 134 w 157"/>
                  <a:gd name="T21" fmla="*/ 9 h 13"/>
                  <a:gd name="T22" fmla="*/ 151 w 157"/>
                  <a:gd name="T23" fmla="*/ 8 h 13"/>
                  <a:gd name="T24" fmla="*/ 157 w 157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3">
                    <a:moveTo>
                      <a:pt x="157" y="7"/>
                    </a:moveTo>
                    <a:cubicBezTo>
                      <a:pt x="157" y="8"/>
                      <a:pt x="155" y="8"/>
                      <a:pt x="151" y="9"/>
                    </a:cubicBezTo>
                    <a:cubicBezTo>
                      <a:pt x="147" y="9"/>
                      <a:pt x="141" y="10"/>
                      <a:pt x="134" y="11"/>
                    </a:cubicBezTo>
                    <a:cubicBezTo>
                      <a:pt x="120" y="12"/>
                      <a:pt x="100" y="13"/>
                      <a:pt x="78" y="12"/>
                    </a:cubicBezTo>
                    <a:cubicBezTo>
                      <a:pt x="56" y="11"/>
                      <a:pt x="37" y="8"/>
                      <a:pt x="23" y="5"/>
                    </a:cubicBezTo>
                    <a:cubicBezTo>
                      <a:pt x="16" y="4"/>
                      <a:pt x="10" y="2"/>
                      <a:pt x="6" y="1"/>
                    </a:cubicBezTo>
                    <a:cubicBezTo>
                      <a:pt x="2" y="0"/>
                      <a:pt x="0" y="0"/>
                      <a:pt x="0" y="0"/>
                    </a:cubicBezTo>
                    <a:cubicBezTo>
                      <a:pt x="0" y="0"/>
                      <a:pt x="2" y="0"/>
                      <a:pt x="6" y="1"/>
                    </a:cubicBezTo>
                    <a:cubicBezTo>
                      <a:pt x="10" y="1"/>
                      <a:pt x="16" y="2"/>
                      <a:pt x="23" y="4"/>
                    </a:cubicBezTo>
                    <a:cubicBezTo>
                      <a:pt x="37" y="6"/>
                      <a:pt x="57" y="9"/>
                      <a:pt x="78" y="10"/>
                    </a:cubicBezTo>
                    <a:cubicBezTo>
                      <a:pt x="100" y="11"/>
                      <a:pt x="120" y="10"/>
                      <a:pt x="134" y="9"/>
                    </a:cubicBezTo>
                    <a:cubicBezTo>
                      <a:pt x="141" y="9"/>
                      <a:pt x="147" y="8"/>
                      <a:pt x="151" y="8"/>
                    </a:cubicBezTo>
                    <a:cubicBezTo>
                      <a:pt x="155" y="7"/>
                      <a:pt x="157" y="7"/>
                      <a:pt x="157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4" name="Freeform 83"/>
              <p:cNvSpPr/>
              <p:nvPr/>
            </p:nvSpPr>
            <p:spPr bwMode="auto">
              <a:xfrm>
                <a:off x="2156" y="2060"/>
                <a:ext cx="62" cy="91"/>
              </a:xfrm>
              <a:custGeom>
                <a:avLst/>
                <a:gdLst>
                  <a:gd name="T0" fmla="*/ 1 w 26"/>
                  <a:gd name="T1" fmla="*/ 37 h 38"/>
                  <a:gd name="T2" fmla="*/ 12 w 26"/>
                  <a:gd name="T3" fmla="*/ 18 h 38"/>
                  <a:gd name="T4" fmla="*/ 25 w 26"/>
                  <a:gd name="T5" fmla="*/ 0 h 38"/>
                  <a:gd name="T6" fmla="*/ 14 w 26"/>
                  <a:gd name="T7" fmla="*/ 19 h 38"/>
                  <a:gd name="T8" fmla="*/ 1 w 26"/>
                  <a:gd name="T9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8">
                    <a:moveTo>
                      <a:pt x="1" y="37"/>
                    </a:moveTo>
                    <a:cubicBezTo>
                      <a:pt x="0" y="37"/>
                      <a:pt x="5" y="28"/>
                      <a:pt x="12" y="18"/>
                    </a:cubicBezTo>
                    <a:cubicBezTo>
                      <a:pt x="19" y="8"/>
                      <a:pt x="25" y="0"/>
                      <a:pt x="25" y="0"/>
                    </a:cubicBezTo>
                    <a:cubicBezTo>
                      <a:pt x="26" y="1"/>
                      <a:pt x="21" y="9"/>
                      <a:pt x="14" y="19"/>
                    </a:cubicBezTo>
                    <a:cubicBezTo>
                      <a:pt x="7" y="30"/>
                      <a:pt x="1" y="38"/>
                      <a:pt x="1" y="37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5" name="Freeform 84"/>
              <p:cNvSpPr/>
              <p:nvPr/>
            </p:nvSpPr>
            <p:spPr bwMode="auto">
              <a:xfrm>
                <a:off x="2341" y="2084"/>
                <a:ext cx="67" cy="83"/>
              </a:xfrm>
              <a:custGeom>
                <a:avLst/>
                <a:gdLst>
                  <a:gd name="T0" fmla="*/ 28 w 28"/>
                  <a:gd name="T1" fmla="*/ 35 h 35"/>
                  <a:gd name="T2" fmla="*/ 13 w 28"/>
                  <a:gd name="T3" fmla="*/ 18 h 35"/>
                  <a:gd name="T4" fmla="*/ 1 w 28"/>
                  <a:gd name="T5" fmla="*/ 1 h 35"/>
                  <a:gd name="T6" fmla="*/ 15 w 28"/>
                  <a:gd name="T7" fmla="*/ 17 h 35"/>
                  <a:gd name="T8" fmla="*/ 28 w 28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5">
                    <a:moveTo>
                      <a:pt x="28" y="35"/>
                    </a:moveTo>
                    <a:cubicBezTo>
                      <a:pt x="27" y="35"/>
                      <a:pt x="21" y="28"/>
                      <a:pt x="13" y="18"/>
                    </a:cubicBezTo>
                    <a:cubicBezTo>
                      <a:pt x="6" y="9"/>
                      <a:pt x="0" y="1"/>
                      <a:pt x="1" y="1"/>
                    </a:cubicBezTo>
                    <a:cubicBezTo>
                      <a:pt x="1" y="0"/>
                      <a:pt x="7" y="8"/>
                      <a:pt x="15" y="17"/>
                    </a:cubicBezTo>
                    <a:cubicBezTo>
                      <a:pt x="23" y="26"/>
                      <a:pt x="28" y="34"/>
                      <a:pt x="28" y="35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6" name="Freeform 85"/>
              <p:cNvSpPr/>
              <p:nvPr/>
            </p:nvSpPr>
            <p:spPr bwMode="auto">
              <a:xfrm>
                <a:off x="2272" y="2193"/>
                <a:ext cx="22" cy="107"/>
              </a:xfrm>
              <a:custGeom>
                <a:avLst/>
                <a:gdLst>
                  <a:gd name="T0" fmla="*/ 8 w 9"/>
                  <a:gd name="T1" fmla="*/ 44 h 45"/>
                  <a:gd name="T2" fmla="*/ 3 w 9"/>
                  <a:gd name="T3" fmla="*/ 23 h 45"/>
                  <a:gd name="T4" fmla="*/ 0 w 9"/>
                  <a:gd name="T5" fmla="*/ 0 h 45"/>
                  <a:gd name="T6" fmla="*/ 5 w 9"/>
                  <a:gd name="T7" fmla="*/ 22 h 45"/>
                  <a:gd name="T8" fmla="*/ 8 w 9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5">
                    <a:moveTo>
                      <a:pt x="8" y="44"/>
                    </a:moveTo>
                    <a:cubicBezTo>
                      <a:pt x="8" y="45"/>
                      <a:pt x="5" y="35"/>
                      <a:pt x="3" y="23"/>
                    </a:cubicBezTo>
                    <a:cubicBezTo>
                      <a:pt x="1" y="10"/>
                      <a:pt x="0" y="1"/>
                      <a:pt x="0" y="0"/>
                    </a:cubicBezTo>
                    <a:cubicBezTo>
                      <a:pt x="1" y="0"/>
                      <a:pt x="3" y="10"/>
                      <a:pt x="5" y="22"/>
                    </a:cubicBezTo>
                    <a:cubicBezTo>
                      <a:pt x="7" y="34"/>
                      <a:pt x="9" y="44"/>
                      <a:pt x="8" y="44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7" name="Freeform 86"/>
              <p:cNvSpPr/>
              <p:nvPr/>
            </p:nvSpPr>
            <p:spPr bwMode="auto">
              <a:xfrm>
                <a:off x="2389" y="2305"/>
                <a:ext cx="94" cy="93"/>
              </a:xfrm>
              <a:custGeom>
                <a:avLst/>
                <a:gdLst>
                  <a:gd name="T0" fmla="*/ 39 w 40"/>
                  <a:gd name="T1" fmla="*/ 1 h 39"/>
                  <a:gd name="T2" fmla="*/ 21 w 40"/>
                  <a:gd name="T3" fmla="*/ 21 h 39"/>
                  <a:gd name="T4" fmla="*/ 1 w 40"/>
                  <a:gd name="T5" fmla="*/ 39 h 39"/>
                  <a:gd name="T6" fmla="*/ 19 w 40"/>
                  <a:gd name="T7" fmla="*/ 19 h 39"/>
                  <a:gd name="T8" fmla="*/ 39 w 40"/>
                  <a:gd name="T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9">
                    <a:moveTo>
                      <a:pt x="39" y="1"/>
                    </a:moveTo>
                    <a:cubicBezTo>
                      <a:pt x="40" y="1"/>
                      <a:pt x="31" y="10"/>
                      <a:pt x="21" y="21"/>
                    </a:cubicBezTo>
                    <a:cubicBezTo>
                      <a:pt x="10" y="31"/>
                      <a:pt x="1" y="39"/>
                      <a:pt x="1" y="39"/>
                    </a:cubicBezTo>
                    <a:cubicBezTo>
                      <a:pt x="0" y="38"/>
                      <a:pt x="9" y="30"/>
                      <a:pt x="19" y="19"/>
                    </a:cubicBezTo>
                    <a:cubicBezTo>
                      <a:pt x="30" y="9"/>
                      <a:pt x="39" y="0"/>
                      <a:pt x="39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8" name="Freeform 87"/>
              <p:cNvSpPr/>
              <p:nvPr/>
            </p:nvSpPr>
            <p:spPr bwMode="auto">
              <a:xfrm>
                <a:off x="2144" y="2398"/>
                <a:ext cx="83" cy="88"/>
              </a:xfrm>
              <a:custGeom>
                <a:avLst/>
                <a:gdLst>
                  <a:gd name="T0" fmla="*/ 35 w 35"/>
                  <a:gd name="T1" fmla="*/ 37 h 37"/>
                  <a:gd name="T2" fmla="*/ 15 w 35"/>
                  <a:gd name="T3" fmla="*/ 21 h 37"/>
                  <a:gd name="T4" fmla="*/ 0 w 35"/>
                  <a:gd name="T5" fmla="*/ 0 h 37"/>
                  <a:gd name="T6" fmla="*/ 16 w 35"/>
                  <a:gd name="T7" fmla="*/ 19 h 37"/>
                  <a:gd name="T8" fmla="*/ 35 w 35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35" y="37"/>
                    </a:moveTo>
                    <a:cubicBezTo>
                      <a:pt x="34" y="37"/>
                      <a:pt x="25" y="31"/>
                      <a:pt x="15" y="21"/>
                    </a:cubicBezTo>
                    <a:cubicBezTo>
                      <a:pt x="5" y="10"/>
                      <a:pt x="0" y="0"/>
                      <a:pt x="0" y="0"/>
                    </a:cubicBezTo>
                    <a:cubicBezTo>
                      <a:pt x="1" y="0"/>
                      <a:pt x="7" y="9"/>
                      <a:pt x="16" y="19"/>
                    </a:cubicBezTo>
                    <a:cubicBezTo>
                      <a:pt x="26" y="29"/>
                      <a:pt x="35" y="36"/>
                      <a:pt x="35" y="37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9" name="Freeform 88"/>
              <p:cNvSpPr/>
              <p:nvPr/>
            </p:nvSpPr>
            <p:spPr bwMode="auto">
              <a:xfrm>
                <a:off x="2218" y="2621"/>
                <a:ext cx="90" cy="50"/>
              </a:xfrm>
              <a:custGeom>
                <a:avLst/>
                <a:gdLst>
                  <a:gd name="T0" fmla="*/ 38 w 38"/>
                  <a:gd name="T1" fmla="*/ 0 h 21"/>
                  <a:gd name="T2" fmla="*/ 19 w 38"/>
                  <a:gd name="T3" fmla="*/ 10 h 21"/>
                  <a:gd name="T4" fmla="*/ 0 w 38"/>
                  <a:gd name="T5" fmla="*/ 21 h 21"/>
                  <a:gd name="T6" fmla="*/ 18 w 38"/>
                  <a:gd name="T7" fmla="*/ 8 h 21"/>
                  <a:gd name="T8" fmla="*/ 38 w 38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1">
                    <a:moveTo>
                      <a:pt x="38" y="0"/>
                    </a:moveTo>
                    <a:cubicBezTo>
                      <a:pt x="38" y="1"/>
                      <a:pt x="29" y="4"/>
                      <a:pt x="19" y="10"/>
                    </a:cubicBezTo>
                    <a:cubicBezTo>
                      <a:pt x="8" y="15"/>
                      <a:pt x="0" y="21"/>
                      <a:pt x="0" y="21"/>
                    </a:cubicBezTo>
                    <a:cubicBezTo>
                      <a:pt x="0" y="20"/>
                      <a:pt x="7" y="13"/>
                      <a:pt x="18" y="8"/>
                    </a:cubicBezTo>
                    <a:cubicBezTo>
                      <a:pt x="28" y="2"/>
                      <a:pt x="38" y="0"/>
                      <a:pt x="3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0" name="Freeform 89"/>
              <p:cNvSpPr/>
              <p:nvPr/>
            </p:nvSpPr>
            <p:spPr bwMode="auto">
              <a:xfrm>
                <a:off x="2353" y="2507"/>
                <a:ext cx="90" cy="124"/>
              </a:xfrm>
              <a:custGeom>
                <a:avLst/>
                <a:gdLst>
                  <a:gd name="T0" fmla="*/ 38 w 38"/>
                  <a:gd name="T1" fmla="*/ 52 h 52"/>
                  <a:gd name="T2" fmla="*/ 31 w 38"/>
                  <a:gd name="T3" fmla="*/ 45 h 52"/>
                  <a:gd name="T4" fmla="*/ 17 w 38"/>
                  <a:gd name="T5" fmla="*/ 27 h 52"/>
                  <a:gd name="T6" fmla="*/ 5 w 38"/>
                  <a:gd name="T7" fmla="*/ 9 h 52"/>
                  <a:gd name="T8" fmla="*/ 1 w 38"/>
                  <a:gd name="T9" fmla="*/ 0 h 52"/>
                  <a:gd name="T10" fmla="*/ 6 w 38"/>
                  <a:gd name="T11" fmla="*/ 8 h 52"/>
                  <a:gd name="T12" fmla="*/ 19 w 38"/>
                  <a:gd name="T13" fmla="*/ 26 h 52"/>
                  <a:gd name="T14" fmla="*/ 32 w 38"/>
                  <a:gd name="T15" fmla="*/ 44 h 52"/>
                  <a:gd name="T16" fmla="*/ 38 w 38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2">
                    <a:moveTo>
                      <a:pt x="38" y="52"/>
                    </a:moveTo>
                    <a:cubicBezTo>
                      <a:pt x="37" y="52"/>
                      <a:pt x="35" y="50"/>
                      <a:pt x="31" y="45"/>
                    </a:cubicBezTo>
                    <a:cubicBezTo>
                      <a:pt x="27" y="41"/>
                      <a:pt x="23" y="35"/>
                      <a:pt x="17" y="27"/>
                    </a:cubicBezTo>
                    <a:cubicBezTo>
                      <a:pt x="12" y="20"/>
                      <a:pt x="8" y="14"/>
                      <a:pt x="5" y="9"/>
                    </a:cubicBezTo>
                    <a:cubicBezTo>
                      <a:pt x="2" y="4"/>
                      <a:pt x="0" y="1"/>
                      <a:pt x="1" y="0"/>
                    </a:cubicBezTo>
                    <a:cubicBezTo>
                      <a:pt x="1" y="0"/>
                      <a:pt x="3" y="3"/>
                      <a:pt x="6" y="8"/>
                    </a:cubicBezTo>
                    <a:cubicBezTo>
                      <a:pt x="10" y="13"/>
                      <a:pt x="14" y="19"/>
                      <a:pt x="19" y="26"/>
                    </a:cubicBezTo>
                    <a:cubicBezTo>
                      <a:pt x="24" y="33"/>
                      <a:pt x="28" y="39"/>
                      <a:pt x="32" y="44"/>
                    </a:cubicBezTo>
                    <a:cubicBezTo>
                      <a:pt x="36" y="49"/>
                      <a:pt x="38" y="52"/>
                      <a:pt x="38" y="5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1" name="Freeform 90"/>
              <p:cNvSpPr/>
              <p:nvPr/>
            </p:nvSpPr>
            <p:spPr bwMode="auto">
              <a:xfrm>
                <a:off x="2339" y="2747"/>
                <a:ext cx="116" cy="22"/>
              </a:xfrm>
              <a:custGeom>
                <a:avLst/>
                <a:gdLst>
                  <a:gd name="T0" fmla="*/ 49 w 49"/>
                  <a:gd name="T1" fmla="*/ 0 h 9"/>
                  <a:gd name="T2" fmla="*/ 25 w 49"/>
                  <a:gd name="T3" fmla="*/ 6 h 9"/>
                  <a:gd name="T4" fmla="*/ 0 w 49"/>
                  <a:gd name="T5" fmla="*/ 8 h 9"/>
                  <a:gd name="T6" fmla="*/ 25 w 49"/>
                  <a:gd name="T7" fmla="*/ 4 h 9"/>
                  <a:gd name="T8" fmla="*/ 49 w 4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9">
                    <a:moveTo>
                      <a:pt x="49" y="0"/>
                    </a:moveTo>
                    <a:cubicBezTo>
                      <a:pt x="49" y="1"/>
                      <a:pt x="39" y="4"/>
                      <a:pt x="25" y="6"/>
                    </a:cubicBezTo>
                    <a:cubicBezTo>
                      <a:pt x="12" y="8"/>
                      <a:pt x="1" y="9"/>
                      <a:pt x="0" y="8"/>
                    </a:cubicBezTo>
                    <a:cubicBezTo>
                      <a:pt x="0" y="8"/>
                      <a:pt x="11" y="6"/>
                      <a:pt x="25" y="4"/>
                    </a:cubicBezTo>
                    <a:cubicBezTo>
                      <a:pt x="38" y="2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2" name="Freeform 91"/>
              <p:cNvSpPr/>
              <p:nvPr/>
            </p:nvSpPr>
            <p:spPr bwMode="auto">
              <a:xfrm>
                <a:off x="2232" y="1853"/>
                <a:ext cx="26" cy="114"/>
              </a:xfrm>
              <a:custGeom>
                <a:avLst/>
                <a:gdLst>
                  <a:gd name="T0" fmla="*/ 3 w 11"/>
                  <a:gd name="T1" fmla="*/ 48 h 48"/>
                  <a:gd name="T2" fmla="*/ 6 w 11"/>
                  <a:gd name="T3" fmla="*/ 42 h 48"/>
                  <a:gd name="T4" fmla="*/ 8 w 11"/>
                  <a:gd name="T5" fmla="*/ 24 h 48"/>
                  <a:gd name="T6" fmla="*/ 3 w 11"/>
                  <a:gd name="T7" fmla="*/ 7 h 48"/>
                  <a:gd name="T8" fmla="*/ 0 w 11"/>
                  <a:gd name="T9" fmla="*/ 0 h 48"/>
                  <a:gd name="T10" fmla="*/ 4 w 11"/>
                  <a:gd name="T11" fmla="*/ 7 h 48"/>
                  <a:gd name="T12" fmla="*/ 10 w 11"/>
                  <a:gd name="T13" fmla="*/ 24 h 48"/>
                  <a:gd name="T14" fmla="*/ 8 w 11"/>
                  <a:gd name="T15" fmla="*/ 42 h 48"/>
                  <a:gd name="T16" fmla="*/ 3 w 11"/>
                  <a:gd name="T1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8">
                    <a:moveTo>
                      <a:pt x="3" y="48"/>
                    </a:moveTo>
                    <a:cubicBezTo>
                      <a:pt x="3" y="48"/>
                      <a:pt x="5" y="46"/>
                      <a:pt x="6" y="42"/>
                    </a:cubicBezTo>
                    <a:cubicBezTo>
                      <a:pt x="8" y="37"/>
                      <a:pt x="9" y="31"/>
                      <a:pt x="8" y="24"/>
                    </a:cubicBezTo>
                    <a:cubicBezTo>
                      <a:pt x="7" y="17"/>
                      <a:pt x="5" y="11"/>
                      <a:pt x="3" y="7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1" y="0"/>
                      <a:pt x="2" y="2"/>
                      <a:pt x="4" y="7"/>
                    </a:cubicBezTo>
                    <a:cubicBezTo>
                      <a:pt x="6" y="11"/>
                      <a:pt x="9" y="17"/>
                      <a:pt x="10" y="24"/>
                    </a:cubicBezTo>
                    <a:cubicBezTo>
                      <a:pt x="11" y="31"/>
                      <a:pt x="10" y="38"/>
                      <a:pt x="8" y="42"/>
                    </a:cubicBezTo>
                    <a:cubicBezTo>
                      <a:pt x="6" y="47"/>
                      <a:pt x="3" y="48"/>
                      <a:pt x="3" y="48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3" name="Freeform 92"/>
              <p:cNvSpPr/>
              <p:nvPr/>
            </p:nvSpPr>
            <p:spPr bwMode="auto">
              <a:xfrm>
                <a:off x="2381" y="1889"/>
                <a:ext cx="22" cy="67"/>
              </a:xfrm>
              <a:custGeom>
                <a:avLst/>
                <a:gdLst>
                  <a:gd name="T0" fmla="*/ 1 w 9"/>
                  <a:gd name="T1" fmla="*/ 0 h 28"/>
                  <a:gd name="T2" fmla="*/ 7 w 9"/>
                  <a:gd name="T3" fmla="*/ 14 h 28"/>
                  <a:gd name="T4" fmla="*/ 7 w 9"/>
                  <a:gd name="T5" fmla="*/ 28 h 28"/>
                  <a:gd name="T6" fmla="*/ 5 w 9"/>
                  <a:gd name="T7" fmla="*/ 14 h 28"/>
                  <a:gd name="T8" fmla="*/ 1 w 9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8">
                    <a:moveTo>
                      <a:pt x="1" y="0"/>
                    </a:moveTo>
                    <a:cubicBezTo>
                      <a:pt x="1" y="0"/>
                      <a:pt x="5" y="6"/>
                      <a:pt x="7" y="14"/>
                    </a:cubicBezTo>
                    <a:cubicBezTo>
                      <a:pt x="9" y="21"/>
                      <a:pt x="8" y="28"/>
                      <a:pt x="7" y="28"/>
                    </a:cubicBezTo>
                    <a:cubicBezTo>
                      <a:pt x="7" y="28"/>
                      <a:pt x="7" y="22"/>
                      <a:pt x="5" y="14"/>
                    </a:cubicBezTo>
                    <a:cubicBezTo>
                      <a:pt x="3" y="6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4" name="Freeform 93"/>
              <p:cNvSpPr/>
              <p:nvPr/>
            </p:nvSpPr>
            <p:spPr bwMode="auto">
              <a:xfrm>
                <a:off x="2982" y="1594"/>
                <a:ext cx="800" cy="1325"/>
              </a:xfrm>
              <a:custGeom>
                <a:avLst/>
                <a:gdLst>
                  <a:gd name="T0" fmla="*/ 23 w 337"/>
                  <a:gd name="T1" fmla="*/ 437 h 557"/>
                  <a:gd name="T2" fmla="*/ 174 w 337"/>
                  <a:gd name="T3" fmla="*/ 171 h 557"/>
                  <a:gd name="T4" fmla="*/ 192 w 337"/>
                  <a:gd name="T5" fmla="*/ 125 h 557"/>
                  <a:gd name="T6" fmla="*/ 243 w 337"/>
                  <a:gd name="T7" fmla="*/ 13 h 557"/>
                  <a:gd name="T8" fmla="*/ 258 w 337"/>
                  <a:gd name="T9" fmla="*/ 1 h 557"/>
                  <a:gd name="T10" fmla="*/ 264 w 337"/>
                  <a:gd name="T11" fmla="*/ 24 h 557"/>
                  <a:gd name="T12" fmla="*/ 244 w 337"/>
                  <a:gd name="T13" fmla="*/ 84 h 557"/>
                  <a:gd name="T14" fmla="*/ 260 w 337"/>
                  <a:gd name="T15" fmla="*/ 72 h 557"/>
                  <a:gd name="T16" fmla="*/ 313 w 337"/>
                  <a:gd name="T17" fmla="*/ 72 h 557"/>
                  <a:gd name="T18" fmla="*/ 335 w 337"/>
                  <a:gd name="T19" fmla="*/ 90 h 557"/>
                  <a:gd name="T20" fmla="*/ 329 w 337"/>
                  <a:gd name="T21" fmla="*/ 96 h 557"/>
                  <a:gd name="T22" fmla="*/ 314 w 337"/>
                  <a:gd name="T23" fmla="*/ 97 h 557"/>
                  <a:gd name="T24" fmla="*/ 268 w 337"/>
                  <a:gd name="T25" fmla="*/ 100 h 557"/>
                  <a:gd name="T26" fmla="*/ 266 w 337"/>
                  <a:gd name="T27" fmla="*/ 106 h 557"/>
                  <a:gd name="T28" fmla="*/ 303 w 337"/>
                  <a:gd name="T29" fmla="*/ 109 h 557"/>
                  <a:gd name="T30" fmla="*/ 308 w 337"/>
                  <a:gd name="T31" fmla="*/ 115 h 557"/>
                  <a:gd name="T32" fmla="*/ 326 w 337"/>
                  <a:gd name="T33" fmla="*/ 134 h 557"/>
                  <a:gd name="T34" fmla="*/ 318 w 337"/>
                  <a:gd name="T35" fmla="*/ 160 h 557"/>
                  <a:gd name="T36" fmla="*/ 306 w 337"/>
                  <a:gd name="T37" fmla="*/ 163 h 557"/>
                  <a:gd name="T38" fmla="*/ 301 w 337"/>
                  <a:gd name="T39" fmla="*/ 157 h 557"/>
                  <a:gd name="T40" fmla="*/ 299 w 337"/>
                  <a:gd name="T41" fmla="*/ 154 h 557"/>
                  <a:gd name="T42" fmla="*/ 290 w 337"/>
                  <a:gd name="T43" fmla="*/ 170 h 557"/>
                  <a:gd name="T44" fmla="*/ 260 w 337"/>
                  <a:gd name="T45" fmla="*/ 221 h 557"/>
                  <a:gd name="T46" fmla="*/ 156 w 337"/>
                  <a:gd name="T47" fmla="*/ 499 h 557"/>
                  <a:gd name="T48" fmla="*/ 59 w 337"/>
                  <a:gd name="T49" fmla="*/ 542 h 557"/>
                  <a:gd name="T50" fmla="*/ 23 w 337"/>
                  <a:gd name="T51" fmla="*/ 437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7" h="557">
                    <a:moveTo>
                      <a:pt x="23" y="437"/>
                    </a:moveTo>
                    <a:cubicBezTo>
                      <a:pt x="174" y="171"/>
                      <a:pt x="174" y="171"/>
                      <a:pt x="174" y="171"/>
                    </a:cubicBezTo>
                    <a:cubicBezTo>
                      <a:pt x="192" y="125"/>
                      <a:pt x="192" y="125"/>
                      <a:pt x="192" y="125"/>
                    </a:cubicBezTo>
                    <a:cubicBezTo>
                      <a:pt x="192" y="125"/>
                      <a:pt x="240" y="23"/>
                      <a:pt x="243" y="13"/>
                    </a:cubicBezTo>
                    <a:cubicBezTo>
                      <a:pt x="247" y="1"/>
                      <a:pt x="254" y="0"/>
                      <a:pt x="258" y="1"/>
                    </a:cubicBezTo>
                    <a:cubicBezTo>
                      <a:pt x="265" y="4"/>
                      <a:pt x="267" y="14"/>
                      <a:pt x="264" y="24"/>
                    </a:cubicBezTo>
                    <a:cubicBezTo>
                      <a:pt x="263" y="28"/>
                      <a:pt x="244" y="84"/>
                      <a:pt x="244" y="84"/>
                    </a:cubicBezTo>
                    <a:cubicBezTo>
                      <a:pt x="244" y="84"/>
                      <a:pt x="248" y="80"/>
                      <a:pt x="260" y="72"/>
                    </a:cubicBezTo>
                    <a:cubicBezTo>
                      <a:pt x="272" y="64"/>
                      <a:pt x="293" y="65"/>
                      <a:pt x="313" y="72"/>
                    </a:cubicBezTo>
                    <a:cubicBezTo>
                      <a:pt x="332" y="79"/>
                      <a:pt x="337" y="82"/>
                      <a:pt x="335" y="90"/>
                    </a:cubicBezTo>
                    <a:cubicBezTo>
                      <a:pt x="334" y="93"/>
                      <a:pt x="332" y="95"/>
                      <a:pt x="329" y="96"/>
                    </a:cubicBezTo>
                    <a:cubicBezTo>
                      <a:pt x="324" y="98"/>
                      <a:pt x="319" y="98"/>
                      <a:pt x="314" y="97"/>
                    </a:cubicBezTo>
                    <a:cubicBezTo>
                      <a:pt x="282" y="86"/>
                      <a:pt x="268" y="100"/>
                      <a:pt x="268" y="100"/>
                    </a:cubicBezTo>
                    <a:cubicBezTo>
                      <a:pt x="266" y="106"/>
                      <a:pt x="266" y="106"/>
                      <a:pt x="266" y="106"/>
                    </a:cubicBezTo>
                    <a:cubicBezTo>
                      <a:pt x="266" y="106"/>
                      <a:pt x="290" y="99"/>
                      <a:pt x="303" y="109"/>
                    </a:cubicBezTo>
                    <a:cubicBezTo>
                      <a:pt x="306" y="111"/>
                      <a:pt x="307" y="113"/>
                      <a:pt x="308" y="115"/>
                    </a:cubicBezTo>
                    <a:cubicBezTo>
                      <a:pt x="317" y="118"/>
                      <a:pt x="324" y="125"/>
                      <a:pt x="326" y="134"/>
                    </a:cubicBezTo>
                    <a:cubicBezTo>
                      <a:pt x="328" y="143"/>
                      <a:pt x="325" y="153"/>
                      <a:pt x="318" y="160"/>
                    </a:cubicBezTo>
                    <a:cubicBezTo>
                      <a:pt x="315" y="163"/>
                      <a:pt x="310" y="165"/>
                      <a:pt x="306" y="163"/>
                    </a:cubicBezTo>
                    <a:cubicBezTo>
                      <a:pt x="304" y="161"/>
                      <a:pt x="303" y="159"/>
                      <a:pt x="301" y="157"/>
                    </a:cubicBezTo>
                    <a:cubicBezTo>
                      <a:pt x="301" y="156"/>
                      <a:pt x="300" y="155"/>
                      <a:pt x="299" y="154"/>
                    </a:cubicBezTo>
                    <a:cubicBezTo>
                      <a:pt x="290" y="170"/>
                      <a:pt x="290" y="170"/>
                      <a:pt x="290" y="170"/>
                    </a:cubicBezTo>
                    <a:cubicBezTo>
                      <a:pt x="290" y="170"/>
                      <a:pt x="268" y="205"/>
                      <a:pt x="260" y="221"/>
                    </a:cubicBezTo>
                    <a:cubicBezTo>
                      <a:pt x="156" y="499"/>
                      <a:pt x="156" y="499"/>
                      <a:pt x="156" y="499"/>
                    </a:cubicBezTo>
                    <a:cubicBezTo>
                      <a:pt x="141" y="538"/>
                      <a:pt x="98" y="557"/>
                      <a:pt x="59" y="542"/>
                    </a:cubicBezTo>
                    <a:cubicBezTo>
                      <a:pt x="18" y="526"/>
                      <a:pt x="0" y="476"/>
                      <a:pt x="23" y="437"/>
                    </a:cubicBezTo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5" name="Freeform 94"/>
              <p:cNvSpPr/>
              <p:nvPr/>
            </p:nvSpPr>
            <p:spPr bwMode="auto">
              <a:xfrm>
                <a:off x="3421" y="1865"/>
                <a:ext cx="195" cy="141"/>
              </a:xfrm>
              <a:custGeom>
                <a:avLst/>
                <a:gdLst>
                  <a:gd name="T0" fmla="*/ 0 w 82"/>
                  <a:gd name="T1" fmla="*/ 56 h 59"/>
                  <a:gd name="T2" fmla="*/ 17 w 82"/>
                  <a:gd name="T3" fmla="*/ 53 h 59"/>
                  <a:gd name="T4" fmla="*/ 30 w 82"/>
                  <a:gd name="T5" fmla="*/ 39 h 59"/>
                  <a:gd name="T6" fmla="*/ 79 w 82"/>
                  <a:gd name="T7" fmla="*/ 10 h 59"/>
                  <a:gd name="T8" fmla="*/ 81 w 82"/>
                  <a:gd name="T9" fmla="*/ 2 h 59"/>
                  <a:gd name="T10" fmla="*/ 74 w 82"/>
                  <a:gd name="T11" fmla="*/ 1 h 59"/>
                  <a:gd name="T12" fmla="*/ 12 w 82"/>
                  <a:gd name="T13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59">
                    <a:moveTo>
                      <a:pt x="0" y="56"/>
                    </a:moveTo>
                    <a:cubicBezTo>
                      <a:pt x="5" y="59"/>
                      <a:pt x="12" y="57"/>
                      <a:pt x="17" y="53"/>
                    </a:cubicBezTo>
                    <a:cubicBezTo>
                      <a:pt x="22" y="49"/>
                      <a:pt x="25" y="43"/>
                      <a:pt x="30" y="39"/>
                    </a:cubicBezTo>
                    <a:cubicBezTo>
                      <a:pt x="43" y="25"/>
                      <a:pt x="66" y="24"/>
                      <a:pt x="79" y="10"/>
                    </a:cubicBezTo>
                    <a:cubicBezTo>
                      <a:pt x="81" y="8"/>
                      <a:pt x="82" y="5"/>
                      <a:pt x="81" y="2"/>
                    </a:cubicBezTo>
                    <a:cubicBezTo>
                      <a:pt x="79" y="0"/>
                      <a:pt x="76" y="1"/>
                      <a:pt x="74" y="1"/>
                    </a:cubicBezTo>
                    <a:cubicBezTo>
                      <a:pt x="53" y="5"/>
                      <a:pt x="32" y="9"/>
                      <a:pt x="12" y="14"/>
                    </a:cubicBezTo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6" name="Freeform 95"/>
              <p:cNvSpPr/>
              <p:nvPr/>
            </p:nvSpPr>
            <p:spPr bwMode="auto">
              <a:xfrm>
                <a:off x="3419" y="1860"/>
                <a:ext cx="199" cy="146"/>
              </a:xfrm>
              <a:custGeom>
                <a:avLst/>
                <a:gdLst>
                  <a:gd name="T0" fmla="*/ 13 w 84"/>
                  <a:gd name="T1" fmla="*/ 16 h 61"/>
                  <a:gd name="T2" fmla="*/ 19 w 84"/>
                  <a:gd name="T3" fmla="*/ 13 h 61"/>
                  <a:gd name="T4" fmla="*/ 37 w 84"/>
                  <a:gd name="T5" fmla="*/ 9 h 61"/>
                  <a:gd name="T6" fmla="*/ 65 w 84"/>
                  <a:gd name="T7" fmla="*/ 4 h 61"/>
                  <a:gd name="T8" fmla="*/ 72 w 84"/>
                  <a:gd name="T9" fmla="*/ 2 h 61"/>
                  <a:gd name="T10" fmla="*/ 82 w 84"/>
                  <a:gd name="T11" fmla="*/ 2 h 61"/>
                  <a:gd name="T12" fmla="*/ 84 w 84"/>
                  <a:gd name="T13" fmla="*/ 8 h 61"/>
                  <a:gd name="T14" fmla="*/ 81 w 84"/>
                  <a:gd name="T15" fmla="*/ 12 h 61"/>
                  <a:gd name="T16" fmla="*/ 74 w 84"/>
                  <a:gd name="T17" fmla="*/ 19 h 61"/>
                  <a:gd name="T18" fmla="*/ 44 w 84"/>
                  <a:gd name="T19" fmla="*/ 33 h 61"/>
                  <a:gd name="T20" fmla="*/ 32 w 84"/>
                  <a:gd name="T21" fmla="*/ 41 h 61"/>
                  <a:gd name="T22" fmla="*/ 24 w 84"/>
                  <a:gd name="T23" fmla="*/ 51 h 61"/>
                  <a:gd name="T24" fmla="*/ 7 w 84"/>
                  <a:gd name="T25" fmla="*/ 60 h 61"/>
                  <a:gd name="T26" fmla="*/ 1 w 84"/>
                  <a:gd name="T27" fmla="*/ 58 h 61"/>
                  <a:gd name="T28" fmla="*/ 7 w 84"/>
                  <a:gd name="T29" fmla="*/ 59 h 61"/>
                  <a:gd name="T30" fmla="*/ 22 w 84"/>
                  <a:gd name="T31" fmla="*/ 49 h 61"/>
                  <a:gd name="T32" fmla="*/ 30 w 84"/>
                  <a:gd name="T33" fmla="*/ 39 h 61"/>
                  <a:gd name="T34" fmla="*/ 42 w 84"/>
                  <a:gd name="T35" fmla="*/ 31 h 61"/>
                  <a:gd name="T36" fmla="*/ 72 w 84"/>
                  <a:gd name="T37" fmla="*/ 16 h 61"/>
                  <a:gd name="T38" fmla="*/ 79 w 84"/>
                  <a:gd name="T39" fmla="*/ 10 h 61"/>
                  <a:gd name="T40" fmla="*/ 80 w 84"/>
                  <a:gd name="T41" fmla="*/ 5 h 61"/>
                  <a:gd name="T42" fmla="*/ 73 w 84"/>
                  <a:gd name="T43" fmla="*/ 5 h 61"/>
                  <a:gd name="T44" fmla="*/ 65 w 84"/>
                  <a:gd name="T45" fmla="*/ 7 h 61"/>
                  <a:gd name="T46" fmla="*/ 38 w 84"/>
                  <a:gd name="T47" fmla="*/ 12 h 61"/>
                  <a:gd name="T48" fmla="*/ 20 w 84"/>
                  <a:gd name="T49" fmla="*/ 15 h 61"/>
                  <a:gd name="T50" fmla="*/ 13 w 84"/>
                  <a:gd name="T51" fmla="*/ 1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61">
                    <a:moveTo>
                      <a:pt x="13" y="16"/>
                    </a:moveTo>
                    <a:cubicBezTo>
                      <a:pt x="13" y="15"/>
                      <a:pt x="15" y="15"/>
                      <a:pt x="19" y="13"/>
                    </a:cubicBezTo>
                    <a:cubicBezTo>
                      <a:pt x="24" y="12"/>
                      <a:pt x="30" y="11"/>
                      <a:pt x="37" y="9"/>
                    </a:cubicBezTo>
                    <a:cubicBezTo>
                      <a:pt x="45" y="8"/>
                      <a:pt x="55" y="6"/>
                      <a:pt x="65" y="4"/>
                    </a:cubicBezTo>
                    <a:cubicBezTo>
                      <a:pt x="67" y="3"/>
                      <a:pt x="70" y="2"/>
                      <a:pt x="72" y="2"/>
                    </a:cubicBezTo>
                    <a:cubicBezTo>
                      <a:pt x="75" y="2"/>
                      <a:pt x="78" y="0"/>
                      <a:pt x="82" y="2"/>
                    </a:cubicBezTo>
                    <a:cubicBezTo>
                      <a:pt x="84" y="3"/>
                      <a:pt x="84" y="6"/>
                      <a:pt x="84" y="8"/>
                    </a:cubicBezTo>
                    <a:cubicBezTo>
                      <a:pt x="83" y="10"/>
                      <a:pt x="82" y="11"/>
                      <a:pt x="81" y="12"/>
                    </a:cubicBezTo>
                    <a:cubicBezTo>
                      <a:pt x="79" y="15"/>
                      <a:pt x="77" y="17"/>
                      <a:pt x="74" y="19"/>
                    </a:cubicBezTo>
                    <a:cubicBezTo>
                      <a:pt x="64" y="26"/>
                      <a:pt x="53" y="29"/>
                      <a:pt x="44" y="33"/>
                    </a:cubicBezTo>
                    <a:cubicBezTo>
                      <a:pt x="39" y="36"/>
                      <a:pt x="35" y="38"/>
                      <a:pt x="32" y="41"/>
                    </a:cubicBezTo>
                    <a:cubicBezTo>
                      <a:pt x="29" y="45"/>
                      <a:pt x="26" y="48"/>
                      <a:pt x="24" y="51"/>
                    </a:cubicBezTo>
                    <a:cubicBezTo>
                      <a:pt x="19" y="57"/>
                      <a:pt x="12" y="61"/>
                      <a:pt x="7" y="60"/>
                    </a:cubicBezTo>
                    <a:cubicBezTo>
                      <a:pt x="2" y="60"/>
                      <a:pt x="0" y="58"/>
                      <a:pt x="1" y="58"/>
                    </a:cubicBezTo>
                    <a:cubicBezTo>
                      <a:pt x="1" y="58"/>
                      <a:pt x="3" y="59"/>
                      <a:pt x="7" y="59"/>
                    </a:cubicBezTo>
                    <a:cubicBezTo>
                      <a:pt x="11" y="59"/>
                      <a:pt x="17" y="56"/>
                      <a:pt x="22" y="49"/>
                    </a:cubicBezTo>
                    <a:cubicBezTo>
                      <a:pt x="24" y="46"/>
                      <a:pt x="27" y="43"/>
                      <a:pt x="30" y="39"/>
                    </a:cubicBezTo>
                    <a:cubicBezTo>
                      <a:pt x="33" y="36"/>
                      <a:pt x="38" y="33"/>
                      <a:pt x="42" y="31"/>
                    </a:cubicBezTo>
                    <a:cubicBezTo>
                      <a:pt x="52" y="25"/>
                      <a:pt x="63" y="22"/>
                      <a:pt x="72" y="16"/>
                    </a:cubicBezTo>
                    <a:cubicBezTo>
                      <a:pt x="75" y="14"/>
                      <a:pt x="77" y="12"/>
                      <a:pt x="79" y="10"/>
                    </a:cubicBezTo>
                    <a:cubicBezTo>
                      <a:pt x="80" y="8"/>
                      <a:pt x="81" y="6"/>
                      <a:pt x="80" y="5"/>
                    </a:cubicBezTo>
                    <a:cubicBezTo>
                      <a:pt x="79" y="4"/>
                      <a:pt x="76" y="5"/>
                      <a:pt x="73" y="5"/>
                    </a:cubicBezTo>
                    <a:cubicBezTo>
                      <a:pt x="70" y="6"/>
                      <a:pt x="68" y="6"/>
                      <a:pt x="65" y="7"/>
                    </a:cubicBezTo>
                    <a:cubicBezTo>
                      <a:pt x="55" y="9"/>
                      <a:pt x="46" y="10"/>
                      <a:pt x="38" y="12"/>
                    </a:cubicBezTo>
                    <a:cubicBezTo>
                      <a:pt x="30" y="13"/>
                      <a:pt x="24" y="14"/>
                      <a:pt x="20" y="15"/>
                    </a:cubicBezTo>
                    <a:cubicBezTo>
                      <a:pt x="15" y="16"/>
                      <a:pt x="13" y="16"/>
                      <a:pt x="13" y="16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7" name="Freeform 96"/>
              <p:cNvSpPr/>
              <p:nvPr/>
            </p:nvSpPr>
            <p:spPr bwMode="auto">
              <a:xfrm>
                <a:off x="3611" y="1799"/>
                <a:ext cx="168" cy="50"/>
              </a:xfrm>
              <a:custGeom>
                <a:avLst/>
                <a:gdLst>
                  <a:gd name="T0" fmla="*/ 0 w 71"/>
                  <a:gd name="T1" fmla="*/ 20 h 21"/>
                  <a:gd name="T2" fmla="*/ 7 w 71"/>
                  <a:gd name="T3" fmla="*/ 11 h 21"/>
                  <a:gd name="T4" fmla="*/ 19 w 71"/>
                  <a:gd name="T5" fmla="*/ 7 h 21"/>
                  <a:gd name="T6" fmla="*/ 35 w 71"/>
                  <a:gd name="T7" fmla="*/ 10 h 21"/>
                  <a:gd name="T8" fmla="*/ 51 w 71"/>
                  <a:gd name="T9" fmla="*/ 13 h 21"/>
                  <a:gd name="T10" fmla="*/ 65 w 71"/>
                  <a:gd name="T11" fmla="*/ 11 h 21"/>
                  <a:gd name="T12" fmla="*/ 71 w 71"/>
                  <a:gd name="T13" fmla="*/ 4 h 21"/>
                  <a:gd name="T14" fmla="*/ 71 w 71"/>
                  <a:gd name="T15" fmla="*/ 0 h 21"/>
                  <a:gd name="T16" fmla="*/ 70 w 71"/>
                  <a:gd name="T17" fmla="*/ 4 h 21"/>
                  <a:gd name="T18" fmla="*/ 64 w 71"/>
                  <a:gd name="T19" fmla="*/ 10 h 21"/>
                  <a:gd name="T20" fmla="*/ 51 w 71"/>
                  <a:gd name="T21" fmla="*/ 11 h 21"/>
                  <a:gd name="T22" fmla="*/ 36 w 71"/>
                  <a:gd name="T23" fmla="*/ 7 h 21"/>
                  <a:gd name="T24" fmla="*/ 19 w 71"/>
                  <a:gd name="T25" fmla="*/ 5 h 21"/>
                  <a:gd name="T26" fmla="*/ 6 w 71"/>
                  <a:gd name="T27" fmla="*/ 10 h 21"/>
                  <a:gd name="T28" fmla="*/ 1 w 71"/>
                  <a:gd name="T29" fmla="*/ 17 h 21"/>
                  <a:gd name="T30" fmla="*/ 0 w 71"/>
                  <a:gd name="T3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21">
                    <a:moveTo>
                      <a:pt x="0" y="20"/>
                    </a:moveTo>
                    <a:cubicBezTo>
                      <a:pt x="0" y="21"/>
                      <a:pt x="1" y="15"/>
                      <a:pt x="7" y="11"/>
                    </a:cubicBezTo>
                    <a:cubicBezTo>
                      <a:pt x="10" y="9"/>
                      <a:pt x="14" y="7"/>
                      <a:pt x="19" y="7"/>
                    </a:cubicBezTo>
                    <a:cubicBezTo>
                      <a:pt x="24" y="7"/>
                      <a:pt x="29" y="8"/>
                      <a:pt x="35" y="10"/>
                    </a:cubicBezTo>
                    <a:cubicBezTo>
                      <a:pt x="41" y="11"/>
                      <a:pt x="46" y="13"/>
                      <a:pt x="51" y="13"/>
                    </a:cubicBezTo>
                    <a:cubicBezTo>
                      <a:pt x="56" y="14"/>
                      <a:pt x="61" y="13"/>
                      <a:pt x="65" y="11"/>
                    </a:cubicBezTo>
                    <a:cubicBezTo>
                      <a:pt x="69" y="9"/>
                      <a:pt x="70" y="6"/>
                      <a:pt x="71" y="4"/>
                    </a:cubicBezTo>
                    <a:cubicBezTo>
                      <a:pt x="71" y="2"/>
                      <a:pt x="71" y="0"/>
                      <a:pt x="71" y="0"/>
                    </a:cubicBezTo>
                    <a:cubicBezTo>
                      <a:pt x="70" y="0"/>
                      <a:pt x="70" y="2"/>
                      <a:pt x="70" y="4"/>
                    </a:cubicBezTo>
                    <a:cubicBezTo>
                      <a:pt x="69" y="6"/>
                      <a:pt x="67" y="8"/>
                      <a:pt x="64" y="10"/>
                    </a:cubicBezTo>
                    <a:cubicBezTo>
                      <a:pt x="61" y="11"/>
                      <a:pt x="56" y="12"/>
                      <a:pt x="51" y="11"/>
                    </a:cubicBezTo>
                    <a:cubicBezTo>
                      <a:pt x="46" y="11"/>
                      <a:pt x="41" y="9"/>
                      <a:pt x="36" y="7"/>
                    </a:cubicBezTo>
                    <a:cubicBezTo>
                      <a:pt x="30" y="6"/>
                      <a:pt x="24" y="4"/>
                      <a:pt x="19" y="5"/>
                    </a:cubicBezTo>
                    <a:cubicBezTo>
                      <a:pt x="14" y="5"/>
                      <a:pt x="9" y="7"/>
                      <a:pt x="6" y="10"/>
                    </a:cubicBezTo>
                    <a:cubicBezTo>
                      <a:pt x="3" y="12"/>
                      <a:pt x="1" y="15"/>
                      <a:pt x="1" y="17"/>
                    </a:cubicBezTo>
                    <a:cubicBezTo>
                      <a:pt x="0" y="19"/>
                      <a:pt x="0" y="20"/>
                      <a:pt x="0" y="2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8" name="Freeform 97"/>
              <p:cNvSpPr/>
              <p:nvPr/>
            </p:nvSpPr>
            <p:spPr bwMode="auto">
              <a:xfrm>
                <a:off x="3552" y="1642"/>
                <a:ext cx="59" cy="180"/>
              </a:xfrm>
              <a:custGeom>
                <a:avLst/>
                <a:gdLst>
                  <a:gd name="T0" fmla="*/ 25 w 25"/>
                  <a:gd name="T1" fmla="*/ 0 h 76"/>
                  <a:gd name="T2" fmla="*/ 21 w 25"/>
                  <a:gd name="T3" fmla="*/ 12 h 76"/>
                  <a:gd name="T4" fmla="*/ 13 w 25"/>
                  <a:gd name="T5" fmla="*/ 38 h 76"/>
                  <a:gd name="T6" fmla="*/ 4 w 25"/>
                  <a:gd name="T7" fmla="*/ 65 h 76"/>
                  <a:gd name="T8" fmla="*/ 1 w 25"/>
                  <a:gd name="T9" fmla="*/ 76 h 76"/>
                  <a:gd name="T10" fmla="*/ 6 w 25"/>
                  <a:gd name="T11" fmla="*/ 66 h 76"/>
                  <a:gd name="T12" fmla="*/ 15 w 25"/>
                  <a:gd name="T13" fmla="*/ 39 h 76"/>
                  <a:gd name="T14" fmla="*/ 23 w 25"/>
                  <a:gd name="T15" fmla="*/ 12 h 76"/>
                  <a:gd name="T16" fmla="*/ 25 w 25"/>
                  <a:gd name="T1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76">
                    <a:moveTo>
                      <a:pt x="25" y="0"/>
                    </a:moveTo>
                    <a:cubicBezTo>
                      <a:pt x="25" y="0"/>
                      <a:pt x="23" y="5"/>
                      <a:pt x="21" y="12"/>
                    </a:cubicBezTo>
                    <a:cubicBezTo>
                      <a:pt x="19" y="19"/>
                      <a:pt x="16" y="28"/>
                      <a:pt x="13" y="38"/>
                    </a:cubicBezTo>
                    <a:cubicBezTo>
                      <a:pt x="10" y="48"/>
                      <a:pt x="7" y="58"/>
                      <a:pt x="4" y="65"/>
                    </a:cubicBezTo>
                    <a:cubicBezTo>
                      <a:pt x="2" y="72"/>
                      <a:pt x="0" y="76"/>
                      <a:pt x="1" y="76"/>
                    </a:cubicBezTo>
                    <a:cubicBezTo>
                      <a:pt x="1" y="76"/>
                      <a:pt x="3" y="72"/>
                      <a:pt x="6" y="66"/>
                    </a:cubicBezTo>
                    <a:cubicBezTo>
                      <a:pt x="8" y="59"/>
                      <a:pt x="12" y="50"/>
                      <a:pt x="15" y="39"/>
                    </a:cubicBezTo>
                    <a:cubicBezTo>
                      <a:pt x="18" y="29"/>
                      <a:pt x="21" y="19"/>
                      <a:pt x="23" y="12"/>
                    </a:cubicBezTo>
                    <a:cubicBezTo>
                      <a:pt x="24" y="5"/>
                      <a:pt x="25" y="1"/>
                      <a:pt x="25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9" name="Freeform 98"/>
              <p:cNvSpPr/>
              <p:nvPr/>
            </p:nvSpPr>
            <p:spPr bwMode="auto">
              <a:xfrm>
                <a:off x="3632" y="1877"/>
                <a:ext cx="90" cy="86"/>
              </a:xfrm>
              <a:custGeom>
                <a:avLst/>
                <a:gdLst>
                  <a:gd name="T0" fmla="*/ 0 w 38"/>
                  <a:gd name="T1" fmla="*/ 4 h 36"/>
                  <a:gd name="T2" fmla="*/ 3 w 38"/>
                  <a:gd name="T3" fmla="*/ 4 h 36"/>
                  <a:gd name="T4" fmla="*/ 12 w 38"/>
                  <a:gd name="T5" fmla="*/ 6 h 36"/>
                  <a:gd name="T6" fmla="*/ 13 w 38"/>
                  <a:gd name="T7" fmla="*/ 12 h 36"/>
                  <a:gd name="T8" fmla="*/ 11 w 38"/>
                  <a:gd name="T9" fmla="*/ 19 h 36"/>
                  <a:gd name="T10" fmla="*/ 9 w 38"/>
                  <a:gd name="T11" fmla="*/ 28 h 36"/>
                  <a:gd name="T12" fmla="*/ 16 w 38"/>
                  <a:gd name="T13" fmla="*/ 35 h 36"/>
                  <a:gd name="T14" fmla="*/ 26 w 38"/>
                  <a:gd name="T15" fmla="*/ 34 h 36"/>
                  <a:gd name="T16" fmla="*/ 33 w 38"/>
                  <a:gd name="T17" fmla="*/ 28 h 36"/>
                  <a:gd name="T18" fmla="*/ 37 w 38"/>
                  <a:gd name="T19" fmla="*/ 13 h 36"/>
                  <a:gd name="T20" fmla="*/ 37 w 38"/>
                  <a:gd name="T21" fmla="*/ 3 h 36"/>
                  <a:gd name="T22" fmla="*/ 36 w 38"/>
                  <a:gd name="T23" fmla="*/ 0 h 36"/>
                  <a:gd name="T24" fmla="*/ 36 w 38"/>
                  <a:gd name="T25" fmla="*/ 3 h 36"/>
                  <a:gd name="T26" fmla="*/ 36 w 38"/>
                  <a:gd name="T27" fmla="*/ 13 h 36"/>
                  <a:gd name="T28" fmla="*/ 31 w 38"/>
                  <a:gd name="T29" fmla="*/ 27 h 36"/>
                  <a:gd name="T30" fmla="*/ 17 w 38"/>
                  <a:gd name="T31" fmla="*/ 33 h 36"/>
                  <a:gd name="T32" fmla="*/ 11 w 38"/>
                  <a:gd name="T33" fmla="*/ 27 h 36"/>
                  <a:gd name="T34" fmla="*/ 13 w 38"/>
                  <a:gd name="T35" fmla="*/ 20 h 36"/>
                  <a:gd name="T36" fmla="*/ 15 w 38"/>
                  <a:gd name="T37" fmla="*/ 12 h 36"/>
                  <a:gd name="T38" fmla="*/ 13 w 38"/>
                  <a:gd name="T39" fmla="*/ 5 h 36"/>
                  <a:gd name="T40" fmla="*/ 3 w 38"/>
                  <a:gd name="T41" fmla="*/ 3 h 36"/>
                  <a:gd name="T42" fmla="*/ 0 w 38"/>
                  <a:gd name="T43" fmla="*/ 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36">
                    <a:moveTo>
                      <a:pt x="0" y="4"/>
                    </a:moveTo>
                    <a:cubicBezTo>
                      <a:pt x="0" y="4"/>
                      <a:pt x="1" y="4"/>
                      <a:pt x="3" y="4"/>
                    </a:cubicBezTo>
                    <a:cubicBezTo>
                      <a:pt x="5" y="4"/>
                      <a:pt x="9" y="3"/>
                      <a:pt x="12" y="6"/>
                    </a:cubicBezTo>
                    <a:cubicBezTo>
                      <a:pt x="13" y="7"/>
                      <a:pt x="14" y="9"/>
                      <a:pt x="13" y="12"/>
                    </a:cubicBezTo>
                    <a:cubicBezTo>
                      <a:pt x="13" y="14"/>
                      <a:pt x="12" y="16"/>
                      <a:pt x="11" y="19"/>
                    </a:cubicBezTo>
                    <a:cubicBezTo>
                      <a:pt x="9" y="21"/>
                      <a:pt x="8" y="25"/>
                      <a:pt x="9" y="28"/>
                    </a:cubicBezTo>
                    <a:cubicBezTo>
                      <a:pt x="10" y="31"/>
                      <a:pt x="13" y="34"/>
                      <a:pt x="16" y="35"/>
                    </a:cubicBezTo>
                    <a:cubicBezTo>
                      <a:pt x="20" y="36"/>
                      <a:pt x="23" y="36"/>
                      <a:pt x="26" y="34"/>
                    </a:cubicBezTo>
                    <a:cubicBezTo>
                      <a:pt x="29" y="33"/>
                      <a:pt x="31" y="30"/>
                      <a:pt x="33" y="28"/>
                    </a:cubicBezTo>
                    <a:cubicBezTo>
                      <a:pt x="35" y="22"/>
                      <a:pt x="36" y="18"/>
                      <a:pt x="37" y="13"/>
                    </a:cubicBezTo>
                    <a:cubicBezTo>
                      <a:pt x="38" y="9"/>
                      <a:pt x="38" y="6"/>
                      <a:pt x="37" y="3"/>
                    </a:cubicBezTo>
                    <a:cubicBezTo>
                      <a:pt x="37" y="1"/>
                      <a:pt x="36" y="0"/>
                      <a:pt x="36" y="0"/>
                    </a:cubicBezTo>
                    <a:cubicBezTo>
                      <a:pt x="36" y="0"/>
                      <a:pt x="36" y="1"/>
                      <a:pt x="36" y="3"/>
                    </a:cubicBezTo>
                    <a:cubicBezTo>
                      <a:pt x="37" y="6"/>
                      <a:pt x="36" y="9"/>
                      <a:pt x="36" y="13"/>
                    </a:cubicBezTo>
                    <a:cubicBezTo>
                      <a:pt x="35" y="17"/>
                      <a:pt x="33" y="22"/>
                      <a:pt x="31" y="27"/>
                    </a:cubicBezTo>
                    <a:cubicBezTo>
                      <a:pt x="28" y="31"/>
                      <a:pt x="22" y="35"/>
                      <a:pt x="17" y="33"/>
                    </a:cubicBezTo>
                    <a:cubicBezTo>
                      <a:pt x="14" y="32"/>
                      <a:pt x="12" y="30"/>
                      <a:pt x="11" y="27"/>
                    </a:cubicBezTo>
                    <a:cubicBezTo>
                      <a:pt x="11" y="25"/>
                      <a:pt x="11" y="22"/>
                      <a:pt x="13" y="20"/>
                    </a:cubicBezTo>
                    <a:cubicBezTo>
                      <a:pt x="14" y="17"/>
                      <a:pt x="15" y="15"/>
                      <a:pt x="15" y="12"/>
                    </a:cubicBezTo>
                    <a:cubicBezTo>
                      <a:pt x="16" y="9"/>
                      <a:pt x="15" y="6"/>
                      <a:pt x="13" y="5"/>
                    </a:cubicBezTo>
                    <a:cubicBezTo>
                      <a:pt x="9" y="2"/>
                      <a:pt x="5" y="3"/>
                      <a:pt x="3" y="3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0" name="Freeform 99"/>
              <p:cNvSpPr/>
              <p:nvPr/>
            </p:nvSpPr>
            <p:spPr bwMode="auto">
              <a:xfrm>
                <a:off x="3692" y="1870"/>
                <a:ext cx="71" cy="116"/>
              </a:xfrm>
              <a:custGeom>
                <a:avLst/>
                <a:gdLst>
                  <a:gd name="T0" fmla="*/ 1 w 30"/>
                  <a:gd name="T1" fmla="*/ 35 h 49"/>
                  <a:gd name="T2" fmla="*/ 0 w 30"/>
                  <a:gd name="T3" fmla="*/ 38 h 49"/>
                  <a:gd name="T4" fmla="*/ 5 w 30"/>
                  <a:gd name="T5" fmla="*/ 46 h 49"/>
                  <a:gd name="T6" fmla="*/ 18 w 30"/>
                  <a:gd name="T7" fmla="*/ 46 h 49"/>
                  <a:gd name="T8" fmla="*/ 28 w 30"/>
                  <a:gd name="T9" fmla="*/ 33 h 49"/>
                  <a:gd name="T10" fmla="*/ 28 w 30"/>
                  <a:gd name="T11" fmla="*/ 17 h 49"/>
                  <a:gd name="T12" fmla="*/ 21 w 30"/>
                  <a:gd name="T13" fmla="*/ 6 h 49"/>
                  <a:gd name="T14" fmla="*/ 13 w 30"/>
                  <a:gd name="T15" fmla="*/ 1 h 49"/>
                  <a:gd name="T16" fmla="*/ 10 w 30"/>
                  <a:gd name="T17" fmla="*/ 0 h 49"/>
                  <a:gd name="T18" fmla="*/ 20 w 30"/>
                  <a:gd name="T19" fmla="*/ 7 h 49"/>
                  <a:gd name="T20" fmla="*/ 26 w 30"/>
                  <a:gd name="T21" fmla="*/ 18 h 49"/>
                  <a:gd name="T22" fmla="*/ 26 w 30"/>
                  <a:gd name="T23" fmla="*/ 33 h 49"/>
                  <a:gd name="T24" fmla="*/ 17 w 30"/>
                  <a:gd name="T25" fmla="*/ 44 h 49"/>
                  <a:gd name="T26" fmla="*/ 6 w 30"/>
                  <a:gd name="T27" fmla="*/ 45 h 49"/>
                  <a:gd name="T28" fmla="*/ 1 w 30"/>
                  <a:gd name="T29" fmla="*/ 38 h 49"/>
                  <a:gd name="T30" fmla="*/ 1 w 30"/>
                  <a:gd name="T31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" h="49">
                    <a:moveTo>
                      <a:pt x="1" y="35"/>
                    </a:moveTo>
                    <a:cubicBezTo>
                      <a:pt x="1" y="35"/>
                      <a:pt x="0" y="36"/>
                      <a:pt x="0" y="38"/>
                    </a:cubicBezTo>
                    <a:cubicBezTo>
                      <a:pt x="0" y="41"/>
                      <a:pt x="1" y="44"/>
                      <a:pt x="5" y="46"/>
                    </a:cubicBezTo>
                    <a:cubicBezTo>
                      <a:pt x="8" y="48"/>
                      <a:pt x="13" y="49"/>
                      <a:pt x="18" y="46"/>
                    </a:cubicBezTo>
                    <a:cubicBezTo>
                      <a:pt x="23" y="44"/>
                      <a:pt x="27" y="39"/>
                      <a:pt x="28" y="33"/>
                    </a:cubicBezTo>
                    <a:cubicBezTo>
                      <a:pt x="30" y="28"/>
                      <a:pt x="30" y="22"/>
                      <a:pt x="28" y="17"/>
                    </a:cubicBezTo>
                    <a:cubicBezTo>
                      <a:pt x="27" y="12"/>
                      <a:pt x="24" y="8"/>
                      <a:pt x="21" y="6"/>
                    </a:cubicBezTo>
                    <a:cubicBezTo>
                      <a:pt x="18" y="3"/>
                      <a:pt x="15" y="2"/>
                      <a:pt x="13" y="1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1"/>
                      <a:pt x="15" y="2"/>
                      <a:pt x="20" y="7"/>
                    </a:cubicBezTo>
                    <a:cubicBezTo>
                      <a:pt x="22" y="9"/>
                      <a:pt x="25" y="13"/>
                      <a:pt x="26" y="18"/>
                    </a:cubicBezTo>
                    <a:cubicBezTo>
                      <a:pt x="28" y="22"/>
                      <a:pt x="28" y="28"/>
                      <a:pt x="26" y="33"/>
                    </a:cubicBezTo>
                    <a:cubicBezTo>
                      <a:pt x="25" y="38"/>
                      <a:pt x="21" y="42"/>
                      <a:pt x="17" y="44"/>
                    </a:cubicBezTo>
                    <a:cubicBezTo>
                      <a:pt x="13" y="47"/>
                      <a:pt x="9" y="47"/>
                      <a:pt x="6" y="45"/>
                    </a:cubicBezTo>
                    <a:cubicBezTo>
                      <a:pt x="3" y="43"/>
                      <a:pt x="1" y="40"/>
                      <a:pt x="1" y="38"/>
                    </a:cubicBezTo>
                    <a:cubicBezTo>
                      <a:pt x="1" y="36"/>
                      <a:pt x="1" y="35"/>
                      <a:pt x="1" y="35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1" name="Freeform 100"/>
              <p:cNvSpPr/>
              <p:nvPr/>
            </p:nvSpPr>
            <p:spPr bwMode="auto">
              <a:xfrm>
                <a:off x="3523" y="1937"/>
                <a:ext cx="50" cy="88"/>
              </a:xfrm>
              <a:custGeom>
                <a:avLst/>
                <a:gdLst>
                  <a:gd name="T0" fmla="*/ 21 w 21"/>
                  <a:gd name="T1" fmla="*/ 32 h 37"/>
                  <a:gd name="T2" fmla="*/ 16 w 21"/>
                  <a:gd name="T3" fmla="*/ 31 h 37"/>
                  <a:gd name="T4" fmla="*/ 2 w 21"/>
                  <a:gd name="T5" fmla="*/ 34 h 37"/>
                  <a:gd name="T6" fmla="*/ 4 w 21"/>
                  <a:gd name="T7" fmla="*/ 35 h 37"/>
                  <a:gd name="T8" fmla="*/ 5 w 21"/>
                  <a:gd name="T9" fmla="*/ 27 h 37"/>
                  <a:gd name="T10" fmla="*/ 1 w 21"/>
                  <a:gd name="T11" fmla="*/ 0 h 37"/>
                  <a:gd name="T12" fmla="*/ 3 w 21"/>
                  <a:gd name="T13" fmla="*/ 27 h 37"/>
                  <a:gd name="T14" fmla="*/ 2 w 21"/>
                  <a:gd name="T15" fmla="*/ 35 h 37"/>
                  <a:gd name="T16" fmla="*/ 1 w 21"/>
                  <a:gd name="T17" fmla="*/ 37 h 37"/>
                  <a:gd name="T18" fmla="*/ 3 w 21"/>
                  <a:gd name="T19" fmla="*/ 36 h 37"/>
                  <a:gd name="T20" fmla="*/ 16 w 21"/>
                  <a:gd name="T21" fmla="*/ 32 h 37"/>
                  <a:gd name="T22" fmla="*/ 21 w 21"/>
                  <a:gd name="T23" fmla="*/ 3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37">
                    <a:moveTo>
                      <a:pt x="21" y="32"/>
                    </a:moveTo>
                    <a:cubicBezTo>
                      <a:pt x="21" y="32"/>
                      <a:pt x="19" y="31"/>
                      <a:pt x="16" y="31"/>
                    </a:cubicBezTo>
                    <a:cubicBezTo>
                      <a:pt x="12" y="30"/>
                      <a:pt x="7" y="31"/>
                      <a:pt x="2" y="34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3"/>
                      <a:pt x="5" y="30"/>
                      <a:pt x="5" y="27"/>
                    </a:cubicBezTo>
                    <a:cubicBezTo>
                      <a:pt x="6" y="12"/>
                      <a:pt x="1" y="0"/>
                      <a:pt x="1" y="0"/>
                    </a:cubicBezTo>
                    <a:cubicBezTo>
                      <a:pt x="0" y="0"/>
                      <a:pt x="4" y="12"/>
                      <a:pt x="3" y="27"/>
                    </a:cubicBezTo>
                    <a:cubicBezTo>
                      <a:pt x="2" y="30"/>
                      <a:pt x="2" y="32"/>
                      <a:pt x="2" y="35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8" y="33"/>
                      <a:pt x="13" y="32"/>
                      <a:pt x="16" y="32"/>
                    </a:cubicBezTo>
                    <a:cubicBezTo>
                      <a:pt x="19" y="32"/>
                      <a:pt x="21" y="33"/>
                      <a:pt x="21" y="3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2" name="Freeform 101"/>
              <p:cNvSpPr/>
              <p:nvPr/>
            </p:nvSpPr>
            <p:spPr bwMode="auto">
              <a:xfrm>
                <a:off x="3647" y="1787"/>
                <a:ext cx="33" cy="31"/>
              </a:xfrm>
              <a:custGeom>
                <a:avLst/>
                <a:gdLst>
                  <a:gd name="T0" fmla="*/ 1 w 14"/>
                  <a:gd name="T1" fmla="*/ 0 h 13"/>
                  <a:gd name="T2" fmla="*/ 5 w 14"/>
                  <a:gd name="T3" fmla="*/ 9 h 13"/>
                  <a:gd name="T4" fmla="*/ 14 w 14"/>
                  <a:gd name="T5" fmla="*/ 12 h 13"/>
                  <a:gd name="T6" fmla="*/ 7 w 14"/>
                  <a:gd name="T7" fmla="*/ 7 h 13"/>
                  <a:gd name="T8" fmla="*/ 1 w 14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1" y="0"/>
                    </a:moveTo>
                    <a:cubicBezTo>
                      <a:pt x="0" y="0"/>
                      <a:pt x="1" y="5"/>
                      <a:pt x="5" y="9"/>
                    </a:cubicBezTo>
                    <a:cubicBezTo>
                      <a:pt x="10" y="13"/>
                      <a:pt x="14" y="13"/>
                      <a:pt x="14" y="12"/>
                    </a:cubicBezTo>
                    <a:cubicBezTo>
                      <a:pt x="14" y="11"/>
                      <a:pt x="11" y="10"/>
                      <a:pt x="7" y="7"/>
                    </a:cubicBezTo>
                    <a:cubicBezTo>
                      <a:pt x="3" y="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3" name="Freeform 102"/>
              <p:cNvSpPr/>
              <p:nvPr/>
            </p:nvSpPr>
            <p:spPr bwMode="auto">
              <a:xfrm>
                <a:off x="2524" y="1979"/>
                <a:ext cx="1058" cy="1185"/>
              </a:xfrm>
              <a:custGeom>
                <a:avLst/>
                <a:gdLst>
                  <a:gd name="T0" fmla="*/ 0 w 446"/>
                  <a:gd name="T1" fmla="*/ 496 h 498"/>
                  <a:gd name="T2" fmla="*/ 159 w 446"/>
                  <a:gd name="T3" fmla="*/ 498 h 498"/>
                  <a:gd name="T4" fmla="*/ 132 w 446"/>
                  <a:gd name="T5" fmla="*/ 383 h 498"/>
                  <a:gd name="T6" fmla="*/ 141 w 446"/>
                  <a:gd name="T7" fmla="*/ 404 h 498"/>
                  <a:gd name="T8" fmla="*/ 242 w 446"/>
                  <a:gd name="T9" fmla="*/ 472 h 498"/>
                  <a:gd name="T10" fmla="*/ 242 w 446"/>
                  <a:gd name="T11" fmla="*/ 472 h 498"/>
                  <a:gd name="T12" fmla="*/ 348 w 446"/>
                  <a:gd name="T13" fmla="*/ 389 h 498"/>
                  <a:gd name="T14" fmla="*/ 446 w 446"/>
                  <a:gd name="T15" fmla="*/ 112 h 498"/>
                  <a:gd name="T16" fmla="*/ 349 w 446"/>
                  <a:gd name="T17" fmla="*/ 27 h 498"/>
                  <a:gd name="T18" fmla="*/ 213 w 446"/>
                  <a:gd name="T19" fmla="*/ 274 h 498"/>
                  <a:gd name="T20" fmla="*/ 180 w 446"/>
                  <a:gd name="T21" fmla="*/ 165 h 498"/>
                  <a:gd name="T22" fmla="*/ 143 w 446"/>
                  <a:gd name="T23" fmla="*/ 61 h 498"/>
                  <a:gd name="T24" fmla="*/ 13 w 446"/>
                  <a:gd name="T25" fmla="*/ 0 h 498"/>
                  <a:gd name="T26" fmla="*/ 11 w 446"/>
                  <a:gd name="T27" fmla="*/ 214 h 498"/>
                  <a:gd name="T28" fmla="*/ 0 w 446"/>
                  <a:gd name="T29" fmla="*/ 496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6" h="498">
                    <a:moveTo>
                      <a:pt x="0" y="496"/>
                    </a:moveTo>
                    <a:cubicBezTo>
                      <a:pt x="159" y="498"/>
                      <a:pt x="159" y="498"/>
                      <a:pt x="159" y="498"/>
                    </a:cubicBezTo>
                    <a:cubicBezTo>
                      <a:pt x="132" y="383"/>
                      <a:pt x="132" y="383"/>
                      <a:pt x="132" y="383"/>
                    </a:cubicBezTo>
                    <a:cubicBezTo>
                      <a:pt x="141" y="404"/>
                      <a:pt x="141" y="404"/>
                      <a:pt x="141" y="404"/>
                    </a:cubicBezTo>
                    <a:cubicBezTo>
                      <a:pt x="158" y="445"/>
                      <a:pt x="198" y="472"/>
                      <a:pt x="242" y="472"/>
                    </a:cubicBezTo>
                    <a:cubicBezTo>
                      <a:pt x="242" y="472"/>
                      <a:pt x="242" y="472"/>
                      <a:pt x="242" y="472"/>
                    </a:cubicBezTo>
                    <a:cubicBezTo>
                      <a:pt x="293" y="472"/>
                      <a:pt x="327" y="435"/>
                      <a:pt x="348" y="389"/>
                    </a:cubicBezTo>
                    <a:cubicBezTo>
                      <a:pt x="398" y="283"/>
                      <a:pt x="446" y="112"/>
                      <a:pt x="446" y="112"/>
                    </a:cubicBezTo>
                    <a:cubicBezTo>
                      <a:pt x="349" y="27"/>
                      <a:pt x="349" y="27"/>
                      <a:pt x="349" y="27"/>
                    </a:cubicBezTo>
                    <a:cubicBezTo>
                      <a:pt x="279" y="159"/>
                      <a:pt x="213" y="274"/>
                      <a:pt x="213" y="274"/>
                    </a:cubicBezTo>
                    <a:cubicBezTo>
                      <a:pt x="213" y="274"/>
                      <a:pt x="194" y="217"/>
                      <a:pt x="180" y="165"/>
                    </a:cubicBezTo>
                    <a:cubicBezTo>
                      <a:pt x="165" y="114"/>
                      <a:pt x="165" y="87"/>
                      <a:pt x="143" y="61"/>
                    </a:cubicBezTo>
                    <a:cubicBezTo>
                      <a:pt x="108" y="21"/>
                      <a:pt x="59" y="12"/>
                      <a:pt x="13" y="0"/>
                    </a:cubicBezTo>
                    <a:cubicBezTo>
                      <a:pt x="11" y="214"/>
                      <a:pt x="11" y="214"/>
                      <a:pt x="11" y="214"/>
                    </a:cubicBezTo>
                    <a:cubicBezTo>
                      <a:pt x="0" y="496"/>
                      <a:pt x="0" y="496"/>
                      <a:pt x="0" y="496"/>
                    </a:cubicBezTo>
                  </a:path>
                </a:pathLst>
              </a:custGeom>
              <a:solidFill>
                <a:srgbClr val="EAD6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4" name="Freeform 103"/>
              <p:cNvSpPr/>
              <p:nvPr/>
            </p:nvSpPr>
            <p:spPr bwMode="auto">
              <a:xfrm>
                <a:off x="1544" y="1963"/>
                <a:ext cx="1269" cy="1217"/>
              </a:xfrm>
              <a:custGeom>
                <a:avLst/>
                <a:gdLst>
                  <a:gd name="T0" fmla="*/ 232 w 535"/>
                  <a:gd name="T1" fmla="*/ 344 h 512"/>
                  <a:gd name="T2" fmla="*/ 521 w 535"/>
                  <a:gd name="T3" fmla="*/ 400 h 512"/>
                  <a:gd name="T4" fmla="*/ 535 w 535"/>
                  <a:gd name="T5" fmla="*/ 511 h 512"/>
                  <a:gd name="T6" fmla="*/ 92 w 535"/>
                  <a:gd name="T7" fmla="*/ 511 h 512"/>
                  <a:gd name="T8" fmla="*/ 4 w 535"/>
                  <a:gd name="T9" fmla="*/ 417 h 512"/>
                  <a:gd name="T10" fmla="*/ 23 w 535"/>
                  <a:gd name="T11" fmla="*/ 194 h 512"/>
                  <a:gd name="T12" fmla="*/ 55 w 535"/>
                  <a:gd name="T13" fmla="*/ 98 h 512"/>
                  <a:gd name="T14" fmla="*/ 217 w 535"/>
                  <a:gd name="T15" fmla="*/ 0 h 512"/>
                  <a:gd name="T16" fmla="*/ 230 w 535"/>
                  <a:gd name="T17" fmla="*/ 275 h 512"/>
                  <a:gd name="T18" fmla="*/ 232 w 535"/>
                  <a:gd name="T19" fmla="*/ 344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5" h="512">
                    <a:moveTo>
                      <a:pt x="232" y="344"/>
                    </a:moveTo>
                    <a:cubicBezTo>
                      <a:pt x="521" y="400"/>
                      <a:pt x="521" y="400"/>
                      <a:pt x="521" y="400"/>
                    </a:cubicBezTo>
                    <a:cubicBezTo>
                      <a:pt x="535" y="511"/>
                      <a:pt x="535" y="511"/>
                      <a:pt x="535" y="511"/>
                    </a:cubicBezTo>
                    <a:cubicBezTo>
                      <a:pt x="92" y="511"/>
                      <a:pt x="92" y="511"/>
                      <a:pt x="92" y="511"/>
                    </a:cubicBezTo>
                    <a:cubicBezTo>
                      <a:pt x="41" y="512"/>
                      <a:pt x="0" y="468"/>
                      <a:pt x="4" y="417"/>
                    </a:cubicBezTo>
                    <a:cubicBezTo>
                      <a:pt x="10" y="336"/>
                      <a:pt x="17" y="236"/>
                      <a:pt x="23" y="194"/>
                    </a:cubicBezTo>
                    <a:cubicBezTo>
                      <a:pt x="27" y="162"/>
                      <a:pt x="40" y="128"/>
                      <a:pt x="55" y="98"/>
                    </a:cubicBezTo>
                    <a:cubicBezTo>
                      <a:pt x="78" y="56"/>
                      <a:pt x="152" y="2"/>
                      <a:pt x="217" y="0"/>
                    </a:cubicBezTo>
                    <a:cubicBezTo>
                      <a:pt x="230" y="275"/>
                      <a:pt x="230" y="275"/>
                      <a:pt x="230" y="275"/>
                    </a:cubicBezTo>
                    <a:cubicBezTo>
                      <a:pt x="232" y="344"/>
                      <a:pt x="232" y="344"/>
                      <a:pt x="232" y="344"/>
                    </a:cubicBezTo>
                  </a:path>
                </a:pathLst>
              </a:custGeom>
              <a:solidFill>
                <a:srgbClr val="EAD6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5" name="Freeform 105"/>
              <p:cNvSpPr/>
              <p:nvPr/>
            </p:nvSpPr>
            <p:spPr bwMode="auto">
              <a:xfrm>
                <a:off x="2740" y="2907"/>
                <a:ext cx="71" cy="254"/>
              </a:xfrm>
              <a:custGeom>
                <a:avLst/>
                <a:gdLst>
                  <a:gd name="T0" fmla="*/ 0 w 30"/>
                  <a:gd name="T1" fmla="*/ 0 h 107"/>
                  <a:gd name="T2" fmla="*/ 10 w 30"/>
                  <a:gd name="T3" fmla="*/ 16 h 107"/>
                  <a:gd name="T4" fmla="*/ 30 w 30"/>
                  <a:gd name="T5" fmla="*/ 107 h 107"/>
                  <a:gd name="T6" fmla="*/ 30 w 30"/>
                  <a:gd name="T7" fmla="*/ 107 h 107"/>
                  <a:gd name="T8" fmla="*/ 17 w 30"/>
                  <a:gd name="T9" fmla="*/ 3 h 107"/>
                  <a:gd name="T10" fmla="*/ 0 w 30"/>
                  <a:gd name="T11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07">
                    <a:moveTo>
                      <a:pt x="0" y="0"/>
                    </a:moveTo>
                    <a:cubicBezTo>
                      <a:pt x="5" y="4"/>
                      <a:pt x="9" y="9"/>
                      <a:pt x="10" y="16"/>
                    </a:cubicBezTo>
                    <a:cubicBezTo>
                      <a:pt x="30" y="107"/>
                      <a:pt x="30" y="107"/>
                      <a:pt x="30" y="107"/>
                    </a:cubicBezTo>
                    <a:cubicBezTo>
                      <a:pt x="30" y="107"/>
                      <a:pt x="30" y="107"/>
                      <a:pt x="30" y="107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7BC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6" name="Freeform 106"/>
              <p:cNvSpPr/>
              <p:nvPr/>
            </p:nvSpPr>
            <p:spPr bwMode="auto">
              <a:xfrm>
                <a:off x="2059" y="1965"/>
                <a:ext cx="477" cy="901"/>
              </a:xfrm>
              <a:custGeom>
                <a:avLst/>
                <a:gdLst>
                  <a:gd name="T0" fmla="*/ 0 w 477"/>
                  <a:gd name="T1" fmla="*/ 0 h 901"/>
                  <a:gd name="T2" fmla="*/ 0 w 477"/>
                  <a:gd name="T3" fmla="*/ 0 h 901"/>
                  <a:gd name="T4" fmla="*/ 30 w 477"/>
                  <a:gd name="T5" fmla="*/ 652 h 901"/>
                  <a:gd name="T6" fmla="*/ 35 w 477"/>
                  <a:gd name="T7" fmla="*/ 816 h 901"/>
                  <a:gd name="T8" fmla="*/ 477 w 477"/>
                  <a:gd name="T9" fmla="*/ 901 h 901"/>
                  <a:gd name="T10" fmla="*/ 477 w 477"/>
                  <a:gd name="T11" fmla="*/ 897 h 901"/>
                  <a:gd name="T12" fmla="*/ 35 w 477"/>
                  <a:gd name="T13" fmla="*/ 816 h 901"/>
                  <a:gd name="T14" fmla="*/ 30 w 477"/>
                  <a:gd name="T15" fmla="*/ 652 h 901"/>
                  <a:gd name="T16" fmla="*/ 0 w 477"/>
                  <a:gd name="T17" fmla="*/ 0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7" h="901">
                    <a:moveTo>
                      <a:pt x="0" y="0"/>
                    </a:moveTo>
                    <a:lnTo>
                      <a:pt x="0" y="0"/>
                    </a:lnTo>
                    <a:lnTo>
                      <a:pt x="30" y="652"/>
                    </a:lnTo>
                    <a:lnTo>
                      <a:pt x="35" y="816"/>
                    </a:lnTo>
                    <a:lnTo>
                      <a:pt x="477" y="901"/>
                    </a:lnTo>
                    <a:lnTo>
                      <a:pt x="477" y="897"/>
                    </a:lnTo>
                    <a:lnTo>
                      <a:pt x="35" y="816"/>
                    </a:lnTo>
                    <a:lnTo>
                      <a:pt x="30" y="6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7" name="Freeform 107"/>
              <p:cNvSpPr/>
              <p:nvPr/>
            </p:nvSpPr>
            <p:spPr bwMode="auto">
              <a:xfrm>
                <a:off x="2059" y="1965"/>
                <a:ext cx="477" cy="901"/>
              </a:xfrm>
              <a:custGeom>
                <a:avLst/>
                <a:gdLst>
                  <a:gd name="T0" fmla="*/ 0 w 477"/>
                  <a:gd name="T1" fmla="*/ 0 h 901"/>
                  <a:gd name="T2" fmla="*/ 0 w 477"/>
                  <a:gd name="T3" fmla="*/ 0 h 901"/>
                  <a:gd name="T4" fmla="*/ 30 w 477"/>
                  <a:gd name="T5" fmla="*/ 652 h 901"/>
                  <a:gd name="T6" fmla="*/ 35 w 477"/>
                  <a:gd name="T7" fmla="*/ 816 h 901"/>
                  <a:gd name="T8" fmla="*/ 477 w 477"/>
                  <a:gd name="T9" fmla="*/ 901 h 901"/>
                  <a:gd name="T10" fmla="*/ 477 w 477"/>
                  <a:gd name="T11" fmla="*/ 897 h 901"/>
                  <a:gd name="T12" fmla="*/ 35 w 477"/>
                  <a:gd name="T13" fmla="*/ 816 h 901"/>
                  <a:gd name="T14" fmla="*/ 30 w 477"/>
                  <a:gd name="T15" fmla="*/ 652 h 901"/>
                  <a:gd name="T16" fmla="*/ 0 w 477"/>
                  <a:gd name="T17" fmla="*/ 0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7" h="901">
                    <a:moveTo>
                      <a:pt x="0" y="0"/>
                    </a:moveTo>
                    <a:lnTo>
                      <a:pt x="0" y="0"/>
                    </a:lnTo>
                    <a:lnTo>
                      <a:pt x="30" y="652"/>
                    </a:lnTo>
                    <a:lnTo>
                      <a:pt x="35" y="816"/>
                    </a:lnTo>
                    <a:lnTo>
                      <a:pt x="477" y="901"/>
                    </a:lnTo>
                    <a:lnTo>
                      <a:pt x="477" y="897"/>
                    </a:lnTo>
                    <a:lnTo>
                      <a:pt x="35" y="816"/>
                    </a:lnTo>
                    <a:lnTo>
                      <a:pt x="30" y="65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8" name="Freeform 109"/>
              <p:cNvSpPr/>
              <p:nvPr/>
            </p:nvSpPr>
            <p:spPr bwMode="auto">
              <a:xfrm>
                <a:off x="2536" y="2862"/>
                <a:ext cx="204" cy="45"/>
              </a:xfrm>
              <a:custGeom>
                <a:avLst/>
                <a:gdLst>
                  <a:gd name="T0" fmla="*/ 0 w 86"/>
                  <a:gd name="T1" fmla="*/ 0 h 19"/>
                  <a:gd name="T2" fmla="*/ 0 w 86"/>
                  <a:gd name="T3" fmla="*/ 2 h 19"/>
                  <a:gd name="T4" fmla="*/ 86 w 86"/>
                  <a:gd name="T5" fmla="*/ 19 h 19"/>
                  <a:gd name="T6" fmla="*/ 75 w 86"/>
                  <a:gd name="T7" fmla="*/ 14 h 19"/>
                  <a:gd name="T8" fmla="*/ 0 w 86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86" y="19"/>
                      <a:pt x="86" y="19"/>
                      <a:pt x="86" y="19"/>
                    </a:cubicBezTo>
                    <a:cubicBezTo>
                      <a:pt x="83" y="16"/>
                      <a:pt x="79" y="14"/>
                      <a:pt x="75" y="1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7BC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9" name="Freeform 110"/>
              <p:cNvSpPr/>
              <p:nvPr/>
            </p:nvSpPr>
            <p:spPr bwMode="auto">
              <a:xfrm>
                <a:off x="1888" y="2162"/>
                <a:ext cx="80" cy="600"/>
              </a:xfrm>
              <a:custGeom>
                <a:avLst/>
                <a:gdLst>
                  <a:gd name="T0" fmla="*/ 32 w 34"/>
                  <a:gd name="T1" fmla="*/ 252 h 252"/>
                  <a:gd name="T2" fmla="*/ 32 w 34"/>
                  <a:gd name="T3" fmla="*/ 249 h 252"/>
                  <a:gd name="T4" fmla="*/ 32 w 34"/>
                  <a:gd name="T5" fmla="*/ 242 h 252"/>
                  <a:gd name="T6" fmla="*/ 32 w 34"/>
                  <a:gd name="T7" fmla="*/ 214 h 252"/>
                  <a:gd name="T8" fmla="*/ 30 w 34"/>
                  <a:gd name="T9" fmla="*/ 122 h 252"/>
                  <a:gd name="T10" fmla="*/ 27 w 34"/>
                  <a:gd name="T11" fmla="*/ 72 h 252"/>
                  <a:gd name="T12" fmla="*/ 21 w 34"/>
                  <a:gd name="T13" fmla="*/ 31 h 252"/>
                  <a:gd name="T14" fmla="*/ 8 w 34"/>
                  <a:gd name="T15" fmla="*/ 7 h 252"/>
                  <a:gd name="T16" fmla="*/ 0 w 34"/>
                  <a:gd name="T17" fmla="*/ 0 h 252"/>
                  <a:gd name="T18" fmla="*/ 9 w 34"/>
                  <a:gd name="T19" fmla="*/ 6 h 252"/>
                  <a:gd name="T20" fmla="*/ 22 w 34"/>
                  <a:gd name="T21" fmla="*/ 31 h 252"/>
                  <a:gd name="T22" fmla="*/ 29 w 34"/>
                  <a:gd name="T23" fmla="*/ 72 h 252"/>
                  <a:gd name="T24" fmla="*/ 32 w 34"/>
                  <a:gd name="T25" fmla="*/ 122 h 252"/>
                  <a:gd name="T26" fmla="*/ 34 w 34"/>
                  <a:gd name="T27" fmla="*/ 214 h 252"/>
                  <a:gd name="T28" fmla="*/ 33 w 34"/>
                  <a:gd name="T29" fmla="*/ 242 h 252"/>
                  <a:gd name="T30" fmla="*/ 32 w 34"/>
                  <a:gd name="T31" fmla="*/ 249 h 252"/>
                  <a:gd name="T32" fmla="*/ 32 w 34"/>
                  <a:gd name="T33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252">
                    <a:moveTo>
                      <a:pt x="32" y="252"/>
                    </a:moveTo>
                    <a:cubicBezTo>
                      <a:pt x="32" y="252"/>
                      <a:pt x="32" y="251"/>
                      <a:pt x="32" y="249"/>
                    </a:cubicBezTo>
                    <a:cubicBezTo>
                      <a:pt x="32" y="247"/>
                      <a:pt x="32" y="245"/>
                      <a:pt x="32" y="242"/>
                    </a:cubicBezTo>
                    <a:cubicBezTo>
                      <a:pt x="32" y="235"/>
                      <a:pt x="32" y="225"/>
                      <a:pt x="32" y="214"/>
                    </a:cubicBezTo>
                    <a:cubicBezTo>
                      <a:pt x="32" y="190"/>
                      <a:pt x="32" y="158"/>
                      <a:pt x="30" y="122"/>
                    </a:cubicBezTo>
                    <a:cubicBezTo>
                      <a:pt x="29" y="104"/>
                      <a:pt x="28" y="87"/>
                      <a:pt x="27" y="72"/>
                    </a:cubicBezTo>
                    <a:cubicBezTo>
                      <a:pt x="25" y="56"/>
                      <a:pt x="24" y="42"/>
                      <a:pt x="21" y="31"/>
                    </a:cubicBezTo>
                    <a:cubicBezTo>
                      <a:pt x="18" y="20"/>
                      <a:pt x="13" y="12"/>
                      <a:pt x="8" y="7"/>
                    </a:cubicBezTo>
                    <a:cubicBezTo>
                      <a:pt x="4" y="2"/>
                      <a:pt x="0" y="0"/>
                      <a:pt x="0" y="0"/>
                    </a:cubicBezTo>
                    <a:cubicBezTo>
                      <a:pt x="0" y="0"/>
                      <a:pt x="4" y="2"/>
                      <a:pt x="9" y="6"/>
                    </a:cubicBezTo>
                    <a:cubicBezTo>
                      <a:pt x="13" y="11"/>
                      <a:pt x="19" y="19"/>
                      <a:pt x="22" y="31"/>
                    </a:cubicBezTo>
                    <a:cubicBezTo>
                      <a:pt x="26" y="42"/>
                      <a:pt x="27" y="56"/>
                      <a:pt x="29" y="72"/>
                    </a:cubicBezTo>
                    <a:cubicBezTo>
                      <a:pt x="30" y="87"/>
                      <a:pt x="31" y="104"/>
                      <a:pt x="32" y="122"/>
                    </a:cubicBezTo>
                    <a:cubicBezTo>
                      <a:pt x="34" y="158"/>
                      <a:pt x="34" y="190"/>
                      <a:pt x="34" y="214"/>
                    </a:cubicBezTo>
                    <a:cubicBezTo>
                      <a:pt x="33" y="226"/>
                      <a:pt x="33" y="235"/>
                      <a:pt x="33" y="242"/>
                    </a:cubicBezTo>
                    <a:cubicBezTo>
                      <a:pt x="33" y="245"/>
                      <a:pt x="32" y="247"/>
                      <a:pt x="32" y="249"/>
                    </a:cubicBezTo>
                    <a:cubicBezTo>
                      <a:pt x="32" y="251"/>
                      <a:pt x="32" y="252"/>
                      <a:pt x="32" y="25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0" name="Freeform 111"/>
              <p:cNvSpPr/>
              <p:nvPr/>
            </p:nvSpPr>
            <p:spPr bwMode="auto">
              <a:xfrm>
                <a:off x="1964" y="2762"/>
                <a:ext cx="802" cy="171"/>
              </a:xfrm>
              <a:custGeom>
                <a:avLst/>
                <a:gdLst>
                  <a:gd name="T0" fmla="*/ 338 w 338"/>
                  <a:gd name="T1" fmla="*/ 72 h 72"/>
                  <a:gd name="T2" fmla="*/ 328 w 338"/>
                  <a:gd name="T3" fmla="*/ 63 h 72"/>
                  <a:gd name="T4" fmla="*/ 313 w 338"/>
                  <a:gd name="T5" fmla="*/ 58 h 72"/>
                  <a:gd name="T6" fmla="*/ 292 w 338"/>
                  <a:gd name="T7" fmla="*/ 53 h 72"/>
                  <a:gd name="T8" fmla="*/ 172 w 338"/>
                  <a:gd name="T9" fmla="*/ 29 h 72"/>
                  <a:gd name="T10" fmla="*/ 50 w 338"/>
                  <a:gd name="T11" fmla="*/ 8 h 72"/>
                  <a:gd name="T12" fmla="*/ 14 w 338"/>
                  <a:gd name="T13" fmla="*/ 2 h 72"/>
                  <a:gd name="T14" fmla="*/ 4 w 338"/>
                  <a:gd name="T15" fmla="*/ 1 h 72"/>
                  <a:gd name="T16" fmla="*/ 0 w 338"/>
                  <a:gd name="T17" fmla="*/ 0 h 72"/>
                  <a:gd name="T18" fmla="*/ 4 w 338"/>
                  <a:gd name="T19" fmla="*/ 0 h 72"/>
                  <a:gd name="T20" fmla="*/ 14 w 338"/>
                  <a:gd name="T21" fmla="*/ 1 h 72"/>
                  <a:gd name="T22" fmla="*/ 51 w 338"/>
                  <a:gd name="T23" fmla="*/ 7 h 72"/>
                  <a:gd name="T24" fmla="*/ 172 w 338"/>
                  <a:gd name="T25" fmla="*/ 27 h 72"/>
                  <a:gd name="T26" fmla="*/ 293 w 338"/>
                  <a:gd name="T27" fmla="*/ 52 h 72"/>
                  <a:gd name="T28" fmla="*/ 313 w 338"/>
                  <a:gd name="T29" fmla="*/ 56 h 72"/>
                  <a:gd name="T30" fmla="*/ 328 w 338"/>
                  <a:gd name="T31" fmla="*/ 63 h 72"/>
                  <a:gd name="T32" fmla="*/ 336 w 338"/>
                  <a:gd name="T33" fmla="*/ 69 h 72"/>
                  <a:gd name="T34" fmla="*/ 338 w 338"/>
                  <a:gd name="T35" fmla="*/ 71 h 72"/>
                  <a:gd name="T36" fmla="*/ 338 w 338"/>
                  <a:gd name="T3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8" h="72">
                    <a:moveTo>
                      <a:pt x="338" y="72"/>
                    </a:moveTo>
                    <a:cubicBezTo>
                      <a:pt x="338" y="72"/>
                      <a:pt x="335" y="68"/>
                      <a:pt x="328" y="63"/>
                    </a:cubicBezTo>
                    <a:cubicBezTo>
                      <a:pt x="324" y="61"/>
                      <a:pt x="319" y="59"/>
                      <a:pt x="313" y="58"/>
                    </a:cubicBezTo>
                    <a:cubicBezTo>
                      <a:pt x="307" y="56"/>
                      <a:pt x="300" y="55"/>
                      <a:pt x="292" y="53"/>
                    </a:cubicBezTo>
                    <a:cubicBezTo>
                      <a:pt x="261" y="47"/>
                      <a:pt x="219" y="38"/>
                      <a:pt x="172" y="29"/>
                    </a:cubicBezTo>
                    <a:cubicBezTo>
                      <a:pt x="124" y="20"/>
                      <a:pt x="81" y="13"/>
                      <a:pt x="50" y="8"/>
                    </a:cubicBezTo>
                    <a:cubicBezTo>
                      <a:pt x="35" y="6"/>
                      <a:pt x="22" y="4"/>
                      <a:pt x="14" y="2"/>
                    </a:cubicBezTo>
                    <a:cubicBezTo>
                      <a:pt x="9" y="2"/>
                      <a:pt x="6" y="1"/>
                      <a:pt x="4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4" y="0"/>
                    </a:cubicBezTo>
                    <a:cubicBezTo>
                      <a:pt x="6" y="0"/>
                      <a:pt x="9" y="1"/>
                      <a:pt x="14" y="1"/>
                    </a:cubicBezTo>
                    <a:cubicBezTo>
                      <a:pt x="22" y="3"/>
                      <a:pt x="35" y="4"/>
                      <a:pt x="51" y="7"/>
                    </a:cubicBezTo>
                    <a:cubicBezTo>
                      <a:pt x="82" y="11"/>
                      <a:pt x="125" y="18"/>
                      <a:pt x="172" y="27"/>
                    </a:cubicBezTo>
                    <a:cubicBezTo>
                      <a:pt x="219" y="36"/>
                      <a:pt x="262" y="45"/>
                      <a:pt x="293" y="52"/>
                    </a:cubicBezTo>
                    <a:cubicBezTo>
                      <a:pt x="300" y="53"/>
                      <a:pt x="307" y="55"/>
                      <a:pt x="313" y="56"/>
                    </a:cubicBezTo>
                    <a:cubicBezTo>
                      <a:pt x="319" y="58"/>
                      <a:pt x="324" y="60"/>
                      <a:pt x="328" y="63"/>
                    </a:cubicBezTo>
                    <a:cubicBezTo>
                      <a:pt x="332" y="65"/>
                      <a:pt x="335" y="67"/>
                      <a:pt x="336" y="69"/>
                    </a:cubicBezTo>
                    <a:cubicBezTo>
                      <a:pt x="337" y="70"/>
                      <a:pt x="337" y="71"/>
                      <a:pt x="338" y="71"/>
                    </a:cubicBezTo>
                    <a:cubicBezTo>
                      <a:pt x="338" y="72"/>
                      <a:pt x="338" y="72"/>
                      <a:pt x="338" y="7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1" name="Freeform 112"/>
              <p:cNvSpPr/>
              <p:nvPr/>
            </p:nvSpPr>
            <p:spPr bwMode="auto">
              <a:xfrm>
                <a:off x="1793" y="2762"/>
                <a:ext cx="173" cy="145"/>
              </a:xfrm>
              <a:custGeom>
                <a:avLst/>
                <a:gdLst>
                  <a:gd name="T0" fmla="*/ 73 w 73"/>
                  <a:gd name="T1" fmla="*/ 0 h 61"/>
                  <a:gd name="T2" fmla="*/ 59 w 73"/>
                  <a:gd name="T3" fmla="*/ 5 h 61"/>
                  <a:gd name="T4" fmla="*/ 45 w 73"/>
                  <a:gd name="T5" fmla="*/ 12 h 61"/>
                  <a:gd name="T6" fmla="*/ 30 w 73"/>
                  <a:gd name="T7" fmla="*/ 23 h 61"/>
                  <a:gd name="T8" fmla="*/ 16 w 73"/>
                  <a:gd name="T9" fmla="*/ 36 h 61"/>
                  <a:gd name="T10" fmla="*/ 7 w 73"/>
                  <a:gd name="T11" fmla="*/ 49 h 61"/>
                  <a:gd name="T12" fmla="*/ 0 w 73"/>
                  <a:gd name="T13" fmla="*/ 61 h 61"/>
                  <a:gd name="T14" fmla="*/ 1 w 73"/>
                  <a:gd name="T15" fmla="*/ 58 h 61"/>
                  <a:gd name="T16" fmla="*/ 6 w 73"/>
                  <a:gd name="T17" fmla="*/ 48 h 61"/>
                  <a:gd name="T18" fmla="*/ 15 w 73"/>
                  <a:gd name="T19" fmla="*/ 35 h 61"/>
                  <a:gd name="T20" fmla="*/ 28 w 73"/>
                  <a:gd name="T21" fmla="*/ 21 h 61"/>
                  <a:gd name="T22" fmla="*/ 44 w 73"/>
                  <a:gd name="T23" fmla="*/ 10 h 61"/>
                  <a:gd name="T24" fmla="*/ 59 w 73"/>
                  <a:gd name="T25" fmla="*/ 3 h 61"/>
                  <a:gd name="T26" fmla="*/ 69 w 73"/>
                  <a:gd name="T27" fmla="*/ 0 h 61"/>
                  <a:gd name="T28" fmla="*/ 73 w 73"/>
                  <a:gd name="T2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61">
                    <a:moveTo>
                      <a:pt x="73" y="0"/>
                    </a:moveTo>
                    <a:cubicBezTo>
                      <a:pt x="73" y="0"/>
                      <a:pt x="68" y="1"/>
                      <a:pt x="59" y="5"/>
                    </a:cubicBezTo>
                    <a:cubicBezTo>
                      <a:pt x="55" y="6"/>
                      <a:pt x="51" y="9"/>
                      <a:pt x="45" y="12"/>
                    </a:cubicBezTo>
                    <a:cubicBezTo>
                      <a:pt x="40" y="15"/>
                      <a:pt x="35" y="18"/>
                      <a:pt x="30" y="23"/>
                    </a:cubicBezTo>
                    <a:cubicBezTo>
                      <a:pt x="25" y="27"/>
                      <a:pt x="20" y="32"/>
                      <a:pt x="16" y="36"/>
                    </a:cubicBezTo>
                    <a:cubicBezTo>
                      <a:pt x="13" y="41"/>
                      <a:pt x="9" y="45"/>
                      <a:pt x="7" y="49"/>
                    </a:cubicBezTo>
                    <a:cubicBezTo>
                      <a:pt x="2" y="56"/>
                      <a:pt x="0" y="61"/>
                      <a:pt x="0" y="61"/>
                    </a:cubicBezTo>
                    <a:cubicBezTo>
                      <a:pt x="0" y="61"/>
                      <a:pt x="0" y="60"/>
                      <a:pt x="1" y="58"/>
                    </a:cubicBezTo>
                    <a:cubicBezTo>
                      <a:pt x="2" y="55"/>
                      <a:pt x="4" y="52"/>
                      <a:pt x="6" y="48"/>
                    </a:cubicBezTo>
                    <a:cubicBezTo>
                      <a:pt x="8" y="44"/>
                      <a:pt x="11" y="40"/>
                      <a:pt x="15" y="35"/>
                    </a:cubicBezTo>
                    <a:cubicBezTo>
                      <a:pt x="19" y="30"/>
                      <a:pt x="23" y="26"/>
                      <a:pt x="28" y="21"/>
                    </a:cubicBezTo>
                    <a:cubicBezTo>
                      <a:pt x="34" y="17"/>
                      <a:pt x="39" y="13"/>
                      <a:pt x="44" y="10"/>
                    </a:cubicBezTo>
                    <a:cubicBezTo>
                      <a:pt x="50" y="7"/>
                      <a:pt x="55" y="5"/>
                      <a:pt x="59" y="3"/>
                    </a:cubicBezTo>
                    <a:cubicBezTo>
                      <a:pt x="63" y="2"/>
                      <a:pt x="67" y="1"/>
                      <a:pt x="69" y="0"/>
                    </a:cubicBezTo>
                    <a:cubicBezTo>
                      <a:pt x="72" y="0"/>
                      <a:pt x="73" y="0"/>
                      <a:pt x="7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2" name="Freeform 113"/>
              <p:cNvSpPr/>
              <p:nvPr/>
            </p:nvSpPr>
            <p:spPr bwMode="auto">
              <a:xfrm>
                <a:off x="2792" y="2272"/>
                <a:ext cx="59" cy="654"/>
              </a:xfrm>
              <a:custGeom>
                <a:avLst/>
                <a:gdLst>
                  <a:gd name="T0" fmla="*/ 25 w 25"/>
                  <a:gd name="T1" fmla="*/ 275 h 275"/>
                  <a:gd name="T2" fmla="*/ 24 w 25"/>
                  <a:gd name="T3" fmla="*/ 272 h 275"/>
                  <a:gd name="T4" fmla="*/ 23 w 25"/>
                  <a:gd name="T5" fmla="*/ 264 h 275"/>
                  <a:gd name="T6" fmla="*/ 19 w 25"/>
                  <a:gd name="T7" fmla="*/ 235 h 275"/>
                  <a:gd name="T8" fmla="*/ 8 w 25"/>
                  <a:gd name="T9" fmla="*/ 138 h 275"/>
                  <a:gd name="T10" fmla="*/ 1 w 25"/>
                  <a:gd name="T11" fmla="*/ 40 h 275"/>
                  <a:gd name="T12" fmla="*/ 0 w 25"/>
                  <a:gd name="T13" fmla="*/ 11 h 275"/>
                  <a:gd name="T14" fmla="*/ 0 w 25"/>
                  <a:gd name="T15" fmla="*/ 3 h 275"/>
                  <a:gd name="T16" fmla="*/ 0 w 25"/>
                  <a:gd name="T17" fmla="*/ 0 h 275"/>
                  <a:gd name="T18" fmla="*/ 0 w 25"/>
                  <a:gd name="T19" fmla="*/ 3 h 275"/>
                  <a:gd name="T20" fmla="*/ 1 w 25"/>
                  <a:gd name="T21" fmla="*/ 11 h 275"/>
                  <a:gd name="T22" fmla="*/ 3 w 25"/>
                  <a:gd name="T23" fmla="*/ 40 h 275"/>
                  <a:gd name="T24" fmla="*/ 10 w 25"/>
                  <a:gd name="T25" fmla="*/ 138 h 275"/>
                  <a:gd name="T26" fmla="*/ 20 w 25"/>
                  <a:gd name="T27" fmla="*/ 235 h 275"/>
                  <a:gd name="T28" fmla="*/ 24 w 25"/>
                  <a:gd name="T29" fmla="*/ 264 h 275"/>
                  <a:gd name="T30" fmla="*/ 25 w 25"/>
                  <a:gd name="T31" fmla="*/ 272 h 275"/>
                  <a:gd name="T32" fmla="*/ 25 w 25"/>
                  <a:gd name="T33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275">
                    <a:moveTo>
                      <a:pt x="25" y="275"/>
                    </a:moveTo>
                    <a:cubicBezTo>
                      <a:pt x="25" y="275"/>
                      <a:pt x="25" y="274"/>
                      <a:pt x="24" y="272"/>
                    </a:cubicBezTo>
                    <a:cubicBezTo>
                      <a:pt x="24" y="270"/>
                      <a:pt x="24" y="268"/>
                      <a:pt x="23" y="264"/>
                    </a:cubicBezTo>
                    <a:cubicBezTo>
                      <a:pt x="22" y="257"/>
                      <a:pt x="20" y="247"/>
                      <a:pt x="19" y="235"/>
                    </a:cubicBezTo>
                    <a:cubicBezTo>
                      <a:pt x="15" y="210"/>
                      <a:pt x="11" y="176"/>
                      <a:pt x="8" y="138"/>
                    </a:cubicBezTo>
                    <a:cubicBezTo>
                      <a:pt x="4" y="100"/>
                      <a:pt x="2" y="65"/>
                      <a:pt x="1" y="40"/>
                    </a:cubicBezTo>
                    <a:cubicBezTo>
                      <a:pt x="1" y="28"/>
                      <a:pt x="0" y="18"/>
                      <a:pt x="0" y="11"/>
                    </a:cubicBezTo>
                    <a:cubicBezTo>
                      <a:pt x="0" y="8"/>
                      <a:pt x="0" y="5"/>
                      <a:pt x="0" y="3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3"/>
                    </a:cubicBezTo>
                    <a:cubicBezTo>
                      <a:pt x="1" y="5"/>
                      <a:pt x="1" y="7"/>
                      <a:pt x="1" y="11"/>
                    </a:cubicBezTo>
                    <a:cubicBezTo>
                      <a:pt x="1" y="18"/>
                      <a:pt x="2" y="28"/>
                      <a:pt x="3" y="40"/>
                    </a:cubicBezTo>
                    <a:cubicBezTo>
                      <a:pt x="4" y="65"/>
                      <a:pt x="7" y="100"/>
                      <a:pt x="10" y="138"/>
                    </a:cubicBezTo>
                    <a:cubicBezTo>
                      <a:pt x="13" y="176"/>
                      <a:pt x="17" y="210"/>
                      <a:pt x="20" y="235"/>
                    </a:cubicBezTo>
                    <a:cubicBezTo>
                      <a:pt x="22" y="247"/>
                      <a:pt x="23" y="257"/>
                      <a:pt x="24" y="264"/>
                    </a:cubicBezTo>
                    <a:cubicBezTo>
                      <a:pt x="24" y="267"/>
                      <a:pt x="24" y="270"/>
                      <a:pt x="25" y="272"/>
                    </a:cubicBezTo>
                    <a:cubicBezTo>
                      <a:pt x="25" y="274"/>
                      <a:pt x="25" y="275"/>
                      <a:pt x="25" y="27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3" name="Freeform 114"/>
              <p:cNvSpPr/>
              <p:nvPr/>
            </p:nvSpPr>
            <p:spPr bwMode="auto">
              <a:xfrm>
                <a:off x="3025" y="2624"/>
                <a:ext cx="54" cy="200"/>
              </a:xfrm>
              <a:custGeom>
                <a:avLst/>
                <a:gdLst>
                  <a:gd name="T0" fmla="*/ 23 w 23"/>
                  <a:gd name="T1" fmla="*/ 84 h 84"/>
                  <a:gd name="T2" fmla="*/ 20 w 23"/>
                  <a:gd name="T3" fmla="*/ 81 h 84"/>
                  <a:gd name="T4" fmla="*/ 15 w 23"/>
                  <a:gd name="T5" fmla="*/ 73 h 84"/>
                  <a:gd name="T6" fmla="*/ 3 w 23"/>
                  <a:gd name="T7" fmla="*/ 44 h 84"/>
                  <a:gd name="T8" fmla="*/ 1 w 23"/>
                  <a:gd name="T9" fmla="*/ 13 h 84"/>
                  <a:gd name="T10" fmla="*/ 2 w 23"/>
                  <a:gd name="T11" fmla="*/ 3 h 84"/>
                  <a:gd name="T12" fmla="*/ 3 w 23"/>
                  <a:gd name="T13" fmla="*/ 0 h 84"/>
                  <a:gd name="T14" fmla="*/ 2 w 23"/>
                  <a:gd name="T15" fmla="*/ 13 h 84"/>
                  <a:gd name="T16" fmla="*/ 5 w 23"/>
                  <a:gd name="T17" fmla="*/ 44 h 84"/>
                  <a:gd name="T18" fmla="*/ 16 w 23"/>
                  <a:gd name="T19" fmla="*/ 73 h 84"/>
                  <a:gd name="T20" fmla="*/ 23 w 23"/>
                  <a:gd name="T2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84">
                    <a:moveTo>
                      <a:pt x="23" y="84"/>
                    </a:moveTo>
                    <a:cubicBezTo>
                      <a:pt x="23" y="84"/>
                      <a:pt x="22" y="83"/>
                      <a:pt x="20" y="81"/>
                    </a:cubicBezTo>
                    <a:cubicBezTo>
                      <a:pt x="19" y="80"/>
                      <a:pt x="17" y="77"/>
                      <a:pt x="15" y="73"/>
                    </a:cubicBezTo>
                    <a:cubicBezTo>
                      <a:pt x="11" y="66"/>
                      <a:pt x="6" y="56"/>
                      <a:pt x="3" y="44"/>
                    </a:cubicBezTo>
                    <a:cubicBezTo>
                      <a:pt x="1" y="32"/>
                      <a:pt x="0" y="21"/>
                      <a:pt x="1" y="13"/>
                    </a:cubicBezTo>
                    <a:cubicBezTo>
                      <a:pt x="1" y="9"/>
                      <a:pt x="2" y="5"/>
                      <a:pt x="2" y="3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5"/>
                      <a:pt x="2" y="13"/>
                    </a:cubicBezTo>
                    <a:cubicBezTo>
                      <a:pt x="2" y="21"/>
                      <a:pt x="3" y="32"/>
                      <a:pt x="5" y="44"/>
                    </a:cubicBezTo>
                    <a:cubicBezTo>
                      <a:pt x="8" y="55"/>
                      <a:pt x="13" y="66"/>
                      <a:pt x="16" y="73"/>
                    </a:cubicBezTo>
                    <a:cubicBezTo>
                      <a:pt x="20" y="80"/>
                      <a:pt x="23" y="84"/>
                      <a:pt x="23" y="8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4" name="Freeform 115"/>
              <p:cNvSpPr/>
              <p:nvPr/>
            </p:nvSpPr>
            <p:spPr bwMode="auto">
              <a:xfrm>
                <a:off x="1624" y="2319"/>
                <a:ext cx="337" cy="91"/>
              </a:xfrm>
              <a:custGeom>
                <a:avLst/>
                <a:gdLst>
                  <a:gd name="T0" fmla="*/ 142 w 142"/>
                  <a:gd name="T1" fmla="*/ 37 h 38"/>
                  <a:gd name="T2" fmla="*/ 140 w 142"/>
                  <a:gd name="T3" fmla="*/ 38 h 38"/>
                  <a:gd name="T4" fmla="*/ 136 w 142"/>
                  <a:gd name="T5" fmla="*/ 38 h 38"/>
                  <a:gd name="T6" fmla="*/ 120 w 142"/>
                  <a:gd name="T7" fmla="*/ 37 h 38"/>
                  <a:gd name="T8" fmla="*/ 97 w 142"/>
                  <a:gd name="T9" fmla="*/ 30 h 38"/>
                  <a:gd name="T10" fmla="*/ 71 w 142"/>
                  <a:gd name="T11" fmla="*/ 17 h 38"/>
                  <a:gd name="T12" fmla="*/ 44 w 142"/>
                  <a:gd name="T13" fmla="*/ 6 h 38"/>
                  <a:gd name="T14" fmla="*/ 21 w 142"/>
                  <a:gd name="T15" fmla="*/ 2 h 38"/>
                  <a:gd name="T16" fmla="*/ 0 w 142"/>
                  <a:gd name="T17" fmla="*/ 4 h 38"/>
                  <a:gd name="T18" fmla="*/ 1 w 142"/>
                  <a:gd name="T19" fmla="*/ 3 h 38"/>
                  <a:gd name="T20" fmla="*/ 5 w 142"/>
                  <a:gd name="T21" fmla="*/ 2 h 38"/>
                  <a:gd name="T22" fmla="*/ 21 w 142"/>
                  <a:gd name="T23" fmla="*/ 0 h 38"/>
                  <a:gd name="T24" fmla="*/ 45 w 142"/>
                  <a:gd name="T25" fmla="*/ 4 h 38"/>
                  <a:gd name="T26" fmla="*/ 72 w 142"/>
                  <a:gd name="T27" fmla="*/ 15 h 38"/>
                  <a:gd name="T28" fmla="*/ 98 w 142"/>
                  <a:gd name="T29" fmla="*/ 28 h 38"/>
                  <a:gd name="T30" fmla="*/ 120 w 142"/>
                  <a:gd name="T31" fmla="*/ 35 h 38"/>
                  <a:gd name="T32" fmla="*/ 142 w 142"/>
                  <a:gd name="T33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2" h="38">
                    <a:moveTo>
                      <a:pt x="142" y="37"/>
                    </a:moveTo>
                    <a:cubicBezTo>
                      <a:pt x="142" y="37"/>
                      <a:pt x="141" y="37"/>
                      <a:pt x="140" y="38"/>
                    </a:cubicBezTo>
                    <a:cubicBezTo>
                      <a:pt x="139" y="38"/>
                      <a:pt x="138" y="38"/>
                      <a:pt x="136" y="38"/>
                    </a:cubicBezTo>
                    <a:cubicBezTo>
                      <a:pt x="132" y="38"/>
                      <a:pt x="127" y="38"/>
                      <a:pt x="120" y="37"/>
                    </a:cubicBezTo>
                    <a:cubicBezTo>
                      <a:pt x="113" y="35"/>
                      <a:pt x="106" y="33"/>
                      <a:pt x="97" y="30"/>
                    </a:cubicBezTo>
                    <a:cubicBezTo>
                      <a:pt x="89" y="26"/>
                      <a:pt x="80" y="22"/>
                      <a:pt x="71" y="17"/>
                    </a:cubicBezTo>
                    <a:cubicBezTo>
                      <a:pt x="62" y="13"/>
                      <a:pt x="53" y="9"/>
                      <a:pt x="44" y="6"/>
                    </a:cubicBezTo>
                    <a:cubicBezTo>
                      <a:pt x="36" y="3"/>
                      <a:pt x="28" y="2"/>
                      <a:pt x="21" y="2"/>
                    </a:cubicBezTo>
                    <a:cubicBezTo>
                      <a:pt x="8" y="1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3"/>
                    </a:cubicBezTo>
                    <a:cubicBezTo>
                      <a:pt x="2" y="3"/>
                      <a:pt x="4" y="2"/>
                      <a:pt x="5" y="2"/>
                    </a:cubicBezTo>
                    <a:cubicBezTo>
                      <a:pt x="9" y="1"/>
                      <a:pt x="15" y="0"/>
                      <a:pt x="21" y="0"/>
                    </a:cubicBezTo>
                    <a:cubicBezTo>
                      <a:pt x="28" y="0"/>
                      <a:pt x="36" y="2"/>
                      <a:pt x="45" y="4"/>
                    </a:cubicBezTo>
                    <a:cubicBezTo>
                      <a:pt x="54" y="7"/>
                      <a:pt x="63" y="11"/>
                      <a:pt x="72" y="15"/>
                    </a:cubicBezTo>
                    <a:cubicBezTo>
                      <a:pt x="81" y="20"/>
                      <a:pt x="90" y="24"/>
                      <a:pt x="98" y="28"/>
                    </a:cubicBezTo>
                    <a:cubicBezTo>
                      <a:pt x="106" y="31"/>
                      <a:pt x="114" y="34"/>
                      <a:pt x="120" y="35"/>
                    </a:cubicBezTo>
                    <a:cubicBezTo>
                      <a:pt x="133" y="38"/>
                      <a:pt x="142" y="37"/>
                      <a:pt x="142" y="37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5" name="Freeform 116"/>
              <p:cNvSpPr/>
              <p:nvPr/>
            </p:nvSpPr>
            <p:spPr bwMode="auto">
              <a:xfrm>
                <a:off x="1966" y="2384"/>
                <a:ext cx="112" cy="21"/>
              </a:xfrm>
              <a:custGeom>
                <a:avLst/>
                <a:gdLst>
                  <a:gd name="T0" fmla="*/ 47 w 47"/>
                  <a:gd name="T1" fmla="*/ 0 h 9"/>
                  <a:gd name="T2" fmla="*/ 24 w 47"/>
                  <a:gd name="T3" fmla="*/ 6 h 9"/>
                  <a:gd name="T4" fmla="*/ 0 w 47"/>
                  <a:gd name="T5" fmla="*/ 9 h 9"/>
                  <a:gd name="T6" fmla="*/ 23 w 47"/>
                  <a:gd name="T7" fmla="*/ 3 h 9"/>
                  <a:gd name="T8" fmla="*/ 47 w 4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">
                    <a:moveTo>
                      <a:pt x="47" y="0"/>
                    </a:moveTo>
                    <a:cubicBezTo>
                      <a:pt x="47" y="1"/>
                      <a:pt x="37" y="3"/>
                      <a:pt x="24" y="6"/>
                    </a:cubicBezTo>
                    <a:cubicBezTo>
                      <a:pt x="11" y="8"/>
                      <a:pt x="0" y="9"/>
                      <a:pt x="0" y="9"/>
                    </a:cubicBezTo>
                    <a:cubicBezTo>
                      <a:pt x="0" y="8"/>
                      <a:pt x="10" y="6"/>
                      <a:pt x="23" y="3"/>
                    </a:cubicBezTo>
                    <a:cubicBezTo>
                      <a:pt x="37" y="1"/>
                      <a:pt x="47" y="0"/>
                      <a:pt x="4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6" name="Freeform 117"/>
              <p:cNvSpPr/>
              <p:nvPr/>
            </p:nvSpPr>
            <p:spPr bwMode="auto">
              <a:xfrm>
                <a:off x="1586" y="2588"/>
                <a:ext cx="371" cy="67"/>
              </a:xfrm>
              <a:custGeom>
                <a:avLst/>
                <a:gdLst>
                  <a:gd name="T0" fmla="*/ 156 w 156"/>
                  <a:gd name="T1" fmla="*/ 0 h 28"/>
                  <a:gd name="T2" fmla="*/ 150 w 156"/>
                  <a:gd name="T3" fmla="*/ 3 h 28"/>
                  <a:gd name="T4" fmla="*/ 134 w 156"/>
                  <a:gd name="T5" fmla="*/ 9 h 28"/>
                  <a:gd name="T6" fmla="*/ 79 w 156"/>
                  <a:gd name="T7" fmla="*/ 22 h 28"/>
                  <a:gd name="T8" fmla="*/ 48 w 156"/>
                  <a:gd name="T9" fmla="*/ 27 h 28"/>
                  <a:gd name="T10" fmla="*/ 22 w 156"/>
                  <a:gd name="T11" fmla="*/ 27 h 28"/>
                  <a:gd name="T12" fmla="*/ 5 w 156"/>
                  <a:gd name="T13" fmla="*/ 22 h 28"/>
                  <a:gd name="T14" fmla="*/ 1 w 156"/>
                  <a:gd name="T15" fmla="*/ 20 h 28"/>
                  <a:gd name="T16" fmla="*/ 0 w 156"/>
                  <a:gd name="T17" fmla="*/ 19 h 28"/>
                  <a:gd name="T18" fmla="*/ 6 w 156"/>
                  <a:gd name="T19" fmla="*/ 22 h 28"/>
                  <a:gd name="T20" fmla="*/ 22 w 156"/>
                  <a:gd name="T21" fmla="*/ 26 h 28"/>
                  <a:gd name="T22" fmla="*/ 47 w 156"/>
                  <a:gd name="T23" fmla="*/ 25 h 28"/>
                  <a:gd name="T24" fmla="*/ 78 w 156"/>
                  <a:gd name="T25" fmla="*/ 20 h 28"/>
                  <a:gd name="T26" fmla="*/ 134 w 156"/>
                  <a:gd name="T27" fmla="*/ 7 h 28"/>
                  <a:gd name="T28" fmla="*/ 150 w 156"/>
                  <a:gd name="T29" fmla="*/ 2 h 28"/>
                  <a:gd name="T30" fmla="*/ 156 w 156"/>
                  <a:gd name="T3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28">
                    <a:moveTo>
                      <a:pt x="156" y="0"/>
                    </a:moveTo>
                    <a:cubicBezTo>
                      <a:pt x="156" y="0"/>
                      <a:pt x="154" y="1"/>
                      <a:pt x="150" y="3"/>
                    </a:cubicBezTo>
                    <a:cubicBezTo>
                      <a:pt x="147" y="4"/>
                      <a:pt x="141" y="6"/>
                      <a:pt x="134" y="9"/>
                    </a:cubicBezTo>
                    <a:cubicBezTo>
                      <a:pt x="120" y="13"/>
                      <a:pt x="101" y="18"/>
                      <a:pt x="79" y="22"/>
                    </a:cubicBezTo>
                    <a:cubicBezTo>
                      <a:pt x="68" y="24"/>
                      <a:pt x="57" y="26"/>
                      <a:pt x="48" y="27"/>
                    </a:cubicBezTo>
                    <a:cubicBezTo>
                      <a:pt x="38" y="28"/>
                      <a:pt x="29" y="28"/>
                      <a:pt x="22" y="27"/>
                    </a:cubicBezTo>
                    <a:cubicBezTo>
                      <a:pt x="15" y="27"/>
                      <a:pt x="9" y="24"/>
                      <a:pt x="5" y="22"/>
                    </a:cubicBezTo>
                    <a:cubicBezTo>
                      <a:pt x="4" y="21"/>
                      <a:pt x="2" y="21"/>
                      <a:pt x="1" y="20"/>
                    </a:cubicBezTo>
                    <a:cubicBezTo>
                      <a:pt x="1" y="19"/>
                      <a:pt x="0" y="19"/>
                      <a:pt x="0" y="19"/>
                    </a:cubicBezTo>
                    <a:cubicBezTo>
                      <a:pt x="0" y="19"/>
                      <a:pt x="2" y="20"/>
                      <a:pt x="6" y="22"/>
                    </a:cubicBezTo>
                    <a:cubicBezTo>
                      <a:pt x="9" y="23"/>
                      <a:pt x="15" y="25"/>
                      <a:pt x="22" y="26"/>
                    </a:cubicBezTo>
                    <a:cubicBezTo>
                      <a:pt x="29" y="26"/>
                      <a:pt x="38" y="26"/>
                      <a:pt x="47" y="25"/>
                    </a:cubicBezTo>
                    <a:cubicBezTo>
                      <a:pt x="57" y="24"/>
                      <a:pt x="67" y="22"/>
                      <a:pt x="78" y="20"/>
                    </a:cubicBezTo>
                    <a:cubicBezTo>
                      <a:pt x="100" y="16"/>
                      <a:pt x="120" y="11"/>
                      <a:pt x="134" y="7"/>
                    </a:cubicBezTo>
                    <a:cubicBezTo>
                      <a:pt x="141" y="5"/>
                      <a:pt x="146" y="3"/>
                      <a:pt x="150" y="2"/>
                    </a:cubicBezTo>
                    <a:cubicBezTo>
                      <a:pt x="154" y="1"/>
                      <a:pt x="156" y="0"/>
                      <a:pt x="1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7" name="Freeform 118"/>
              <p:cNvSpPr/>
              <p:nvPr/>
            </p:nvSpPr>
            <p:spPr bwMode="auto">
              <a:xfrm>
                <a:off x="1973" y="2638"/>
                <a:ext cx="102" cy="5"/>
              </a:xfrm>
              <a:custGeom>
                <a:avLst/>
                <a:gdLst>
                  <a:gd name="T0" fmla="*/ 43 w 43"/>
                  <a:gd name="T1" fmla="*/ 0 h 2"/>
                  <a:gd name="T2" fmla="*/ 21 w 43"/>
                  <a:gd name="T3" fmla="*/ 2 h 2"/>
                  <a:gd name="T4" fmla="*/ 0 w 43"/>
                  <a:gd name="T5" fmla="*/ 1 h 2"/>
                  <a:gd name="T6" fmla="*/ 21 w 43"/>
                  <a:gd name="T7" fmla="*/ 0 h 2"/>
                  <a:gd name="T8" fmla="*/ 43 w 4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">
                    <a:moveTo>
                      <a:pt x="43" y="0"/>
                    </a:moveTo>
                    <a:cubicBezTo>
                      <a:pt x="43" y="1"/>
                      <a:pt x="33" y="2"/>
                      <a:pt x="21" y="2"/>
                    </a:cubicBezTo>
                    <a:cubicBezTo>
                      <a:pt x="9" y="2"/>
                      <a:pt x="0" y="2"/>
                      <a:pt x="0" y="1"/>
                    </a:cubicBezTo>
                    <a:cubicBezTo>
                      <a:pt x="0" y="1"/>
                      <a:pt x="9" y="0"/>
                      <a:pt x="21" y="0"/>
                    </a:cubicBezTo>
                    <a:cubicBezTo>
                      <a:pt x="33" y="0"/>
                      <a:pt x="43" y="0"/>
                      <a:pt x="4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8" name="Freeform 119"/>
              <p:cNvSpPr/>
              <p:nvPr/>
            </p:nvSpPr>
            <p:spPr bwMode="auto">
              <a:xfrm>
                <a:off x="1586" y="2759"/>
                <a:ext cx="361" cy="314"/>
              </a:xfrm>
              <a:custGeom>
                <a:avLst/>
                <a:gdLst>
                  <a:gd name="T0" fmla="*/ 0 w 152"/>
                  <a:gd name="T1" fmla="*/ 132 h 132"/>
                  <a:gd name="T2" fmla="*/ 1 w 152"/>
                  <a:gd name="T3" fmla="*/ 130 h 132"/>
                  <a:gd name="T4" fmla="*/ 2 w 152"/>
                  <a:gd name="T5" fmla="*/ 124 h 132"/>
                  <a:gd name="T6" fmla="*/ 4 w 152"/>
                  <a:gd name="T7" fmla="*/ 119 h 132"/>
                  <a:gd name="T8" fmla="*/ 5 w 152"/>
                  <a:gd name="T9" fmla="*/ 114 h 132"/>
                  <a:gd name="T10" fmla="*/ 10 w 152"/>
                  <a:gd name="T11" fmla="*/ 102 h 132"/>
                  <a:gd name="T12" fmla="*/ 14 w 152"/>
                  <a:gd name="T13" fmla="*/ 95 h 132"/>
                  <a:gd name="T14" fmla="*/ 18 w 152"/>
                  <a:gd name="T15" fmla="*/ 88 h 132"/>
                  <a:gd name="T16" fmla="*/ 28 w 152"/>
                  <a:gd name="T17" fmla="*/ 73 h 132"/>
                  <a:gd name="T18" fmla="*/ 56 w 152"/>
                  <a:gd name="T19" fmla="*/ 42 h 132"/>
                  <a:gd name="T20" fmla="*/ 90 w 152"/>
                  <a:gd name="T21" fmla="*/ 19 h 132"/>
                  <a:gd name="T22" fmla="*/ 106 w 152"/>
                  <a:gd name="T23" fmla="*/ 11 h 132"/>
                  <a:gd name="T24" fmla="*/ 114 w 152"/>
                  <a:gd name="T25" fmla="*/ 8 h 132"/>
                  <a:gd name="T26" fmla="*/ 121 w 152"/>
                  <a:gd name="T27" fmla="*/ 6 h 132"/>
                  <a:gd name="T28" fmla="*/ 134 w 152"/>
                  <a:gd name="T29" fmla="*/ 2 h 132"/>
                  <a:gd name="T30" fmla="*/ 139 w 152"/>
                  <a:gd name="T31" fmla="*/ 1 h 132"/>
                  <a:gd name="T32" fmla="*/ 144 w 152"/>
                  <a:gd name="T33" fmla="*/ 1 h 132"/>
                  <a:gd name="T34" fmla="*/ 150 w 152"/>
                  <a:gd name="T35" fmla="*/ 0 h 132"/>
                  <a:gd name="T36" fmla="*/ 152 w 152"/>
                  <a:gd name="T37" fmla="*/ 0 h 132"/>
                  <a:gd name="T38" fmla="*/ 150 w 152"/>
                  <a:gd name="T39" fmla="*/ 0 h 132"/>
                  <a:gd name="T40" fmla="*/ 144 w 152"/>
                  <a:gd name="T41" fmla="*/ 2 h 132"/>
                  <a:gd name="T42" fmla="*/ 139 w 152"/>
                  <a:gd name="T43" fmla="*/ 2 h 132"/>
                  <a:gd name="T44" fmla="*/ 134 w 152"/>
                  <a:gd name="T45" fmla="*/ 4 h 132"/>
                  <a:gd name="T46" fmla="*/ 122 w 152"/>
                  <a:gd name="T47" fmla="*/ 7 h 132"/>
                  <a:gd name="T48" fmla="*/ 115 w 152"/>
                  <a:gd name="T49" fmla="*/ 10 h 132"/>
                  <a:gd name="T50" fmla="*/ 107 w 152"/>
                  <a:gd name="T51" fmla="*/ 13 h 132"/>
                  <a:gd name="T52" fmla="*/ 91 w 152"/>
                  <a:gd name="T53" fmla="*/ 20 h 132"/>
                  <a:gd name="T54" fmla="*/ 57 w 152"/>
                  <a:gd name="T55" fmla="*/ 44 h 132"/>
                  <a:gd name="T56" fmla="*/ 29 w 152"/>
                  <a:gd name="T57" fmla="*/ 74 h 132"/>
                  <a:gd name="T58" fmla="*/ 19 w 152"/>
                  <a:gd name="T59" fmla="*/ 89 h 132"/>
                  <a:gd name="T60" fmla="*/ 15 w 152"/>
                  <a:gd name="T61" fmla="*/ 96 h 132"/>
                  <a:gd name="T62" fmla="*/ 12 w 152"/>
                  <a:gd name="T63" fmla="*/ 103 h 132"/>
                  <a:gd name="T64" fmla="*/ 7 w 152"/>
                  <a:gd name="T65" fmla="*/ 115 h 132"/>
                  <a:gd name="T66" fmla="*/ 5 w 152"/>
                  <a:gd name="T67" fmla="*/ 120 h 132"/>
                  <a:gd name="T68" fmla="*/ 3 w 152"/>
                  <a:gd name="T69" fmla="*/ 124 h 132"/>
                  <a:gd name="T70" fmla="*/ 1 w 152"/>
                  <a:gd name="T71" fmla="*/ 130 h 132"/>
                  <a:gd name="T72" fmla="*/ 0 w 152"/>
                  <a:gd name="T73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" h="132">
                    <a:moveTo>
                      <a:pt x="0" y="132"/>
                    </a:moveTo>
                    <a:cubicBezTo>
                      <a:pt x="0" y="132"/>
                      <a:pt x="0" y="131"/>
                      <a:pt x="1" y="130"/>
                    </a:cubicBezTo>
                    <a:cubicBezTo>
                      <a:pt x="1" y="128"/>
                      <a:pt x="2" y="126"/>
                      <a:pt x="2" y="124"/>
                    </a:cubicBezTo>
                    <a:cubicBezTo>
                      <a:pt x="3" y="122"/>
                      <a:pt x="3" y="121"/>
                      <a:pt x="4" y="119"/>
                    </a:cubicBezTo>
                    <a:cubicBezTo>
                      <a:pt x="4" y="118"/>
                      <a:pt x="5" y="116"/>
                      <a:pt x="5" y="114"/>
                    </a:cubicBezTo>
                    <a:cubicBezTo>
                      <a:pt x="7" y="111"/>
                      <a:pt x="8" y="106"/>
                      <a:pt x="10" y="102"/>
                    </a:cubicBezTo>
                    <a:cubicBezTo>
                      <a:pt x="11" y="100"/>
                      <a:pt x="13" y="98"/>
                      <a:pt x="14" y="95"/>
                    </a:cubicBezTo>
                    <a:cubicBezTo>
                      <a:pt x="15" y="93"/>
                      <a:pt x="16" y="91"/>
                      <a:pt x="18" y="88"/>
                    </a:cubicBezTo>
                    <a:cubicBezTo>
                      <a:pt x="20" y="83"/>
                      <a:pt x="24" y="78"/>
                      <a:pt x="28" y="73"/>
                    </a:cubicBezTo>
                    <a:cubicBezTo>
                      <a:pt x="35" y="63"/>
                      <a:pt x="45" y="52"/>
                      <a:pt x="56" y="42"/>
                    </a:cubicBezTo>
                    <a:cubicBezTo>
                      <a:pt x="67" y="33"/>
                      <a:pt x="79" y="25"/>
                      <a:pt x="90" y="19"/>
                    </a:cubicBezTo>
                    <a:cubicBezTo>
                      <a:pt x="96" y="16"/>
                      <a:pt x="101" y="13"/>
                      <a:pt x="106" y="11"/>
                    </a:cubicBezTo>
                    <a:cubicBezTo>
                      <a:pt x="109" y="10"/>
                      <a:pt x="111" y="9"/>
                      <a:pt x="114" y="8"/>
                    </a:cubicBezTo>
                    <a:cubicBezTo>
                      <a:pt x="117" y="7"/>
                      <a:pt x="119" y="6"/>
                      <a:pt x="121" y="6"/>
                    </a:cubicBezTo>
                    <a:cubicBezTo>
                      <a:pt x="126" y="4"/>
                      <a:pt x="130" y="3"/>
                      <a:pt x="134" y="2"/>
                    </a:cubicBezTo>
                    <a:cubicBezTo>
                      <a:pt x="136" y="2"/>
                      <a:pt x="137" y="2"/>
                      <a:pt x="139" y="1"/>
                    </a:cubicBezTo>
                    <a:cubicBezTo>
                      <a:pt x="141" y="1"/>
                      <a:pt x="142" y="1"/>
                      <a:pt x="144" y="1"/>
                    </a:cubicBezTo>
                    <a:cubicBezTo>
                      <a:pt x="146" y="0"/>
                      <a:pt x="148" y="0"/>
                      <a:pt x="150" y="0"/>
                    </a:cubicBezTo>
                    <a:cubicBezTo>
                      <a:pt x="151" y="0"/>
                      <a:pt x="152" y="0"/>
                      <a:pt x="152" y="0"/>
                    </a:cubicBezTo>
                    <a:cubicBezTo>
                      <a:pt x="152" y="0"/>
                      <a:pt x="151" y="0"/>
                      <a:pt x="150" y="0"/>
                    </a:cubicBezTo>
                    <a:cubicBezTo>
                      <a:pt x="148" y="1"/>
                      <a:pt x="146" y="1"/>
                      <a:pt x="144" y="2"/>
                    </a:cubicBezTo>
                    <a:cubicBezTo>
                      <a:pt x="142" y="2"/>
                      <a:pt x="141" y="2"/>
                      <a:pt x="139" y="2"/>
                    </a:cubicBezTo>
                    <a:cubicBezTo>
                      <a:pt x="138" y="3"/>
                      <a:pt x="136" y="3"/>
                      <a:pt x="134" y="4"/>
                    </a:cubicBezTo>
                    <a:cubicBezTo>
                      <a:pt x="130" y="5"/>
                      <a:pt x="126" y="5"/>
                      <a:pt x="122" y="7"/>
                    </a:cubicBezTo>
                    <a:cubicBezTo>
                      <a:pt x="119" y="8"/>
                      <a:pt x="117" y="9"/>
                      <a:pt x="115" y="10"/>
                    </a:cubicBezTo>
                    <a:cubicBezTo>
                      <a:pt x="112" y="10"/>
                      <a:pt x="110" y="12"/>
                      <a:pt x="107" y="13"/>
                    </a:cubicBezTo>
                    <a:cubicBezTo>
                      <a:pt x="102" y="15"/>
                      <a:pt x="96" y="17"/>
                      <a:pt x="91" y="20"/>
                    </a:cubicBezTo>
                    <a:cubicBezTo>
                      <a:pt x="80" y="26"/>
                      <a:pt x="68" y="34"/>
                      <a:pt x="57" y="44"/>
                    </a:cubicBezTo>
                    <a:cubicBezTo>
                      <a:pt x="46" y="53"/>
                      <a:pt x="37" y="64"/>
                      <a:pt x="29" y="74"/>
                    </a:cubicBezTo>
                    <a:cubicBezTo>
                      <a:pt x="26" y="79"/>
                      <a:pt x="22" y="84"/>
                      <a:pt x="19" y="89"/>
                    </a:cubicBezTo>
                    <a:cubicBezTo>
                      <a:pt x="18" y="91"/>
                      <a:pt x="16" y="94"/>
                      <a:pt x="15" y="96"/>
                    </a:cubicBezTo>
                    <a:cubicBezTo>
                      <a:pt x="14" y="98"/>
                      <a:pt x="13" y="101"/>
                      <a:pt x="12" y="103"/>
                    </a:cubicBezTo>
                    <a:cubicBezTo>
                      <a:pt x="9" y="107"/>
                      <a:pt x="8" y="111"/>
                      <a:pt x="7" y="115"/>
                    </a:cubicBezTo>
                    <a:cubicBezTo>
                      <a:pt x="6" y="116"/>
                      <a:pt x="5" y="118"/>
                      <a:pt x="5" y="120"/>
                    </a:cubicBezTo>
                    <a:cubicBezTo>
                      <a:pt x="4" y="121"/>
                      <a:pt x="4" y="122"/>
                      <a:pt x="3" y="124"/>
                    </a:cubicBezTo>
                    <a:cubicBezTo>
                      <a:pt x="2" y="126"/>
                      <a:pt x="2" y="128"/>
                      <a:pt x="1" y="130"/>
                    </a:cubicBezTo>
                    <a:cubicBezTo>
                      <a:pt x="1" y="131"/>
                      <a:pt x="0" y="132"/>
                      <a:pt x="0" y="13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9" name="Freeform 120"/>
              <p:cNvSpPr/>
              <p:nvPr/>
            </p:nvSpPr>
            <p:spPr bwMode="auto">
              <a:xfrm>
                <a:off x="1916" y="2781"/>
                <a:ext cx="147" cy="392"/>
              </a:xfrm>
              <a:custGeom>
                <a:avLst/>
                <a:gdLst>
                  <a:gd name="T0" fmla="*/ 62 w 62"/>
                  <a:gd name="T1" fmla="*/ 0 h 165"/>
                  <a:gd name="T2" fmla="*/ 46 w 62"/>
                  <a:gd name="T3" fmla="*/ 20 h 165"/>
                  <a:gd name="T4" fmla="*/ 36 w 62"/>
                  <a:gd name="T5" fmla="*/ 48 h 165"/>
                  <a:gd name="T6" fmla="*/ 33 w 62"/>
                  <a:gd name="T7" fmla="*/ 83 h 165"/>
                  <a:gd name="T8" fmla="*/ 29 w 62"/>
                  <a:gd name="T9" fmla="*/ 118 h 165"/>
                  <a:gd name="T10" fmla="*/ 18 w 62"/>
                  <a:gd name="T11" fmla="*/ 146 h 165"/>
                  <a:gd name="T12" fmla="*/ 6 w 62"/>
                  <a:gd name="T13" fmla="*/ 161 h 165"/>
                  <a:gd name="T14" fmla="*/ 2 w 62"/>
                  <a:gd name="T15" fmla="*/ 164 h 165"/>
                  <a:gd name="T16" fmla="*/ 0 w 62"/>
                  <a:gd name="T17" fmla="*/ 165 h 165"/>
                  <a:gd name="T18" fmla="*/ 17 w 62"/>
                  <a:gd name="T19" fmla="*/ 145 h 165"/>
                  <a:gd name="T20" fmla="*/ 27 w 62"/>
                  <a:gd name="T21" fmla="*/ 118 h 165"/>
                  <a:gd name="T22" fmla="*/ 31 w 62"/>
                  <a:gd name="T23" fmla="*/ 83 h 165"/>
                  <a:gd name="T24" fmla="*/ 35 w 62"/>
                  <a:gd name="T25" fmla="*/ 47 h 165"/>
                  <a:gd name="T26" fmla="*/ 44 w 62"/>
                  <a:gd name="T27" fmla="*/ 20 h 165"/>
                  <a:gd name="T28" fmla="*/ 56 w 62"/>
                  <a:gd name="T29" fmla="*/ 4 h 165"/>
                  <a:gd name="T30" fmla="*/ 60 w 62"/>
                  <a:gd name="T31" fmla="*/ 1 h 165"/>
                  <a:gd name="T32" fmla="*/ 62 w 62"/>
                  <a:gd name="T3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165">
                    <a:moveTo>
                      <a:pt x="62" y="0"/>
                    </a:moveTo>
                    <a:cubicBezTo>
                      <a:pt x="62" y="0"/>
                      <a:pt x="53" y="6"/>
                      <a:pt x="46" y="20"/>
                    </a:cubicBezTo>
                    <a:cubicBezTo>
                      <a:pt x="42" y="28"/>
                      <a:pt x="38" y="37"/>
                      <a:pt x="36" y="48"/>
                    </a:cubicBezTo>
                    <a:cubicBezTo>
                      <a:pt x="34" y="58"/>
                      <a:pt x="33" y="70"/>
                      <a:pt x="33" y="83"/>
                    </a:cubicBezTo>
                    <a:cubicBezTo>
                      <a:pt x="32" y="95"/>
                      <a:pt x="31" y="107"/>
                      <a:pt x="29" y="118"/>
                    </a:cubicBezTo>
                    <a:cubicBezTo>
                      <a:pt x="26" y="129"/>
                      <a:pt x="23" y="138"/>
                      <a:pt x="18" y="146"/>
                    </a:cubicBezTo>
                    <a:cubicBezTo>
                      <a:pt x="14" y="153"/>
                      <a:pt x="10" y="158"/>
                      <a:pt x="6" y="161"/>
                    </a:cubicBezTo>
                    <a:cubicBezTo>
                      <a:pt x="5" y="162"/>
                      <a:pt x="3" y="164"/>
                      <a:pt x="2" y="164"/>
                    </a:cubicBezTo>
                    <a:cubicBezTo>
                      <a:pt x="1" y="165"/>
                      <a:pt x="1" y="165"/>
                      <a:pt x="0" y="165"/>
                    </a:cubicBezTo>
                    <a:cubicBezTo>
                      <a:pt x="0" y="165"/>
                      <a:pt x="9" y="159"/>
                      <a:pt x="17" y="145"/>
                    </a:cubicBezTo>
                    <a:cubicBezTo>
                      <a:pt x="21" y="138"/>
                      <a:pt x="24" y="128"/>
                      <a:pt x="27" y="118"/>
                    </a:cubicBezTo>
                    <a:cubicBezTo>
                      <a:pt x="29" y="107"/>
                      <a:pt x="30" y="95"/>
                      <a:pt x="31" y="83"/>
                    </a:cubicBezTo>
                    <a:cubicBezTo>
                      <a:pt x="31" y="70"/>
                      <a:pt x="32" y="58"/>
                      <a:pt x="35" y="47"/>
                    </a:cubicBezTo>
                    <a:cubicBezTo>
                      <a:pt x="37" y="36"/>
                      <a:pt x="40" y="27"/>
                      <a:pt x="44" y="20"/>
                    </a:cubicBezTo>
                    <a:cubicBezTo>
                      <a:pt x="48" y="12"/>
                      <a:pt x="53" y="7"/>
                      <a:pt x="56" y="4"/>
                    </a:cubicBezTo>
                    <a:cubicBezTo>
                      <a:pt x="58" y="3"/>
                      <a:pt x="59" y="1"/>
                      <a:pt x="60" y="1"/>
                    </a:cubicBezTo>
                    <a:cubicBezTo>
                      <a:pt x="61" y="0"/>
                      <a:pt x="62" y="0"/>
                      <a:pt x="6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0" name="Freeform 121"/>
              <p:cNvSpPr/>
              <p:nvPr/>
            </p:nvSpPr>
            <p:spPr bwMode="auto">
              <a:xfrm>
                <a:off x="2225" y="2814"/>
                <a:ext cx="14" cy="366"/>
              </a:xfrm>
              <a:custGeom>
                <a:avLst/>
                <a:gdLst>
                  <a:gd name="T0" fmla="*/ 0 w 6"/>
                  <a:gd name="T1" fmla="*/ 154 h 154"/>
                  <a:gd name="T2" fmla="*/ 2 w 6"/>
                  <a:gd name="T3" fmla="*/ 77 h 154"/>
                  <a:gd name="T4" fmla="*/ 5 w 6"/>
                  <a:gd name="T5" fmla="*/ 0 h 154"/>
                  <a:gd name="T6" fmla="*/ 4 w 6"/>
                  <a:gd name="T7" fmla="*/ 77 h 154"/>
                  <a:gd name="T8" fmla="*/ 0 w 6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4">
                    <a:moveTo>
                      <a:pt x="0" y="154"/>
                    </a:moveTo>
                    <a:cubicBezTo>
                      <a:pt x="0" y="154"/>
                      <a:pt x="0" y="119"/>
                      <a:pt x="2" y="77"/>
                    </a:cubicBezTo>
                    <a:cubicBezTo>
                      <a:pt x="3" y="34"/>
                      <a:pt x="5" y="0"/>
                      <a:pt x="5" y="0"/>
                    </a:cubicBezTo>
                    <a:cubicBezTo>
                      <a:pt x="6" y="0"/>
                      <a:pt x="5" y="34"/>
                      <a:pt x="4" y="77"/>
                    </a:cubicBezTo>
                    <a:cubicBezTo>
                      <a:pt x="2" y="119"/>
                      <a:pt x="1" y="154"/>
                      <a:pt x="0" y="15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1" name="Freeform 122"/>
              <p:cNvSpPr/>
              <p:nvPr/>
            </p:nvSpPr>
            <p:spPr bwMode="auto">
              <a:xfrm>
                <a:off x="2467" y="2859"/>
                <a:ext cx="64" cy="307"/>
              </a:xfrm>
              <a:custGeom>
                <a:avLst/>
                <a:gdLst>
                  <a:gd name="T0" fmla="*/ 7 w 27"/>
                  <a:gd name="T1" fmla="*/ 129 h 129"/>
                  <a:gd name="T2" fmla="*/ 5 w 27"/>
                  <a:gd name="T3" fmla="*/ 124 h 129"/>
                  <a:gd name="T4" fmla="*/ 3 w 27"/>
                  <a:gd name="T5" fmla="*/ 118 h 129"/>
                  <a:gd name="T6" fmla="*/ 2 w 27"/>
                  <a:gd name="T7" fmla="*/ 110 h 129"/>
                  <a:gd name="T8" fmla="*/ 0 w 27"/>
                  <a:gd name="T9" fmla="*/ 88 h 129"/>
                  <a:gd name="T10" fmla="*/ 1 w 27"/>
                  <a:gd name="T11" fmla="*/ 62 h 129"/>
                  <a:gd name="T12" fmla="*/ 8 w 27"/>
                  <a:gd name="T13" fmla="*/ 37 h 129"/>
                  <a:gd name="T14" fmla="*/ 16 w 27"/>
                  <a:gd name="T15" fmla="*/ 17 h 129"/>
                  <a:gd name="T16" fmla="*/ 20 w 27"/>
                  <a:gd name="T17" fmla="*/ 10 h 129"/>
                  <a:gd name="T18" fmla="*/ 23 w 27"/>
                  <a:gd name="T19" fmla="*/ 4 h 129"/>
                  <a:gd name="T20" fmla="*/ 27 w 27"/>
                  <a:gd name="T21" fmla="*/ 0 h 129"/>
                  <a:gd name="T22" fmla="*/ 17 w 27"/>
                  <a:gd name="T23" fmla="*/ 18 h 129"/>
                  <a:gd name="T24" fmla="*/ 9 w 27"/>
                  <a:gd name="T25" fmla="*/ 37 h 129"/>
                  <a:gd name="T26" fmla="*/ 3 w 27"/>
                  <a:gd name="T27" fmla="*/ 62 h 129"/>
                  <a:gd name="T28" fmla="*/ 2 w 27"/>
                  <a:gd name="T29" fmla="*/ 88 h 129"/>
                  <a:gd name="T30" fmla="*/ 3 w 27"/>
                  <a:gd name="T31" fmla="*/ 110 h 129"/>
                  <a:gd name="T32" fmla="*/ 7 w 27"/>
                  <a:gd name="T33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129">
                    <a:moveTo>
                      <a:pt x="7" y="129"/>
                    </a:moveTo>
                    <a:cubicBezTo>
                      <a:pt x="7" y="129"/>
                      <a:pt x="6" y="127"/>
                      <a:pt x="5" y="124"/>
                    </a:cubicBezTo>
                    <a:cubicBezTo>
                      <a:pt x="5" y="122"/>
                      <a:pt x="4" y="120"/>
                      <a:pt x="3" y="118"/>
                    </a:cubicBezTo>
                    <a:cubicBezTo>
                      <a:pt x="3" y="115"/>
                      <a:pt x="2" y="113"/>
                      <a:pt x="2" y="110"/>
                    </a:cubicBezTo>
                    <a:cubicBezTo>
                      <a:pt x="1" y="104"/>
                      <a:pt x="0" y="96"/>
                      <a:pt x="0" y="88"/>
                    </a:cubicBezTo>
                    <a:cubicBezTo>
                      <a:pt x="0" y="80"/>
                      <a:pt x="0" y="71"/>
                      <a:pt x="1" y="62"/>
                    </a:cubicBezTo>
                    <a:cubicBezTo>
                      <a:pt x="3" y="53"/>
                      <a:pt x="5" y="44"/>
                      <a:pt x="8" y="37"/>
                    </a:cubicBezTo>
                    <a:cubicBezTo>
                      <a:pt x="10" y="29"/>
                      <a:pt x="13" y="22"/>
                      <a:pt x="16" y="17"/>
                    </a:cubicBezTo>
                    <a:cubicBezTo>
                      <a:pt x="17" y="14"/>
                      <a:pt x="19" y="12"/>
                      <a:pt x="20" y="10"/>
                    </a:cubicBezTo>
                    <a:cubicBezTo>
                      <a:pt x="21" y="8"/>
                      <a:pt x="22" y="6"/>
                      <a:pt x="23" y="4"/>
                    </a:cubicBezTo>
                    <a:cubicBezTo>
                      <a:pt x="25" y="2"/>
                      <a:pt x="26" y="0"/>
                      <a:pt x="27" y="0"/>
                    </a:cubicBezTo>
                    <a:cubicBezTo>
                      <a:pt x="27" y="0"/>
                      <a:pt x="23" y="7"/>
                      <a:pt x="17" y="18"/>
                    </a:cubicBezTo>
                    <a:cubicBezTo>
                      <a:pt x="15" y="23"/>
                      <a:pt x="12" y="30"/>
                      <a:pt x="9" y="37"/>
                    </a:cubicBezTo>
                    <a:cubicBezTo>
                      <a:pt x="7" y="45"/>
                      <a:pt x="5" y="53"/>
                      <a:pt x="3" y="62"/>
                    </a:cubicBezTo>
                    <a:cubicBezTo>
                      <a:pt x="2" y="72"/>
                      <a:pt x="2" y="80"/>
                      <a:pt x="2" y="88"/>
                    </a:cubicBezTo>
                    <a:cubicBezTo>
                      <a:pt x="2" y="96"/>
                      <a:pt x="2" y="104"/>
                      <a:pt x="3" y="110"/>
                    </a:cubicBezTo>
                    <a:cubicBezTo>
                      <a:pt x="5" y="122"/>
                      <a:pt x="7" y="129"/>
                      <a:pt x="7" y="129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2" name="Freeform 123"/>
              <p:cNvSpPr/>
              <p:nvPr/>
            </p:nvSpPr>
            <p:spPr bwMode="auto">
              <a:xfrm>
                <a:off x="1764" y="2072"/>
                <a:ext cx="283" cy="43"/>
              </a:xfrm>
              <a:custGeom>
                <a:avLst/>
                <a:gdLst>
                  <a:gd name="T0" fmla="*/ 118 w 119"/>
                  <a:gd name="T1" fmla="*/ 18 h 18"/>
                  <a:gd name="T2" fmla="*/ 102 w 119"/>
                  <a:gd name="T3" fmla="*/ 12 h 18"/>
                  <a:gd name="T4" fmla="*/ 60 w 119"/>
                  <a:gd name="T5" fmla="*/ 3 h 18"/>
                  <a:gd name="T6" fmla="*/ 18 w 119"/>
                  <a:gd name="T7" fmla="*/ 5 h 18"/>
                  <a:gd name="T8" fmla="*/ 0 w 119"/>
                  <a:gd name="T9" fmla="*/ 7 h 18"/>
                  <a:gd name="T10" fmla="*/ 5 w 119"/>
                  <a:gd name="T11" fmla="*/ 6 h 18"/>
                  <a:gd name="T12" fmla="*/ 18 w 119"/>
                  <a:gd name="T13" fmla="*/ 3 h 18"/>
                  <a:gd name="T14" fmla="*/ 60 w 119"/>
                  <a:gd name="T15" fmla="*/ 1 h 18"/>
                  <a:gd name="T16" fmla="*/ 102 w 119"/>
                  <a:gd name="T17" fmla="*/ 11 h 18"/>
                  <a:gd name="T18" fmla="*/ 114 w 119"/>
                  <a:gd name="T19" fmla="*/ 15 h 18"/>
                  <a:gd name="T20" fmla="*/ 118 w 119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8">
                    <a:moveTo>
                      <a:pt x="118" y="18"/>
                    </a:moveTo>
                    <a:cubicBezTo>
                      <a:pt x="118" y="18"/>
                      <a:pt x="112" y="15"/>
                      <a:pt x="102" y="12"/>
                    </a:cubicBezTo>
                    <a:cubicBezTo>
                      <a:pt x="91" y="9"/>
                      <a:pt x="77" y="5"/>
                      <a:pt x="60" y="3"/>
                    </a:cubicBezTo>
                    <a:cubicBezTo>
                      <a:pt x="44" y="2"/>
                      <a:pt x="29" y="3"/>
                      <a:pt x="18" y="5"/>
                    </a:cubicBezTo>
                    <a:cubicBezTo>
                      <a:pt x="7" y="6"/>
                      <a:pt x="0" y="8"/>
                      <a:pt x="0" y="7"/>
                    </a:cubicBezTo>
                    <a:cubicBezTo>
                      <a:pt x="0" y="7"/>
                      <a:pt x="2" y="7"/>
                      <a:pt x="5" y="6"/>
                    </a:cubicBezTo>
                    <a:cubicBezTo>
                      <a:pt x="8" y="5"/>
                      <a:pt x="12" y="4"/>
                      <a:pt x="18" y="3"/>
                    </a:cubicBezTo>
                    <a:cubicBezTo>
                      <a:pt x="28" y="1"/>
                      <a:pt x="44" y="0"/>
                      <a:pt x="60" y="1"/>
                    </a:cubicBezTo>
                    <a:cubicBezTo>
                      <a:pt x="77" y="3"/>
                      <a:pt x="92" y="7"/>
                      <a:pt x="102" y="11"/>
                    </a:cubicBezTo>
                    <a:cubicBezTo>
                      <a:pt x="107" y="12"/>
                      <a:pt x="112" y="14"/>
                      <a:pt x="114" y="15"/>
                    </a:cubicBezTo>
                    <a:cubicBezTo>
                      <a:pt x="117" y="17"/>
                      <a:pt x="119" y="18"/>
                      <a:pt x="118" y="1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3" name="Freeform 124"/>
              <p:cNvSpPr/>
              <p:nvPr/>
            </p:nvSpPr>
            <p:spPr bwMode="auto">
              <a:xfrm>
                <a:off x="2555" y="2505"/>
                <a:ext cx="239" cy="9"/>
              </a:xfrm>
              <a:custGeom>
                <a:avLst/>
                <a:gdLst>
                  <a:gd name="T0" fmla="*/ 101 w 101"/>
                  <a:gd name="T1" fmla="*/ 4 h 4"/>
                  <a:gd name="T2" fmla="*/ 87 w 101"/>
                  <a:gd name="T3" fmla="*/ 4 h 4"/>
                  <a:gd name="T4" fmla="*/ 51 w 101"/>
                  <a:gd name="T5" fmla="*/ 2 h 4"/>
                  <a:gd name="T6" fmla="*/ 15 w 101"/>
                  <a:gd name="T7" fmla="*/ 2 h 4"/>
                  <a:gd name="T8" fmla="*/ 0 w 101"/>
                  <a:gd name="T9" fmla="*/ 1 h 4"/>
                  <a:gd name="T10" fmla="*/ 4 w 101"/>
                  <a:gd name="T11" fmla="*/ 1 h 4"/>
                  <a:gd name="T12" fmla="*/ 15 w 101"/>
                  <a:gd name="T13" fmla="*/ 0 h 4"/>
                  <a:gd name="T14" fmla="*/ 51 w 101"/>
                  <a:gd name="T15" fmla="*/ 0 h 4"/>
                  <a:gd name="T16" fmla="*/ 87 w 101"/>
                  <a:gd name="T17" fmla="*/ 2 h 4"/>
                  <a:gd name="T18" fmla="*/ 98 w 101"/>
                  <a:gd name="T19" fmla="*/ 3 h 4"/>
                  <a:gd name="T20" fmla="*/ 101 w 101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4">
                    <a:moveTo>
                      <a:pt x="101" y="4"/>
                    </a:moveTo>
                    <a:cubicBezTo>
                      <a:pt x="101" y="4"/>
                      <a:pt x="96" y="4"/>
                      <a:pt x="87" y="4"/>
                    </a:cubicBezTo>
                    <a:cubicBezTo>
                      <a:pt x="77" y="3"/>
                      <a:pt x="65" y="3"/>
                      <a:pt x="51" y="2"/>
                    </a:cubicBezTo>
                    <a:cubicBezTo>
                      <a:pt x="37" y="2"/>
                      <a:pt x="24" y="2"/>
                      <a:pt x="15" y="2"/>
                    </a:cubicBezTo>
                    <a:cubicBezTo>
                      <a:pt x="6" y="2"/>
                      <a:pt x="0" y="2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7" y="1"/>
                      <a:pt x="11" y="1"/>
                      <a:pt x="15" y="0"/>
                    </a:cubicBezTo>
                    <a:cubicBezTo>
                      <a:pt x="24" y="0"/>
                      <a:pt x="37" y="0"/>
                      <a:pt x="51" y="0"/>
                    </a:cubicBezTo>
                    <a:cubicBezTo>
                      <a:pt x="65" y="1"/>
                      <a:pt x="78" y="1"/>
                      <a:pt x="87" y="2"/>
                    </a:cubicBezTo>
                    <a:cubicBezTo>
                      <a:pt x="91" y="3"/>
                      <a:pt x="95" y="3"/>
                      <a:pt x="98" y="3"/>
                    </a:cubicBezTo>
                    <a:cubicBezTo>
                      <a:pt x="100" y="4"/>
                      <a:pt x="101" y="4"/>
                      <a:pt x="101" y="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4" name="Freeform 125"/>
              <p:cNvSpPr/>
              <p:nvPr/>
            </p:nvSpPr>
            <p:spPr bwMode="auto">
              <a:xfrm>
                <a:off x="2816" y="2479"/>
                <a:ext cx="168" cy="150"/>
              </a:xfrm>
              <a:custGeom>
                <a:avLst/>
                <a:gdLst>
                  <a:gd name="T0" fmla="*/ 70 w 71"/>
                  <a:gd name="T1" fmla="*/ 0 h 63"/>
                  <a:gd name="T2" fmla="*/ 58 w 71"/>
                  <a:gd name="T3" fmla="*/ 6 h 63"/>
                  <a:gd name="T4" fmla="*/ 30 w 71"/>
                  <a:gd name="T5" fmla="*/ 25 h 63"/>
                  <a:gd name="T6" fmla="*/ 8 w 71"/>
                  <a:gd name="T7" fmla="*/ 50 h 63"/>
                  <a:gd name="T8" fmla="*/ 0 w 71"/>
                  <a:gd name="T9" fmla="*/ 62 h 63"/>
                  <a:gd name="T10" fmla="*/ 2 w 71"/>
                  <a:gd name="T11" fmla="*/ 59 h 63"/>
                  <a:gd name="T12" fmla="*/ 6 w 71"/>
                  <a:gd name="T13" fmla="*/ 50 h 63"/>
                  <a:gd name="T14" fmla="*/ 28 w 71"/>
                  <a:gd name="T15" fmla="*/ 23 h 63"/>
                  <a:gd name="T16" fmla="*/ 57 w 71"/>
                  <a:gd name="T17" fmla="*/ 5 h 63"/>
                  <a:gd name="T18" fmla="*/ 67 w 71"/>
                  <a:gd name="T19" fmla="*/ 1 h 63"/>
                  <a:gd name="T20" fmla="*/ 70 w 71"/>
                  <a:gd name="T2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63">
                    <a:moveTo>
                      <a:pt x="70" y="0"/>
                    </a:moveTo>
                    <a:cubicBezTo>
                      <a:pt x="71" y="0"/>
                      <a:pt x="65" y="2"/>
                      <a:pt x="58" y="6"/>
                    </a:cubicBezTo>
                    <a:cubicBezTo>
                      <a:pt x="50" y="10"/>
                      <a:pt x="40" y="16"/>
                      <a:pt x="30" y="25"/>
                    </a:cubicBezTo>
                    <a:cubicBezTo>
                      <a:pt x="20" y="34"/>
                      <a:pt x="12" y="43"/>
                      <a:pt x="8" y="50"/>
                    </a:cubicBezTo>
                    <a:cubicBezTo>
                      <a:pt x="3" y="58"/>
                      <a:pt x="1" y="63"/>
                      <a:pt x="0" y="62"/>
                    </a:cubicBezTo>
                    <a:cubicBezTo>
                      <a:pt x="0" y="62"/>
                      <a:pt x="1" y="61"/>
                      <a:pt x="2" y="59"/>
                    </a:cubicBezTo>
                    <a:cubicBezTo>
                      <a:pt x="3" y="57"/>
                      <a:pt x="4" y="53"/>
                      <a:pt x="6" y="50"/>
                    </a:cubicBezTo>
                    <a:cubicBezTo>
                      <a:pt x="11" y="42"/>
                      <a:pt x="18" y="32"/>
                      <a:pt x="28" y="23"/>
                    </a:cubicBezTo>
                    <a:cubicBezTo>
                      <a:pt x="38" y="14"/>
                      <a:pt x="49" y="8"/>
                      <a:pt x="57" y="5"/>
                    </a:cubicBezTo>
                    <a:cubicBezTo>
                      <a:pt x="61" y="3"/>
                      <a:pt x="64" y="2"/>
                      <a:pt x="67" y="1"/>
                    </a:cubicBezTo>
                    <a:cubicBezTo>
                      <a:pt x="69" y="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5" name="Freeform 126"/>
              <p:cNvSpPr/>
              <p:nvPr/>
            </p:nvSpPr>
            <p:spPr bwMode="auto">
              <a:xfrm>
                <a:off x="2567" y="2170"/>
                <a:ext cx="325" cy="73"/>
              </a:xfrm>
              <a:custGeom>
                <a:avLst/>
                <a:gdLst>
                  <a:gd name="T0" fmla="*/ 136 w 137"/>
                  <a:gd name="T1" fmla="*/ 2 h 31"/>
                  <a:gd name="T2" fmla="*/ 116 w 137"/>
                  <a:gd name="T3" fmla="*/ 5 h 31"/>
                  <a:gd name="T4" fmla="*/ 96 w 137"/>
                  <a:gd name="T5" fmla="*/ 14 h 31"/>
                  <a:gd name="T6" fmla="*/ 70 w 137"/>
                  <a:gd name="T7" fmla="*/ 25 h 31"/>
                  <a:gd name="T8" fmla="*/ 20 w 137"/>
                  <a:gd name="T9" fmla="*/ 28 h 31"/>
                  <a:gd name="T10" fmla="*/ 5 w 137"/>
                  <a:gd name="T11" fmla="*/ 24 h 31"/>
                  <a:gd name="T12" fmla="*/ 0 w 137"/>
                  <a:gd name="T13" fmla="*/ 22 h 31"/>
                  <a:gd name="T14" fmla="*/ 20 w 137"/>
                  <a:gd name="T15" fmla="*/ 27 h 31"/>
                  <a:gd name="T16" fmla="*/ 70 w 137"/>
                  <a:gd name="T17" fmla="*/ 23 h 31"/>
                  <a:gd name="T18" fmla="*/ 95 w 137"/>
                  <a:gd name="T19" fmla="*/ 12 h 31"/>
                  <a:gd name="T20" fmla="*/ 116 w 137"/>
                  <a:gd name="T21" fmla="*/ 3 h 31"/>
                  <a:gd name="T22" fmla="*/ 131 w 137"/>
                  <a:gd name="T23" fmla="*/ 1 h 31"/>
                  <a:gd name="T24" fmla="*/ 135 w 137"/>
                  <a:gd name="T25" fmla="*/ 1 h 31"/>
                  <a:gd name="T26" fmla="*/ 136 w 137"/>
                  <a:gd name="T27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7" h="31">
                    <a:moveTo>
                      <a:pt x="136" y="2"/>
                    </a:moveTo>
                    <a:cubicBezTo>
                      <a:pt x="137" y="2"/>
                      <a:pt x="128" y="0"/>
                      <a:pt x="116" y="5"/>
                    </a:cubicBezTo>
                    <a:cubicBezTo>
                      <a:pt x="110" y="7"/>
                      <a:pt x="103" y="10"/>
                      <a:pt x="96" y="14"/>
                    </a:cubicBezTo>
                    <a:cubicBezTo>
                      <a:pt x="88" y="18"/>
                      <a:pt x="80" y="22"/>
                      <a:pt x="70" y="25"/>
                    </a:cubicBezTo>
                    <a:cubicBezTo>
                      <a:pt x="51" y="31"/>
                      <a:pt x="33" y="31"/>
                      <a:pt x="20" y="28"/>
                    </a:cubicBezTo>
                    <a:cubicBezTo>
                      <a:pt x="14" y="27"/>
                      <a:pt x="9" y="26"/>
                      <a:pt x="5" y="24"/>
                    </a:cubicBezTo>
                    <a:cubicBezTo>
                      <a:pt x="2" y="23"/>
                      <a:pt x="0" y="22"/>
                      <a:pt x="0" y="22"/>
                    </a:cubicBezTo>
                    <a:cubicBezTo>
                      <a:pt x="0" y="22"/>
                      <a:pt x="8" y="25"/>
                      <a:pt x="20" y="27"/>
                    </a:cubicBezTo>
                    <a:cubicBezTo>
                      <a:pt x="33" y="29"/>
                      <a:pt x="51" y="29"/>
                      <a:pt x="70" y="23"/>
                    </a:cubicBezTo>
                    <a:cubicBezTo>
                      <a:pt x="79" y="20"/>
                      <a:pt x="87" y="16"/>
                      <a:pt x="95" y="12"/>
                    </a:cubicBezTo>
                    <a:cubicBezTo>
                      <a:pt x="102" y="8"/>
                      <a:pt x="109" y="5"/>
                      <a:pt x="116" y="3"/>
                    </a:cubicBezTo>
                    <a:cubicBezTo>
                      <a:pt x="122" y="1"/>
                      <a:pt x="127" y="1"/>
                      <a:pt x="131" y="1"/>
                    </a:cubicBezTo>
                    <a:cubicBezTo>
                      <a:pt x="133" y="1"/>
                      <a:pt x="134" y="1"/>
                      <a:pt x="135" y="1"/>
                    </a:cubicBezTo>
                    <a:cubicBezTo>
                      <a:pt x="136" y="2"/>
                      <a:pt x="137" y="2"/>
                      <a:pt x="136" y="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6" name="Freeform 127"/>
              <p:cNvSpPr/>
              <p:nvPr/>
            </p:nvSpPr>
            <p:spPr bwMode="auto">
              <a:xfrm>
                <a:off x="2543" y="2802"/>
                <a:ext cx="301" cy="38"/>
              </a:xfrm>
              <a:custGeom>
                <a:avLst/>
                <a:gdLst>
                  <a:gd name="T0" fmla="*/ 127 w 127"/>
                  <a:gd name="T1" fmla="*/ 4 h 16"/>
                  <a:gd name="T2" fmla="*/ 122 w 127"/>
                  <a:gd name="T3" fmla="*/ 6 h 16"/>
                  <a:gd name="T4" fmla="*/ 116 w 127"/>
                  <a:gd name="T5" fmla="*/ 8 h 16"/>
                  <a:gd name="T6" fmla="*/ 109 w 127"/>
                  <a:gd name="T7" fmla="*/ 11 h 16"/>
                  <a:gd name="T8" fmla="*/ 88 w 127"/>
                  <a:gd name="T9" fmla="*/ 15 h 16"/>
                  <a:gd name="T10" fmla="*/ 63 w 127"/>
                  <a:gd name="T11" fmla="*/ 16 h 16"/>
                  <a:gd name="T12" fmla="*/ 37 w 127"/>
                  <a:gd name="T13" fmla="*/ 13 h 16"/>
                  <a:gd name="T14" fmla="*/ 17 w 127"/>
                  <a:gd name="T15" fmla="*/ 8 h 16"/>
                  <a:gd name="T16" fmla="*/ 10 w 127"/>
                  <a:gd name="T17" fmla="*/ 5 h 16"/>
                  <a:gd name="T18" fmla="*/ 4 w 127"/>
                  <a:gd name="T19" fmla="*/ 2 h 16"/>
                  <a:gd name="T20" fmla="*/ 0 w 127"/>
                  <a:gd name="T21" fmla="*/ 0 h 16"/>
                  <a:gd name="T22" fmla="*/ 18 w 127"/>
                  <a:gd name="T23" fmla="*/ 6 h 16"/>
                  <a:gd name="T24" fmla="*/ 38 w 127"/>
                  <a:gd name="T25" fmla="*/ 11 h 16"/>
                  <a:gd name="T26" fmla="*/ 63 w 127"/>
                  <a:gd name="T27" fmla="*/ 14 h 16"/>
                  <a:gd name="T28" fmla="*/ 88 w 127"/>
                  <a:gd name="T29" fmla="*/ 13 h 16"/>
                  <a:gd name="T30" fmla="*/ 108 w 127"/>
                  <a:gd name="T31" fmla="*/ 9 h 16"/>
                  <a:gd name="T32" fmla="*/ 127 w 127"/>
                  <a:gd name="T33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7" h="16">
                    <a:moveTo>
                      <a:pt x="127" y="4"/>
                    </a:moveTo>
                    <a:cubicBezTo>
                      <a:pt x="127" y="4"/>
                      <a:pt x="125" y="5"/>
                      <a:pt x="122" y="6"/>
                    </a:cubicBezTo>
                    <a:cubicBezTo>
                      <a:pt x="120" y="7"/>
                      <a:pt x="118" y="7"/>
                      <a:pt x="116" y="8"/>
                    </a:cubicBezTo>
                    <a:cubicBezTo>
                      <a:pt x="114" y="9"/>
                      <a:pt x="111" y="10"/>
                      <a:pt x="109" y="11"/>
                    </a:cubicBezTo>
                    <a:cubicBezTo>
                      <a:pt x="103" y="12"/>
                      <a:pt x="96" y="14"/>
                      <a:pt x="88" y="15"/>
                    </a:cubicBezTo>
                    <a:cubicBezTo>
                      <a:pt x="80" y="16"/>
                      <a:pt x="72" y="16"/>
                      <a:pt x="63" y="16"/>
                    </a:cubicBezTo>
                    <a:cubicBezTo>
                      <a:pt x="54" y="16"/>
                      <a:pt x="45" y="15"/>
                      <a:pt x="37" y="13"/>
                    </a:cubicBezTo>
                    <a:cubicBezTo>
                      <a:pt x="30" y="12"/>
                      <a:pt x="23" y="10"/>
                      <a:pt x="17" y="8"/>
                    </a:cubicBezTo>
                    <a:cubicBezTo>
                      <a:pt x="15" y="7"/>
                      <a:pt x="12" y="6"/>
                      <a:pt x="10" y="5"/>
                    </a:cubicBezTo>
                    <a:cubicBezTo>
                      <a:pt x="8" y="4"/>
                      <a:pt x="6" y="3"/>
                      <a:pt x="4" y="2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7" y="3"/>
                      <a:pt x="18" y="6"/>
                    </a:cubicBezTo>
                    <a:cubicBezTo>
                      <a:pt x="23" y="8"/>
                      <a:pt x="30" y="10"/>
                      <a:pt x="38" y="11"/>
                    </a:cubicBezTo>
                    <a:cubicBezTo>
                      <a:pt x="45" y="13"/>
                      <a:pt x="54" y="14"/>
                      <a:pt x="63" y="14"/>
                    </a:cubicBezTo>
                    <a:cubicBezTo>
                      <a:pt x="72" y="14"/>
                      <a:pt x="80" y="14"/>
                      <a:pt x="88" y="13"/>
                    </a:cubicBezTo>
                    <a:cubicBezTo>
                      <a:pt x="96" y="12"/>
                      <a:pt x="103" y="11"/>
                      <a:pt x="108" y="9"/>
                    </a:cubicBezTo>
                    <a:cubicBezTo>
                      <a:pt x="120" y="6"/>
                      <a:pt x="126" y="3"/>
                      <a:pt x="127" y="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7" name="Freeform 128"/>
              <p:cNvSpPr/>
              <p:nvPr/>
            </p:nvSpPr>
            <p:spPr bwMode="auto">
              <a:xfrm>
                <a:off x="2975" y="2650"/>
                <a:ext cx="88" cy="442"/>
              </a:xfrm>
              <a:custGeom>
                <a:avLst/>
                <a:gdLst>
                  <a:gd name="T0" fmla="*/ 36 w 37"/>
                  <a:gd name="T1" fmla="*/ 186 h 186"/>
                  <a:gd name="T2" fmla="*/ 35 w 37"/>
                  <a:gd name="T3" fmla="*/ 185 h 186"/>
                  <a:gd name="T4" fmla="*/ 31 w 37"/>
                  <a:gd name="T5" fmla="*/ 181 h 186"/>
                  <a:gd name="T6" fmla="*/ 18 w 37"/>
                  <a:gd name="T7" fmla="*/ 164 h 186"/>
                  <a:gd name="T8" fmla="*/ 0 w 37"/>
                  <a:gd name="T9" fmla="*/ 97 h 186"/>
                  <a:gd name="T10" fmla="*/ 9 w 37"/>
                  <a:gd name="T11" fmla="*/ 28 h 186"/>
                  <a:gd name="T12" fmla="*/ 15 w 37"/>
                  <a:gd name="T13" fmla="*/ 7 h 186"/>
                  <a:gd name="T14" fmla="*/ 17 w 37"/>
                  <a:gd name="T15" fmla="*/ 2 h 186"/>
                  <a:gd name="T16" fmla="*/ 17 w 37"/>
                  <a:gd name="T17" fmla="*/ 0 h 186"/>
                  <a:gd name="T18" fmla="*/ 17 w 37"/>
                  <a:gd name="T19" fmla="*/ 2 h 186"/>
                  <a:gd name="T20" fmla="*/ 16 w 37"/>
                  <a:gd name="T21" fmla="*/ 8 h 186"/>
                  <a:gd name="T22" fmla="*/ 11 w 37"/>
                  <a:gd name="T23" fmla="*/ 28 h 186"/>
                  <a:gd name="T24" fmla="*/ 2 w 37"/>
                  <a:gd name="T25" fmla="*/ 97 h 186"/>
                  <a:gd name="T26" fmla="*/ 19 w 37"/>
                  <a:gd name="T27" fmla="*/ 163 h 186"/>
                  <a:gd name="T28" fmla="*/ 31 w 37"/>
                  <a:gd name="T29" fmla="*/ 180 h 186"/>
                  <a:gd name="T30" fmla="*/ 36 w 37"/>
                  <a:gd name="T31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" h="186">
                    <a:moveTo>
                      <a:pt x="36" y="186"/>
                    </a:moveTo>
                    <a:cubicBezTo>
                      <a:pt x="36" y="186"/>
                      <a:pt x="36" y="186"/>
                      <a:pt x="35" y="185"/>
                    </a:cubicBezTo>
                    <a:cubicBezTo>
                      <a:pt x="34" y="184"/>
                      <a:pt x="32" y="183"/>
                      <a:pt x="31" y="181"/>
                    </a:cubicBezTo>
                    <a:cubicBezTo>
                      <a:pt x="27" y="177"/>
                      <a:pt x="23" y="172"/>
                      <a:pt x="18" y="164"/>
                    </a:cubicBezTo>
                    <a:cubicBezTo>
                      <a:pt x="9" y="149"/>
                      <a:pt x="1" y="124"/>
                      <a:pt x="0" y="97"/>
                    </a:cubicBezTo>
                    <a:cubicBezTo>
                      <a:pt x="0" y="70"/>
                      <a:pt x="5" y="45"/>
                      <a:pt x="9" y="28"/>
                    </a:cubicBezTo>
                    <a:cubicBezTo>
                      <a:pt x="12" y="19"/>
                      <a:pt x="13" y="12"/>
                      <a:pt x="15" y="7"/>
                    </a:cubicBezTo>
                    <a:cubicBezTo>
                      <a:pt x="16" y="5"/>
                      <a:pt x="16" y="3"/>
                      <a:pt x="17" y="2"/>
                    </a:cubicBezTo>
                    <a:cubicBezTo>
                      <a:pt x="17" y="1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2"/>
                    </a:cubicBezTo>
                    <a:cubicBezTo>
                      <a:pt x="17" y="4"/>
                      <a:pt x="16" y="5"/>
                      <a:pt x="16" y="8"/>
                    </a:cubicBezTo>
                    <a:cubicBezTo>
                      <a:pt x="14" y="13"/>
                      <a:pt x="13" y="20"/>
                      <a:pt x="11" y="28"/>
                    </a:cubicBezTo>
                    <a:cubicBezTo>
                      <a:pt x="7" y="46"/>
                      <a:pt x="2" y="70"/>
                      <a:pt x="2" y="97"/>
                    </a:cubicBezTo>
                    <a:cubicBezTo>
                      <a:pt x="3" y="124"/>
                      <a:pt x="10" y="148"/>
                      <a:pt x="19" y="163"/>
                    </a:cubicBezTo>
                    <a:cubicBezTo>
                      <a:pt x="24" y="171"/>
                      <a:pt x="28" y="177"/>
                      <a:pt x="31" y="180"/>
                    </a:cubicBezTo>
                    <a:cubicBezTo>
                      <a:pt x="35" y="184"/>
                      <a:pt x="37" y="186"/>
                      <a:pt x="36" y="18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8" name="Freeform 129"/>
              <p:cNvSpPr/>
              <p:nvPr/>
            </p:nvSpPr>
            <p:spPr bwMode="auto">
              <a:xfrm>
                <a:off x="3063" y="2590"/>
                <a:ext cx="344" cy="181"/>
              </a:xfrm>
              <a:custGeom>
                <a:avLst/>
                <a:gdLst>
                  <a:gd name="T0" fmla="*/ 145 w 145"/>
                  <a:gd name="T1" fmla="*/ 75 h 76"/>
                  <a:gd name="T2" fmla="*/ 124 w 145"/>
                  <a:gd name="T3" fmla="*/ 63 h 76"/>
                  <a:gd name="T4" fmla="*/ 98 w 145"/>
                  <a:gd name="T5" fmla="*/ 57 h 76"/>
                  <a:gd name="T6" fmla="*/ 66 w 145"/>
                  <a:gd name="T7" fmla="*/ 49 h 76"/>
                  <a:gd name="T8" fmla="*/ 16 w 145"/>
                  <a:gd name="T9" fmla="*/ 19 h 76"/>
                  <a:gd name="T10" fmla="*/ 4 w 145"/>
                  <a:gd name="T11" fmla="*/ 6 h 76"/>
                  <a:gd name="T12" fmla="*/ 1 w 145"/>
                  <a:gd name="T13" fmla="*/ 2 h 76"/>
                  <a:gd name="T14" fmla="*/ 0 w 145"/>
                  <a:gd name="T15" fmla="*/ 0 h 76"/>
                  <a:gd name="T16" fmla="*/ 4 w 145"/>
                  <a:gd name="T17" fmla="*/ 5 h 76"/>
                  <a:gd name="T18" fmla="*/ 17 w 145"/>
                  <a:gd name="T19" fmla="*/ 18 h 76"/>
                  <a:gd name="T20" fmla="*/ 67 w 145"/>
                  <a:gd name="T21" fmla="*/ 48 h 76"/>
                  <a:gd name="T22" fmla="*/ 99 w 145"/>
                  <a:gd name="T23" fmla="*/ 55 h 76"/>
                  <a:gd name="T24" fmla="*/ 124 w 145"/>
                  <a:gd name="T25" fmla="*/ 62 h 76"/>
                  <a:gd name="T26" fmla="*/ 140 w 145"/>
                  <a:gd name="T27" fmla="*/ 71 h 76"/>
                  <a:gd name="T28" fmla="*/ 144 w 145"/>
                  <a:gd name="T29" fmla="*/ 74 h 76"/>
                  <a:gd name="T30" fmla="*/ 145 w 145"/>
                  <a:gd name="T31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5" h="76">
                    <a:moveTo>
                      <a:pt x="145" y="75"/>
                    </a:moveTo>
                    <a:cubicBezTo>
                      <a:pt x="145" y="76"/>
                      <a:pt x="138" y="69"/>
                      <a:pt x="124" y="63"/>
                    </a:cubicBezTo>
                    <a:cubicBezTo>
                      <a:pt x="117" y="61"/>
                      <a:pt x="108" y="59"/>
                      <a:pt x="98" y="57"/>
                    </a:cubicBezTo>
                    <a:cubicBezTo>
                      <a:pt x="88" y="55"/>
                      <a:pt x="78" y="53"/>
                      <a:pt x="66" y="49"/>
                    </a:cubicBezTo>
                    <a:cubicBezTo>
                      <a:pt x="44" y="42"/>
                      <a:pt x="27" y="30"/>
                      <a:pt x="16" y="19"/>
                    </a:cubicBezTo>
                    <a:cubicBezTo>
                      <a:pt x="10" y="14"/>
                      <a:pt x="6" y="9"/>
                      <a:pt x="4" y="6"/>
                    </a:cubicBezTo>
                    <a:cubicBezTo>
                      <a:pt x="2" y="4"/>
                      <a:pt x="2" y="2"/>
                      <a:pt x="1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2" y="2"/>
                      <a:pt x="4" y="5"/>
                    </a:cubicBezTo>
                    <a:cubicBezTo>
                      <a:pt x="7" y="8"/>
                      <a:pt x="11" y="13"/>
                      <a:pt x="17" y="18"/>
                    </a:cubicBezTo>
                    <a:cubicBezTo>
                      <a:pt x="28" y="28"/>
                      <a:pt x="45" y="41"/>
                      <a:pt x="67" y="48"/>
                    </a:cubicBezTo>
                    <a:cubicBezTo>
                      <a:pt x="78" y="51"/>
                      <a:pt x="89" y="53"/>
                      <a:pt x="99" y="55"/>
                    </a:cubicBezTo>
                    <a:cubicBezTo>
                      <a:pt x="108" y="57"/>
                      <a:pt x="117" y="59"/>
                      <a:pt x="124" y="62"/>
                    </a:cubicBezTo>
                    <a:cubicBezTo>
                      <a:pt x="132" y="65"/>
                      <a:pt x="137" y="68"/>
                      <a:pt x="140" y="71"/>
                    </a:cubicBezTo>
                    <a:cubicBezTo>
                      <a:pt x="142" y="72"/>
                      <a:pt x="143" y="73"/>
                      <a:pt x="144" y="74"/>
                    </a:cubicBezTo>
                    <a:cubicBezTo>
                      <a:pt x="145" y="75"/>
                      <a:pt x="145" y="75"/>
                      <a:pt x="145" y="7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9" name="Freeform 130"/>
              <p:cNvSpPr/>
              <p:nvPr/>
            </p:nvSpPr>
            <p:spPr bwMode="auto">
              <a:xfrm>
                <a:off x="3210" y="2319"/>
                <a:ext cx="306" cy="134"/>
              </a:xfrm>
              <a:custGeom>
                <a:avLst/>
                <a:gdLst>
                  <a:gd name="T0" fmla="*/ 129 w 129"/>
                  <a:gd name="T1" fmla="*/ 56 h 56"/>
                  <a:gd name="T2" fmla="*/ 124 w 129"/>
                  <a:gd name="T3" fmla="*/ 52 h 56"/>
                  <a:gd name="T4" fmla="*/ 120 w 129"/>
                  <a:gd name="T5" fmla="*/ 48 h 56"/>
                  <a:gd name="T6" fmla="*/ 113 w 129"/>
                  <a:gd name="T7" fmla="*/ 42 h 56"/>
                  <a:gd name="T8" fmla="*/ 94 w 129"/>
                  <a:gd name="T9" fmla="*/ 29 h 56"/>
                  <a:gd name="T10" fmla="*/ 70 w 129"/>
                  <a:gd name="T11" fmla="*/ 16 h 56"/>
                  <a:gd name="T12" fmla="*/ 43 w 129"/>
                  <a:gd name="T13" fmla="*/ 7 h 56"/>
                  <a:gd name="T14" fmla="*/ 21 w 129"/>
                  <a:gd name="T15" fmla="*/ 3 h 56"/>
                  <a:gd name="T16" fmla="*/ 12 w 129"/>
                  <a:gd name="T17" fmla="*/ 2 h 56"/>
                  <a:gd name="T18" fmla="*/ 6 w 129"/>
                  <a:gd name="T19" fmla="*/ 1 h 56"/>
                  <a:gd name="T20" fmla="*/ 0 w 129"/>
                  <a:gd name="T21" fmla="*/ 1 h 56"/>
                  <a:gd name="T22" fmla="*/ 6 w 129"/>
                  <a:gd name="T23" fmla="*/ 0 h 56"/>
                  <a:gd name="T24" fmla="*/ 12 w 129"/>
                  <a:gd name="T25" fmla="*/ 1 h 56"/>
                  <a:gd name="T26" fmla="*/ 21 w 129"/>
                  <a:gd name="T27" fmla="*/ 1 h 56"/>
                  <a:gd name="T28" fmla="*/ 44 w 129"/>
                  <a:gd name="T29" fmla="*/ 5 h 56"/>
                  <a:gd name="T30" fmla="*/ 70 w 129"/>
                  <a:gd name="T31" fmla="*/ 14 h 56"/>
                  <a:gd name="T32" fmla="*/ 95 w 129"/>
                  <a:gd name="T33" fmla="*/ 27 h 56"/>
                  <a:gd name="T34" fmla="*/ 114 w 129"/>
                  <a:gd name="T35" fmla="*/ 41 h 56"/>
                  <a:gd name="T36" fmla="*/ 120 w 129"/>
                  <a:gd name="T37" fmla="*/ 47 h 56"/>
                  <a:gd name="T38" fmla="*/ 125 w 129"/>
                  <a:gd name="T39" fmla="*/ 52 h 56"/>
                  <a:gd name="T40" fmla="*/ 129 w 129"/>
                  <a:gd name="T4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9" h="56">
                    <a:moveTo>
                      <a:pt x="129" y="56"/>
                    </a:moveTo>
                    <a:cubicBezTo>
                      <a:pt x="129" y="56"/>
                      <a:pt x="127" y="55"/>
                      <a:pt x="124" y="52"/>
                    </a:cubicBezTo>
                    <a:cubicBezTo>
                      <a:pt x="123" y="51"/>
                      <a:pt x="122" y="49"/>
                      <a:pt x="120" y="48"/>
                    </a:cubicBezTo>
                    <a:cubicBezTo>
                      <a:pt x="118" y="46"/>
                      <a:pt x="115" y="44"/>
                      <a:pt x="113" y="42"/>
                    </a:cubicBezTo>
                    <a:cubicBezTo>
                      <a:pt x="108" y="38"/>
                      <a:pt x="102" y="34"/>
                      <a:pt x="94" y="29"/>
                    </a:cubicBezTo>
                    <a:cubicBezTo>
                      <a:pt x="87" y="25"/>
                      <a:pt x="79" y="20"/>
                      <a:pt x="70" y="16"/>
                    </a:cubicBezTo>
                    <a:cubicBezTo>
                      <a:pt x="60" y="12"/>
                      <a:pt x="51" y="9"/>
                      <a:pt x="43" y="7"/>
                    </a:cubicBezTo>
                    <a:cubicBezTo>
                      <a:pt x="35" y="5"/>
                      <a:pt x="27" y="4"/>
                      <a:pt x="21" y="3"/>
                    </a:cubicBezTo>
                    <a:cubicBezTo>
                      <a:pt x="18" y="2"/>
                      <a:pt x="15" y="2"/>
                      <a:pt x="12" y="2"/>
                    </a:cubicBezTo>
                    <a:cubicBezTo>
                      <a:pt x="10" y="2"/>
                      <a:pt x="7" y="1"/>
                      <a:pt x="6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6" y="0"/>
                    </a:cubicBezTo>
                    <a:cubicBezTo>
                      <a:pt x="7" y="0"/>
                      <a:pt x="10" y="0"/>
                      <a:pt x="12" y="1"/>
                    </a:cubicBezTo>
                    <a:cubicBezTo>
                      <a:pt x="15" y="1"/>
                      <a:pt x="18" y="1"/>
                      <a:pt x="21" y="1"/>
                    </a:cubicBezTo>
                    <a:cubicBezTo>
                      <a:pt x="28" y="2"/>
                      <a:pt x="35" y="3"/>
                      <a:pt x="44" y="5"/>
                    </a:cubicBezTo>
                    <a:cubicBezTo>
                      <a:pt x="52" y="7"/>
                      <a:pt x="61" y="10"/>
                      <a:pt x="70" y="14"/>
                    </a:cubicBezTo>
                    <a:cubicBezTo>
                      <a:pt x="80" y="18"/>
                      <a:pt x="88" y="23"/>
                      <a:pt x="95" y="27"/>
                    </a:cubicBezTo>
                    <a:cubicBezTo>
                      <a:pt x="103" y="32"/>
                      <a:pt x="109" y="37"/>
                      <a:pt x="114" y="41"/>
                    </a:cubicBezTo>
                    <a:cubicBezTo>
                      <a:pt x="116" y="43"/>
                      <a:pt x="118" y="45"/>
                      <a:pt x="120" y="47"/>
                    </a:cubicBezTo>
                    <a:cubicBezTo>
                      <a:pt x="122" y="49"/>
                      <a:pt x="124" y="50"/>
                      <a:pt x="125" y="52"/>
                    </a:cubicBezTo>
                    <a:cubicBezTo>
                      <a:pt x="128" y="54"/>
                      <a:pt x="129" y="56"/>
                      <a:pt x="129" y="5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0" name="Freeform 131"/>
              <p:cNvSpPr/>
              <p:nvPr/>
            </p:nvSpPr>
            <p:spPr bwMode="auto">
              <a:xfrm>
                <a:off x="2552" y="2015"/>
                <a:ext cx="133" cy="33"/>
              </a:xfrm>
              <a:custGeom>
                <a:avLst/>
                <a:gdLst>
                  <a:gd name="T0" fmla="*/ 56 w 56"/>
                  <a:gd name="T1" fmla="*/ 0 h 14"/>
                  <a:gd name="T2" fmla="*/ 48 w 56"/>
                  <a:gd name="T3" fmla="*/ 4 h 14"/>
                  <a:gd name="T4" fmla="*/ 29 w 56"/>
                  <a:gd name="T5" fmla="*/ 10 h 14"/>
                  <a:gd name="T6" fmla="*/ 9 w 56"/>
                  <a:gd name="T7" fmla="*/ 13 h 14"/>
                  <a:gd name="T8" fmla="*/ 0 w 56"/>
                  <a:gd name="T9" fmla="*/ 13 h 14"/>
                  <a:gd name="T10" fmla="*/ 28 w 56"/>
                  <a:gd name="T11" fmla="*/ 8 h 14"/>
                  <a:gd name="T12" fmla="*/ 56 w 56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14">
                    <a:moveTo>
                      <a:pt x="56" y="0"/>
                    </a:moveTo>
                    <a:cubicBezTo>
                      <a:pt x="56" y="1"/>
                      <a:pt x="53" y="2"/>
                      <a:pt x="48" y="4"/>
                    </a:cubicBezTo>
                    <a:cubicBezTo>
                      <a:pt x="43" y="6"/>
                      <a:pt x="37" y="8"/>
                      <a:pt x="29" y="10"/>
                    </a:cubicBezTo>
                    <a:cubicBezTo>
                      <a:pt x="21" y="12"/>
                      <a:pt x="14" y="13"/>
                      <a:pt x="9" y="13"/>
                    </a:cubicBezTo>
                    <a:cubicBezTo>
                      <a:pt x="4" y="14"/>
                      <a:pt x="0" y="13"/>
                      <a:pt x="0" y="13"/>
                    </a:cubicBezTo>
                    <a:cubicBezTo>
                      <a:pt x="0" y="13"/>
                      <a:pt x="13" y="12"/>
                      <a:pt x="28" y="8"/>
                    </a:cubicBezTo>
                    <a:cubicBezTo>
                      <a:pt x="44" y="4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1" name="Freeform 132"/>
              <p:cNvSpPr/>
              <p:nvPr/>
            </p:nvSpPr>
            <p:spPr bwMode="auto">
              <a:xfrm>
                <a:off x="2699" y="2935"/>
                <a:ext cx="451" cy="457"/>
              </a:xfrm>
              <a:custGeom>
                <a:avLst/>
                <a:gdLst>
                  <a:gd name="T0" fmla="*/ 136 w 190"/>
                  <a:gd name="T1" fmla="*/ 177 h 192"/>
                  <a:gd name="T2" fmla="*/ 123 w 190"/>
                  <a:gd name="T3" fmla="*/ 191 h 192"/>
                  <a:gd name="T4" fmla="*/ 114 w 190"/>
                  <a:gd name="T5" fmla="*/ 183 h 192"/>
                  <a:gd name="T6" fmla="*/ 111 w 190"/>
                  <a:gd name="T7" fmla="*/ 170 h 192"/>
                  <a:gd name="T8" fmla="*/ 111 w 190"/>
                  <a:gd name="T9" fmla="*/ 171 h 192"/>
                  <a:gd name="T10" fmla="*/ 98 w 190"/>
                  <a:gd name="T11" fmla="*/ 184 h 192"/>
                  <a:gd name="T12" fmla="*/ 87 w 190"/>
                  <a:gd name="T13" fmla="*/ 173 h 192"/>
                  <a:gd name="T14" fmla="*/ 67 w 190"/>
                  <a:gd name="T15" fmla="*/ 163 h 192"/>
                  <a:gd name="T16" fmla="*/ 43 w 190"/>
                  <a:gd name="T17" fmla="*/ 126 h 192"/>
                  <a:gd name="T18" fmla="*/ 0 w 190"/>
                  <a:gd name="T19" fmla="*/ 94 h 192"/>
                  <a:gd name="T20" fmla="*/ 26 w 190"/>
                  <a:gd name="T21" fmla="*/ 0 h 192"/>
                  <a:gd name="T22" fmla="*/ 120 w 190"/>
                  <a:gd name="T23" fmla="*/ 61 h 192"/>
                  <a:gd name="T24" fmla="*/ 130 w 190"/>
                  <a:gd name="T25" fmla="*/ 70 h 192"/>
                  <a:gd name="T26" fmla="*/ 190 w 190"/>
                  <a:gd name="T27" fmla="*/ 126 h 192"/>
                  <a:gd name="T28" fmla="*/ 168 w 190"/>
                  <a:gd name="T29" fmla="*/ 126 h 192"/>
                  <a:gd name="T30" fmla="*/ 117 w 190"/>
                  <a:gd name="T31" fmla="*/ 94 h 192"/>
                  <a:gd name="T32" fmla="*/ 136 w 190"/>
                  <a:gd name="T33" fmla="*/ 17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0" h="192">
                    <a:moveTo>
                      <a:pt x="136" y="177"/>
                    </a:moveTo>
                    <a:cubicBezTo>
                      <a:pt x="138" y="184"/>
                      <a:pt x="131" y="192"/>
                      <a:pt x="123" y="191"/>
                    </a:cubicBezTo>
                    <a:cubicBezTo>
                      <a:pt x="119" y="190"/>
                      <a:pt x="116" y="187"/>
                      <a:pt x="114" y="183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3" y="178"/>
                      <a:pt x="106" y="185"/>
                      <a:pt x="98" y="184"/>
                    </a:cubicBezTo>
                    <a:cubicBezTo>
                      <a:pt x="93" y="184"/>
                      <a:pt x="89" y="177"/>
                      <a:pt x="87" y="173"/>
                    </a:cubicBezTo>
                    <a:cubicBezTo>
                      <a:pt x="78" y="174"/>
                      <a:pt x="70" y="168"/>
                      <a:pt x="67" y="163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0" y="61"/>
                      <a:pt x="120" y="61"/>
                      <a:pt x="120" y="61"/>
                    </a:cubicBezTo>
                    <a:cubicBezTo>
                      <a:pt x="123" y="64"/>
                      <a:pt x="124" y="65"/>
                      <a:pt x="130" y="70"/>
                    </a:cubicBezTo>
                    <a:cubicBezTo>
                      <a:pt x="190" y="126"/>
                      <a:pt x="190" y="126"/>
                      <a:pt x="190" y="126"/>
                    </a:cubicBezTo>
                    <a:cubicBezTo>
                      <a:pt x="183" y="130"/>
                      <a:pt x="178" y="130"/>
                      <a:pt x="168" y="126"/>
                    </a:cubicBezTo>
                    <a:cubicBezTo>
                      <a:pt x="159" y="122"/>
                      <a:pt x="117" y="94"/>
                      <a:pt x="117" y="94"/>
                    </a:cubicBezTo>
                    <a:cubicBezTo>
                      <a:pt x="136" y="177"/>
                      <a:pt x="136" y="177"/>
                      <a:pt x="136" y="177"/>
                    </a:cubicBezTo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2" name="Freeform 133"/>
              <p:cNvSpPr/>
              <p:nvPr/>
            </p:nvSpPr>
            <p:spPr bwMode="auto">
              <a:xfrm>
                <a:off x="2832" y="3171"/>
                <a:ext cx="76" cy="176"/>
              </a:xfrm>
              <a:custGeom>
                <a:avLst/>
                <a:gdLst>
                  <a:gd name="T0" fmla="*/ 0 w 32"/>
                  <a:gd name="T1" fmla="*/ 0 h 74"/>
                  <a:gd name="T2" fmla="*/ 2 w 32"/>
                  <a:gd name="T3" fmla="*/ 2 h 74"/>
                  <a:gd name="T4" fmla="*/ 5 w 32"/>
                  <a:gd name="T5" fmla="*/ 4 h 74"/>
                  <a:gd name="T6" fmla="*/ 9 w 32"/>
                  <a:gd name="T7" fmla="*/ 8 h 74"/>
                  <a:gd name="T8" fmla="*/ 13 w 32"/>
                  <a:gd name="T9" fmla="*/ 13 h 74"/>
                  <a:gd name="T10" fmla="*/ 15 w 32"/>
                  <a:gd name="T11" fmla="*/ 20 h 74"/>
                  <a:gd name="T12" fmla="*/ 20 w 32"/>
                  <a:gd name="T13" fmla="*/ 35 h 74"/>
                  <a:gd name="T14" fmla="*/ 29 w 32"/>
                  <a:gd name="T15" fmla="*/ 62 h 74"/>
                  <a:gd name="T16" fmla="*/ 32 w 32"/>
                  <a:gd name="T17" fmla="*/ 74 h 74"/>
                  <a:gd name="T18" fmla="*/ 27 w 32"/>
                  <a:gd name="T19" fmla="*/ 62 h 74"/>
                  <a:gd name="T20" fmla="*/ 18 w 32"/>
                  <a:gd name="T21" fmla="*/ 35 h 74"/>
                  <a:gd name="T22" fmla="*/ 13 w 32"/>
                  <a:gd name="T23" fmla="*/ 20 h 74"/>
                  <a:gd name="T24" fmla="*/ 11 w 32"/>
                  <a:gd name="T25" fmla="*/ 14 h 74"/>
                  <a:gd name="T26" fmla="*/ 8 w 32"/>
                  <a:gd name="T27" fmla="*/ 8 h 74"/>
                  <a:gd name="T28" fmla="*/ 5 w 32"/>
                  <a:gd name="T29" fmla="*/ 5 h 74"/>
                  <a:gd name="T30" fmla="*/ 2 w 32"/>
                  <a:gd name="T31" fmla="*/ 3 h 74"/>
                  <a:gd name="T32" fmla="*/ 0 w 32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74">
                    <a:moveTo>
                      <a:pt x="0" y="0"/>
                    </a:moveTo>
                    <a:cubicBezTo>
                      <a:pt x="0" y="0"/>
                      <a:pt x="1" y="1"/>
                      <a:pt x="2" y="2"/>
                    </a:cubicBezTo>
                    <a:cubicBezTo>
                      <a:pt x="3" y="3"/>
                      <a:pt x="4" y="3"/>
                      <a:pt x="5" y="4"/>
                    </a:cubicBezTo>
                    <a:cubicBezTo>
                      <a:pt x="7" y="5"/>
                      <a:pt x="8" y="6"/>
                      <a:pt x="9" y="8"/>
                    </a:cubicBezTo>
                    <a:cubicBezTo>
                      <a:pt x="11" y="9"/>
                      <a:pt x="12" y="11"/>
                      <a:pt x="13" y="13"/>
                    </a:cubicBezTo>
                    <a:cubicBezTo>
                      <a:pt x="13" y="15"/>
                      <a:pt x="14" y="17"/>
                      <a:pt x="15" y="20"/>
                    </a:cubicBezTo>
                    <a:cubicBezTo>
                      <a:pt x="16" y="24"/>
                      <a:pt x="18" y="29"/>
                      <a:pt x="20" y="35"/>
                    </a:cubicBezTo>
                    <a:cubicBezTo>
                      <a:pt x="23" y="45"/>
                      <a:pt x="27" y="55"/>
                      <a:pt x="29" y="62"/>
                    </a:cubicBezTo>
                    <a:cubicBezTo>
                      <a:pt x="31" y="69"/>
                      <a:pt x="32" y="73"/>
                      <a:pt x="32" y="74"/>
                    </a:cubicBezTo>
                    <a:cubicBezTo>
                      <a:pt x="32" y="74"/>
                      <a:pt x="30" y="69"/>
                      <a:pt x="27" y="62"/>
                    </a:cubicBezTo>
                    <a:cubicBezTo>
                      <a:pt x="25" y="56"/>
                      <a:pt x="21" y="46"/>
                      <a:pt x="18" y="35"/>
                    </a:cubicBezTo>
                    <a:cubicBezTo>
                      <a:pt x="16" y="30"/>
                      <a:pt x="15" y="25"/>
                      <a:pt x="13" y="20"/>
                    </a:cubicBezTo>
                    <a:cubicBezTo>
                      <a:pt x="12" y="18"/>
                      <a:pt x="12" y="16"/>
                      <a:pt x="11" y="14"/>
                    </a:cubicBezTo>
                    <a:cubicBezTo>
                      <a:pt x="10" y="12"/>
                      <a:pt x="9" y="10"/>
                      <a:pt x="8" y="8"/>
                    </a:cubicBezTo>
                    <a:cubicBezTo>
                      <a:pt x="7" y="7"/>
                      <a:pt x="6" y="6"/>
                      <a:pt x="5" y="5"/>
                    </a:cubicBezTo>
                    <a:cubicBezTo>
                      <a:pt x="4" y="4"/>
                      <a:pt x="3" y="3"/>
                      <a:pt x="2" y="3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3" name="Freeform 134"/>
              <p:cNvSpPr/>
              <p:nvPr/>
            </p:nvSpPr>
            <p:spPr bwMode="auto">
              <a:xfrm>
                <a:off x="2870" y="3126"/>
                <a:ext cx="95" cy="218"/>
              </a:xfrm>
              <a:custGeom>
                <a:avLst/>
                <a:gdLst>
                  <a:gd name="T0" fmla="*/ 40 w 40"/>
                  <a:gd name="T1" fmla="*/ 92 h 92"/>
                  <a:gd name="T2" fmla="*/ 39 w 40"/>
                  <a:gd name="T3" fmla="*/ 88 h 92"/>
                  <a:gd name="T4" fmla="*/ 36 w 40"/>
                  <a:gd name="T5" fmla="*/ 78 h 92"/>
                  <a:gd name="T6" fmla="*/ 25 w 40"/>
                  <a:gd name="T7" fmla="*/ 43 h 92"/>
                  <a:gd name="T8" fmla="*/ 11 w 40"/>
                  <a:gd name="T9" fmla="*/ 9 h 92"/>
                  <a:gd name="T10" fmla="*/ 3 w 40"/>
                  <a:gd name="T11" fmla="*/ 2 h 92"/>
                  <a:gd name="T12" fmla="*/ 0 w 40"/>
                  <a:gd name="T13" fmla="*/ 0 h 92"/>
                  <a:gd name="T14" fmla="*/ 1 w 40"/>
                  <a:gd name="T15" fmla="*/ 0 h 92"/>
                  <a:gd name="T16" fmla="*/ 4 w 40"/>
                  <a:gd name="T17" fmla="*/ 1 h 92"/>
                  <a:gd name="T18" fmla="*/ 12 w 40"/>
                  <a:gd name="T19" fmla="*/ 8 h 92"/>
                  <a:gd name="T20" fmla="*/ 27 w 40"/>
                  <a:gd name="T21" fmla="*/ 42 h 92"/>
                  <a:gd name="T22" fmla="*/ 37 w 40"/>
                  <a:gd name="T23" fmla="*/ 77 h 92"/>
                  <a:gd name="T24" fmla="*/ 39 w 40"/>
                  <a:gd name="T25" fmla="*/ 88 h 92"/>
                  <a:gd name="T26" fmla="*/ 40 w 40"/>
                  <a:gd name="T2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92">
                    <a:moveTo>
                      <a:pt x="40" y="92"/>
                    </a:moveTo>
                    <a:cubicBezTo>
                      <a:pt x="40" y="92"/>
                      <a:pt x="39" y="91"/>
                      <a:pt x="39" y="88"/>
                    </a:cubicBezTo>
                    <a:cubicBezTo>
                      <a:pt x="38" y="86"/>
                      <a:pt x="37" y="82"/>
                      <a:pt x="36" y="78"/>
                    </a:cubicBezTo>
                    <a:cubicBezTo>
                      <a:pt x="33" y="69"/>
                      <a:pt x="30" y="56"/>
                      <a:pt x="25" y="43"/>
                    </a:cubicBezTo>
                    <a:cubicBezTo>
                      <a:pt x="21" y="29"/>
                      <a:pt x="16" y="17"/>
                      <a:pt x="11" y="9"/>
                    </a:cubicBezTo>
                    <a:cubicBezTo>
                      <a:pt x="8" y="6"/>
                      <a:pt x="5" y="3"/>
                      <a:pt x="3" y="2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4" y="1"/>
                    </a:cubicBezTo>
                    <a:cubicBezTo>
                      <a:pt x="6" y="2"/>
                      <a:pt x="9" y="5"/>
                      <a:pt x="12" y="8"/>
                    </a:cubicBezTo>
                    <a:cubicBezTo>
                      <a:pt x="18" y="16"/>
                      <a:pt x="23" y="28"/>
                      <a:pt x="27" y="42"/>
                    </a:cubicBezTo>
                    <a:cubicBezTo>
                      <a:pt x="32" y="56"/>
                      <a:pt x="35" y="68"/>
                      <a:pt x="37" y="77"/>
                    </a:cubicBezTo>
                    <a:cubicBezTo>
                      <a:pt x="38" y="82"/>
                      <a:pt x="39" y="86"/>
                      <a:pt x="39" y="88"/>
                    </a:cubicBezTo>
                    <a:cubicBezTo>
                      <a:pt x="40" y="91"/>
                      <a:pt x="40" y="92"/>
                      <a:pt x="40" y="9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4" name="Freeform 135"/>
              <p:cNvSpPr/>
              <p:nvPr/>
            </p:nvSpPr>
            <p:spPr bwMode="auto">
              <a:xfrm>
                <a:off x="2932" y="3109"/>
                <a:ext cx="90" cy="250"/>
              </a:xfrm>
              <a:custGeom>
                <a:avLst/>
                <a:gdLst>
                  <a:gd name="T0" fmla="*/ 38 w 38"/>
                  <a:gd name="T1" fmla="*/ 105 h 105"/>
                  <a:gd name="T2" fmla="*/ 36 w 38"/>
                  <a:gd name="T3" fmla="*/ 101 h 105"/>
                  <a:gd name="T4" fmla="*/ 33 w 38"/>
                  <a:gd name="T5" fmla="*/ 89 h 105"/>
                  <a:gd name="T6" fmla="*/ 21 w 38"/>
                  <a:gd name="T7" fmla="*/ 50 h 105"/>
                  <a:gd name="T8" fmla="*/ 10 w 38"/>
                  <a:gd name="T9" fmla="*/ 12 h 105"/>
                  <a:gd name="T10" fmla="*/ 4 w 38"/>
                  <a:gd name="T11" fmla="*/ 2 h 105"/>
                  <a:gd name="T12" fmla="*/ 0 w 38"/>
                  <a:gd name="T13" fmla="*/ 0 h 105"/>
                  <a:gd name="T14" fmla="*/ 1 w 38"/>
                  <a:gd name="T15" fmla="*/ 0 h 105"/>
                  <a:gd name="T16" fmla="*/ 4 w 38"/>
                  <a:gd name="T17" fmla="*/ 1 h 105"/>
                  <a:gd name="T18" fmla="*/ 12 w 38"/>
                  <a:gd name="T19" fmla="*/ 11 h 105"/>
                  <a:gd name="T20" fmla="*/ 23 w 38"/>
                  <a:gd name="T21" fmla="*/ 50 h 105"/>
                  <a:gd name="T22" fmla="*/ 34 w 38"/>
                  <a:gd name="T23" fmla="*/ 89 h 105"/>
                  <a:gd name="T24" fmla="*/ 37 w 38"/>
                  <a:gd name="T25" fmla="*/ 101 h 105"/>
                  <a:gd name="T26" fmla="*/ 38 w 38"/>
                  <a:gd name="T2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05">
                    <a:moveTo>
                      <a:pt x="38" y="105"/>
                    </a:moveTo>
                    <a:cubicBezTo>
                      <a:pt x="38" y="105"/>
                      <a:pt x="37" y="104"/>
                      <a:pt x="36" y="101"/>
                    </a:cubicBezTo>
                    <a:cubicBezTo>
                      <a:pt x="35" y="98"/>
                      <a:pt x="34" y="94"/>
                      <a:pt x="33" y="89"/>
                    </a:cubicBezTo>
                    <a:cubicBezTo>
                      <a:pt x="30" y="79"/>
                      <a:pt x="26" y="66"/>
                      <a:pt x="21" y="50"/>
                    </a:cubicBezTo>
                    <a:cubicBezTo>
                      <a:pt x="17" y="36"/>
                      <a:pt x="13" y="22"/>
                      <a:pt x="10" y="12"/>
                    </a:cubicBezTo>
                    <a:cubicBezTo>
                      <a:pt x="9" y="7"/>
                      <a:pt x="6" y="4"/>
                      <a:pt x="4" y="2"/>
                    </a:cubicBezTo>
                    <a:cubicBezTo>
                      <a:pt x="2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7" y="3"/>
                      <a:pt x="10" y="6"/>
                      <a:pt x="12" y="11"/>
                    </a:cubicBezTo>
                    <a:cubicBezTo>
                      <a:pt x="15" y="21"/>
                      <a:pt x="19" y="35"/>
                      <a:pt x="23" y="50"/>
                    </a:cubicBezTo>
                    <a:cubicBezTo>
                      <a:pt x="28" y="65"/>
                      <a:pt x="31" y="79"/>
                      <a:pt x="34" y="89"/>
                    </a:cubicBezTo>
                    <a:cubicBezTo>
                      <a:pt x="35" y="93"/>
                      <a:pt x="36" y="97"/>
                      <a:pt x="37" y="101"/>
                    </a:cubicBezTo>
                    <a:cubicBezTo>
                      <a:pt x="38" y="103"/>
                      <a:pt x="38" y="105"/>
                      <a:pt x="38" y="105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602;p34"/>
          <p:cNvSpPr/>
          <p:nvPr/>
        </p:nvSpPr>
        <p:spPr>
          <a:xfrm>
            <a:off x="4565" y="0"/>
            <a:ext cx="9139435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algn="ctr"/>
            <a:endParaRPr lang="en-US" sz="1400" b="0" cap="none" spc="0" dirty="0">
              <a:ln w="0"/>
              <a:solidFill>
                <a:schemeClr val="accent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604;p34"/>
          <p:cNvGrpSpPr/>
          <p:nvPr/>
        </p:nvGrpSpPr>
        <p:grpSpPr>
          <a:xfrm>
            <a:off x="2642024" y="1927978"/>
            <a:ext cx="3894505" cy="845645"/>
            <a:chOff x="6301042" y="4227741"/>
            <a:chExt cx="11566632" cy="3046801"/>
          </a:xfrm>
        </p:grpSpPr>
        <p:grpSp>
          <p:nvGrpSpPr>
            <p:cNvPr id="6" name="Google Shape;605;p34"/>
            <p:cNvGrpSpPr/>
            <p:nvPr/>
          </p:nvGrpSpPr>
          <p:grpSpPr>
            <a:xfrm>
              <a:off x="6301042" y="4227741"/>
              <a:ext cx="1473200" cy="1463040"/>
              <a:chOff x="6009640" y="3769678"/>
              <a:chExt cx="1473200" cy="1463040"/>
            </a:xfrm>
          </p:grpSpPr>
          <p:cxnSp>
            <p:nvCxnSpPr>
              <p:cNvPr id="10" name="Google Shape;606;p34"/>
              <p:cNvCxnSpPr/>
              <p:nvPr/>
            </p:nvCxnSpPr>
            <p:spPr>
              <a:xfrm rot="10800000">
                <a:off x="6019800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" name="Google Shape;607;p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" name="Google Shape;608;p34"/>
            <p:cNvGrpSpPr/>
            <p:nvPr/>
          </p:nvGrpSpPr>
          <p:grpSpPr>
            <a:xfrm rot="10800000">
              <a:off x="16394474" y="5811502"/>
              <a:ext cx="1473200" cy="1463040"/>
              <a:chOff x="6009640" y="3769678"/>
              <a:chExt cx="1473200" cy="1463040"/>
            </a:xfrm>
          </p:grpSpPr>
          <p:cxnSp>
            <p:nvCxnSpPr>
              <p:cNvPr id="8" name="Google Shape;609;p34"/>
              <p:cNvCxnSpPr/>
              <p:nvPr/>
            </p:nvCxnSpPr>
            <p:spPr>
              <a:xfrm rot="10800000">
                <a:off x="6019800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" name="Google Shape;610;p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2" name="Google Shape;603;p34"/>
          <p:cNvSpPr txBox="1"/>
          <p:nvPr/>
        </p:nvSpPr>
        <p:spPr>
          <a:xfrm>
            <a:off x="2642025" y="2052272"/>
            <a:ext cx="3894504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Language Basics</a:t>
            </a:r>
            <a:endParaRPr lang="en-US" sz="2800" dirty="0">
              <a:ln w="0"/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79420" y="116301"/>
            <a:ext cx="33070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Assigning Values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0640" y="1715450"/>
            <a:ext cx="281178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refer to the array elements by index to store values in them.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3;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6;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3;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2940" y="1284564"/>
            <a:ext cx="3520440" cy="2246769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one step: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{3, 6, 3, 1, 6, 3, 4, 1};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{3, 6, 3, 1, 6, 3, 4, 1}; </a:t>
            </a:r>
            <a:r>
              <a:rPr lang="en-US" dirty="0">
                <a:highlight>
                  <a:srgbClr val="FF7C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not okey</a:t>
            </a:r>
            <a:endParaRPr lang="en-US" dirty="0">
              <a:highlight>
                <a:srgbClr val="FF7C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int[] {3, 6, 3, 1, 6, 3, 4, 1}; </a:t>
            </a:r>
            <a:r>
              <a:rPr lang="en-US" dirty="0">
                <a:highlight>
                  <a:srgbClr val="CCFF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okey</a:t>
            </a:r>
            <a:endParaRPr lang="en-US" dirty="0">
              <a:highlight>
                <a:srgbClr val="CCFFC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int[]; // Will not compile; needs a size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int[] {3, 6, 3, 1, 6, 3, 4, 1} ;  // what u say?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79420" y="116301"/>
            <a:ext cx="33070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Assigning Values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4570" y="782412"/>
            <a:ext cx="471678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testScores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Declares the array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testScores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int[4]; // constructs an array and assigns it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testScores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829285"/>
            <a:ext cx="4983480" cy="261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40" y="2045498"/>
            <a:ext cx="5044440" cy="252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979420" y="116301"/>
            <a:ext cx="33070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Assigning Values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" y="845820"/>
            <a:ext cx="3469495" cy="189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072640" y="116301"/>
            <a:ext cx="50444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Iterating Through Arrays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2735" y="2278305"/>
            <a:ext cx="3057525" cy="1223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myArray.length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getsomevalue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9875" y="1565352"/>
            <a:ext cx="3524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are useful when dealing with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072640" y="116301"/>
            <a:ext cx="50444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Statements &amp; Blocks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2640" y="1089422"/>
            <a:ext cx="4629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statement is a command terminated by a semi-colon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640" y="336263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may contain other blocks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9790" y="1485626"/>
            <a:ext cx="17259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“Fred”;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2640" y="196766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block is a compound statement enclosed in curly brackets: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9790" y="2449710"/>
            <a:ext cx="271653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name1 = “Fred”; name2 = “Bill”;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2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072640" y="116301"/>
            <a:ext cx="50444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Flow of Control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600" y="1463159"/>
            <a:ext cx="4114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executes one statement after the other in the order they are written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Java statements are flow control statements: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8020" y="2627137"/>
            <a:ext cx="272796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Alternation: 	if, if else, switch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Looping:	for, while do while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Escapes:	break, continue, return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If – The Conditional Statement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380" y="1068408"/>
            <a:ext cx="512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if statement evaluates an expression and if that evaluation is true then the specified action is taken.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1760" y="1844660"/>
            <a:ext cx="3840480" cy="181588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x &lt; 10 ) x = 10;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value of x is less than 10, make x equal to 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could have been written: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x &lt; 10 )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10;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alternatively: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x &lt; 10 ) { x = 10; 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Relational Operators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Google Shape;395;p31"/>
          <p:cNvSpPr/>
          <p:nvPr/>
        </p:nvSpPr>
        <p:spPr>
          <a:xfrm flipH="1">
            <a:off x="4275069" y="1403432"/>
            <a:ext cx="599100" cy="52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57150" dist="9525" dir="378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8" name="Google Shape;396;p31"/>
          <p:cNvSpPr/>
          <p:nvPr/>
        </p:nvSpPr>
        <p:spPr>
          <a:xfrm flipH="1">
            <a:off x="1497544" y="3044769"/>
            <a:ext cx="599100" cy="52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7150" dist="9525" dir="378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397;p31"/>
          <p:cNvSpPr/>
          <p:nvPr/>
        </p:nvSpPr>
        <p:spPr>
          <a:xfrm flipH="1">
            <a:off x="7042894" y="3044769"/>
            <a:ext cx="599100" cy="52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CC99"/>
          </a:solidFill>
          <a:ln>
            <a:noFill/>
          </a:ln>
          <a:effectLst>
            <a:outerShdw blurRad="57150" dist="9525" dir="378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399;p31"/>
          <p:cNvSpPr txBox="1"/>
          <p:nvPr/>
        </p:nvSpPr>
        <p:spPr>
          <a:xfrm>
            <a:off x="1492989" y="3207833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spcAft>
                <a:spcPts val="1600"/>
              </a:spcAft>
            </a:pP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1" name="Google Shape;401;p31"/>
          <p:cNvSpPr txBox="1"/>
          <p:nvPr/>
        </p:nvSpPr>
        <p:spPr>
          <a:xfrm>
            <a:off x="4267950" y="3207833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spcAft>
                <a:spcPts val="1600"/>
              </a:spcAft>
            </a:pP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2" name="Google Shape;404;p31"/>
          <p:cNvSpPr txBox="1"/>
          <p:nvPr/>
        </p:nvSpPr>
        <p:spPr>
          <a:xfrm>
            <a:off x="7052589" y="3207833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spcAft>
                <a:spcPts val="1600"/>
              </a:spcAft>
            </a:pPr>
            <a:endParaRPr lang="en-GB" dirty="0">
              <a:solidFill>
                <a:srgbClr val="F3F3F3"/>
              </a:solidFill>
            </a:endParaRPr>
          </a:p>
        </p:txBody>
      </p:sp>
      <p:sp>
        <p:nvSpPr>
          <p:cNvPr id="13" name="Google Shape;408;p31"/>
          <p:cNvSpPr txBox="1"/>
          <p:nvPr/>
        </p:nvSpPr>
        <p:spPr>
          <a:xfrm>
            <a:off x="1492989" y="1562085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spcAft>
                <a:spcPts val="1600"/>
              </a:spcAft>
            </a:pPr>
            <a:endParaRPr lang="en-GB" dirty="0"/>
          </a:p>
        </p:txBody>
      </p:sp>
      <p:sp>
        <p:nvSpPr>
          <p:cNvPr id="14" name="Google Shape;409;p31"/>
          <p:cNvSpPr txBox="1"/>
          <p:nvPr/>
        </p:nvSpPr>
        <p:spPr>
          <a:xfrm>
            <a:off x="4344150" y="1528638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spcAft>
                <a:spcPts val="1600"/>
              </a:spcAft>
            </a:pPr>
            <a:endParaRPr lang="en-GB" dirty="0"/>
          </a:p>
        </p:txBody>
      </p:sp>
      <p:sp>
        <p:nvSpPr>
          <p:cNvPr id="15" name="Google Shape;410;p31"/>
          <p:cNvSpPr txBox="1"/>
          <p:nvPr/>
        </p:nvSpPr>
        <p:spPr>
          <a:xfrm>
            <a:off x="7052589" y="1562085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spcAft>
                <a:spcPts val="1600"/>
              </a:spcAft>
            </a:pPr>
            <a:endParaRPr lang="en-GB" dirty="0"/>
          </a:p>
        </p:txBody>
      </p:sp>
      <p:sp>
        <p:nvSpPr>
          <p:cNvPr id="17" name="Google Shape;411;p31"/>
          <p:cNvSpPr/>
          <p:nvPr/>
        </p:nvSpPr>
        <p:spPr>
          <a:xfrm>
            <a:off x="1494089" y="1401834"/>
            <a:ext cx="597300" cy="50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412;p31"/>
          <p:cNvSpPr/>
          <p:nvPr/>
        </p:nvSpPr>
        <p:spPr>
          <a:xfrm>
            <a:off x="4271464" y="3052737"/>
            <a:ext cx="597300" cy="50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FFCC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413;p31"/>
          <p:cNvSpPr/>
          <p:nvPr/>
        </p:nvSpPr>
        <p:spPr>
          <a:xfrm>
            <a:off x="7042889" y="1401834"/>
            <a:ext cx="597300" cy="50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FFCC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TextBox 19"/>
          <p:cNvSpPr txBox="1"/>
          <p:nvPr/>
        </p:nvSpPr>
        <p:spPr>
          <a:xfrm>
            <a:off x="1586998" y="1486042"/>
            <a:ext cx="447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8664" y="1486041"/>
            <a:ext cx="394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35659" y="1498745"/>
            <a:ext cx="441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84959" y="3168244"/>
            <a:ext cx="4495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33674" y="3168244"/>
            <a:ext cx="3124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158659" y="3168244"/>
            <a:ext cx="365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164089" y="2024436"/>
            <a:ext cx="1257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(careful)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7660" y="2027471"/>
            <a:ext cx="1021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equal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2859" y="2029998"/>
            <a:ext cx="1737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or equal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64089" y="3689644"/>
            <a:ext cx="1592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or equal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95750" y="3689644"/>
            <a:ext cx="1104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95160" y="3689644"/>
            <a:ext cx="899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7" grpId="0" animBg="1"/>
      <p:bldP spid="18" grpId="0" animBg="1"/>
      <p:bldP spid="19" grpId="0" animBg="1"/>
      <p:bldP spid="20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5" grpId="0"/>
      <p:bldP spid="37" grpId="0"/>
      <p:bldP spid="39" grpId="0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If… else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67940" y="2180928"/>
            <a:ext cx="4008120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if (x != </a:t>
            </a:r>
            <a:r>
              <a:rPr lang="en-US" dirty="0" err="1"/>
              <a:t>oldx</a:t>
            </a:r>
            <a:r>
              <a:rPr lang="en-US" dirty="0"/>
              <a:t>) 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(“x was changed”);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  <a:p>
            <a:r>
              <a:rPr lang="en-US" dirty="0"/>
              <a:t>else 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(“x is unchanged”);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47850" y="1387077"/>
            <a:ext cx="5448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if … else statement evaluates an expression and performs one action if that evaluation is true or a different action if it is false.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373086" y="805543"/>
            <a:ext cx="4071257" cy="3831733"/>
          </a:xfrm>
          <a:prstGeom prst="roundRect">
            <a:avLst>
              <a:gd name="adj" fmla="val 7387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Nested if … else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3170" y="882402"/>
            <a:ext cx="413766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100 )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remainderOn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true)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100;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100.0;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range”);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04;p34"/>
          <p:cNvGrpSpPr/>
          <p:nvPr/>
        </p:nvGrpSpPr>
        <p:grpSpPr>
          <a:xfrm>
            <a:off x="1978819" y="1932120"/>
            <a:ext cx="4750594" cy="845645"/>
            <a:chOff x="6301042" y="4227741"/>
            <a:chExt cx="11566632" cy="3046801"/>
          </a:xfrm>
        </p:grpSpPr>
        <p:grpSp>
          <p:nvGrpSpPr>
            <p:cNvPr id="6" name="Google Shape;605;p34"/>
            <p:cNvGrpSpPr/>
            <p:nvPr/>
          </p:nvGrpSpPr>
          <p:grpSpPr>
            <a:xfrm>
              <a:off x="6301042" y="4227741"/>
              <a:ext cx="1473200" cy="1463040"/>
              <a:chOff x="6009640" y="3769678"/>
              <a:chExt cx="1473200" cy="1463040"/>
            </a:xfrm>
          </p:grpSpPr>
          <p:cxnSp>
            <p:nvCxnSpPr>
              <p:cNvPr id="10" name="Google Shape;606;p34"/>
              <p:cNvCxnSpPr/>
              <p:nvPr/>
            </p:nvCxnSpPr>
            <p:spPr>
              <a:xfrm rot="10800000">
                <a:off x="6019800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" name="Google Shape;607;p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" name="Google Shape;608;p34"/>
            <p:cNvGrpSpPr/>
            <p:nvPr/>
          </p:nvGrpSpPr>
          <p:grpSpPr>
            <a:xfrm rot="10800000">
              <a:off x="16394474" y="5811502"/>
              <a:ext cx="1473200" cy="1463040"/>
              <a:chOff x="6009640" y="3769678"/>
              <a:chExt cx="1473200" cy="1463040"/>
            </a:xfrm>
          </p:grpSpPr>
          <p:cxnSp>
            <p:nvCxnSpPr>
              <p:cNvPr id="8" name="Google Shape;609;p34"/>
              <p:cNvCxnSpPr/>
              <p:nvPr/>
            </p:nvCxnSpPr>
            <p:spPr>
              <a:xfrm rot="10800000">
                <a:off x="6019800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" name="Google Shape;610;p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3" name="Rectangle 12"/>
          <p:cNvSpPr/>
          <p:nvPr/>
        </p:nvSpPr>
        <p:spPr>
          <a:xfrm>
            <a:off x="1591900" y="2948883"/>
            <a:ext cx="59602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cap="none" spc="0" dirty="0">
                <a:ln w="0"/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igh-level, class-based, object-oriented programming language</a:t>
            </a:r>
            <a:endParaRPr lang="en-US" sz="2800" cap="none" spc="0" dirty="0">
              <a:ln w="0"/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Logo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1432" y="670679"/>
            <a:ext cx="3501341" cy="218833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else if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7390" y="1081564"/>
            <a:ext cx="3531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choosing between alternatives: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1591211"/>
            <a:ext cx="4572000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n == 1 )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execute code block #1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 j == 2 )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execute code block #2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if all previous tests have failed, execute code block #3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Warning…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14400" y="1333500"/>
            <a:ext cx="3063240" cy="1935479"/>
            <a:chOff x="952500" y="1333500"/>
            <a:chExt cx="3063240" cy="1935479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952500" y="1333500"/>
              <a:ext cx="2987040" cy="1935479"/>
            </a:xfrm>
            <a:prstGeom prst="roundRect">
              <a:avLst>
                <a:gd name="adj" fmla="val 6824"/>
              </a:avLst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1028700" y="1333500"/>
              <a:ext cx="2987040" cy="1935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163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 indent="-28448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spcBef>
                  <a:spcPts val="600"/>
                </a:spcBef>
                <a:buClrTx/>
                <a:buFontTx/>
                <a:buNone/>
              </a:pPr>
              <a:r>
                <a:rPr lang="en-GB" altLang="en-US" b="1" dirty="0">
                  <a:solidFill>
                    <a:srgbClr val="FF7C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WRONG!</a:t>
              </a:r>
              <a:endParaRPr lang="en-GB" altLang="en-US" b="1" dirty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if( 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== j )</a:t>
              </a:r>
              <a:endPara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if ( j == k )</a:t>
              </a:r>
              <a:endPara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System.out.print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(“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equals k”);</a:t>
              </a:r>
              <a:endPara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endPara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System.out.print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(“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is not equal to j”);</a:t>
              </a:r>
              <a:r>
                <a:rPr lang="en-GB" altLang="en-US" dirty="0">
                  <a:solidFill>
                    <a:srgbClr val="FF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en-GB" altLang="en-US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42460" y="1333500"/>
            <a:ext cx="3710940" cy="2103120"/>
            <a:chOff x="4457700" y="1333500"/>
            <a:chExt cx="3710940" cy="210312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457700" y="1333500"/>
              <a:ext cx="3710940" cy="2103120"/>
            </a:xfrm>
            <a:prstGeom prst="roundRect">
              <a:avLst>
                <a:gd name="adj" fmla="val 7971"/>
              </a:avLst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457700" y="1333500"/>
              <a:ext cx="3710940" cy="2103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163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 indent="-28448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lvl="1">
                <a:spcBef>
                  <a:spcPts val="500"/>
                </a:spcBef>
                <a:buClrTx/>
                <a:buFontTx/>
                <a:buNone/>
              </a:pPr>
              <a:r>
                <a:rPr lang="en-GB" altLang="en-US" b="1" dirty="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CORRECT!</a:t>
              </a:r>
              <a:endParaRPr lang="en-GB" altLang="en-US" b="1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if( 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== j ) {</a:t>
              </a:r>
              <a:endPara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if ( j == k )</a:t>
              </a:r>
              <a:endPara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System.out.print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(“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equals k”);</a:t>
              </a:r>
              <a:endPara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endPara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600"/>
                </a:spcBef>
                <a:buClrTx/>
                <a:buFontTx/>
                <a:buNone/>
              </a:pP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System.out.print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(“</a:t>
              </a:r>
              <a:r>
                <a:rPr lang="en-GB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is not equal to j”);	// Correct!</a:t>
              </a:r>
              <a:endParaRPr lang="en-GB" altLang="en-US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164080" y="1232922"/>
            <a:ext cx="4442460" cy="2677656"/>
          </a:xfrm>
          <a:prstGeom prst="roundRect">
            <a:avLst>
              <a:gd name="adj" fmla="val 6422"/>
            </a:avLst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switch Statement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7440" y="1232922"/>
            <a:ext cx="4777740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 n )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1: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execute code block #1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2: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execute code block #2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default:	// if all previous tests fail then        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//execute this code block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20" y="1666875"/>
            <a:ext cx="4410075" cy="1809750"/>
          </a:xfrm>
          <a:prstGeom prst="roundRect">
            <a:avLst>
              <a:gd name="adj" fmla="val 8246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for loop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2020" y="1879253"/>
            <a:ext cx="2811780" cy="1384995"/>
          </a:xfrm>
          <a:prstGeom prst="rect">
            <a:avLst/>
          </a:prstGeom>
          <a:noFill/>
          <a:ln w="19050">
            <a:solidFill>
              <a:srgbClr val="67A2DB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we have an array of integers, and we want to find the sum of all the elements in the array. We use a for loop to iterate through each element in the array and add it to a running sum variable.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Foreach Loop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1700" y="2804161"/>
            <a:ext cx="4693920" cy="954107"/>
          </a:xfrm>
          <a:prstGeom prst="rect">
            <a:avLst/>
          </a:prstGeom>
          <a:noFill/>
          <a:ln w="19050">
            <a:solidFill>
              <a:srgbClr val="67A2DB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we have a list of strings, and we want to print a greeting message for each name in the list. We use a foreach loop to iterate through each element in the list and print a message using that element.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872" y="1238250"/>
            <a:ext cx="6505575" cy="1333500"/>
          </a:xfrm>
          <a:prstGeom prst="roundRect">
            <a:avLst>
              <a:gd name="adj" fmla="val 850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while loops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6990" y="1594224"/>
            <a:ext cx="3970020" cy="116955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while(response == 1)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“ID =”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n++;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response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“Enter “);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148840" y="3213996"/>
            <a:ext cx="4846320" cy="66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285750" indent="-285750">
              <a:spcBef>
                <a:spcPts val="1125"/>
              </a:spcBef>
              <a:buClrTx/>
              <a:buFont typeface="Wingdings" panose="05000000000000000000" pitchFamily="2" charset="2"/>
              <a:buChar char="Ø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minimum number of times the loop is executed?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125"/>
              </a:spcBef>
              <a:buClrTx/>
              <a:buFont typeface="Wingdings" panose="05000000000000000000" pitchFamily="2" charset="2"/>
              <a:buChar char="Ø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number of times?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 {… } while loops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9370" y="1697415"/>
            <a:ext cx="3985260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“ID =”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 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n++;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response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“Enter ” 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while (response == 1);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3340085"/>
            <a:ext cx="4914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minimum number of times the loop is executed?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number of times?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Break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7860" y="1359009"/>
            <a:ext cx="5288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break statement causes an  exit from the innermost containing while, do, for or switch statement.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1300" y="2062133"/>
            <a:ext cx="3581400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 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index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// program jumps here after break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Continue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380" y="1541889"/>
            <a:ext cx="5349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be used with while, do or for. The continue statement causes the innermost loop to start the next iteration immediately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3130" y="2342258"/>
            <a:ext cx="477774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 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!= -1 ) continue;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“ :” +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9260" y="116301"/>
            <a:ext cx="5745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Wrapper Classes in Java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9660" y="1556087"/>
            <a:ext cx="3200400" cy="2031325"/>
          </a:xfrm>
          <a:prstGeom prst="rect">
            <a:avLst/>
          </a:prstGeom>
          <a:noFill/>
          <a:ln w="19050">
            <a:solidFill>
              <a:srgbClr val="67A2DB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Java, a wrapper class is a class that provides an object representation of a primitive data type. </a:t>
            </a:r>
            <a:endParaRPr lang="en-US" sz="1400" b="0" i="0" u="none" strike="noStrike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0" i="0" u="none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classes are used to convert primitive data types into objects, which allows them to be used in situations where objects are required, such as in collections and generic classes.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2932" y="1017271"/>
            <a:ext cx="3542416" cy="3268980"/>
          </a:xfrm>
          <a:prstGeom prst="roundRect">
            <a:avLst>
              <a:gd name="adj" fmla="val 571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0070C0"/>
                </a:solidFill>
              </a:rPr>
              <a:t>History of Java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8650" y="844550"/>
            <a:ext cx="7886700" cy="3450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James Gosling, Mike Sheridan, and Patrick Naughton initiated the Java language project in June 1991. The small team of sun engineers called </a:t>
            </a:r>
            <a:r>
              <a:rPr 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Calibri" panose="020F0502020204030204" charset="0"/>
                <a:cs typeface="Calibri" panose="020F0502020204030204" charset="0"/>
              </a:rPr>
              <a:t>Green Team.</a:t>
            </a:r>
            <a:endParaRPr lang="en-US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Initially it was designed for small, embedded systems in electronic appliances like set-top boxes.</a:t>
            </a:r>
            <a:endParaRPr lang="en-US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Firstly, it was called </a:t>
            </a:r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"Greentalk"</a:t>
            </a: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 by James Gosling, and the file extension was .gt.</a:t>
            </a:r>
            <a:endParaRPr lang="en-US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After that, it was called </a:t>
            </a:r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Oak </a:t>
            </a: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and was developed as a part of the Green project.</a:t>
            </a:r>
            <a:endParaRPr lang="en-US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Why Oak? </a:t>
            </a: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Oak is a symbol of strength and chosen as a national tree of many countries like the U.S.A., France, Germany, Romania, etc.</a:t>
            </a:r>
            <a:endParaRPr lang="en-US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Java is an island in Indonesia where the first coffee was produced (called Java coffee). It is a kind of espresso bean. Java name was chosen by James Gosling while having a cup of coffee nearby his office.</a:t>
            </a:r>
            <a:endParaRPr lang="en-US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 Initially developed by James Gosling at Sun Microsystems (which is now a subsidiary of Oracle Corporation) and released in 1995.</a:t>
            </a:r>
            <a:endParaRPr lang="en-US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JDK 1.0 was released on January 23, 1996.</a:t>
            </a:r>
            <a:endParaRPr lang="en-US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</a:rPr>
              <a:t>Java SE 18 (released at March 2022).</a:t>
            </a:r>
            <a:endParaRPr lang="en-US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/>
          <p:cNvSpPr/>
          <p:nvPr/>
        </p:nvSpPr>
        <p:spPr>
          <a:xfrm>
            <a:off x="1714808" y="1160905"/>
            <a:ext cx="7429192" cy="321805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577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17420" y="116301"/>
            <a:ext cx="470916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Wrapper Classes in Java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1143" y="1371785"/>
            <a:ext cx="5429454" cy="295465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6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wrapper classes for the eight primitive data types in Java:</a:t>
            </a:r>
            <a:endParaRPr lang="en-US" sz="16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Byte: Represents a byte value (-128 to 127)</a:t>
            </a:r>
            <a:endParaRPr lang="en-US" sz="14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Short: Represents a short value (-32,768 to 32,767)</a:t>
            </a:r>
            <a:endParaRPr lang="en-US" sz="14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Integer: Represents an integer value (-2^31 to 2^31-1)</a:t>
            </a:r>
            <a:endParaRPr lang="en-US" sz="14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Long: Represents a long value (-2^63 to 2^63-1)</a:t>
            </a:r>
            <a:endParaRPr lang="en-US" sz="14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Float: Represents a floating-point value (approximately ±1.4E-45 to ±3.4E+38)</a:t>
            </a:r>
            <a:endParaRPr lang="en-US" sz="14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Double: Represents a double value (approximately ±4.9E-324 to ±1.8E+308)</a:t>
            </a:r>
            <a:endParaRPr lang="en-US" sz="14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Boolean: Represents a Boolean value (true or false)</a:t>
            </a:r>
            <a:endParaRPr lang="en-US" sz="14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Character: Represents a character value (Unicode character set)</a:t>
            </a:r>
            <a:endParaRPr lang="en-US" sz="14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28190" y="1269227"/>
            <a:ext cx="3001409" cy="3001410"/>
            <a:chOff x="-132079" y="1476053"/>
            <a:chExt cx="3001409" cy="3001410"/>
          </a:xfrm>
        </p:grpSpPr>
        <p:sp>
          <p:nvSpPr>
            <p:cNvPr id="6" name="Oval 5"/>
            <p:cNvSpPr/>
            <p:nvPr/>
          </p:nvSpPr>
          <p:spPr>
            <a:xfrm>
              <a:off x="-132079" y="1476053"/>
              <a:ext cx="3001409" cy="30014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28374" y="1736506"/>
              <a:ext cx="2480503" cy="2480504"/>
            </a:xfrm>
            <a:prstGeom prst="ellipse">
              <a:avLst/>
            </a:prstGeom>
            <a:solidFill>
              <a:srgbClr val="EAD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277074" y="2079283"/>
              <a:ext cx="1830420" cy="2218039"/>
              <a:chOff x="585" y="1749"/>
              <a:chExt cx="1445" cy="1751"/>
            </a:xfrm>
          </p:grpSpPr>
          <p:sp>
            <p:nvSpPr>
              <p:cNvPr id="14" name="Freeform 5"/>
              <p:cNvSpPr/>
              <p:nvPr/>
            </p:nvSpPr>
            <p:spPr bwMode="auto">
              <a:xfrm>
                <a:off x="1570" y="1979"/>
                <a:ext cx="257" cy="514"/>
              </a:xfrm>
              <a:custGeom>
                <a:avLst/>
                <a:gdLst>
                  <a:gd name="T0" fmla="*/ 39 w 108"/>
                  <a:gd name="T1" fmla="*/ 0 h 216"/>
                  <a:gd name="T2" fmla="*/ 50 w 108"/>
                  <a:gd name="T3" fmla="*/ 48 h 216"/>
                  <a:gd name="T4" fmla="*/ 65 w 108"/>
                  <a:gd name="T5" fmla="*/ 80 h 216"/>
                  <a:gd name="T6" fmla="*/ 68 w 108"/>
                  <a:gd name="T7" fmla="*/ 114 h 216"/>
                  <a:gd name="T8" fmla="*/ 93 w 108"/>
                  <a:gd name="T9" fmla="*/ 164 h 216"/>
                  <a:gd name="T10" fmla="*/ 99 w 108"/>
                  <a:gd name="T11" fmla="*/ 216 h 216"/>
                  <a:gd name="T12" fmla="*/ 7 w 108"/>
                  <a:gd name="T13" fmla="*/ 205 h 216"/>
                  <a:gd name="T14" fmla="*/ 0 w 108"/>
                  <a:gd name="T15" fmla="*/ 90 h 216"/>
                  <a:gd name="T16" fmla="*/ 39 w 108"/>
                  <a:gd name="T1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216">
                    <a:moveTo>
                      <a:pt x="39" y="0"/>
                    </a:moveTo>
                    <a:cubicBezTo>
                      <a:pt x="40" y="23"/>
                      <a:pt x="42" y="30"/>
                      <a:pt x="50" y="48"/>
                    </a:cubicBezTo>
                    <a:cubicBezTo>
                      <a:pt x="55" y="59"/>
                      <a:pt x="62" y="69"/>
                      <a:pt x="65" y="80"/>
                    </a:cubicBezTo>
                    <a:cubicBezTo>
                      <a:pt x="68" y="91"/>
                      <a:pt x="66" y="103"/>
                      <a:pt x="68" y="114"/>
                    </a:cubicBezTo>
                    <a:cubicBezTo>
                      <a:pt x="72" y="132"/>
                      <a:pt x="84" y="147"/>
                      <a:pt x="93" y="164"/>
                    </a:cubicBezTo>
                    <a:cubicBezTo>
                      <a:pt x="102" y="180"/>
                      <a:pt x="108" y="200"/>
                      <a:pt x="99" y="216"/>
                    </a:cubicBezTo>
                    <a:cubicBezTo>
                      <a:pt x="7" y="205"/>
                      <a:pt x="7" y="205"/>
                      <a:pt x="7" y="205"/>
                    </a:cubicBezTo>
                    <a:cubicBezTo>
                      <a:pt x="0" y="90"/>
                      <a:pt x="0" y="90"/>
                      <a:pt x="0" y="90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038" y="1887"/>
                <a:ext cx="484" cy="718"/>
              </a:xfrm>
              <a:custGeom>
                <a:avLst/>
                <a:gdLst>
                  <a:gd name="T0" fmla="*/ 78 w 203"/>
                  <a:gd name="T1" fmla="*/ 0 h 302"/>
                  <a:gd name="T2" fmla="*/ 71 w 203"/>
                  <a:gd name="T3" fmla="*/ 76 h 302"/>
                  <a:gd name="T4" fmla="*/ 56 w 203"/>
                  <a:gd name="T5" fmla="*/ 115 h 302"/>
                  <a:gd name="T6" fmla="*/ 47 w 203"/>
                  <a:gd name="T7" fmla="*/ 152 h 302"/>
                  <a:gd name="T8" fmla="*/ 13 w 203"/>
                  <a:gd name="T9" fmla="*/ 201 h 302"/>
                  <a:gd name="T10" fmla="*/ 37 w 203"/>
                  <a:gd name="T11" fmla="*/ 279 h 302"/>
                  <a:gd name="T12" fmla="*/ 122 w 203"/>
                  <a:gd name="T13" fmla="*/ 300 h 302"/>
                  <a:gd name="T14" fmla="*/ 173 w 203"/>
                  <a:gd name="T15" fmla="*/ 285 h 302"/>
                  <a:gd name="T16" fmla="*/ 203 w 203"/>
                  <a:gd name="T17" fmla="*/ 243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3" h="302">
                    <a:moveTo>
                      <a:pt x="78" y="0"/>
                    </a:moveTo>
                    <a:cubicBezTo>
                      <a:pt x="66" y="26"/>
                      <a:pt x="83" y="51"/>
                      <a:pt x="71" y="76"/>
                    </a:cubicBezTo>
                    <a:cubicBezTo>
                      <a:pt x="65" y="89"/>
                      <a:pt x="59" y="102"/>
                      <a:pt x="56" y="115"/>
                    </a:cubicBezTo>
                    <a:cubicBezTo>
                      <a:pt x="53" y="127"/>
                      <a:pt x="52" y="140"/>
                      <a:pt x="47" y="152"/>
                    </a:cubicBezTo>
                    <a:cubicBezTo>
                      <a:pt x="39" y="170"/>
                      <a:pt x="21" y="183"/>
                      <a:pt x="13" y="201"/>
                    </a:cubicBezTo>
                    <a:cubicBezTo>
                      <a:pt x="0" y="228"/>
                      <a:pt x="14" y="261"/>
                      <a:pt x="37" y="279"/>
                    </a:cubicBezTo>
                    <a:cubicBezTo>
                      <a:pt x="61" y="297"/>
                      <a:pt x="92" y="302"/>
                      <a:pt x="122" y="300"/>
                    </a:cubicBezTo>
                    <a:cubicBezTo>
                      <a:pt x="140" y="298"/>
                      <a:pt x="158" y="295"/>
                      <a:pt x="173" y="285"/>
                    </a:cubicBezTo>
                    <a:cubicBezTo>
                      <a:pt x="189" y="276"/>
                      <a:pt x="201" y="261"/>
                      <a:pt x="203" y="243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" name="Freeform 7"/>
              <p:cNvSpPr/>
              <p:nvPr/>
            </p:nvSpPr>
            <p:spPr bwMode="auto">
              <a:xfrm>
                <a:off x="1215" y="1780"/>
                <a:ext cx="767" cy="959"/>
              </a:xfrm>
              <a:custGeom>
                <a:avLst/>
                <a:gdLst>
                  <a:gd name="T0" fmla="*/ 141 w 322"/>
                  <a:gd name="T1" fmla="*/ 0 h 403"/>
                  <a:gd name="T2" fmla="*/ 213 w 322"/>
                  <a:gd name="T3" fmla="*/ 137 h 403"/>
                  <a:gd name="T4" fmla="*/ 232 w 322"/>
                  <a:gd name="T5" fmla="*/ 164 h 403"/>
                  <a:gd name="T6" fmla="*/ 255 w 322"/>
                  <a:gd name="T7" fmla="*/ 195 h 403"/>
                  <a:gd name="T8" fmla="*/ 260 w 322"/>
                  <a:gd name="T9" fmla="*/ 226 h 403"/>
                  <a:gd name="T10" fmla="*/ 290 w 322"/>
                  <a:gd name="T11" fmla="*/ 247 h 403"/>
                  <a:gd name="T12" fmla="*/ 321 w 322"/>
                  <a:gd name="T13" fmla="*/ 307 h 403"/>
                  <a:gd name="T14" fmla="*/ 309 w 322"/>
                  <a:gd name="T15" fmla="*/ 376 h 403"/>
                  <a:gd name="T16" fmla="*/ 296 w 322"/>
                  <a:gd name="T17" fmla="*/ 399 h 403"/>
                  <a:gd name="T18" fmla="*/ 274 w 322"/>
                  <a:gd name="T19" fmla="*/ 403 h 403"/>
                  <a:gd name="T20" fmla="*/ 161 w 322"/>
                  <a:gd name="T21" fmla="*/ 400 h 403"/>
                  <a:gd name="T22" fmla="*/ 76 w 322"/>
                  <a:gd name="T23" fmla="*/ 388 h 403"/>
                  <a:gd name="T24" fmla="*/ 24 w 322"/>
                  <a:gd name="T25" fmla="*/ 344 h 403"/>
                  <a:gd name="T26" fmla="*/ 14 w 322"/>
                  <a:gd name="T27" fmla="*/ 278 h 403"/>
                  <a:gd name="T28" fmla="*/ 32 w 322"/>
                  <a:gd name="T29" fmla="*/ 228 h 403"/>
                  <a:gd name="T30" fmla="*/ 12 w 322"/>
                  <a:gd name="T31" fmla="*/ 177 h 403"/>
                  <a:gd name="T32" fmla="*/ 9 w 322"/>
                  <a:gd name="T33" fmla="*/ 86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2" h="403">
                    <a:moveTo>
                      <a:pt x="141" y="0"/>
                    </a:moveTo>
                    <a:cubicBezTo>
                      <a:pt x="201" y="26"/>
                      <a:pt x="213" y="124"/>
                      <a:pt x="213" y="137"/>
                    </a:cubicBezTo>
                    <a:cubicBezTo>
                      <a:pt x="213" y="153"/>
                      <a:pt x="222" y="156"/>
                      <a:pt x="232" y="164"/>
                    </a:cubicBezTo>
                    <a:cubicBezTo>
                      <a:pt x="242" y="173"/>
                      <a:pt x="253" y="183"/>
                      <a:pt x="255" y="195"/>
                    </a:cubicBezTo>
                    <a:cubicBezTo>
                      <a:pt x="258" y="205"/>
                      <a:pt x="255" y="216"/>
                      <a:pt x="260" y="226"/>
                    </a:cubicBezTo>
                    <a:cubicBezTo>
                      <a:pt x="266" y="237"/>
                      <a:pt x="279" y="241"/>
                      <a:pt x="290" y="247"/>
                    </a:cubicBezTo>
                    <a:cubicBezTo>
                      <a:pt x="310" y="260"/>
                      <a:pt x="320" y="284"/>
                      <a:pt x="321" y="307"/>
                    </a:cubicBezTo>
                    <a:cubicBezTo>
                      <a:pt x="322" y="330"/>
                      <a:pt x="316" y="353"/>
                      <a:pt x="309" y="376"/>
                    </a:cubicBezTo>
                    <a:cubicBezTo>
                      <a:pt x="307" y="384"/>
                      <a:pt x="304" y="394"/>
                      <a:pt x="296" y="399"/>
                    </a:cubicBezTo>
                    <a:cubicBezTo>
                      <a:pt x="289" y="403"/>
                      <a:pt x="282" y="403"/>
                      <a:pt x="274" y="403"/>
                    </a:cubicBezTo>
                    <a:cubicBezTo>
                      <a:pt x="237" y="402"/>
                      <a:pt x="199" y="401"/>
                      <a:pt x="161" y="400"/>
                    </a:cubicBezTo>
                    <a:cubicBezTo>
                      <a:pt x="132" y="399"/>
                      <a:pt x="103" y="399"/>
                      <a:pt x="76" y="388"/>
                    </a:cubicBezTo>
                    <a:cubicBezTo>
                      <a:pt x="55" y="379"/>
                      <a:pt x="36" y="364"/>
                      <a:pt x="24" y="344"/>
                    </a:cubicBezTo>
                    <a:cubicBezTo>
                      <a:pt x="12" y="324"/>
                      <a:pt x="8" y="300"/>
                      <a:pt x="14" y="278"/>
                    </a:cubicBezTo>
                    <a:cubicBezTo>
                      <a:pt x="19" y="261"/>
                      <a:pt x="29" y="246"/>
                      <a:pt x="32" y="228"/>
                    </a:cubicBezTo>
                    <a:cubicBezTo>
                      <a:pt x="36" y="207"/>
                      <a:pt x="18" y="198"/>
                      <a:pt x="12" y="177"/>
                    </a:cubicBezTo>
                    <a:cubicBezTo>
                      <a:pt x="5" y="156"/>
                      <a:pt x="0" y="106"/>
                      <a:pt x="9" y="8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" name="Freeform 8"/>
              <p:cNvSpPr/>
              <p:nvPr/>
            </p:nvSpPr>
            <p:spPr bwMode="auto">
              <a:xfrm>
                <a:off x="845" y="2391"/>
                <a:ext cx="1166" cy="1109"/>
              </a:xfrm>
              <a:custGeom>
                <a:avLst/>
                <a:gdLst>
                  <a:gd name="T0" fmla="*/ 364 w 489"/>
                  <a:gd name="T1" fmla="*/ 282 h 466"/>
                  <a:gd name="T2" fmla="*/ 346 w 489"/>
                  <a:gd name="T3" fmla="*/ 223 h 466"/>
                  <a:gd name="T4" fmla="*/ 343 w 489"/>
                  <a:gd name="T5" fmla="*/ 314 h 466"/>
                  <a:gd name="T6" fmla="*/ 385 w 489"/>
                  <a:gd name="T7" fmla="*/ 423 h 466"/>
                  <a:gd name="T8" fmla="*/ 260 w 489"/>
                  <a:gd name="T9" fmla="*/ 462 h 466"/>
                  <a:gd name="T10" fmla="*/ 103 w 489"/>
                  <a:gd name="T11" fmla="*/ 425 h 466"/>
                  <a:gd name="T12" fmla="*/ 132 w 489"/>
                  <a:gd name="T13" fmla="*/ 322 h 466"/>
                  <a:gd name="T14" fmla="*/ 118 w 489"/>
                  <a:gd name="T15" fmla="*/ 206 h 466"/>
                  <a:gd name="T16" fmla="*/ 80 w 489"/>
                  <a:gd name="T17" fmla="*/ 260 h 466"/>
                  <a:gd name="T18" fmla="*/ 0 w 489"/>
                  <a:gd name="T19" fmla="*/ 182 h 466"/>
                  <a:gd name="T20" fmla="*/ 66 w 489"/>
                  <a:gd name="T21" fmla="*/ 63 h 466"/>
                  <a:gd name="T22" fmla="*/ 193 w 489"/>
                  <a:gd name="T23" fmla="*/ 1 h 466"/>
                  <a:gd name="T24" fmla="*/ 307 w 489"/>
                  <a:gd name="T25" fmla="*/ 8 h 466"/>
                  <a:gd name="T26" fmla="*/ 414 w 489"/>
                  <a:gd name="T27" fmla="*/ 55 h 466"/>
                  <a:gd name="T28" fmla="*/ 489 w 489"/>
                  <a:gd name="T29" fmla="*/ 273 h 466"/>
                  <a:gd name="T30" fmla="*/ 364 w 489"/>
                  <a:gd name="T31" fmla="*/ 282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466">
                    <a:moveTo>
                      <a:pt x="364" y="282"/>
                    </a:moveTo>
                    <a:cubicBezTo>
                      <a:pt x="346" y="223"/>
                      <a:pt x="346" y="223"/>
                      <a:pt x="346" y="223"/>
                    </a:cubicBezTo>
                    <a:cubicBezTo>
                      <a:pt x="343" y="314"/>
                      <a:pt x="343" y="314"/>
                      <a:pt x="343" y="314"/>
                    </a:cubicBezTo>
                    <a:cubicBezTo>
                      <a:pt x="343" y="314"/>
                      <a:pt x="367" y="376"/>
                      <a:pt x="385" y="423"/>
                    </a:cubicBezTo>
                    <a:cubicBezTo>
                      <a:pt x="349" y="445"/>
                      <a:pt x="306" y="459"/>
                      <a:pt x="260" y="462"/>
                    </a:cubicBezTo>
                    <a:cubicBezTo>
                      <a:pt x="203" y="466"/>
                      <a:pt x="149" y="452"/>
                      <a:pt x="103" y="425"/>
                    </a:cubicBezTo>
                    <a:cubicBezTo>
                      <a:pt x="132" y="322"/>
                      <a:pt x="132" y="322"/>
                      <a:pt x="132" y="322"/>
                    </a:cubicBezTo>
                    <a:cubicBezTo>
                      <a:pt x="118" y="206"/>
                      <a:pt x="118" y="206"/>
                      <a:pt x="118" y="206"/>
                    </a:cubicBezTo>
                    <a:cubicBezTo>
                      <a:pt x="80" y="260"/>
                      <a:pt x="80" y="260"/>
                      <a:pt x="80" y="260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2"/>
                      <a:pt x="59" y="73"/>
                      <a:pt x="66" y="63"/>
                    </a:cubicBezTo>
                    <a:cubicBezTo>
                      <a:pt x="113" y="0"/>
                      <a:pt x="193" y="1"/>
                      <a:pt x="193" y="1"/>
                    </a:cubicBezTo>
                    <a:cubicBezTo>
                      <a:pt x="307" y="8"/>
                      <a:pt x="307" y="8"/>
                      <a:pt x="307" y="8"/>
                    </a:cubicBezTo>
                    <a:cubicBezTo>
                      <a:pt x="307" y="8"/>
                      <a:pt x="372" y="4"/>
                      <a:pt x="414" y="55"/>
                    </a:cubicBezTo>
                    <a:cubicBezTo>
                      <a:pt x="414" y="55"/>
                      <a:pt x="455" y="117"/>
                      <a:pt x="489" y="273"/>
                    </a:cubicBezTo>
                    <a:lnTo>
                      <a:pt x="364" y="282"/>
                    </a:lnTo>
                    <a:close/>
                  </a:path>
                </a:pathLst>
              </a:custGeom>
              <a:solidFill>
                <a:srgbClr val="54E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" name="Freeform 9"/>
              <p:cNvSpPr/>
              <p:nvPr/>
            </p:nvSpPr>
            <p:spPr bwMode="auto">
              <a:xfrm>
                <a:off x="1010" y="2539"/>
                <a:ext cx="839" cy="273"/>
              </a:xfrm>
              <a:custGeom>
                <a:avLst/>
                <a:gdLst>
                  <a:gd name="T0" fmla="*/ 351 w 352"/>
                  <a:gd name="T1" fmla="*/ 10 h 115"/>
                  <a:gd name="T2" fmla="*/ 328 w 352"/>
                  <a:gd name="T3" fmla="*/ 16 h 115"/>
                  <a:gd name="T4" fmla="*/ 291 w 352"/>
                  <a:gd name="T5" fmla="*/ 47 h 115"/>
                  <a:gd name="T6" fmla="*/ 283 w 352"/>
                  <a:gd name="T7" fmla="*/ 77 h 115"/>
                  <a:gd name="T8" fmla="*/ 301 w 352"/>
                  <a:gd name="T9" fmla="*/ 87 h 115"/>
                  <a:gd name="T10" fmla="*/ 307 w 352"/>
                  <a:gd name="T11" fmla="*/ 66 h 115"/>
                  <a:gd name="T12" fmla="*/ 272 w 352"/>
                  <a:gd name="T13" fmla="*/ 46 h 115"/>
                  <a:gd name="T14" fmla="*/ 213 w 352"/>
                  <a:gd name="T15" fmla="*/ 61 h 115"/>
                  <a:gd name="T16" fmla="*/ 183 w 352"/>
                  <a:gd name="T17" fmla="*/ 98 h 115"/>
                  <a:gd name="T18" fmla="*/ 191 w 352"/>
                  <a:gd name="T19" fmla="*/ 111 h 115"/>
                  <a:gd name="T20" fmla="*/ 199 w 352"/>
                  <a:gd name="T21" fmla="*/ 112 h 115"/>
                  <a:gd name="T22" fmla="*/ 208 w 352"/>
                  <a:gd name="T23" fmla="*/ 87 h 115"/>
                  <a:gd name="T24" fmla="*/ 195 w 352"/>
                  <a:gd name="T25" fmla="*/ 54 h 115"/>
                  <a:gd name="T26" fmla="*/ 129 w 352"/>
                  <a:gd name="T27" fmla="*/ 44 h 115"/>
                  <a:gd name="T28" fmla="*/ 95 w 352"/>
                  <a:gd name="T29" fmla="*/ 74 h 115"/>
                  <a:gd name="T30" fmla="*/ 109 w 352"/>
                  <a:gd name="T31" fmla="*/ 90 h 115"/>
                  <a:gd name="T32" fmla="*/ 122 w 352"/>
                  <a:gd name="T33" fmla="*/ 76 h 115"/>
                  <a:gd name="T34" fmla="*/ 118 w 352"/>
                  <a:gd name="T35" fmla="*/ 56 h 115"/>
                  <a:gd name="T36" fmla="*/ 115 w 352"/>
                  <a:gd name="T37" fmla="*/ 49 h 115"/>
                  <a:gd name="T38" fmla="*/ 61 w 352"/>
                  <a:gd name="T39" fmla="*/ 6 h 115"/>
                  <a:gd name="T40" fmla="*/ 7 w 352"/>
                  <a:gd name="T41" fmla="*/ 6 h 115"/>
                  <a:gd name="T42" fmla="*/ 0 w 352"/>
                  <a:gd name="T43" fmla="*/ 8 h 115"/>
                  <a:gd name="T44" fmla="*/ 7 w 352"/>
                  <a:gd name="T45" fmla="*/ 5 h 115"/>
                  <a:gd name="T46" fmla="*/ 62 w 352"/>
                  <a:gd name="T47" fmla="*/ 5 h 115"/>
                  <a:gd name="T48" fmla="*/ 116 w 352"/>
                  <a:gd name="T49" fmla="*/ 49 h 115"/>
                  <a:gd name="T50" fmla="*/ 119 w 352"/>
                  <a:gd name="T51" fmla="*/ 55 h 115"/>
                  <a:gd name="T52" fmla="*/ 123 w 352"/>
                  <a:gd name="T53" fmla="*/ 76 h 115"/>
                  <a:gd name="T54" fmla="*/ 108 w 352"/>
                  <a:gd name="T55" fmla="*/ 91 h 115"/>
                  <a:gd name="T56" fmla="*/ 93 w 352"/>
                  <a:gd name="T57" fmla="*/ 74 h 115"/>
                  <a:gd name="T58" fmla="*/ 99 w 352"/>
                  <a:gd name="T59" fmla="*/ 58 h 115"/>
                  <a:gd name="T60" fmla="*/ 163 w 352"/>
                  <a:gd name="T61" fmla="*/ 38 h 115"/>
                  <a:gd name="T62" fmla="*/ 207 w 352"/>
                  <a:gd name="T63" fmla="*/ 68 h 115"/>
                  <a:gd name="T64" fmla="*/ 207 w 352"/>
                  <a:gd name="T65" fmla="*/ 107 h 115"/>
                  <a:gd name="T66" fmla="*/ 190 w 352"/>
                  <a:gd name="T67" fmla="*/ 113 h 115"/>
                  <a:gd name="T68" fmla="*/ 190 w 352"/>
                  <a:gd name="T69" fmla="*/ 113 h 115"/>
                  <a:gd name="T70" fmla="*/ 181 w 352"/>
                  <a:gd name="T71" fmla="*/ 98 h 115"/>
                  <a:gd name="T72" fmla="*/ 212 w 352"/>
                  <a:gd name="T73" fmla="*/ 59 h 115"/>
                  <a:gd name="T74" fmla="*/ 273 w 352"/>
                  <a:gd name="T75" fmla="*/ 44 h 115"/>
                  <a:gd name="T76" fmla="*/ 309 w 352"/>
                  <a:gd name="T77" fmla="*/ 65 h 115"/>
                  <a:gd name="T78" fmla="*/ 301 w 352"/>
                  <a:gd name="T79" fmla="*/ 89 h 115"/>
                  <a:gd name="T80" fmla="*/ 282 w 352"/>
                  <a:gd name="T81" fmla="*/ 77 h 115"/>
                  <a:gd name="T82" fmla="*/ 290 w 352"/>
                  <a:gd name="T83" fmla="*/ 46 h 115"/>
                  <a:gd name="T84" fmla="*/ 327 w 352"/>
                  <a:gd name="T85" fmla="*/ 15 h 115"/>
                  <a:gd name="T86" fmla="*/ 352 w 352"/>
                  <a:gd name="T87" fmla="*/ 1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52" h="115">
                    <a:moveTo>
                      <a:pt x="352" y="10"/>
                    </a:moveTo>
                    <a:cubicBezTo>
                      <a:pt x="352" y="10"/>
                      <a:pt x="352" y="10"/>
                      <a:pt x="351" y="10"/>
                    </a:cubicBezTo>
                    <a:cubicBezTo>
                      <a:pt x="350" y="10"/>
                      <a:pt x="348" y="10"/>
                      <a:pt x="346" y="11"/>
                    </a:cubicBezTo>
                    <a:cubicBezTo>
                      <a:pt x="342" y="11"/>
                      <a:pt x="335" y="13"/>
                      <a:pt x="328" y="16"/>
                    </a:cubicBezTo>
                    <a:cubicBezTo>
                      <a:pt x="320" y="19"/>
                      <a:pt x="311" y="24"/>
                      <a:pt x="303" y="32"/>
                    </a:cubicBezTo>
                    <a:cubicBezTo>
                      <a:pt x="299" y="36"/>
                      <a:pt x="295" y="41"/>
                      <a:pt x="291" y="47"/>
                    </a:cubicBezTo>
                    <a:cubicBezTo>
                      <a:pt x="287" y="52"/>
                      <a:pt x="284" y="58"/>
                      <a:pt x="283" y="66"/>
                    </a:cubicBezTo>
                    <a:cubicBezTo>
                      <a:pt x="282" y="69"/>
                      <a:pt x="282" y="73"/>
                      <a:pt x="283" y="77"/>
                    </a:cubicBezTo>
                    <a:cubicBezTo>
                      <a:pt x="284" y="80"/>
                      <a:pt x="286" y="83"/>
                      <a:pt x="290" y="86"/>
                    </a:cubicBezTo>
                    <a:cubicBezTo>
                      <a:pt x="293" y="88"/>
                      <a:pt x="297" y="89"/>
                      <a:pt x="301" y="87"/>
                    </a:cubicBezTo>
                    <a:cubicBezTo>
                      <a:pt x="304" y="86"/>
                      <a:pt x="307" y="82"/>
                      <a:pt x="308" y="78"/>
                    </a:cubicBezTo>
                    <a:cubicBezTo>
                      <a:pt x="310" y="74"/>
                      <a:pt x="309" y="70"/>
                      <a:pt x="307" y="66"/>
                    </a:cubicBezTo>
                    <a:cubicBezTo>
                      <a:pt x="306" y="62"/>
                      <a:pt x="302" y="59"/>
                      <a:pt x="299" y="56"/>
                    </a:cubicBezTo>
                    <a:cubicBezTo>
                      <a:pt x="291" y="51"/>
                      <a:pt x="282" y="47"/>
                      <a:pt x="272" y="46"/>
                    </a:cubicBezTo>
                    <a:cubicBezTo>
                      <a:pt x="263" y="45"/>
                      <a:pt x="252" y="46"/>
                      <a:pt x="242" y="49"/>
                    </a:cubicBezTo>
                    <a:cubicBezTo>
                      <a:pt x="233" y="52"/>
                      <a:pt x="222" y="55"/>
                      <a:pt x="213" y="61"/>
                    </a:cubicBezTo>
                    <a:cubicBezTo>
                      <a:pt x="204" y="67"/>
                      <a:pt x="196" y="74"/>
                      <a:pt x="189" y="83"/>
                    </a:cubicBezTo>
                    <a:cubicBezTo>
                      <a:pt x="186" y="87"/>
                      <a:pt x="184" y="93"/>
                      <a:pt x="183" y="98"/>
                    </a:cubicBezTo>
                    <a:cubicBezTo>
                      <a:pt x="183" y="101"/>
                      <a:pt x="184" y="103"/>
                      <a:pt x="186" y="106"/>
                    </a:cubicBezTo>
                    <a:cubicBezTo>
                      <a:pt x="187" y="108"/>
                      <a:pt x="189" y="110"/>
                      <a:pt x="191" y="111"/>
                    </a:cubicBezTo>
                    <a:cubicBezTo>
                      <a:pt x="191" y="111"/>
                      <a:pt x="191" y="111"/>
                      <a:pt x="191" y="111"/>
                    </a:cubicBezTo>
                    <a:cubicBezTo>
                      <a:pt x="194" y="112"/>
                      <a:pt x="197" y="113"/>
                      <a:pt x="199" y="112"/>
                    </a:cubicBezTo>
                    <a:cubicBezTo>
                      <a:pt x="202" y="111"/>
                      <a:pt x="204" y="108"/>
                      <a:pt x="205" y="106"/>
                    </a:cubicBezTo>
                    <a:cubicBezTo>
                      <a:pt x="208" y="100"/>
                      <a:pt x="208" y="94"/>
                      <a:pt x="208" y="87"/>
                    </a:cubicBezTo>
                    <a:cubicBezTo>
                      <a:pt x="208" y="81"/>
                      <a:pt x="208" y="75"/>
                      <a:pt x="206" y="69"/>
                    </a:cubicBezTo>
                    <a:cubicBezTo>
                      <a:pt x="203" y="63"/>
                      <a:pt x="200" y="58"/>
                      <a:pt x="195" y="54"/>
                    </a:cubicBezTo>
                    <a:cubicBezTo>
                      <a:pt x="187" y="46"/>
                      <a:pt x="175" y="41"/>
                      <a:pt x="163" y="40"/>
                    </a:cubicBezTo>
                    <a:cubicBezTo>
                      <a:pt x="151" y="38"/>
                      <a:pt x="140" y="40"/>
                      <a:pt x="129" y="44"/>
                    </a:cubicBezTo>
                    <a:cubicBezTo>
                      <a:pt x="118" y="47"/>
                      <a:pt x="107" y="51"/>
                      <a:pt x="100" y="60"/>
                    </a:cubicBezTo>
                    <a:cubicBezTo>
                      <a:pt x="97" y="64"/>
                      <a:pt x="94" y="69"/>
                      <a:pt x="95" y="74"/>
                    </a:cubicBezTo>
                    <a:cubicBezTo>
                      <a:pt x="96" y="79"/>
                      <a:pt x="98" y="84"/>
                      <a:pt x="102" y="87"/>
                    </a:cubicBezTo>
                    <a:cubicBezTo>
                      <a:pt x="104" y="88"/>
                      <a:pt x="106" y="89"/>
                      <a:pt x="109" y="90"/>
                    </a:cubicBezTo>
                    <a:cubicBezTo>
                      <a:pt x="111" y="90"/>
                      <a:pt x="113" y="89"/>
                      <a:pt x="115" y="88"/>
                    </a:cubicBezTo>
                    <a:cubicBezTo>
                      <a:pt x="119" y="86"/>
                      <a:pt x="121" y="81"/>
                      <a:pt x="122" y="76"/>
                    </a:cubicBezTo>
                    <a:cubicBezTo>
                      <a:pt x="122" y="71"/>
                      <a:pt x="121" y="66"/>
                      <a:pt x="120" y="62"/>
                    </a:cubicBezTo>
                    <a:cubicBezTo>
                      <a:pt x="119" y="60"/>
                      <a:pt x="118" y="58"/>
                      <a:pt x="118" y="56"/>
                    </a:cubicBezTo>
                    <a:cubicBezTo>
                      <a:pt x="117" y="55"/>
                      <a:pt x="117" y="53"/>
                      <a:pt x="116" y="52"/>
                    </a:cubicBezTo>
                    <a:cubicBezTo>
                      <a:pt x="115" y="49"/>
                      <a:pt x="115" y="49"/>
                      <a:pt x="115" y="49"/>
                    </a:cubicBezTo>
                    <a:cubicBezTo>
                      <a:pt x="111" y="41"/>
                      <a:pt x="105" y="35"/>
                      <a:pt x="99" y="29"/>
                    </a:cubicBezTo>
                    <a:cubicBezTo>
                      <a:pt x="87" y="17"/>
                      <a:pt x="74" y="10"/>
                      <a:pt x="61" y="6"/>
                    </a:cubicBezTo>
                    <a:cubicBezTo>
                      <a:pt x="49" y="2"/>
                      <a:pt x="37" y="1"/>
                      <a:pt x="28" y="2"/>
                    </a:cubicBezTo>
                    <a:cubicBezTo>
                      <a:pt x="19" y="2"/>
                      <a:pt x="12" y="4"/>
                      <a:pt x="7" y="6"/>
                    </a:cubicBezTo>
                    <a:cubicBezTo>
                      <a:pt x="5" y="6"/>
                      <a:pt x="3" y="7"/>
                      <a:pt x="2" y="7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2" y="7"/>
                    </a:cubicBezTo>
                    <a:cubicBezTo>
                      <a:pt x="3" y="7"/>
                      <a:pt x="5" y="6"/>
                      <a:pt x="7" y="5"/>
                    </a:cubicBezTo>
                    <a:cubicBezTo>
                      <a:pt x="11" y="3"/>
                      <a:pt x="19" y="2"/>
                      <a:pt x="28" y="1"/>
                    </a:cubicBezTo>
                    <a:cubicBezTo>
                      <a:pt x="37" y="0"/>
                      <a:pt x="49" y="1"/>
                      <a:pt x="62" y="5"/>
                    </a:cubicBezTo>
                    <a:cubicBezTo>
                      <a:pt x="74" y="9"/>
                      <a:pt x="88" y="16"/>
                      <a:pt x="100" y="28"/>
                    </a:cubicBezTo>
                    <a:cubicBezTo>
                      <a:pt x="106" y="34"/>
                      <a:pt x="112" y="40"/>
                      <a:pt x="116" y="49"/>
                    </a:cubicBezTo>
                    <a:cubicBezTo>
                      <a:pt x="118" y="52"/>
                      <a:pt x="118" y="52"/>
                      <a:pt x="118" y="52"/>
                    </a:cubicBezTo>
                    <a:cubicBezTo>
                      <a:pt x="118" y="53"/>
                      <a:pt x="119" y="54"/>
                      <a:pt x="119" y="55"/>
                    </a:cubicBezTo>
                    <a:cubicBezTo>
                      <a:pt x="120" y="57"/>
                      <a:pt x="121" y="59"/>
                      <a:pt x="122" y="62"/>
                    </a:cubicBezTo>
                    <a:cubicBezTo>
                      <a:pt x="123" y="66"/>
                      <a:pt x="124" y="71"/>
                      <a:pt x="123" y="76"/>
                    </a:cubicBezTo>
                    <a:cubicBezTo>
                      <a:pt x="123" y="81"/>
                      <a:pt x="121" y="87"/>
                      <a:pt x="116" y="90"/>
                    </a:cubicBezTo>
                    <a:cubicBezTo>
                      <a:pt x="114" y="91"/>
                      <a:pt x="111" y="92"/>
                      <a:pt x="108" y="91"/>
                    </a:cubicBezTo>
                    <a:cubicBezTo>
                      <a:pt x="106" y="91"/>
                      <a:pt x="103" y="90"/>
                      <a:pt x="101" y="88"/>
                    </a:cubicBezTo>
                    <a:cubicBezTo>
                      <a:pt x="97" y="85"/>
                      <a:pt x="94" y="80"/>
                      <a:pt x="93" y="74"/>
                    </a:cubicBezTo>
                    <a:cubicBezTo>
                      <a:pt x="93" y="71"/>
                      <a:pt x="93" y="68"/>
                      <a:pt x="94" y="66"/>
                    </a:cubicBezTo>
                    <a:cubicBezTo>
                      <a:pt x="95" y="63"/>
                      <a:pt x="97" y="61"/>
                      <a:pt x="99" y="58"/>
                    </a:cubicBezTo>
                    <a:cubicBezTo>
                      <a:pt x="106" y="49"/>
                      <a:pt x="117" y="45"/>
                      <a:pt x="128" y="42"/>
                    </a:cubicBezTo>
                    <a:cubicBezTo>
                      <a:pt x="139" y="38"/>
                      <a:pt x="151" y="36"/>
                      <a:pt x="163" y="38"/>
                    </a:cubicBezTo>
                    <a:cubicBezTo>
                      <a:pt x="176" y="39"/>
                      <a:pt x="188" y="44"/>
                      <a:pt x="197" y="53"/>
                    </a:cubicBezTo>
                    <a:cubicBezTo>
                      <a:pt x="201" y="57"/>
                      <a:pt x="205" y="62"/>
                      <a:pt x="207" y="68"/>
                    </a:cubicBezTo>
                    <a:cubicBezTo>
                      <a:pt x="210" y="74"/>
                      <a:pt x="210" y="81"/>
                      <a:pt x="211" y="87"/>
                    </a:cubicBezTo>
                    <a:cubicBezTo>
                      <a:pt x="211" y="94"/>
                      <a:pt x="210" y="101"/>
                      <a:pt x="207" y="107"/>
                    </a:cubicBezTo>
                    <a:cubicBezTo>
                      <a:pt x="206" y="109"/>
                      <a:pt x="203" y="112"/>
                      <a:pt x="200" y="114"/>
                    </a:cubicBezTo>
                    <a:cubicBezTo>
                      <a:pt x="197" y="115"/>
                      <a:pt x="193" y="114"/>
                      <a:pt x="190" y="113"/>
                    </a:cubicBezTo>
                    <a:cubicBezTo>
                      <a:pt x="190" y="113"/>
                      <a:pt x="190" y="113"/>
                      <a:pt x="190" y="113"/>
                    </a:cubicBezTo>
                    <a:cubicBezTo>
                      <a:pt x="190" y="113"/>
                      <a:pt x="190" y="113"/>
                      <a:pt x="190" y="113"/>
                    </a:cubicBezTo>
                    <a:cubicBezTo>
                      <a:pt x="188" y="112"/>
                      <a:pt x="185" y="109"/>
                      <a:pt x="184" y="107"/>
                    </a:cubicBezTo>
                    <a:cubicBezTo>
                      <a:pt x="182" y="104"/>
                      <a:pt x="181" y="101"/>
                      <a:pt x="181" y="98"/>
                    </a:cubicBezTo>
                    <a:cubicBezTo>
                      <a:pt x="182" y="92"/>
                      <a:pt x="184" y="86"/>
                      <a:pt x="188" y="82"/>
                    </a:cubicBezTo>
                    <a:cubicBezTo>
                      <a:pt x="194" y="72"/>
                      <a:pt x="203" y="65"/>
                      <a:pt x="212" y="59"/>
                    </a:cubicBezTo>
                    <a:cubicBezTo>
                      <a:pt x="222" y="53"/>
                      <a:pt x="232" y="50"/>
                      <a:pt x="242" y="47"/>
                    </a:cubicBezTo>
                    <a:cubicBezTo>
                      <a:pt x="252" y="44"/>
                      <a:pt x="263" y="43"/>
                      <a:pt x="273" y="44"/>
                    </a:cubicBezTo>
                    <a:cubicBezTo>
                      <a:pt x="283" y="45"/>
                      <a:pt x="292" y="49"/>
                      <a:pt x="300" y="55"/>
                    </a:cubicBezTo>
                    <a:cubicBezTo>
                      <a:pt x="304" y="57"/>
                      <a:pt x="307" y="61"/>
                      <a:pt x="309" y="65"/>
                    </a:cubicBezTo>
                    <a:cubicBezTo>
                      <a:pt x="311" y="70"/>
                      <a:pt x="311" y="75"/>
                      <a:pt x="310" y="79"/>
                    </a:cubicBezTo>
                    <a:cubicBezTo>
                      <a:pt x="309" y="83"/>
                      <a:pt x="306" y="87"/>
                      <a:pt x="301" y="89"/>
                    </a:cubicBezTo>
                    <a:cubicBezTo>
                      <a:pt x="297" y="91"/>
                      <a:pt x="292" y="89"/>
                      <a:pt x="289" y="87"/>
                    </a:cubicBezTo>
                    <a:cubicBezTo>
                      <a:pt x="285" y="84"/>
                      <a:pt x="283" y="81"/>
                      <a:pt x="282" y="77"/>
                    </a:cubicBezTo>
                    <a:cubicBezTo>
                      <a:pt x="281" y="73"/>
                      <a:pt x="281" y="69"/>
                      <a:pt x="281" y="65"/>
                    </a:cubicBezTo>
                    <a:cubicBezTo>
                      <a:pt x="283" y="58"/>
                      <a:pt x="286" y="52"/>
                      <a:pt x="290" y="46"/>
                    </a:cubicBezTo>
                    <a:cubicBezTo>
                      <a:pt x="294" y="40"/>
                      <a:pt x="298" y="35"/>
                      <a:pt x="302" y="31"/>
                    </a:cubicBezTo>
                    <a:cubicBezTo>
                      <a:pt x="311" y="23"/>
                      <a:pt x="320" y="18"/>
                      <a:pt x="327" y="15"/>
                    </a:cubicBezTo>
                    <a:cubicBezTo>
                      <a:pt x="335" y="12"/>
                      <a:pt x="341" y="11"/>
                      <a:pt x="346" y="10"/>
                    </a:cubicBezTo>
                    <a:cubicBezTo>
                      <a:pt x="350" y="10"/>
                      <a:pt x="352" y="10"/>
                      <a:pt x="352" y="1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" name="Freeform 10"/>
              <p:cNvSpPr/>
              <p:nvPr/>
            </p:nvSpPr>
            <p:spPr bwMode="auto">
              <a:xfrm>
                <a:off x="1691" y="2872"/>
                <a:ext cx="274" cy="162"/>
              </a:xfrm>
              <a:custGeom>
                <a:avLst/>
                <a:gdLst>
                  <a:gd name="T0" fmla="*/ 115 w 115"/>
                  <a:gd name="T1" fmla="*/ 0 h 68"/>
                  <a:gd name="T2" fmla="*/ 104 w 115"/>
                  <a:gd name="T3" fmla="*/ 5 h 68"/>
                  <a:gd name="T4" fmla="*/ 84 w 115"/>
                  <a:gd name="T5" fmla="*/ 28 h 68"/>
                  <a:gd name="T6" fmla="*/ 81 w 115"/>
                  <a:gd name="T7" fmla="*/ 38 h 68"/>
                  <a:gd name="T8" fmla="*/ 80 w 115"/>
                  <a:gd name="T9" fmla="*/ 48 h 68"/>
                  <a:gd name="T10" fmla="*/ 83 w 115"/>
                  <a:gd name="T11" fmla="*/ 53 h 68"/>
                  <a:gd name="T12" fmla="*/ 88 w 115"/>
                  <a:gd name="T13" fmla="*/ 53 h 68"/>
                  <a:gd name="T14" fmla="*/ 95 w 115"/>
                  <a:gd name="T15" fmla="*/ 44 h 68"/>
                  <a:gd name="T16" fmla="*/ 82 w 115"/>
                  <a:gd name="T17" fmla="*/ 22 h 68"/>
                  <a:gd name="T18" fmla="*/ 55 w 115"/>
                  <a:gd name="T19" fmla="*/ 25 h 68"/>
                  <a:gd name="T20" fmla="*/ 40 w 115"/>
                  <a:gd name="T21" fmla="*/ 48 h 68"/>
                  <a:gd name="T22" fmla="*/ 41 w 115"/>
                  <a:gd name="T23" fmla="*/ 61 h 68"/>
                  <a:gd name="T24" fmla="*/ 51 w 115"/>
                  <a:gd name="T25" fmla="*/ 65 h 68"/>
                  <a:gd name="T26" fmla="*/ 57 w 115"/>
                  <a:gd name="T27" fmla="*/ 56 h 68"/>
                  <a:gd name="T28" fmla="*/ 54 w 115"/>
                  <a:gd name="T29" fmla="*/ 45 h 68"/>
                  <a:gd name="T30" fmla="*/ 37 w 115"/>
                  <a:gd name="T31" fmla="*/ 32 h 68"/>
                  <a:gd name="T32" fmla="*/ 20 w 115"/>
                  <a:gd name="T33" fmla="*/ 31 h 68"/>
                  <a:gd name="T34" fmla="*/ 8 w 115"/>
                  <a:gd name="T35" fmla="*/ 36 h 68"/>
                  <a:gd name="T36" fmla="*/ 0 w 115"/>
                  <a:gd name="T37" fmla="*/ 45 h 68"/>
                  <a:gd name="T38" fmla="*/ 0 w 115"/>
                  <a:gd name="T39" fmla="*/ 44 h 68"/>
                  <a:gd name="T40" fmla="*/ 2 w 115"/>
                  <a:gd name="T41" fmla="*/ 42 h 68"/>
                  <a:gd name="T42" fmla="*/ 8 w 115"/>
                  <a:gd name="T43" fmla="*/ 36 h 68"/>
                  <a:gd name="T44" fmla="*/ 20 w 115"/>
                  <a:gd name="T45" fmla="*/ 30 h 68"/>
                  <a:gd name="T46" fmla="*/ 38 w 115"/>
                  <a:gd name="T47" fmla="*/ 31 h 68"/>
                  <a:gd name="T48" fmla="*/ 55 w 115"/>
                  <a:gd name="T49" fmla="*/ 44 h 68"/>
                  <a:gd name="T50" fmla="*/ 59 w 115"/>
                  <a:gd name="T51" fmla="*/ 56 h 68"/>
                  <a:gd name="T52" fmla="*/ 52 w 115"/>
                  <a:gd name="T53" fmla="*/ 67 h 68"/>
                  <a:gd name="T54" fmla="*/ 45 w 115"/>
                  <a:gd name="T55" fmla="*/ 67 h 68"/>
                  <a:gd name="T56" fmla="*/ 39 w 115"/>
                  <a:gd name="T57" fmla="*/ 62 h 68"/>
                  <a:gd name="T58" fmla="*/ 38 w 115"/>
                  <a:gd name="T59" fmla="*/ 48 h 68"/>
                  <a:gd name="T60" fmla="*/ 54 w 115"/>
                  <a:gd name="T61" fmla="*/ 23 h 68"/>
                  <a:gd name="T62" fmla="*/ 83 w 115"/>
                  <a:gd name="T63" fmla="*/ 20 h 68"/>
                  <a:gd name="T64" fmla="*/ 96 w 115"/>
                  <a:gd name="T65" fmla="*/ 44 h 68"/>
                  <a:gd name="T66" fmla="*/ 89 w 115"/>
                  <a:gd name="T67" fmla="*/ 55 h 68"/>
                  <a:gd name="T68" fmla="*/ 82 w 115"/>
                  <a:gd name="T69" fmla="*/ 54 h 68"/>
                  <a:gd name="T70" fmla="*/ 79 w 115"/>
                  <a:gd name="T71" fmla="*/ 49 h 68"/>
                  <a:gd name="T72" fmla="*/ 79 w 115"/>
                  <a:gd name="T73" fmla="*/ 37 h 68"/>
                  <a:gd name="T74" fmla="*/ 82 w 115"/>
                  <a:gd name="T75" fmla="*/ 27 h 68"/>
                  <a:gd name="T76" fmla="*/ 104 w 115"/>
                  <a:gd name="T77" fmla="*/ 4 h 68"/>
                  <a:gd name="T78" fmla="*/ 115 w 115"/>
                  <a:gd name="T7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15" h="68">
                    <a:moveTo>
                      <a:pt x="115" y="0"/>
                    </a:moveTo>
                    <a:cubicBezTo>
                      <a:pt x="115" y="0"/>
                      <a:pt x="111" y="1"/>
                      <a:pt x="104" y="5"/>
                    </a:cubicBezTo>
                    <a:cubicBezTo>
                      <a:pt x="98" y="9"/>
                      <a:pt x="89" y="16"/>
                      <a:pt x="84" y="28"/>
                    </a:cubicBezTo>
                    <a:cubicBezTo>
                      <a:pt x="82" y="31"/>
                      <a:pt x="81" y="34"/>
                      <a:pt x="81" y="38"/>
                    </a:cubicBezTo>
                    <a:cubicBezTo>
                      <a:pt x="80" y="41"/>
                      <a:pt x="79" y="45"/>
                      <a:pt x="80" y="48"/>
                    </a:cubicBezTo>
                    <a:cubicBezTo>
                      <a:pt x="81" y="50"/>
                      <a:pt x="82" y="52"/>
                      <a:pt x="83" y="53"/>
                    </a:cubicBezTo>
                    <a:cubicBezTo>
                      <a:pt x="85" y="54"/>
                      <a:pt x="87" y="54"/>
                      <a:pt x="88" y="53"/>
                    </a:cubicBezTo>
                    <a:cubicBezTo>
                      <a:pt x="92" y="52"/>
                      <a:pt x="94" y="48"/>
                      <a:pt x="95" y="44"/>
                    </a:cubicBezTo>
                    <a:cubicBezTo>
                      <a:pt x="96" y="36"/>
                      <a:pt x="91" y="26"/>
                      <a:pt x="82" y="22"/>
                    </a:cubicBezTo>
                    <a:cubicBezTo>
                      <a:pt x="74" y="18"/>
                      <a:pt x="63" y="19"/>
                      <a:pt x="55" y="25"/>
                    </a:cubicBezTo>
                    <a:cubicBezTo>
                      <a:pt x="47" y="30"/>
                      <a:pt x="42" y="39"/>
                      <a:pt x="40" y="48"/>
                    </a:cubicBezTo>
                    <a:cubicBezTo>
                      <a:pt x="39" y="53"/>
                      <a:pt x="39" y="58"/>
                      <a:pt x="41" y="61"/>
                    </a:cubicBezTo>
                    <a:cubicBezTo>
                      <a:pt x="43" y="65"/>
                      <a:pt x="48" y="67"/>
                      <a:pt x="51" y="65"/>
                    </a:cubicBezTo>
                    <a:cubicBezTo>
                      <a:pt x="55" y="64"/>
                      <a:pt x="57" y="60"/>
                      <a:pt x="57" y="56"/>
                    </a:cubicBezTo>
                    <a:cubicBezTo>
                      <a:pt x="57" y="52"/>
                      <a:pt x="56" y="48"/>
                      <a:pt x="54" y="45"/>
                    </a:cubicBezTo>
                    <a:cubicBezTo>
                      <a:pt x="50" y="38"/>
                      <a:pt x="43" y="34"/>
                      <a:pt x="37" y="32"/>
                    </a:cubicBezTo>
                    <a:cubicBezTo>
                      <a:pt x="31" y="30"/>
                      <a:pt x="25" y="30"/>
                      <a:pt x="20" y="31"/>
                    </a:cubicBezTo>
                    <a:cubicBezTo>
                      <a:pt x="15" y="32"/>
                      <a:pt x="11" y="34"/>
                      <a:pt x="8" y="36"/>
                    </a:cubicBezTo>
                    <a:cubicBezTo>
                      <a:pt x="2" y="41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  <a:cubicBezTo>
                      <a:pt x="1" y="44"/>
                      <a:pt x="1" y="43"/>
                      <a:pt x="2" y="42"/>
                    </a:cubicBezTo>
                    <a:cubicBezTo>
                      <a:pt x="3" y="40"/>
                      <a:pt x="5" y="38"/>
                      <a:pt x="8" y="36"/>
                    </a:cubicBezTo>
                    <a:cubicBezTo>
                      <a:pt x="10" y="33"/>
                      <a:pt x="15" y="31"/>
                      <a:pt x="20" y="30"/>
                    </a:cubicBezTo>
                    <a:cubicBezTo>
                      <a:pt x="25" y="28"/>
                      <a:pt x="31" y="28"/>
                      <a:pt x="38" y="31"/>
                    </a:cubicBezTo>
                    <a:cubicBezTo>
                      <a:pt x="44" y="33"/>
                      <a:pt x="51" y="37"/>
                      <a:pt x="55" y="44"/>
                    </a:cubicBezTo>
                    <a:cubicBezTo>
                      <a:pt x="57" y="47"/>
                      <a:pt x="59" y="51"/>
                      <a:pt x="59" y="56"/>
                    </a:cubicBezTo>
                    <a:cubicBezTo>
                      <a:pt x="59" y="60"/>
                      <a:pt x="56" y="65"/>
                      <a:pt x="52" y="67"/>
                    </a:cubicBezTo>
                    <a:cubicBezTo>
                      <a:pt x="50" y="68"/>
                      <a:pt x="47" y="68"/>
                      <a:pt x="45" y="67"/>
                    </a:cubicBezTo>
                    <a:cubicBezTo>
                      <a:pt x="42" y="66"/>
                      <a:pt x="40" y="65"/>
                      <a:pt x="39" y="62"/>
                    </a:cubicBezTo>
                    <a:cubicBezTo>
                      <a:pt x="37" y="58"/>
                      <a:pt x="37" y="53"/>
                      <a:pt x="38" y="48"/>
                    </a:cubicBezTo>
                    <a:cubicBezTo>
                      <a:pt x="40" y="38"/>
                      <a:pt x="45" y="29"/>
                      <a:pt x="54" y="23"/>
                    </a:cubicBezTo>
                    <a:cubicBezTo>
                      <a:pt x="63" y="17"/>
                      <a:pt x="74" y="16"/>
                      <a:pt x="83" y="20"/>
                    </a:cubicBezTo>
                    <a:cubicBezTo>
                      <a:pt x="92" y="25"/>
                      <a:pt x="98" y="35"/>
                      <a:pt x="96" y="44"/>
                    </a:cubicBezTo>
                    <a:cubicBezTo>
                      <a:pt x="96" y="49"/>
                      <a:pt x="94" y="53"/>
                      <a:pt x="89" y="55"/>
                    </a:cubicBezTo>
                    <a:cubicBezTo>
                      <a:pt x="87" y="56"/>
                      <a:pt x="84" y="56"/>
                      <a:pt x="82" y="54"/>
                    </a:cubicBezTo>
                    <a:cubicBezTo>
                      <a:pt x="80" y="53"/>
                      <a:pt x="79" y="51"/>
                      <a:pt x="79" y="49"/>
                    </a:cubicBezTo>
                    <a:cubicBezTo>
                      <a:pt x="78" y="45"/>
                      <a:pt x="78" y="41"/>
                      <a:pt x="79" y="37"/>
                    </a:cubicBezTo>
                    <a:cubicBezTo>
                      <a:pt x="80" y="34"/>
                      <a:pt x="81" y="30"/>
                      <a:pt x="82" y="27"/>
                    </a:cubicBezTo>
                    <a:cubicBezTo>
                      <a:pt x="88" y="15"/>
                      <a:pt x="97" y="8"/>
                      <a:pt x="104" y="4"/>
                    </a:cubicBezTo>
                    <a:cubicBezTo>
                      <a:pt x="110" y="1"/>
                      <a:pt x="115" y="0"/>
                      <a:pt x="11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" name="Freeform 11"/>
              <p:cNvSpPr/>
              <p:nvPr/>
            </p:nvSpPr>
            <p:spPr bwMode="auto">
              <a:xfrm>
                <a:off x="1203" y="2943"/>
                <a:ext cx="460" cy="169"/>
              </a:xfrm>
              <a:custGeom>
                <a:avLst/>
                <a:gdLst>
                  <a:gd name="T0" fmla="*/ 193 w 193"/>
                  <a:gd name="T1" fmla="*/ 28 h 71"/>
                  <a:gd name="T2" fmla="*/ 192 w 193"/>
                  <a:gd name="T3" fmla="*/ 27 h 71"/>
                  <a:gd name="T4" fmla="*/ 190 w 193"/>
                  <a:gd name="T5" fmla="*/ 27 h 71"/>
                  <a:gd name="T6" fmla="*/ 178 w 193"/>
                  <a:gd name="T7" fmla="*/ 25 h 71"/>
                  <a:gd name="T8" fmla="*/ 138 w 193"/>
                  <a:gd name="T9" fmla="*/ 30 h 71"/>
                  <a:gd name="T10" fmla="*/ 126 w 193"/>
                  <a:gd name="T11" fmla="*/ 37 h 71"/>
                  <a:gd name="T12" fmla="*/ 115 w 193"/>
                  <a:gd name="T13" fmla="*/ 46 h 71"/>
                  <a:gd name="T14" fmla="*/ 113 w 193"/>
                  <a:gd name="T15" fmla="*/ 61 h 71"/>
                  <a:gd name="T16" fmla="*/ 118 w 193"/>
                  <a:gd name="T17" fmla="*/ 67 h 71"/>
                  <a:gd name="T18" fmla="*/ 125 w 193"/>
                  <a:gd name="T19" fmla="*/ 69 h 71"/>
                  <a:gd name="T20" fmla="*/ 135 w 193"/>
                  <a:gd name="T21" fmla="*/ 57 h 71"/>
                  <a:gd name="T22" fmla="*/ 131 w 193"/>
                  <a:gd name="T23" fmla="*/ 40 h 71"/>
                  <a:gd name="T24" fmla="*/ 100 w 193"/>
                  <a:gd name="T25" fmla="*/ 18 h 71"/>
                  <a:gd name="T26" fmla="*/ 63 w 193"/>
                  <a:gd name="T27" fmla="*/ 24 h 71"/>
                  <a:gd name="T28" fmla="*/ 50 w 193"/>
                  <a:gd name="T29" fmla="*/ 36 h 71"/>
                  <a:gd name="T30" fmla="*/ 46 w 193"/>
                  <a:gd name="T31" fmla="*/ 44 h 71"/>
                  <a:gd name="T32" fmla="*/ 47 w 193"/>
                  <a:gd name="T33" fmla="*/ 52 h 71"/>
                  <a:gd name="T34" fmla="*/ 53 w 193"/>
                  <a:gd name="T35" fmla="*/ 56 h 71"/>
                  <a:gd name="T36" fmla="*/ 60 w 193"/>
                  <a:gd name="T37" fmla="*/ 54 h 71"/>
                  <a:gd name="T38" fmla="*/ 66 w 193"/>
                  <a:gd name="T39" fmla="*/ 40 h 71"/>
                  <a:gd name="T40" fmla="*/ 61 w 193"/>
                  <a:gd name="T41" fmla="*/ 27 h 71"/>
                  <a:gd name="T42" fmla="*/ 53 w 193"/>
                  <a:gd name="T43" fmla="*/ 16 h 71"/>
                  <a:gd name="T44" fmla="*/ 33 w 193"/>
                  <a:gd name="T45" fmla="*/ 4 h 71"/>
                  <a:gd name="T46" fmla="*/ 15 w 193"/>
                  <a:gd name="T47" fmla="*/ 1 h 71"/>
                  <a:gd name="T48" fmla="*/ 0 w 193"/>
                  <a:gd name="T49" fmla="*/ 4 h 71"/>
                  <a:gd name="T50" fmla="*/ 1 w 193"/>
                  <a:gd name="T51" fmla="*/ 3 h 71"/>
                  <a:gd name="T52" fmla="*/ 4 w 193"/>
                  <a:gd name="T53" fmla="*/ 2 h 71"/>
                  <a:gd name="T54" fmla="*/ 15 w 193"/>
                  <a:gd name="T55" fmla="*/ 1 h 71"/>
                  <a:gd name="T56" fmla="*/ 33 w 193"/>
                  <a:gd name="T57" fmla="*/ 3 h 71"/>
                  <a:gd name="T58" fmla="*/ 54 w 193"/>
                  <a:gd name="T59" fmla="*/ 15 h 71"/>
                  <a:gd name="T60" fmla="*/ 62 w 193"/>
                  <a:gd name="T61" fmla="*/ 26 h 71"/>
                  <a:gd name="T62" fmla="*/ 67 w 193"/>
                  <a:gd name="T63" fmla="*/ 40 h 71"/>
                  <a:gd name="T64" fmla="*/ 67 w 193"/>
                  <a:gd name="T65" fmla="*/ 48 h 71"/>
                  <a:gd name="T66" fmla="*/ 61 w 193"/>
                  <a:gd name="T67" fmla="*/ 55 h 71"/>
                  <a:gd name="T68" fmla="*/ 53 w 193"/>
                  <a:gd name="T69" fmla="*/ 57 h 71"/>
                  <a:gd name="T70" fmla="*/ 45 w 193"/>
                  <a:gd name="T71" fmla="*/ 52 h 71"/>
                  <a:gd name="T72" fmla="*/ 44 w 193"/>
                  <a:gd name="T73" fmla="*/ 43 h 71"/>
                  <a:gd name="T74" fmla="*/ 48 w 193"/>
                  <a:gd name="T75" fmla="*/ 35 h 71"/>
                  <a:gd name="T76" fmla="*/ 62 w 193"/>
                  <a:gd name="T77" fmla="*/ 22 h 71"/>
                  <a:gd name="T78" fmla="*/ 101 w 193"/>
                  <a:gd name="T79" fmla="*/ 16 h 71"/>
                  <a:gd name="T80" fmla="*/ 133 w 193"/>
                  <a:gd name="T81" fmla="*/ 39 h 71"/>
                  <a:gd name="T82" fmla="*/ 137 w 193"/>
                  <a:gd name="T83" fmla="*/ 57 h 71"/>
                  <a:gd name="T84" fmla="*/ 126 w 193"/>
                  <a:gd name="T85" fmla="*/ 71 h 71"/>
                  <a:gd name="T86" fmla="*/ 117 w 193"/>
                  <a:gd name="T87" fmla="*/ 69 h 71"/>
                  <a:gd name="T88" fmla="*/ 112 w 193"/>
                  <a:gd name="T89" fmla="*/ 62 h 71"/>
                  <a:gd name="T90" fmla="*/ 111 w 193"/>
                  <a:gd name="T91" fmla="*/ 53 h 71"/>
                  <a:gd name="T92" fmla="*/ 114 w 193"/>
                  <a:gd name="T93" fmla="*/ 46 h 71"/>
                  <a:gd name="T94" fmla="*/ 125 w 193"/>
                  <a:gd name="T95" fmla="*/ 35 h 71"/>
                  <a:gd name="T96" fmla="*/ 137 w 193"/>
                  <a:gd name="T97" fmla="*/ 29 h 71"/>
                  <a:gd name="T98" fmla="*/ 179 w 193"/>
                  <a:gd name="T99" fmla="*/ 24 h 71"/>
                  <a:gd name="T100" fmla="*/ 193 w 193"/>
                  <a:gd name="T101" fmla="*/ 2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3" h="71">
                    <a:moveTo>
                      <a:pt x="193" y="28"/>
                    </a:moveTo>
                    <a:cubicBezTo>
                      <a:pt x="193" y="28"/>
                      <a:pt x="193" y="28"/>
                      <a:pt x="192" y="27"/>
                    </a:cubicBezTo>
                    <a:cubicBezTo>
                      <a:pt x="192" y="27"/>
                      <a:pt x="191" y="27"/>
                      <a:pt x="190" y="27"/>
                    </a:cubicBezTo>
                    <a:cubicBezTo>
                      <a:pt x="187" y="26"/>
                      <a:pt x="183" y="25"/>
                      <a:pt x="178" y="25"/>
                    </a:cubicBezTo>
                    <a:cubicBezTo>
                      <a:pt x="169" y="24"/>
                      <a:pt x="154" y="24"/>
                      <a:pt x="138" y="30"/>
                    </a:cubicBezTo>
                    <a:cubicBezTo>
                      <a:pt x="134" y="32"/>
                      <a:pt x="130" y="34"/>
                      <a:pt x="126" y="37"/>
                    </a:cubicBezTo>
                    <a:cubicBezTo>
                      <a:pt x="122" y="39"/>
                      <a:pt x="118" y="42"/>
                      <a:pt x="115" y="46"/>
                    </a:cubicBezTo>
                    <a:cubicBezTo>
                      <a:pt x="113" y="51"/>
                      <a:pt x="111" y="56"/>
                      <a:pt x="113" y="61"/>
                    </a:cubicBezTo>
                    <a:cubicBezTo>
                      <a:pt x="114" y="63"/>
                      <a:pt x="116" y="66"/>
                      <a:pt x="118" y="67"/>
                    </a:cubicBezTo>
                    <a:cubicBezTo>
                      <a:pt x="120" y="69"/>
                      <a:pt x="123" y="69"/>
                      <a:pt x="125" y="69"/>
                    </a:cubicBezTo>
                    <a:cubicBezTo>
                      <a:pt x="130" y="68"/>
                      <a:pt x="135" y="63"/>
                      <a:pt x="135" y="57"/>
                    </a:cubicBezTo>
                    <a:cubicBezTo>
                      <a:pt x="136" y="51"/>
                      <a:pt x="134" y="45"/>
                      <a:pt x="131" y="40"/>
                    </a:cubicBezTo>
                    <a:cubicBezTo>
                      <a:pt x="124" y="30"/>
                      <a:pt x="113" y="22"/>
                      <a:pt x="100" y="18"/>
                    </a:cubicBezTo>
                    <a:cubicBezTo>
                      <a:pt x="88" y="15"/>
                      <a:pt x="74" y="18"/>
                      <a:pt x="63" y="24"/>
                    </a:cubicBezTo>
                    <a:cubicBezTo>
                      <a:pt x="58" y="27"/>
                      <a:pt x="53" y="31"/>
                      <a:pt x="50" y="36"/>
                    </a:cubicBezTo>
                    <a:cubicBezTo>
                      <a:pt x="48" y="38"/>
                      <a:pt x="47" y="41"/>
                      <a:pt x="46" y="44"/>
                    </a:cubicBezTo>
                    <a:cubicBezTo>
                      <a:pt x="46" y="46"/>
                      <a:pt x="46" y="49"/>
                      <a:pt x="47" y="52"/>
                    </a:cubicBezTo>
                    <a:cubicBezTo>
                      <a:pt x="48" y="54"/>
                      <a:pt x="51" y="55"/>
                      <a:pt x="53" y="56"/>
                    </a:cubicBezTo>
                    <a:cubicBezTo>
                      <a:pt x="56" y="56"/>
                      <a:pt x="58" y="55"/>
                      <a:pt x="60" y="54"/>
                    </a:cubicBezTo>
                    <a:cubicBezTo>
                      <a:pt x="65" y="51"/>
                      <a:pt x="66" y="45"/>
                      <a:pt x="66" y="40"/>
                    </a:cubicBezTo>
                    <a:cubicBezTo>
                      <a:pt x="65" y="35"/>
                      <a:pt x="63" y="31"/>
                      <a:pt x="61" y="27"/>
                    </a:cubicBezTo>
                    <a:cubicBezTo>
                      <a:pt x="59" y="23"/>
                      <a:pt x="56" y="19"/>
                      <a:pt x="53" y="16"/>
                    </a:cubicBezTo>
                    <a:cubicBezTo>
                      <a:pt x="46" y="10"/>
                      <a:pt x="39" y="6"/>
                      <a:pt x="33" y="4"/>
                    </a:cubicBezTo>
                    <a:cubicBezTo>
                      <a:pt x="26" y="2"/>
                      <a:pt x="20" y="1"/>
                      <a:pt x="15" y="1"/>
                    </a:cubicBezTo>
                    <a:cubicBezTo>
                      <a:pt x="6" y="2"/>
                      <a:pt x="1" y="4"/>
                      <a:pt x="0" y="4"/>
                    </a:cubicBezTo>
                    <a:cubicBezTo>
                      <a:pt x="0" y="4"/>
                      <a:pt x="1" y="4"/>
                      <a:pt x="1" y="3"/>
                    </a:cubicBezTo>
                    <a:cubicBezTo>
                      <a:pt x="2" y="3"/>
                      <a:pt x="3" y="3"/>
                      <a:pt x="4" y="2"/>
                    </a:cubicBezTo>
                    <a:cubicBezTo>
                      <a:pt x="7" y="2"/>
                      <a:pt x="10" y="1"/>
                      <a:pt x="15" y="1"/>
                    </a:cubicBezTo>
                    <a:cubicBezTo>
                      <a:pt x="20" y="0"/>
                      <a:pt x="26" y="1"/>
                      <a:pt x="33" y="3"/>
                    </a:cubicBezTo>
                    <a:cubicBezTo>
                      <a:pt x="40" y="5"/>
                      <a:pt x="47" y="9"/>
                      <a:pt x="54" y="15"/>
                    </a:cubicBezTo>
                    <a:cubicBezTo>
                      <a:pt x="57" y="18"/>
                      <a:pt x="60" y="22"/>
                      <a:pt x="62" y="26"/>
                    </a:cubicBezTo>
                    <a:cubicBezTo>
                      <a:pt x="65" y="30"/>
                      <a:pt x="67" y="35"/>
                      <a:pt x="67" y="40"/>
                    </a:cubicBezTo>
                    <a:cubicBezTo>
                      <a:pt x="68" y="43"/>
                      <a:pt x="67" y="46"/>
                      <a:pt x="67" y="48"/>
                    </a:cubicBezTo>
                    <a:cubicBezTo>
                      <a:pt x="66" y="51"/>
                      <a:pt x="64" y="53"/>
                      <a:pt x="61" y="55"/>
                    </a:cubicBezTo>
                    <a:cubicBezTo>
                      <a:pt x="59" y="57"/>
                      <a:pt x="56" y="58"/>
                      <a:pt x="53" y="57"/>
                    </a:cubicBezTo>
                    <a:cubicBezTo>
                      <a:pt x="50" y="57"/>
                      <a:pt x="47" y="55"/>
                      <a:pt x="45" y="52"/>
                    </a:cubicBezTo>
                    <a:cubicBezTo>
                      <a:pt x="44" y="50"/>
                      <a:pt x="44" y="46"/>
                      <a:pt x="44" y="43"/>
                    </a:cubicBezTo>
                    <a:cubicBezTo>
                      <a:pt x="45" y="40"/>
                      <a:pt x="46" y="37"/>
                      <a:pt x="48" y="35"/>
                    </a:cubicBezTo>
                    <a:cubicBezTo>
                      <a:pt x="52" y="30"/>
                      <a:pt x="57" y="26"/>
                      <a:pt x="62" y="22"/>
                    </a:cubicBezTo>
                    <a:cubicBezTo>
                      <a:pt x="73" y="16"/>
                      <a:pt x="88" y="13"/>
                      <a:pt x="101" y="16"/>
                    </a:cubicBezTo>
                    <a:cubicBezTo>
                      <a:pt x="114" y="20"/>
                      <a:pt x="126" y="28"/>
                      <a:pt x="133" y="39"/>
                    </a:cubicBezTo>
                    <a:cubicBezTo>
                      <a:pt x="136" y="44"/>
                      <a:pt x="138" y="51"/>
                      <a:pt x="137" y="57"/>
                    </a:cubicBezTo>
                    <a:cubicBezTo>
                      <a:pt x="137" y="64"/>
                      <a:pt x="132" y="69"/>
                      <a:pt x="126" y="71"/>
                    </a:cubicBezTo>
                    <a:cubicBezTo>
                      <a:pt x="122" y="71"/>
                      <a:pt x="119" y="71"/>
                      <a:pt x="117" y="69"/>
                    </a:cubicBezTo>
                    <a:cubicBezTo>
                      <a:pt x="114" y="67"/>
                      <a:pt x="113" y="64"/>
                      <a:pt x="112" y="62"/>
                    </a:cubicBezTo>
                    <a:cubicBezTo>
                      <a:pt x="111" y="59"/>
                      <a:pt x="110" y="56"/>
                      <a:pt x="111" y="53"/>
                    </a:cubicBezTo>
                    <a:cubicBezTo>
                      <a:pt x="111" y="50"/>
                      <a:pt x="112" y="48"/>
                      <a:pt x="114" y="46"/>
                    </a:cubicBezTo>
                    <a:cubicBezTo>
                      <a:pt x="117" y="41"/>
                      <a:pt x="121" y="38"/>
                      <a:pt x="125" y="35"/>
                    </a:cubicBezTo>
                    <a:cubicBezTo>
                      <a:pt x="129" y="33"/>
                      <a:pt x="133" y="31"/>
                      <a:pt x="137" y="29"/>
                    </a:cubicBezTo>
                    <a:cubicBezTo>
                      <a:pt x="154" y="23"/>
                      <a:pt x="169" y="23"/>
                      <a:pt x="179" y="24"/>
                    </a:cubicBezTo>
                    <a:cubicBezTo>
                      <a:pt x="188" y="25"/>
                      <a:pt x="193" y="28"/>
                      <a:pt x="193" y="2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" name="Freeform 12"/>
              <p:cNvSpPr/>
              <p:nvPr/>
            </p:nvSpPr>
            <p:spPr bwMode="auto">
              <a:xfrm>
                <a:off x="585" y="2153"/>
                <a:ext cx="425" cy="997"/>
              </a:xfrm>
              <a:custGeom>
                <a:avLst/>
                <a:gdLst>
                  <a:gd name="T0" fmla="*/ 6 w 178"/>
                  <a:gd name="T1" fmla="*/ 26 h 419"/>
                  <a:gd name="T2" fmla="*/ 18 w 178"/>
                  <a:gd name="T3" fmla="*/ 62 h 419"/>
                  <a:gd name="T4" fmla="*/ 23 w 178"/>
                  <a:gd name="T5" fmla="*/ 8 h 419"/>
                  <a:gd name="T6" fmla="*/ 31 w 178"/>
                  <a:gd name="T7" fmla="*/ 60 h 419"/>
                  <a:gd name="T8" fmla="*/ 36 w 178"/>
                  <a:gd name="T9" fmla="*/ 60 h 419"/>
                  <a:gd name="T10" fmla="*/ 45 w 178"/>
                  <a:gd name="T11" fmla="*/ 1 h 419"/>
                  <a:gd name="T12" fmla="*/ 49 w 178"/>
                  <a:gd name="T13" fmla="*/ 13 h 419"/>
                  <a:gd name="T14" fmla="*/ 52 w 178"/>
                  <a:gd name="T15" fmla="*/ 65 h 419"/>
                  <a:gd name="T16" fmla="*/ 60 w 178"/>
                  <a:gd name="T17" fmla="*/ 24 h 419"/>
                  <a:gd name="T18" fmla="*/ 69 w 178"/>
                  <a:gd name="T19" fmla="*/ 14 h 419"/>
                  <a:gd name="T20" fmla="*/ 73 w 178"/>
                  <a:gd name="T21" fmla="*/ 58 h 419"/>
                  <a:gd name="T22" fmla="*/ 83 w 178"/>
                  <a:gd name="T23" fmla="*/ 82 h 419"/>
                  <a:gd name="T24" fmla="*/ 113 w 178"/>
                  <a:gd name="T25" fmla="*/ 63 h 419"/>
                  <a:gd name="T26" fmla="*/ 114 w 178"/>
                  <a:gd name="T27" fmla="*/ 74 h 419"/>
                  <a:gd name="T28" fmla="*/ 99 w 178"/>
                  <a:gd name="T29" fmla="*/ 85 h 419"/>
                  <a:gd name="T30" fmla="*/ 91 w 178"/>
                  <a:gd name="T31" fmla="*/ 97 h 419"/>
                  <a:gd name="T32" fmla="*/ 85 w 178"/>
                  <a:gd name="T33" fmla="*/ 111 h 419"/>
                  <a:gd name="T34" fmla="*/ 100 w 178"/>
                  <a:gd name="T35" fmla="*/ 299 h 419"/>
                  <a:gd name="T36" fmla="*/ 112 w 178"/>
                  <a:gd name="T37" fmla="*/ 285 h 419"/>
                  <a:gd name="T38" fmla="*/ 178 w 178"/>
                  <a:gd name="T39" fmla="*/ 349 h 419"/>
                  <a:gd name="T40" fmla="*/ 143 w 178"/>
                  <a:gd name="T41" fmla="*/ 388 h 419"/>
                  <a:gd name="T42" fmla="*/ 47 w 178"/>
                  <a:gd name="T43" fmla="*/ 391 h 419"/>
                  <a:gd name="T44" fmla="*/ 44 w 178"/>
                  <a:gd name="T45" fmla="*/ 387 h 419"/>
                  <a:gd name="T46" fmla="*/ 34 w 178"/>
                  <a:gd name="T47" fmla="*/ 359 h 419"/>
                  <a:gd name="T48" fmla="*/ 12 w 178"/>
                  <a:gd name="T49" fmla="*/ 114 h 419"/>
                  <a:gd name="T50" fmla="*/ 12 w 178"/>
                  <a:gd name="T51" fmla="*/ 114 h 419"/>
                  <a:gd name="T52" fmla="*/ 3 w 178"/>
                  <a:gd name="T53" fmla="*/ 52 h 419"/>
                  <a:gd name="T54" fmla="*/ 6 w 178"/>
                  <a:gd name="T55" fmla="*/ 26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8" h="419">
                    <a:moveTo>
                      <a:pt x="6" y="26"/>
                    </a:moveTo>
                    <a:cubicBezTo>
                      <a:pt x="14" y="27"/>
                      <a:pt x="12" y="72"/>
                      <a:pt x="18" y="62"/>
                    </a:cubicBezTo>
                    <a:cubicBezTo>
                      <a:pt x="24" y="53"/>
                      <a:pt x="14" y="7"/>
                      <a:pt x="23" y="8"/>
                    </a:cubicBezTo>
                    <a:cubicBezTo>
                      <a:pt x="34" y="9"/>
                      <a:pt x="31" y="56"/>
                      <a:pt x="31" y="60"/>
                    </a:cubicBezTo>
                    <a:cubicBezTo>
                      <a:pt x="31" y="64"/>
                      <a:pt x="37" y="64"/>
                      <a:pt x="36" y="60"/>
                    </a:cubicBezTo>
                    <a:cubicBezTo>
                      <a:pt x="36" y="55"/>
                      <a:pt x="34" y="0"/>
                      <a:pt x="45" y="1"/>
                    </a:cubicBezTo>
                    <a:cubicBezTo>
                      <a:pt x="52" y="2"/>
                      <a:pt x="49" y="13"/>
                      <a:pt x="49" y="13"/>
                    </a:cubicBezTo>
                    <a:cubicBezTo>
                      <a:pt x="49" y="13"/>
                      <a:pt x="47" y="64"/>
                      <a:pt x="52" y="65"/>
                    </a:cubicBezTo>
                    <a:cubicBezTo>
                      <a:pt x="58" y="65"/>
                      <a:pt x="60" y="35"/>
                      <a:pt x="60" y="24"/>
                    </a:cubicBezTo>
                    <a:cubicBezTo>
                      <a:pt x="60" y="14"/>
                      <a:pt x="65" y="10"/>
                      <a:pt x="69" y="14"/>
                    </a:cubicBezTo>
                    <a:cubicBezTo>
                      <a:pt x="72" y="16"/>
                      <a:pt x="73" y="47"/>
                      <a:pt x="73" y="58"/>
                    </a:cubicBezTo>
                    <a:cubicBezTo>
                      <a:pt x="72" y="68"/>
                      <a:pt x="71" y="95"/>
                      <a:pt x="83" y="82"/>
                    </a:cubicBezTo>
                    <a:cubicBezTo>
                      <a:pt x="95" y="68"/>
                      <a:pt x="109" y="62"/>
                      <a:pt x="113" y="63"/>
                    </a:cubicBezTo>
                    <a:cubicBezTo>
                      <a:pt x="118" y="64"/>
                      <a:pt x="119" y="72"/>
                      <a:pt x="114" y="74"/>
                    </a:cubicBezTo>
                    <a:cubicBezTo>
                      <a:pt x="109" y="76"/>
                      <a:pt x="104" y="81"/>
                      <a:pt x="99" y="85"/>
                    </a:cubicBezTo>
                    <a:cubicBezTo>
                      <a:pt x="96" y="88"/>
                      <a:pt x="93" y="92"/>
                      <a:pt x="91" y="97"/>
                    </a:cubicBezTo>
                    <a:cubicBezTo>
                      <a:pt x="88" y="101"/>
                      <a:pt x="87" y="104"/>
                      <a:pt x="85" y="111"/>
                    </a:cubicBezTo>
                    <a:cubicBezTo>
                      <a:pt x="100" y="299"/>
                      <a:pt x="100" y="299"/>
                      <a:pt x="100" y="299"/>
                    </a:cubicBezTo>
                    <a:cubicBezTo>
                      <a:pt x="112" y="285"/>
                      <a:pt x="112" y="285"/>
                      <a:pt x="112" y="285"/>
                    </a:cubicBezTo>
                    <a:cubicBezTo>
                      <a:pt x="178" y="349"/>
                      <a:pt x="178" y="349"/>
                      <a:pt x="178" y="349"/>
                    </a:cubicBezTo>
                    <a:cubicBezTo>
                      <a:pt x="143" y="388"/>
                      <a:pt x="143" y="388"/>
                      <a:pt x="143" y="388"/>
                    </a:cubicBezTo>
                    <a:cubicBezTo>
                      <a:pt x="118" y="417"/>
                      <a:pt x="73" y="419"/>
                      <a:pt x="47" y="391"/>
                    </a:cubicBezTo>
                    <a:cubicBezTo>
                      <a:pt x="46" y="389"/>
                      <a:pt x="45" y="388"/>
                      <a:pt x="44" y="387"/>
                    </a:cubicBezTo>
                    <a:cubicBezTo>
                      <a:pt x="38" y="379"/>
                      <a:pt x="35" y="369"/>
                      <a:pt x="34" y="359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1" y="87"/>
                      <a:pt x="4" y="66"/>
                      <a:pt x="3" y="52"/>
                    </a:cubicBezTo>
                    <a:cubicBezTo>
                      <a:pt x="0" y="26"/>
                      <a:pt x="2" y="26"/>
                      <a:pt x="6" y="26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" name="Freeform 13"/>
              <p:cNvSpPr/>
              <p:nvPr/>
            </p:nvSpPr>
            <p:spPr bwMode="auto">
              <a:xfrm>
                <a:off x="1205" y="1794"/>
                <a:ext cx="384" cy="785"/>
              </a:xfrm>
              <a:custGeom>
                <a:avLst/>
                <a:gdLst>
                  <a:gd name="T0" fmla="*/ 50 w 161"/>
                  <a:gd name="T1" fmla="*/ 278 h 330"/>
                  <a:gd name="T2" fmla="*/ 50 w 161"/>
                  <a:gd name="T3" fmla="*/ 220 h 330"/>
                  <a:gd name="T4" fmla="*/ 7 w 161"/>
                  <a:gd name="T5" fmla="*/ 165 h 330"/>
                  <a:gd name="T6" fmla="*/ 11 w 161"/>
                  <a:gd name="T7" fmla="*/ 21 h 330"/>
                  <a:gd name="T8" fmla="*/ 11 w 161"/>
                  <a:gd name="T9" fmla="*/ 21 h 330"/>
                  <a:gd name="T10" fmla="*/ 161 w 161"/>
                  <a:gd name="T11" fmla="*/ 51 h 330"/>
                  <a:gd name="T12" fmla="*/ 161 w 161"/>
                  <a:gd name="T13" fmla="*/ 51 h 330"/>
                  <a:gd name="T14" fmla="*/ 155 w 161"/>
                  <a:gd name="T15" fmla="*/ 282 h 330"/>
                  <a:gd name="T16" fmla="*/ 102 w 161"/>
                  <a:gd name="T17" fmla="*/ 329 h 330"/>
                  <a:gd name="T18" fmla="*/ 102 w 161"/>
                  <a:gd name="T19" fmla="*/ 329 h 330"/>
                  <a:gd name="T20" fmla="*/ 50 w 161"/>
                  <a:gd name="T21" fmla="*/ 27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1" h="330">
                    <a:moveTo>
                      <a:pt x="50" y="278"/>
                    </a:moveTo>
                    <a:cubicBezTo>
                      <a:pt x="50" y="250"/>
                      <a:pt x="50" y="220"/>
                      <a:pt x="50" y="220"/>
                    </a:cubicBezTo>
                    <a:cubicBezTo>
                      <a:pt x="50" y="220"/>
                      <a:pt x="14" y="213"/>
                      <a:pt x="7" y="165"/>
                    </a:cubicBezTo>
                    <a:cubicBezTo>
                      <a:pt x="0" y="120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64" y="0"/>
                      <a:pt x="124" y="8"/>
                      <a:pt x="161" y="51"/>
                    </a:cubicBezTo>
                    <a:cubicBezTo>
                      <a:pt x="161" y="51"/>
                      <a:pt x="161" y="51"/>
                      <a:pt x="161" y="51"/>
                    </a:cubicBezTo>
                    <a:cubicBezTo>
                      <a:pt x="155" y="282"/>
                      <a:pt x="155" y="282"/>
                      <a:pt x="155" y="282"/>
                    </a:cubicBezTo>
                    <a:cubicBezTo>
                      <a:pt x="155" y="309"/>
                      <a:pt x="131" y="330"/>
                      <a:pt x="102" y="329"/>
                    </a:cubicBezTo>
                    <a:cubicBezTo>
                      <a:pt x="102" y="329"/>
                      <a:pt x="102" y="329"/>
                      <a:pt x="102" y="329"/>
                    </a:cubicBezTo>
                    <a:cubicBezTo>
                      <a:pt x="73" y="328"/>
                      <a:pt x="50" y="305"/>
                      <a:pt x="50" y="278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" name="Freeform 14"/>
              <p:cNvSpPr/>
              <p:nvPr/>
            </p:nvSpPr>
            <p:spPr bwMode="auto">
              <a:xfrm>
                <a:off x="1255" y="2010"/>
                <a:ext cx="31" cy="29"/>
              </a:xfrm>
              <a:custGeom>
                <a:avLst/>
                <a:gdLst>
                  <a:gd name="T0" fmla="*/ 0 w 13"/>
                  <a:gd name="T1" fmla="*/ 6 h 12"/>
                  <a:gd name="T2" fmla="*/ 6 w 13"/>
                  <a:gd name="T3" fmla="*/ 12 h 12"/>
                  <a:gd name="T4" fmla="*/ 12 w 13"/>
                  <a:gd name="T5" fmla="*/ 7 h 12"/>
                  <a:gd name="T6" fmla="*/ 7 w 13"/>
                  <a:gd name="T7" fmla="*/ 0 h 12"/>
                  <a:gd name="T8" fmla="*/ 0 w 13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10"/>
                      <a:pt x="12" y="7"/>
                    </a:cubicBezTo>
                    <a:cubicBezTo>
                      <a:pt x="13" y="3"/>
                      <a:pt x="10" y="0"/>
                      <a:pt x="7" y="0"/>
                    </a:cubicBezTo>
                    <a:cubicBezTo>
                      <a:pt x="3" y="0"/>
                      <a:pt x="0" y="2"/>
                      <a:pt x="0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" name="Freeform 15"/>
              <p:cNvSpPr/>
              <p:nvPr/>
            </p:nvSpPr>
            <p:spPr bwMode="auto">
              <a:xfrm>
                <a:off x="1231" y="1991"/>
                <a:ext cx="60" cy="19"/>
              </a:xfrm>
              <a:custGeom>
                <a:avLst/>
                <a:gdLst>
                  <a:gd name="T0" fmla="*/ 0 w 25"/>
                  <a:gd name="T1" fmla="*/ 7 h 8"/>
                  <a:gd name="T2" fmla="*/ 12 w 25"/>
                  <a:gd name="T3" fmla="*/ 4 h 8"/>
                  <a:gd name="T4" fmla="*/ 24 w 25"/>
                  <a:gd name="T5" fmla="*/ 7 h 8"/>
                  <a:gd name="T6" fmla="*/ 22 w 25"/>
                  <a:gd name="T7" fmla="*/ 4 h 8"/>
                  <a:gd name="T8" fmla="*/ 12 w 25"/>
                  <a:gd name="T9" fmla="*/ 0 h 8"/>
                  <a:gd name="T10" fmla="*/ 3 w 25"/>
                  <a:gd name="T11" fmla="*/ 3 h 8"/>
                  <a:gd name="T12" fmla="*/ 0 w 25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8">
                    <a:moveTo>
                      <a:pt x="0" y="7"/>
                    </a:moveTo>
                    <a:cubicBezTo>
                      <a:pt x="1" y="8"/>
                      <a:pt x="6" y="4"/>
                      <a:pt x="12" y="4"/>
                    </a:cubicBezTo>
                    <a:cubicBezTo>
                      <a:pt x="19" y="4"/>
                      <a:pt x="24" y="8"/>
                      <a:pt x="24" y="7"/>
                    </a:cubicBezTo>
                    <a:cubicBezTo>
                      <a:pt x="25" y="7"/>
                      <a:pt x="24" y="5"/>
                      <a:pt x="22" y="4"/>
                    </a:cubicBezTo>
                    <a:cubicBezTo>
                      <a:pt x="20" y="2"/>
                      <a:pt x="16" y="0"/>
                      <a:pt x="12" y="0"/>
                    </a:cubicBezTo>
                    <a:cubicBezTo>
                      <a:pt x="8" y="0"/>
                      <a:pt x="5" y="2"/>
                      <a:pt x="3" y="3"/>
                    </a:cubicBezTo>
                    <a:cubicBezTo>
                      <a:pt x="1" y="5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" name="Freeform 16"/>
              <p:cNvSpPr/>
              <p:nvPr/>
            </p:nvSpPr>
            <p:spPr bwMode="auto">
              <a:xfrm>
                <a:off x="1417" y="2015"/>
                <a:ext cx="29" cy="29"/>
              </a:xfrm>
              <a:custGeom>
                <a:avLst/>
                <a:gdLst>
                  <a:gd name="T0" fmla="*/ 0 w 12"/>
                  <a:gd name="T1" fmla="*/ 6 h 12"/>
                  <a:gd name="T2" fmla="*/ 6 w 12"/>
                  <a:gd name="T3" fmla="*/ 12 h 12"/>
                  <a:gd name="T4" fmla="*/ 12 w 12"/>
                  <a:gd name="T5" fmla="*/ 6 h 12"/>
                  <a:gd name="T6" fmla="*/ 6 w 12"/>
                  <a:gd name="T7" fmla="*/ 0 h 12"/>
                  <a:gd name="T8" fmla="*/ 0 w 12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cubicBezTo>
                      <a:pt x="0" y="9"/>
                      <a:pt x="2" y="12"/>
                      <a:pt x="6" y="12"/>
                    </a:cubicBezTo>
                    <a:cubicBezTo>
                      <a:pt x="9" y="12"/>
                      <a:pt x="12" y="10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" name="Freeform 17"/>
              <p:cNvSpPr/>
              <p:nvPr/>
            </p:nvSpPr>
            <p:spPr bwMode="auto">
              <a:xfrm>
                <a:off x="1396" y="2001"/>
                <a:ext cx="59" cy="17"/>
              </a:xfrm>
              <a:custGeom>
                <a:avLst/>
                <a:gdLst>
                  <a:gd name="T0" fmla="*/ 0 w 25"/>
                  <a:gd name="T1" fmla="*/ 6 h 7"/>
                  <a:gd name="T2" fmla="*/ 12 w 25"/>
                  <a:gd name="T3" fmla="*/ 3 h 7"/>
                  <a:gd name="T4" fmla="*/ 24 w 25"/>
                  <a:gd name="T5" fmla="*/ 6 h 7"/>
                  <a:gd name="T6" fmla="*/ 22 w 25"/>
                  <a:gd name="T7" fmla="*/ 3 h 7"/>
                  <a:gd name="T8" fmla="*/ 12 w 25"/>
                  <a:gd name="T9" fmla="*/ 0 h 7"/>
                  <a:gd name="T10" fmla="*/ 3 w 25"/>
                  <a:gd name="T11" fmla="*/ 3 h 7"/>
                  <a:gd name="T12" fmla="*/ 0 w 2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7">
                    <a:moveTo>
                      <a:pt x="0" y="6"/>
                    </a:moveTo>
                    <a:cubicBezTo>
                      <a:pt x="1" y="7"/>
                      <a:pt x="6" y="3"/>
                      <a:pt x="12" y="3"/>
                    </a:cubicBezTo>
                    <a:cubicBezTo>
                      <a:pt x="19" y="3"/>
                      <a:pt x="24" y="7"/>
                      <a:pt x="24" y="6"/>
                    </a:cubicBezTo>
                    <a:cubicBezTo>
                      <a:pt x="25" y="6"/>
                      <a:pt x="24" y="4"/>
                      <a:pt x="22" y="3"/>
                    </a:cubicBezTo>
                    <a:cubicBezTo>
                      <a:pt x="20" y="1"/>
                      <a:pt x="16" y="0"/>
                      <a:pt x="12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0" y="4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" name="Freeform 18"/>
              <p:cNvSpPr/>
              <p:nvPr/>
            </p:nvSpPr>
            <p:spPr bwMode="auto">
              <a:xfrm>
                <a:off x="1296" y="1998"/>
                <a:ext cx="52" cy="134"/>
              </a:xfrm>
              <a:custGeom>
                <a:avLst/>
                <a:gdLst>
                  <a:gd name="T0" fmla="*/ 18 w 22"/>
                  <a:gd name="T1" fmla="*/ 56 h 56"/>
                  <a:gd name="T2" fmla="*/ 7 w 22"/>
                  <a:gd name="T3" fmla="*/ 54 h 56"/>
                  <a:gd name="T4" fmla="*/ 3 w 22"/>
                  <a:gd name="T5" fmla="*/ 52 h 56"/>
                  <a:gd name="T6" fmla="*/ 5 w 22"/>
                  <a:gd name="T7" fmla="*/ 47 h 56"/>
                  <a:gd name="T8" fmla="*/ 10 w 22"/>
                  <a:gd name="T9" fmla="*/ 34 h 56"/>
                  <a:gd name="T10" fmla="*/ 21 w 22"/>
                  <a:gd name="T11" fmla="*/ 1 h 56"/>
                  <a:gd name="T12" fmla="*/ 7 w 22"/>
                  <a:gd name="T13" fmla="*/ 33 h 56"/>
                  <a:gd name="T14" fmla="*/ 2 w 22"/>
                  <a:gd name="T15" fmla="*/ 46 h 56"/>
                  <a:gd name="T16" fmla="*/ 1 w 22"/>
                  <a:gd name="T17" fmla="*/ 52 h 56"/>
                  <a:gd name="T18" fmla="*/ 4 w 22"/>
                  <a:gd name="T19" fmla="*/ 55 h 56"/>
                  <a:gd name="T20" fmla="*/ 7 w 22"/>
                  <a:gd name="T21" fmla="*/ 55 h 56"/>
                  <a:gd name="T22" fmla="*/ 18 w 22"/>
                  <a:gd name="T2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6">
                    <a:moveTo>
                      <a:pt x="18" y="56"/>
                    </a:moveTo>
                    <a:cubicBezTo>
                      <a:pt x="18" y="55"/>
                      <a:pt x="14" y="54"/>
                      <a:pt x="7" y="54"/>
                    </a:cubicBezTo>
                    <a:cubicBezTo>
                      <a:pt x="5" y="53"/>
                      <a:pt x="4" y="53"/>
                      <a:pt x="3" y="52"/>
                    </a:cubicBezTo>
                    <a:cubicBezTo>
                      <a:pt x="3" y="51"/>
                      <a:pt x="4" y="49"/>
                      <a:pt x="5" y="47"/>
                    </a:cubicBezTo>
                    <a:cubicBezTo>
                      <a:pt x="6" y="43"/>
                      <a:pt x="8" y="39"/>
                      <a:pt x="10" y="34"/>
                    </a:cubicBezTo>
                    <a:cubicBezTo>
                      <a:pt x="17" y="16"/>
                      <a:pt x="22" y="1"/>
                      <a:pt x="21" y="1"/>
                    </a:cubicBezTo>
                    <a:cubicBezTo>
                      <a:pt x="21" y="0"/>
                      <a:pt x="14" y="15"/>
                      <a:pt x="7" y="33"/>
                    </a:cubicBezTo>
                    <a:cubicBezTo>
                      <a:pt x="5" y="38"/>
                      <a:pt x="4" y="42"/>
                      <a:pt x="2" y="46"/>
                    </a:cubicBezTo>
                    <a:cubicBezTo>
                      <a:pt x="1" y="48"/>
                      <a:pt x="0" y="50"/>
                      <a:pt x="1" y="52"/>
                    </a:cubicBezTo>
                    <a:cubicBezTo>
                      <a:pt x="2" y="54"/>
                      <a:pt x="3" y="55"/>
                      <a:pt x="4" y="55"/>
                    </a:cubicBezTo>
                    <a:cubicBezTo>
                      <a:pt x="5" y="55"/>
                      <a:pt x="6" y="55"/>
                      <a:pt x="7" y="55"/>
                    </a:cubicBezTo>
                    <a:cubicBezTo>
                      <a:pt x="13" y="56"/>
                      <a:pt x="18" y="56"/>
                      <a:pt x="18" y="5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" name="Freeform 19"/>
              <p:cNvSpPr/>
              <p:nvPr/>
            </p:nvSpPr>
            <p:spPr bwMode="auto">
              <a:xfrm>
                <a:off x="1324" y="2277"/>
                <a:ext cx="153" cy="78"/>
              </a:xfrm>
              <a:custGeom>
                <a:avLst/>
                <a:gdLst>
                  <a:gd name="T0" fmla="*/ 0 w 64"/>
                  <a:gd name="T1" fmla="*/ 17 h 33"/>
                  <a:gd name="T2" fmla="*/ 64 w 64"/>
                  <a:gd name="T3" fmla="*/ 0 h 33"/>
                  <a:gd name="T4" fmla="*/ 1 w 64"/>
                  <a:gd name="T5" fmla="*/ 28 h 33"/>
                  <a:gd name="T6" fmla="*/ 0 w 64"/>
                  <a:gd name="T7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33">
                    <a:moveTo>
                      <a:pt x="0" y="17"/>
                    </a:moveTo>
                    <a:cubicBezTo>
                      <a:pt x="0" y="17"/>
                      <a:pt x="32" y="19"/>
                      <a:pt x="64" y="0"/>
                    </a:cubicBezTo>
                    <a:cubicBezTo>
                      <a:pt x="64" y="0"/>
                      <a:pt x="48" y="33"/>
                      <a:pt x="1" y="28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" name="Freeform 20"/>
              <p:cNvSpPr/>
              <p:nvPr/>
            </p:nvSpPr>
            <p:spPr bwMode="auto">
              <a:xfrm>
                <a:off x="1341" y="2158"/>
                <a:ext cx="50" cy="36"/>
              </a:xfrm>
              <a:custGeom>
                <a:avLst/>
                <a:gdLst>
                  <a:gd name="T0" fmla="*/ 1 w 21"/>
                  <a:gd name="T1" fmla="*/ 4 h 15"/>
                  <a:gd name="T2" fmla="*/ 12 w 21"/>
                  <a:gd name="T3" fmla="*/ 0 h 15"/>
                  <a:gd name="T4" fmla="*/ 19 w 21"/>
                  <a:gd name="T5" fmla="*/ 4 h 15"/>
                  <a:gd name="T6" fmla="*/ 20 w 21"/>
                  <a:gd name="T7" fmla="*/ 12 h 15"/>
                  <a:gd name="T8" fmla="*/ 11 w 21"/>
                  <a:gd name="T9" fmla="*/ 14 h 15"/>
                  <a:gd name="T10" fmla="*/ 3 w 21"/>
                  <a:gd name="T11" fmla="*/ 9 h 15"/>
                  <a:gd name="T12" fmla="*/ 1 w 21"/>
                  <a:gd name="T13" fmla="*/ 7 h 15"/>
                  <a:gd name="T14" fmla="*/ 1 w 21"/>
                  <a:gd name="T15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5">
                    <a:moveTo>
                      <a:pt x="1" y="4"/>
                    </a:moveTo>
                    <a:cubicBezTo>
                      <a:pt x="4" y="1"/>
                      <a:pt x="8" y="0"/>
                      <a:pt x="12" y="0"/>
                    </a:cubicBezTo>
                    <a:cubicBezTo>
                      <a:pt x="15" y="1"/>
                      <a:pt x="18" y="2"/>
                      <a:pt x="19" y="4"/>
                    </a:cubicBezTo>
                    <a:cubicBezTo>
                      <a:pt x="21" y="7"/>
                      <a:pt x="21" y="10"/>
                      <a:pt x="20" y="12"/>
                    </a:cubicBezTo>
                    <a:cubicBezTo>
                      <a:pt x="18" y="15"/>
                      <a:pt x="14" y="15"/>
                      <a:pt x="11" y="14"/>
                    </a:cubicBezTo>
                    <a:cubicBezTo>
                      <a:pt x="8" y="13"/>
                      <a:pt x="5" y="11"/>
                      <a:pt x="3" y="9"/>
                    </a:cubicBezTo>
                    <a:cubicBezTo>
                      <a:pt x="2" y="9"/>
                      <a:pt x="1" y="8"/>
                      <a:pt x="1" y="7"/>
                    </a:cubicBezTo>
                    <a:cubicBezTo>
                      <a:pt x="0" y="6"/>
                      <a:pt x="0" y="5"/>
                      <a:pt x="1" y="5"/>
                    </a:cubicBezTo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" name="Freeform 21"/>
              <p:cNvSpPr/>
              <p:nvPr/>
            </p:nvSpPr>
            <p:spPr bwMode="auto">
              <a:xfrm>
                <a:off x="1334" y="2141"/>
                <a:ext cx="52" cy="45"/>
              </a:xfrm>
              <a:custGeom>
                <a:avLst/>
                <a:gdLst>
                  <a:gd name="T0" fmla="*/ 21 w 22"/>
                  <a:gd name="T1" fmla="*/ 0 h 19"/>
                  <a:gd name="T2" fmla="*/ 14 w 22"/>
                  <a:gd name="T3" fmla="*/ 12 h 19"/>
                  <a:gd name="T4" fmla="*/ 0 w 22"/>
                  <a:gd name="T5" fmla="*/ 18 h 19"/>
                  <a:gd name="T6" fmla="*/ 5 w 22"/>
                  <a:gd name="T7" fmla="*/ 19 h 19"/>
                  <a:gd name="T8" fmla="*/ 16 w 22"/>
                  <a:gd name="T9" fmla="*/ 15 h 19"/>
                  <a:gd name="T10" fmla="*/ 22 w 22"/>
                  <a:gd name="T11" fmla="*/ 5 h 19"/>
                  <a:gd name="T12" fmla="*/ 21 w 22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9">
                    <a:moveTo>
                      <a:pt x="21" y="0"/>
                    </a:moveTo>
                    <a:cubicBezTo>
                      <a:pt x="20" y="0"/>
                      <a:pt x="20" y="7"/>
                      <a:pt x="14" y="12"/>
                    </a:cubicBezTo>
                    <a:cubicBezTo>
                      <a:pt x="7" y="17"/>
                      <a:pt x="0" y="17"/>
                      <a:pt x="0" y="18"/>
                    </a:cubicBezTo>
                    <a:cubicBezTo>
                      <a:pt x="0" y="18"/>
                      <a:pt x="1" y="19"/>
                      <a:pt x="5" y="19"/>
                    </a:cubicBezTo>
                    <a:cubicBezTo>
                      <a:pt x="8" y="19"/>
                      <a:pt x="12" y="18"/>
                      <a:pt x="16" y="15"/>
                    </a:cubicBezTo>
                    <a:cubicBezTo>
                      <a:pt x="20" y="12"/>
                      <a:pt x="22" y="8"/>
                      <a:pt x="22" y="5"/>
                    </a:cubicBezTo>
                    <a:cubicBezTo>
                      <a:pt x="22" y="2"/>
                      <a:pt x="21" y="0"/>
                      <a:pt x="2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" name="Freeform 22"/>
              <p:cNvSpPr/>
              <p:nvPr/>
            </p:nvSpPr>
            <p:spPr bwMode="auto">
              <a:xfrm>
                <a:off x="1212" y="1751"/>
                <a:ext cx="327" cy="228"/>
              </a:xfrm>
              <a:custGeom>
                <a:avLst/>
                <a:gdLst>
                  <a:gd name="T0" fmla="*/ 137 w 137"/>
                  <a:gd name="T1" fmla="*/ 35 h 96"/>
                  <a:gd name="T2" fmla="*/ 40 w 137"/>
                  <a:gd name="T3" fmla="*/ 92 h 96"/>
                  <a:gd name="T4" fmla="*/ 68 w 137"/>
                  <a:gd name="T5" fmla="*/ 69 h 96"/>
                  <a:gd name="T6" fmla="*/ 12 w 137"/>
                  <a:gd name="T7" fmla="*/ 96 h 96"/>
                  <a:gd name="T8" fmla="*/ 5 w 137"/>
                  <a:gd name="T9" fmla="*/ 95 h 96"/>
                  <a:gd name="T10" fmla="*/ 2 w 137"/>
                  <a:gd name="T11" fmla="*/ 87 h 96"/>
                  <a:gd name="T12" fmla="*/ 3 w 137"/>
                  <a:gd name="T13" fmla="*/ 44 h 96"/>
                  <a:gd name="T14" fmla="*/ 20 w 137"/>
                  <a:gd name="T15" fmla="*/ 13 h 96"/>
                  <a:gd name="T16" fmla="*/ 68 w 137"/>
                  <a:gd name="T17" fmla="*/ 1 h 96"/>
                  <a:gd name="T18" fmla="*/ 111 w 137"/>
                  <a:gd name="T19" fmla="*/ 6 h 96"/>
                  <a:gd name="T20" fmla="*/ 137 w 137"/>
                  <a:gd name="T21" fmla="*/ 3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" h="96">
                    <a:moveTo>
                      <a:pt x="137" y="35"/>
                    </a:moveTo>
                    <a:cubicBezTo>
                      <a:pt x="120" y="60"/>
                      <a:pt x="73" y="86"/>
                      <a:pt x="40" y="92"/>
                    </a:cubicBezTo>
                    <a:cubicBezTo>
                      <a:pt x="44" y="86"/>
                      <a:pt x="65" y="74"/>
                      <a:pt x="68" y="69"/>
                    </a:cubicBezTo>
                    <a:cubicBezTo>
                      <a:pt x="53" y="80"/>
                      <a:pt x="32" y="95"/>
                      <a:pt x="12" y="96"/>
                    </a:cubicBezTo>
                    <a:cubicBezTo>
                      <a:pt x="10" y="96"/>
                      <a:pt x="7" y="96"/>
                      <a:pt x="5" y="95"/>
                    </a:cubicBezTo>
                    <a:cubicBezTo>
                      <a:pt x="2" y="93"/>
                      <a:pt x="2" y="90"/>
                      <a:pt x="2" y="87"/>
                    </a:cubicBezTo>
                    <a:cubicBezTo>
                      <a:pt x="0" y="76"/>
                      <a:pt x="1" y="56"/>
                      <a:pt x="3" y="44"/>
                    </a:cubicBezTo>
                    <a:cubicBezTo>
                      <a:pt x="5" y="33"/>
                      <a:pt x="10" y="21"/>
                      <a:pt x="20" y="13"/>
                    </a:cubicBezTo>
                    <a:cubicBezTo>
                      <a:pt x="33" y="3"/>
                      <a:pt x="51" y="1"/>
                      <a:pt x="68" y="1"/>
                    </a:cubicBezTo>
                    <a:cubicBezTo>
                      <a:pt x="83" y="0"/>
                      <a:pt x="98" y="1"/>
                      <a:pt x="111" y="6"/>
                    </a:cubicBezTo>
                    <a:cubicBezTo>
                      <a:pt x="124" y="11"/>
                      <a:pt x="136" y="22"/>
                      <a:pt x="137" y="34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" name="Freeform 23"/>
              <p:cNvSpPr/>
              <p:nvPr/>
            </p:nvSpPr>
            <p:spPr bwMode="auto">
              <a:xfrm>
                <a:off x="1453" y="1749"/>
                <a:ext cx="222" cy="416"/>
              </a:xfrm>
              <a:custGeom>
                <a:avLst/>
                <a:gdLst>
                  <a:gd name="T0" fmla="*/ 86 w 93"/>
                  <a:gd name="T1" fmla="*/ 148 h 175"/>
                  <a:gd name="T2" fmla="*/ 91 w 93"/>
                  <a:gd name="T3" fmla="*/ 116 h 175"/>
                  <a:gd name="T4" fmla="*/ 0 w 93"/>
                  <a:gd name="T5" fmla="*/ 7 h 175"/>
                  <a:gd name="T6" fmla="*/ 21 w 93"/>
                  <a:gd name="T7" fmla="*/ 34 h 175"/>
                  <a:gd name="T8" fmla="*/ 40 w 93"/>
                  <a:gd name="T9" fmla="*/ 127 h 175"/>
                  <a:gd name="T10" fmla="*/ 67 w 93"/>
                  <a:gd name="T11" fmla="*/ 175 h 175"/>
                  <a:gd name="T12" fmla="*/ 86 w 93"/>
                  <a:gd name="T13" fmla="*/ 148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75">
                    <a:moveTo>
                      <a:pt x="86" y="148"/>
                    </a:moveTo>
                    <a:cubicBezTo>
                      <a:pt x="89" y="135"/>
                      <a:pt x="91" y="124"/>
                      <a:pt x="91" y="116"/>
                    </a:cubicBezTo>
                    <a:cubicBezTo>
                      <a:pt x="93" y="91"/>
                      <a:pt x="85" y="0"/>
                      <a:pt x="0" y="7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4"/>
                      <a:pt x="4" y="89"/>
                      <a:pt x="40" y="127"/>
                    </a:cubicBezTo>
                    <a:cubicBezTo>
                      <a:pt x="40" y="127"/>
                      <a:pt x="42" y="149"/>
                      <a:pt x="67" y="175"/>
                    </a:cubicBezTo>
                    <a:cubicBezTo>
                      <a:pt x="67" y="175"/>
                      <a:pt x="81" y="174"/>
                      <a:pt x="86" y="148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" name="Freeform 24"/>
              <p:cNvSpPr/>
              <p:nvPr/>
            </p:nvSpPr>
            <p:spPr bwMode="auto">
              <a:xfrm>
                <a:off x="1539" y="2039"/>
                <a:ext cx="74" cy="112"/>
              </a:xfrm>
              <a:custGeom>
                <a:avLst/>
                <a:gdLst>
                  <a:gd name="T0" fmla="*/ 3 w 31"/>
                  <a:gd name="T1" fmla="*/ 1 h 47"/>
                  <a:gd name="T2" fmla="*/ 18 w 31"/>
                  <a:gd name="T3" fmla="*/ 2 h 47"/>
                  <a:gd name="T4" fmla="*/ 29 w 31"/>
                  <a:gd name="T5" fmla="*/ 12 h 47"/>
                  <a:gd name="T6" fmla="*/ 29 w 31"/>
                  <a:gd name="T7" fmla="*/ 27 h 47"/>
                  <a:gd name="T8" fmla="*/ 20 w 31"/>
                  <a:gd name="T9" fmla="*/ 40 h 47"/>
                  <a:gd name="T10" fmla="*/ 11 w 31"/>
                  <a:gd name="T11" fmla="*/ 46 h 47"/>
                  <a:gd name="T12" fmla="*/ 0 w 31"/>
                  <a:gd name="T13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7">
                    <a:moveTo>
                      <a:pt x="3" y="1"/>
                    </a:moveTo>
                    <a:cubicBezTo>
                      <a:pt x="8" y="0"/>
                      <a:pt x="13" y="0"/>
                      <a:pt x="18" y="2"/>
                    </a:cubicBezTo>
                    <a:cubicBezTo>
                      <a:pt x="23" y="4"/>
                      <a:pt x="27" y="7"/>
                      <a:pt x="29" y="12"/>
                    </a:cubicBezTo>
                    <a:cubicBezTo>
                      <a:pt x="31" y="17"/>
                      <a:pt x="31" y="23"/>
                      <a:pt x="29" y="27"/>
                    </a:cubicBezTo>
                    <a:cubicBezTo>
                      <a:pt x="27" y="32"/>
                      <a:pt x="24" y="37"/>
                      <a:pt x="20" y="40"/>
                    </a:cubicBezTo>
                    <a:cubicBezTo>
                      <a:pt x="18" y="43"/>
                      <a:pt x="15" y="45"/>
                      <a:pt x="11" y="46"/>
                    </a:cubicBezTo>
                    <a:cubicBezTo>
                      <a:pt x="7" y="47"/>
                      <a:pt x="3" y="47"/>
                      <a:pt x="0" y="44"/>
                    </a:cubicBezTo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" name="Freeform 25"/>
              <p:cNvSpPr/>
              <p:nvPr/>
            </p:nvSpPr>
            <p:spPr bwMode="auto">
              <a:xfrm>
                <a:off x="1551" y="2056"/>
                <a:ext cx="35" cy="66"/>
              </a:xfrm>
              <a:custGeom>
                <a:avLst/>
                <a:gdLst>
                  <a:gd name="T0" fmla="*/ 0 w 15"/>
                  <a:gd name="T1" fmla="*/ 25 h 28"/>
                  <a:gd name="T2" fmla="*/ 7 w 15"/>
                  <a:gd name="T3" fmla="*/ 27 h 28"/>
                  <a:gd name="T4" fmla="*/ 12 w 15"/>
                  <a:gd name="T5" fmla="*/ 22 h 28"/>
                  <a:gd name="T6" fmla="*/ 15 w 15"/>
                  <a:gd name="T7" fmla="*/ 13 h 28"/>
                  <a:gd name="T8" fmla="*/ 13 w 15"/>
                  <a:gd name="T9" fmla="*/ 4 h 28"/>
                  <a:gd name="T10" fmla="*/ 6 w 15"/>
                  <a:gd name="T11" fmla="*/ 0 h 28"/>
                  <a:gd name="T12" fmla="*/ 1 w 15"/>
                  <a:gd name="T13" fmla="*/ 4 h 28"/>
                  <a:gd name="T14" fmla="*/ 6 w 15"/>
                  <a:gd name="T15" fmla="*/ 3 h 28"/>
                  <a:gd name="T16" fmla="*/ 11 w 15"/>
                  <a:gd name="T17" fmla="*/ 13 h 28"/>
                  <a:gd name="T18" fmla="*/ 6 w 15"/>
                  <a:gd name="T19" fmla="*/ 24 h 28"/>
                  <a:gd name="T20" fmla="*/ 0 w 15"/>
                  <a:gd name="T21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28">
                    <a:moveTo>
                      <a:pt x="0" y="25"/>
                    </a:moveTo>
                    <a:cubicBezTo>
                      <a:pt x="0" y="25"/>
                      <a:pt x="2" y="28"/>
                      <a:pt x="7" y="27"/>
                    </a:cubicBezTo>
                    <a:cubicBezTo>
                      <a:pt x="9" y="26"/>
                      <a:pt x="11" y="24"/>
                      <a:pt x="12" y="22"/>
                    </a:cubicBezTo>
                    <a:cubicBezTo>
                      <a:pt x="14" y="19"/>
                      <a:pt x="15" y="17"/>
                      <a:pt x="15" y="13"/>
                    </a:cubicBezTo>
                    <a:cubicBezTo>
                      <a:pt x="15" y="10"/>
                      <a:pt x="15" y="7"/>
                      <a:pt x="13" y="4"/>
                    </a:cubicBezTo>
                    <a:cubicBezTo>
                      <a:pt x="11" y="2"/>
                      <a:pt x="9" y="0"/>
                      <a:pt x="6" y="0"/>
                    </a:cubicBezTo>
                    <a:cubicBezTo>
                      <a:pt x="2" y="0"/>
                      <a:pt x="0" y="3"/>
                      <a:pt x="1" y="4"/>
                    </a:cubicBezTo>
                    <a:cubicBezTo>
                      <a:pt x="1" y="4"/>
                      <a:pt x="3" y="2"/>
                      <a:pt x="6" y="3"/>
                    </a:cubicBezTo>
                    <a:cubicBezTo>
                      <a:pt x="9" y="4"/>
                      <a:pt x="12" y="8"/>
                      <a:pt x="11" y="13"/>
                    </a:cubicBezTo>
                    <a:cubicBezTo>
                      <a:pt x="11" y="18"/>
                      <a:pt x="8" y="23"/>
                      <a:pt x="6" y="24"/>
                    </a:cubicBezTo>
                    <a:cubicBezTo>
                      <a:pt x="3" y="26"/>
                      <a:pt x="1" y="24"/>
                      <a:pt x="0" y="25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" name="Freeform 26"/>
              <p:cNvSpPr/>
              <p:nvPr/>
            </p:nvSpPr>
            <p:spPr bwMode="auto">
              <a:xfrm>
                <a:off x="666" y="2681"/>
                <a:ext cx="1023" cy="524"/>
              </a:xfrm>
              <a:custGeom>
                <a:avLst/>
                <a:gdLst>
                  <a:gd name="T0" fmla="*/ 1023 w 1023"/>
                  <a:gd name="T1" fmla="*/ 524 h 524"/>
                  <a:gd name="T2" fmla="*/ 1023 w 1023"/>
                  <a:gd name="T3" fmla="*/ 472 h 524"/>
                  <a:gd name="T4" fmla="*/ 656 w 1023"/>
                  <a:gd name="T5" fmla="*/ 472 h 524"/>
                  <a:gd name="T6" fmla="*/ 549 w 1023"/>
                  <a:gd name="T7" fmla="*/ 0 h 524"/>
                  <a:gd name="T8" fmla="*/ 0 w 1023"/>
                  <a:gd name="T9" fmla="*/ 5 h 524"/>
                  <a:gd name="T10" fmla="*/ 134 w 1023"/>
                  <a:gd name="T11" fmla="*/ 524 h 524"/>
                  <a:gd name="T12" fmla="*/ 1023 w 1023"/>
                  <a:gd name="T13" fmla="*/ 524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3" h="524">
                    <a:moveTo>
                      <a:pt x="1023" y="524"/>
                    </a:moveTo>
                    <a:lnTo>
                      <a:pt x="1023" y="472"/>
                    </a:lnTo>
                    <a:lnTo>
                      <a:pt x="656" y="472"/>
                    </a:lnTo>
                    <a:lnTo>
                      <a:pt x="549" y="0"/>
                    </a:lnTo>
                    <a:lnTo>
                      <a:pt x="0" y="5"/>
                    </a:lnTo>
                    <a:lnTo>
                      <a:pt x="134" y="524"/>
                    </a:lnTo>
                    <a:lnTo>
                      <a:pt x="1023" y="52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" name="Freeform 27"/>
              <p:cNvSpPr/>
              <p:nvPr/>
            </p:nvSpPr>
            <p:spPr bwMode="auto">
              <a:xfrm>
                <a:off x="917" y="2881"/>
                <a:ext cx="85" cy="103"/>
              </a:xfrm>
              <a:custGeom>
                <a:avLst/>
                <a:gdLst>
                  <a:gd name="T0" fmla="*/ 4 w 36"/>
                  <a:gd name="T1" fmla="*/ 26 h 43"/>
                  <a:gd name="T2" fmla="*/ 25 w 36"/>
                  <a:gd name="T3" fmla="*/ 40 h 43"/>
                  <a:gd name="T4" fmla="*/ 33 w 36"/>
                  <a:gd name="T5" fmla="*/ 17 h 43"/>
                  <a:gd name="T6" fmla="*/ 12 w 36"/>
                  <a:gd name="T7" fmla="*/ 2 h 43"/>
                  <a:gd name="T8" fmla="*/ 4 w 36"/>
                  <a:gd name="T9" fmla="*/ 2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3">
                    <a:moveTo>
                      <a:pt x="4" y="26"/>
                    </a:moveTo>
                    <a:cubicBezTo>
                      <a:pt x="7" y="36"/>
                      <a:pt x="17" y="43"/>
                      <a:pt x="25" y="40"/>
                    </a:cubicBezTo>
                    <a:cubicBezTo>
                      <a:pt x="33" y="38"/>
                      <a:pt x="36" y="27"/>
                      <a:pt x="33" y="17"/>
                    </a:cubicBezTo>
                    <a:cubicBezTo>
                      <a:pt x="29" y="6"/>
                      <a:pt x="20" y="0"/>
                      <a:pt x="12" y="2"/>
                    </a:cubicBezTo>
                    <a:cubicBezTo>
                      <a:pt x="4" y="5"/>
                      <a:pt x="0" y="16"/>
                      <a:pt x="4" y="2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" name="Freeform 28"/>
              <p:cNvSpPr/>
              <p:nvPr/>
            </p:nvSpPr>
            <p:spPr bwMode="auto">
              <a:xfrm>
                <a:off x="1060" y="3041"/>
                <a:ext cx="970" cy="319"/>
              </a:xfrm>
              <a:custGeom>
                <a:avLst/>
                <a:gdLst>
                  <a:gd name="T0" fmla="*/ 54 w 407"/>
                  <a:gd name="T1" fmla="*/ 67 h 134"/>
                  <a:gd name="T2" fmla="*/ 45 w 407"/>
                  <a:gd name="T3" fmla="*/ 44 h 134"/>
                  <a:gd name="T4" fmla="*/ 44 w 407"/>
                  <a:gd name="T5" fmla="*/ 38 h 134"/>
                  <a:gd name="T6" fmla="*/ 47 w 407"/>
                  <a:gd name="T7" fmla="*/ 34 h 134"/>
                  <a:gd name="T8" fmla="*/ 55 w 407"/>
                  <a:gd name="T9" fmla="*/ 41 h 134"/>
                  <a:gd name="T10" fmla="*/ 85 w 407"/>
                  <a:gd name="T11" fmla="*/ 66 h 134"/>
                  <a:gd name="T12" fmla="*/ 94 w 407"/>
                  <a:gd name="T13" fmla="*/ 66 h 134"/>
                  <a:gd name="T14" fmla="*/ 94 w 407"/>
                  <a:gd name="T15" fmla="*/ 66 h 134"/>
                  <a:gd name="T16" fmla="*/ 295 w 407"/>
                  <a:gd name="T17" fmla="*/ 48 h 134"/>
                  <a:gd name="T18" fmla="*/ 286 w 407"/>
                  <a:gd name="T19" fmla="*/ 8 h 134"/>
                  <a:gd name="T20" fmla="*/ 392 w 407"/>
                  <a:gd name="T21" fmla="*/ 0 h 134"/>
                  <a:gd name="T22" fmla="*/ 402 w 407"/>
                  <a:gd name="T23" fmla="*/ 39 h 134"/>
                  <a:gd name="T24" fmla="*/ 318 w 407"/>
                  <a:gd name="T25" fmla="*/ 129 h 134"/>
                  <a:gd name="T26" fmla="*/ 88 w 407"/>
                  <a:gd name="T27" fmla="*/ 129 h 134"/>
                  <a:gd name="T28" fmla="*/ 0 w 407"/>
                  <a:gd name="T29" fmla="*/ 69 h 134"/>
                  <a:gd name="T30" fmla="*/ 54 w 407"/>
                  <a:gd name="T31" fmla="*/ 6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7" h="134">
                    <a:moveTo>
                      <a:pt x="54" y="67"/>
                    </a:moveTo>
                    <a:cubicBezTo>
                      <a:pt x="51" y="60"/>
                      <a:pt x="47" y="52"/>
                      <a:pt x="45" y="44"/>
                    </a:cubicBezTo>
                    <a:cubicBezTo>
                      <a:pt x="44" y="42"/>
                      <a:pt x="44" y="40"/>
                      <a:pt x="44" y="38"/>
                    </a:cubicBezTo>
                    <a:cubicBezTo>
                      <a:pt x="44" y="36"/>
                      <a:pt x="45" y="35"/>
                      <a:pt x="47" y="34"/>
                    </a:cubicBezTo>
                    <a:cubicBezTo>
                      <a:pt x="51" y="33"/>
                      <a:pt x="53" y="38"/>
                      <a:pt x="55" y="41"/>
                    </a:cubicBezTo>
                    <a:cubicBezTo>
                      <a:pt x="60" y="54"/>
                      <a:pt x="71" y="63"/>
                      <a:pt x="85" y="66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295" y="48"/>
                      <a:pt x="295" y="48"/>
                      <a:pt x="295" y="48"/>
                    </a:cubicBezTo>
                    <a:cubicBezTo>
                      <a:pt x="286" y="8"/>
                      <a:pt x="286" y="8"/>
                      <a:pt x="286" y="8"/>
                    </a:cubicBezTo>
                    <a:cubicBezTo>
                      <a:pt x="392" y="0"/>
                      <a:pt x="392" y="0"/>
                      <a:pt x="392" y="0"/>
                    </a:cubicBezTo>
                    <a:cubicBezTo>
                      <a:pt x="402" y="39"/>
                      <a:pt x="402" y="39"/>
                      <a:pt x="402" y="39"/>
                    </a:cubicBezTo>
                    <a:cubicBezTo>
                      <a:pt x="407" y="88"/>
                      <a:pt x="368" y="131"/>
                      <a:pt x="318" y="129"/>
                    </a:cubicBezTo>
                    <a:cubicBezTo>
                      <a:pt x="88" y="129"/>
                      <a:pt x="88" y="129"/>
                      <a:pt x="88" y="129"/>
                    </a:cubicBezTo>
                    <a:cubicBezTo>
                      <a:pt x="14" y="134"/>
                      <a:pt x="0" y="69"/>
                      <a:pt x="0" y="69"/>
                    </a:cubicBezTo>
                    <a:lnTo>
                      <a:pt x="54" y="67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10" name="Group 113"/>
          <p:cNvGrpSpPr>
            <a:grpSpLocks noChangeAspect="1"/>
          </p:cNvGrpSpPr>
          <p:nvPr/>
        </p:nvGrpSpPr>
        <p:grpSpPr bwMode="auto">
          <a:xfrm>
            <a:off x="3081218" y="987381"/>
            <a:ext cx="409729" cy="335153"/>
            <a:chOff x="4778" y="1129"/>
            <a:chExt cx="934" cy="764"/>
          </a:xfrm>
          <a:solidFill>
            <a:srgbClr val="EAD657"/>
          </a:solidFill>
        </p:grpSpPr>
        <p:sp>
          <p:nvSpPr>
            <p:cNvPr id="12" name="Freeform 114"/>
            <p:cNvSpPr/>
            <p:nvPr/>
          </p:nvSpPr>
          <p:spPr bwMode="auto">
            <a:xfrm>
              <a:off x="4778" y="1129"/>
              <a:ext cx="471" cy="764"/>
            </a:xfrm>
            <a:custGeom>
              <a:avLst/>
              <a:gdLst>
                <a:gd name="T0" fmla="*/ 129 w 197"/>
                <a:gd name="T1" fmla="*/ 144 h 319"/>
                <a:gd name="T2" fmla="*/ 101 w 197"/>
                <a:gd name="T3" fmla="*/ 140 h 319"/>
                <a:gd name="T4" fmla="*/ 66 w 197"/>
                <a:gd name="T5" fmla="*/ 148 h 319"/>
                <a:gd name="T6" fmla="*/ 138 w 197"/>
                <a:gd name="T7" fmla="*/ 53 h 319"/>
                <a:gd name="T8" fmla="*/ 146 w 197"/>
                <a:gd name="T9" fmla="*/ 46 h 319"/>
                <a:gd name="T10" fmla="*/ 156 w 197"/>
                <a:gd name="T11" fmla="*/ 13 h 319"/>
                <a:gd name="T12" fmla="*/ 154 w 197"/>
                <a:gd name="T13" fmla="*/ 5 h 319"/>
                <a:gd name="T14" fmla="*/ 147 w 197"/>
                <a:gd name="T15" fmla="*/ 1 h 319"/>
                <a:gd name="T16" fmla="*/ 138 w 197"/>
                <a:gd name="T17" fmla="*/ 0 h 319"/>
                <a:gd name="T18" fmla="*/ 16 w 197"/>
                <a:gd name="T19" fmla="*/ 128 h 319"/>
                <a:gd name="T20" fmla="*/ 31 w 197"/>
                <a:gd name="T21" fmla="*/ 281 h 319"/>
                <a:gd name="T22" fmla="*/ 105 w 197"/>
                <a:gd name="T23" fmla="*/ 319 h 319"/>
                <a:gd name="T24" fmla="*/ 105 w 197"/>
                <a:gd name="T25" fmla="*/ 319 h 319"/>
                <a:gd name="T26" fmla="*/ 191 w 197"/>
                <a:gd name="T27" fmla="*/ 254 h 319"/>
                <a:gd name="T28" fmla="*/ 182 w 197"/>
                <a:gd name="T29" fmla="*/ 186 h 319"/>
                <a:gd name="T30" fmla="*/ 129 w 197"/>
                <a:gd name="T31" fmla="*/ 14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7" h="319">
                  <a:moveTo>
                    <a:pt x="129" y="144"/>
                  </a:moveTo>
                  <a:cubicBezTo>
                    <a:pt x="120" y="142"/>
                    <a:pt x="110" y="140"/>
                    <a:pt x="101" y="140"/>
                  </a:cubicBezTo>
                  <a:cubicBezTo>
                    <a:pt x="87" y="140"/>
                    <a:pt x="75" y="144"/>
                    <a:pt x="66" y="148"/>
                  </a:cubicBezTo>
                  <a:cubicBezTo>
                    <a:pt x="75" y="115"/>
                    <a:pt x="96" y="60"/>
                    <a:pt x="138" y="53"/>
                  </a:cubicBezTo>
                  <a:cubicBezTo>
                    <a:pt x="142" y="53"/>
                    <a:pt x="145" y="50"/>
                    <a:pt x="146" y="46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11"/>
                    <a:pt x="156" y="8"/>
                    <a:pt x="154" y="5"/>
                  </a:cubicBezTo>
                  <a:cubicBezTo>
                    <a:pt x="153" y="3"/>
                    <a:pt x="150" y="1"/>
                    <a:pt x="147" y="1"/>
                  </a:cubicBezTo>
                  <a:cubicBezTo>
                    <a:pt x="144" y="0"/>
                    <a:pt x="141" y="0"/>
                    <a:pt x="138" y="0"/>
                  </a:cubicBezTo>
                  <a:cubicBezTo>
                    <a:pt x="87" y="0"/>
                    <a:pt x="37" y="53"/>
                    <a:pt x="16" y="128"/>
                  </a:cubicBezTo>
                  <a:cubicBezTo>
                    <a:pt x="4" y="173"/>
                    <a:pt x="0" y="239"/>
                    <a:pt x="31" y="281"/>
                  </a:cubicBezTo>
                  <a:cubicBezTo>
                    <a:pt x="48" y="305"/>
                    <a:pt x="73" y="317"/>
                    <a:pt x="105" y="319"/>
                  </a:cubicBezTo>
                  <a:cubicBezTo>
                    <a:pt x="105" y="319"/>
                    <a:pt x="105" y="319"/>
                    <a:pt x="105" y="319"/>
                  </a:cubicBezTo>
                  <a:cubicBezTo>
                    <a:pt x="145" y="319"/>
                    <a:pt x="180" y="292"/>
                    <a:pt x="191" y="254"/>
                  </a:cubicBezTo>
                  <a:cubicBezTo>
                    <a:pt x="197" y="231"/>
                    <a:pt x="194" y="207"/>
                    <a:pt x="182" y="186"/>
                  </a:cubicBezTo>
                  <a:cubicBezTo>
                    <a:pt x="171" y="166"/>
                    <a:pt x="152" y="151"/>
                    <a:pt x="129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5"/>
            <p:cNvSpPr/>
            <p:nvPr/>
          </p:nvSpPr>
          <p:spPr bwMode="auto">
            <a:xfrm>
              <a:off x="5244" y="1129"/>
              <a:ext cx="468" cy="764"/>
            </a:xfrm>
            <a:custGeom>
              <a:avLst/>
              <a:gdLst>
                <a:gd name="T0" fmla="*/ 182 w 196"/>
                <a:gd name="T1" fmla="*/ 186 h 319"/>
                <a:gd name="T2" fmla="*/ 129 w 196"/>
                <a:gd name="T3" fmla="*/ 144 h 319"/>
                <a:gd name="T4" fmla="*/ 101 w 196"/>
                <a:gd name="T5" fmla="*/ 140 h 319"/>
                <a:gd name="T6" fmla="*/ 66 w 196"/>
                <a:gd name="T7" fmla="*/ 148 h 319"/>
                <a:gd name="T8" fmla="*/ 138 w 196"/>
                <a:gd name="T9" fmla="*/ 53 h 319"/>
                <a:gd name="T10" fmla="*/ 146 w 196"/>
                <a:gd name="T11" fmla="*/ 46 h 319"/>
                <a:gd name="T12" fmla="*/ 155 w 196"/>
                <a:gd name="T13" fmla="*/ 13 h 319"/>
                <a:gd name="T14" fmla="*/ 154 w 196"/>
                <a:gd name="T15" fmla="*/ 5 h 319"/>
                <a:gd name="T16" fmla="*/ 147 w 196"/>
                <a:gd name="T17" fmla="*/ 1 h 319"/>
                <a:gd name="T18" fmla="*/ 137 w 196"/>
                <a:gd name="T19" fmla="*/ 0 h 319"/>
                <a:gd name="T20" fmla="*/ 16 w 196"/>
                <a:gd name="T21" fmla="*/ 128 h 319"/>
                <a:gd name="T22" fmla="*/ 30 w 196"/>
                <a:gd name="T23" fmla="*/ 281 h 319"/>
                <a:gd name="T24" fmla="*/ 104 w 196"/>
                <a:gd name="T25" fmla="*/ 319 h 319"/>
                <a:gd name="T26" fmla="*/ 105 w 196"/>
                <a:gd name="T27" fmla="*/ 319 h 319"/>
                <a:gd name="T28" fmla="*/ 190 w 196"/>
                <a:gd name="T29" fmla="*/ 254 h 319"/>
                <a:gd name="T30" fmla="*/ 182 w 196"/>
                <a:gd name="T31" fmla="*/ 18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319">
                  <a:moveTo>
                    <a:pt x="182" y="186"/>
                  </a:moveTo>
                  <a:cubicBezTo>
                    <a:pt x="170" y="166"/>
                    <a:pt x="151" y="151"/>
                    <a:pt x="129" y="144"/>
                  </a:cubicBezTo>
                  <a:cubicBezTo>
                    <a:pt x="119" y="142"/>
                    <a:pt x="110" y="140"/>
                    <a:pt x="101" y="140"/>
                  </a:cubicBezTo>
                  <a:cubicBezTo>
                    <a:pt x="87" y="140"/>
                    <a:pt x="75" y="144"/>
                    <a:pt x="66" y="148"/>
                  </a:cubicBezTo>
                  <a:cubicBezTo>
                    <a:pt x="74" y="115"/>
                    <a:pt x="96" y="60"/>
                    <a:pt x="138" y="53"/>
                  </a:cubicBezTo>
                  <a:cubicBezTo>
                    <a:pt x="142" y="53"/>
                    <a:pt x="145" y="50"/>
                    <a:pt x="146" y="46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6" y="11"/>
                    <a:pt x="155" y="8"/>
                    <a:pt x="154" y="5"/>
                  </a:cubicBezTo>
                  <a:cubicBezTo>
                    <a:pt x="152" y="3"/>
                    <a:pt x="150" y="1"/>
                    <a:pt x="147" y="1"/>
                  </a:cubicBezTo>
                  <a:cubicBezTo>
                    <a:pt x="144" y="0"/>
                    <a:pt x="140" y="0"/>
                    <a:pt x="137" y="0"/>
                  </a:cubicBezTo>
                  <a:cubicBezTo>
                    <a:pt x="87" y="0"/>
                    <a:pt x="37" y="53"/>
                    <a:pt x="16" y="128"/>
                  </a:cubicBezTo>
                  <a:cubicBezTo>
                    <a:pt x="3" y="173"/>
                    <a:pt x="0" y="239"/>
                    <a:pt x="30" y="281"/>
                  </a:cubicBezTo>
                  <a:cubicBezTo>
                    <a:pt x="47" y="305"/>
                    <a:pt x="72" y="317"/>
                    <a:pt x="104" y="319"/>
                  </a:cubicBezTo>
                  <a:cubicBezTo>
                    <a:pt x="104" y="319"/>
                    <a:pt x="105" y="319"/>
                    <a:pt x="105" y="319"/>
                  </a:cubicBezTo>
                  <a:cubicBezTo>
                    <a:pt x="144" y="319"/>
                    <a:pt x="179" y="292"/>
                    <a:pt x="190" y="254"/>
                  </a:cubicBezTo>
                  <a:cubicBezTo>
                    <a:pt x="196" y="231"/>
                    <a:pt x="194" y="207"/>
                    <a:pt x="182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3655394" y="1325802"/>
            <a:ext cx="51152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59230" y="237072"/>
            <a:ext cx="6225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How to use the Integer Wrapper class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01040" y="1184791"/>
            <a:ext cx="4991100" cy="1384995"/>
            <a:chOff x="701040" y="1184791"/>
            <a:chExt cx="4991100" cy="138499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01040" y="1184791"/>
              <a:ext cx="4991100" cy="1384995"/>
            </a:xfrm>
            <a:prstGeom prst="roundRect">
              <a:avLst>
                <a:gd name="adj" fmla="val 90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1040" y="1184791"/>
              <a:ext cx="4991100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0" i="0" u="none" strike="noStrike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Wrapper classes are often used when working with collections, because collections can only store objects, not primitive types. </a:t>
              </a:r>
              <a:endParaRPr lang="en-US" sz="14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endPara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400" b="0" i="0" u="none" strike="noStrike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For example, if you want to store a list of integers in a collection, you can use the Integer wrapper class to convert the primitive int type into an object.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8"/>
          <a:stretch>
            <a:fillRect/>
          </a:stretch>
        </p:blipFill>
        <p:spPr bwMode="auto">
          <a:xfrm>
            <a:off x="2858452" y="2895564"/>
            <a:ext cx="5667375" cy="1135678"/>
          </a:xfrm>
          <a:prstGeom prst="roundRect">
            <a:avLst>
              <a:gd name="adj" fmla="val 8615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619500" y="4107442"/>
            <a:ext cx="44729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Here's an example of how to use the Integer wrapper class: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59230" y="116480"/>
            <a:ext cx="6225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Example of Autoboxing and Unboxing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01040" y="948190"/>
            <a:ext cx="5501640" cy="1623560"/>
            <a:chOff x="701040" y="1184791"/>
            <a:chExt cx="4991100" cy="1623560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01040" y="1184791"/>
              <a:ext cx="4991100" cy="1623560"/>
            </a:xfrm>
            <a:prstGeom prst="roundRect">
              <a:avLst>
                <a:gd name="adj" fmla="val 90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1040" y="1184791"/>
              <a:ext cx="4991100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0" i="0" u="none" strike="noStrike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 Java 5 and later, autoboxing and unboxing feature was introduced which allows automatic conversion between primitive types and their corresponding wrapper classes. </a:t>
              </a:r>
              <a:endParaRPr lang="en-US" sz="14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endPara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400" b="0" i="0" u="none" strike="noStrike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means you can write code that uses primitive types, and the Java compiler will automatically convert them to their corresponding wrapper classes as needed.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817620" y="4009489"/>
            <a:ext cx="44729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Here's an example of autoboxing and unboxing: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8"/>
          <a:stretch>
            <a:fillRect/>
          </a:stretch>
        </p:blipFill>
        <p:spPr bwMode="auto">
          <a:xfrm>
            <a:off x="3027045" y="2819400"/>
            <a:ext cx="5657850" cy="1096328"/>
          </a:xfrm>
          <a:prstGeom prst="roundRect">
            <a:avLst>
              <a:gd name="adj" fmla="val 14582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59230" y="116480"/>
            <a:ext cx="622554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use of Wrapper Classes in Java: Complex Examples 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19100" y="1196636"/>
            <a:ext cx="2514600" cy="1600438"/>
            <a:chOff x="701040" y="1184791"/>
            <a:chExt cx="4549898" cy="1176173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01040" y="1184791"/>
              <a:ext cx="4549898" cy="1176173"/>
            </a:xfrm>
            <a:prstGeom prst="roundRect">
              <a:avLst>
                <a:gd name="adj" fmla="val 90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1040" y="1184791"/>
              <a:ext cx="4549898" cy="1176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0" i="0" u="none" strike="noStrike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Here are a few complex examples that demonstrate the use of wrapper classes in Java:</a:t>
              </a:r>
              <a:endParaRPr lang="en-US" sz="14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endParaRPr lang="en-US" sz="14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400" b="0" i="0" u="none" strike="noStrike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1. Converting Strings to Integers using the Integer Wrapper Class:</a:t>
              </a:r>
              <a:endParaRPr lang="en-US" sz="14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9"/>
          <a:stretch>
            <a:fillRect/>
          </a:stretch>
        </p:blipFill>
        <p:spPr bwMode="auto">
          <a:xfrm>
            <a:off x="3329940" y="1264920"/>
            <a:ext cx="5394960" cy="1306830"/>
          </a:xfrm>
          <a:prstGeom prst="roundRect">
            <a:avLst>
              <a:gd name="adj" fmla="val 9915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465189" y="2667415"/>
            <a:ext cx="4939671" cy="1901431"/>
            <a:chOff x="409569" y="1442067"/>
            <a:chExt cx="4939671" cy="1901431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684399" y="1442067"/>
              <a:ext cx="475010" cy="475010"/>
            </a:xfrm>
            <a:prstGeom prst="roundRect">
              <a:avLst/>
            </a:prstGeom>
            <a:solidFill>
              <a:srgbClr val="1A4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409569" y="1602016"/>
              <a:ext cx="4939671" cy="1741482"/>
            </a:xfrm>
            <a:prstGeom prst="roundRect">
              <a:avLst>
                <a:gd name="adj" fmla="val 555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7724" y="1937845"/>
              <a:ext cx="4572000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In this example, we have a string "123" and we want to convert it to an integer. We use the Integer wrapper class to do this conversion in two ways: first by using the </a:t>
              </a:r>
              <a:r>
                <a:rPr lang="en-US" sz="1400" i="1" dirty="0" err="1">
                  <a:solidFill>
                    <a:schemeClr val="bg2"/>
                  </a:solidFill>
                  <a:highlight>
                    <a:srgbClr val="CCFFCC"/>
                  </a:highlight>
                  <a:latin typeface="Georgia" panose="02040502050405020303" pitchFamily="18" charset="0"/>
                  <a:cs typeface="Segoe UI Semibold" panose="020B0702040204020203" pitchFamily="34" charset="0"/>
                </a:rPr>
                <a:t>parseInt</a:t>
              </a:r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 method, which returns an int, and second by using the </a:t>
              </a:r>
              <a:r>
                <a:rPr lang="en-US" sz="1400" i="1" dirty="0" err="1">
                  <a:solidFill>
                    <a:schemeClr val="bg2"/>
                  </a:solidFill>
                  <a:highlight>
                    <a:srgbClr val="CCFFCC"/>
                  </a:highlight>
                  <a:latin typeface="Georgia" panose="02040502050405020303" pitchFamily="18" charset="0"/>
                  <a:cs typeface="Segoe UI Semibold" panose="020B0702040204020203" pitchFamily="34" charset="0"/>
                </a:rPr>
                <a:t>valueOf</a:t>
              </a:r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 method, which returns an Integer object.</a:t>
              </a:r>
              <a:endPara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617724" y="1442067"/>
              <a:ext cx="475010" cy="475010"/>
            </a:xfrm>
            <a:prstGeom prst="roundRect">
              <a:avLst/>
            </a:prstGeom>
            <a:solidFill>
              <a:srgbClr val="577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113"/>
            <p:cNvGrpSpPr>
              <a:grpSpLocks noChangeAspect="1"/>
            </p:cNvGrpSpPr>
            <p:nvPr/>
          </p:nvGrpSpPr>
          <p:grpSpPr bwMode="auto">
            <a:xfrm>
              <a:off x="741304" y="1591517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11" name="Freeform 114"/>
              <p:cNvSpPr/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115"/>
              <p:cNvSpPr/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59230" y="63767"/>
            <a:ext cx="622554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use of Wrapper Classes in Java: Complex Examples 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3864" y="857925"/>
            <a:ext cx="3650090" cy="2971385"/>
            <a:chOff x="409570" y="1442067"/>
            <a:chExt cx="3650090" cy="2971385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684399" y="1442067"/>
              <a:ext cx="475010" cy="475010"/>
            </a:xfrm>
            <a:prstGeom prst="roundRect">
              <a:avLst/>
            </a:prstGeom>
            <a:solidFill>
              <a:srgbClr val="1A4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409570" y="1602016"/>
              <a:ext cx="3650090" cy="2811436"/>
            </a:xfrm>
            <a:prstGeom prst="roundRect">
              <a:avLst>
                <a:gd name="adj" fmla="val 555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7724" y="1937845"/>
              <a:ext cx="3367536" cy="23698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In this example, we have a list of Integer objects, and we use them with generics. </a:t>
              </a:r>
              <a:endPara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  <a:p>
              <a:pPr algn="just"/>
              <a:endParaRPr lang="en-US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  <a:p>
              <a:pPr algn="just"/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We add some integers to the list and then use a foreach loop to iterate through each element and add them to a running sum variable. </a:t>
              </a:r>
              <a:endPara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  <a:p>
              <a:pPr algn="just"/>
              <a:endParaRPr lang="en-US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  <a:p>
              <a:pPr algn="just"/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When we access the Integer objects in the list, they are automatically unboxed to their primitive int values.</a:t>
              </a:r>
              <a:endPara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617724" y="1442067"/>
              <a:ext cx="475010" cy="475010"/>
            </a:xfrm>
            <a:prstGeom prst="roundRect">
              <a:avLst/>
            </a:prstGeom>
            <a:solidFill>
              <a:srgbClr val="577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113"/>
            <p:cNvGrpSpPr>
              <a:grpSpLocks noChangeAspect="1"/>
            </p:cNvGrpSpPr>
            <p:nvPr/>
          </p:nvGrpSpPr>
          <p:grpSpPr bwMode="auto">
            <a:xfrm>
              <a:off x="741304" y="1591517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11" name="Freeform 114"/>
              <p:cNvSpPr/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115"/>
              <p:cNvSpPr/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975840" y="3726363"/>
            <a:ext cx="4686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rPr>
              <a:t>We also use the </a:t>
            </a:r>
            <a:r>
              <a:rPr lang="en-US" sz="1400" i="1" dirty="0" err="1">
                <a:solidFill>
                  <a:schemeClr val="bg2"/>
                </a:solidFill>
                <a:highlight>
                  <a:srgbClr val="CCFFCC"/>
                </a:highlight>
                <a:latin typeface="Georgia" panose="02040502050405020303" pitchFamily="18" charset="0"/>
                <a:cs typeface="Segoe UI Semibold" panose="020B0702040204020203" pitchFamily="34" charset="0"/>
              </a:rPr>
              <a:t>Collections.sort</a:t>
            </a:r>
            <a:r>
              <a: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rPr>
              <a:t> method to sort the list, which works because the Integer class implements the Comparable interface and provides a </a:t>
            </a:r>
            <a:r>
              <a:rPr lang="en-US" sz="1400" i="1" dirty="0" err="1">
                <a:solidFill>
                  <a:schemeClr val="bg2"/>
                </a:solidFill>
                <a:highlight>
                  <a:srgbClr val="CCFFCC"/>
                </a:highlight>
                <a:latin typeface="Georgia" panose="02040502050405020303" pitchFamily="18" charset="0"/>
                <a:cs typeface="Segoe UI Semibold" panose="020B0702040204020203" pitchFamily="34" charset="0"/>
              </a:rPr>
              <a:t>compareTo</a:t>
            </a:r>
            <a:r>
              <a: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rPr>
              <a:t> method.</a:t>
            </a:r>
            <a:endParaRPr lang="en-US" sz="1400" i="1" dirty="0">
              <a:solidFill>
                <a:schemeClr val="bg2"/>
              </a:solidFill>
              <a:latin typeface="Georgia" panose="020405020504050203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944" y="1064940"/>
            <a:ext cx="4756142" cy="2614356"/>
          </a:xfrm>
          <a:prstGeom prst="roundRect">
            <a:avLst>
              <a:gd name="adj" fmla="val 5008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59230" y="63767"/>
            <a:ext cx="622554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use of Wrapper Classes in Java: Complex Examples 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3864" y="857925"/>
            <a:ext cx="2417416" cy="1329015"/>
            <a:chOff x="409570" y="1442067"/>
            <a:chExt cx="2417416" cy="1329015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684399" y="1442067"/>
              <a:ext cx="475010" cy="475010"/>
            </a:xfrm>
            <a:prstGeom prst="roundRect">
              <a:avLst/>
            </a:prstGeom>
            <a:solidFill>
              <a:srgbClr val="1A4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409570" y="1602016"/>
              <a:ext cx="2417416" cy="1169066"/>
            </a:xfrm>
            <a:prstGeom prst="roundRect">
              <a:avLst>
                <a:gd name="adj" fmla="val 555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7724" y="1937845"/>
              <a:ext cx="2072102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3. Converting Bytes to Strings using the Byte Wrapper Class:</a:t>
              </a:r>
              <a:endPara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617724" y="1442067"/>
              <a:ext cx="475010" cy="475010"/>
            </a:xfrm>
            <a:prstGeom prst="roundRect">
              <a:avLst/>
            </a:prstGeom>
            <a:solidFill>
              <a:srgbClr val="577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113"/>
            <p:cNvGrpSpPr>
              <a:grpSpLocks noChangeAspect="1"/>
            </p:cNvGrpSpPr>
            <p:nvPr/>
          </p:nvGrpSpPr>
          <p:grpSpPr bwMode="auto">
            <a:xfrm>
              <a:off x="741304" y="1591517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11" name="Freeform 114"/>
              <p:cNvSpPr/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115"/>
              <p:cNvSpPr/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977840" y="3672037"/>
            <a:ext cx="5446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rPr>
              <a:t>We also use the Byte wrapper class to convert each byte to a string and add it to a </a:t>
            </a:r>
            <a:r>
              <a:rPr lang="en-US" sz="1400" i="1" dirty="0">
                <a:solidFill>
                  <a:schemeClr val="bg2"/>
                </a:solidFill>
                <a:highlight>
                  <a:srgbClr val="CCFFCC"/>
                </a:highlight>
                <a:latin typeface="Georgia" panose="02040502050405020303" pitchFamily="18" charset="0"/>
                <a:cs typeface="Segoe UI Semibold" panose="020B0702040204020203" pitchFamily="34" charset="0"/>
              </a:rPr>
              <a:t>StringBuilder</a:t>
            </a:r>
            <a:r>
              <a: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rPr>
              <a:t>. We then convert the </a:t>
            </a:r>
            <a:r>
              <a:rPr lang="en-US" sz="1400" i="1" dirty="0">
                <a:solidFill>
                  <a:schemeClr val="bg2"/>
                </a:solidFill>
                <a:highlight>
                  <a:srgbClr val="CCFFCC"/>
                </a:highlight>
                <a:latin typeface="Georgia" panose="02040502050405020303" pitchFamily="18" charset="0"/>
                <a:cs typeface="Segoe UI Semibold" panose="020B0702040204020203" pitchFamily="34" charset="0"/>
              </a:rPr>
              <a:t>StringBuilder</a:t>
            </a:r>
            <a:r>
              <a: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rPr>
              <a:t> to a string and print it, which gives us a space-separated list of byte values.</a:t>
            </a:r>
            <a:endParaRPr lang="en-US" sz="1400" i="1" dirty="0">
              <a:solidFill>
                <a:schemeClr val="bg2"/>
              </a:solidFill>
              <a:latin typeface="Georgia" panose="020405020504050203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40" y="1213287"/>
            <a:ext cx="5516880" cy="2263336"/>
          </a:xfrm>
          <a:prstGeom prst="roundRect">
            <a:avLst>
              <a:gd name="adj" fmla="val 454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764" y="2287042"/>
            <a:ext cx="24555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rPr>
              <a:t>In this example, we have an array of bytes, and we want to convert it to a string. We use the String constructor that takes a byte array to do this conversion.</a:t>
            </a:r>
            <a:endParaRPr lang="en-US" sz="1400" i="1" dirty="0">
              <a:solidFill>
                <a:schemeClr val="bg2"/>
              </a:solidFill>
              <a:latin typeface="Georgia" panose="02040502050405020303" pitchFamily="18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59230" y="63767"/>
            <a:ext cx="6225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Generics in JAVA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3358" y="2967882"/>
            <a:ext cx="5238161" cy="1406571"/>
            <a:chOff x="2922858" y="3266221"/>
            <a:chExt cx="5238161" cy="1406571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7476126" y="3266221"/>
              <a:ext cx="475010" cy="475010"/>
            </a:xfrm>
            <a:prstGeom prst="roundRect">
              <a:avLst/>
            </a:prstGeom>
            <a:solidFill>
              <a:srgbClr val="1A4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2922858" y="3503726"/>
              <a:ext cx="5238161" cy="1169066"/>
            </a:xfrm>
            <a:prstGeom prst="roundRect">
              <a:avLst>
                <a:gd name="adj" fmla="val 555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1012" y="3839555"/>
              <a:ext cx="49080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The syntax for declaring a generic type is to use angle brackets (&lt;&gt;) and a placeholder name (usually a single uppercase letter) to represent the type parameter.</a:t>
              </a:r>
              <a:endPara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7409451" y="3266221"/>
              <a:ext cx="475010" cy="475010"/>
            </a:xfrm>
            <a:prstGeom prst="roundRect">
              <a:avLst/>
            </a:prstGeom>
            <a:solidFill>
              <a:srgbClr val="577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113"/>
            <p:cNvGrpSpPr>
              <a:grpSpLocks noChangeAspect="1"/>
            </p:cNvGrpSpPr>
            <p:nvPr/>
          </p:nvGrpSpPr>
          <p:grpSpPr bwMode="auto">
            <a:xfrm rot="10800000">
              <a:off x="7533031" y="3415671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11" name="Freeform 114"/>
              <p:cNvSpPr/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115"/>
              <p:cNvSpPr/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4653" y="586987"/>
            <a:ext cx="4838641" cy="2478310"/>
            <a:chOff x="933686" y="832978"/>
            <a:chExt cx="4838641" cy="2478310"/>
          </a:xfrm>
        </p:grpSpPr>
        <p:grpSp>
          <p:nvGrpSpPr>
            <p:cNvPr id="20" name="Group 19"/>
            <p:cNvGrpSpPr/>
            <p:nvPr/>
          </p:nvGrpSpPr>
          <p:grpSpPr>
            <a:xfrm>
              <a:off x="933686" y="832978"/>
              <a:ext cx="4838641" cy="2478310"/>
              <a:chOff x="3657659" y="1076983"/>
              <a:chExt cx="4838641" cy="2478310"/>
            </a:xfrm>
          </p:grpSpPr>
          <p:grpSp>
            <p:nvGrpSpPr>
              <p:cNvPr id="2" name="Google Shape;1478;p29"/>
              <p:cNvGrpSpPr/>
              <p:nvPr/>
            </p:nvGrpSpPr>
            <p:grpSpPr>
              <a:xfrm>
                <a:off x="3669430" y="1076983"/>
                <a:ext cx="4826870" cy="2478310"/>
                <a:chOff x="457200" y="2979013"/>
                <a:chExt cx="4826870" cy="2478310"/>
              </a:xfrm>
            </p:grpSpPr>
            <p:grpSp>
              <p:nvGrpSpPr>
                <p:cNvPr id="9" name="Google Shape;1479;p29"/>
                <p:cNvGrpSpPr/>
                <p:nvPr/>
              </p:nvGrpSpPr>
              <p:grpSpPr>
                <a:xfrm>
                  <a:off x="457200" y="2979013"/>
                  <a:ext cx="4826870" cy="2380895"/>
                  <a:chOff x="457200" y="2979013"/>
                  <a:chExt cx="4826870" cy="2380895"/>
                </a:xfrm>
              </p:grpSpPr>
              <p:sp>
                <p:nvSpPr>
                  <p:cNvPr id="17" name="Google Shape;1480;p29"/>
                  <p:cNvSpPr/>
                  <p:nvPr/>
                </p:nvSpPr>
                <p:spPr>
                  <a:xfrm>
                    <a:off x="636649" y="3136924"/>
                    <a:ext cx="4647421" cy="2222984"/>
                  </a:xfrm>
                  <a:prstGeom prst="rect">
                    <a:avLst/>
                  </a:prstGeom>
                  <a:noFill/>
                  <a:ln w="19050" cap="flat" cmpd="sng">
                    <a:solidFill>
                      <a:srgbClr val="5BCFC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8" name="Google Shape;1481;p29"/>
                  <p:cNvSpPr/>
                  <p:nvPr/>
                </p:nvSpPr>
                <p:spPr>
                  <a:xfrm>
                    <a:off x="457200" y="2979013"/>
                    <a:ext cx="591300" cy="591300"/>
                  </a:xfrm>
                  <a:prstGeom prst="roundRect">
                    <a:avLst>
                      <a:gd name="adj" fmla="val 11926"/>
                    </a:avLst>
                  </a:prstGeom>
                  <a:solidFill>
                    <a:srgbClr val="5BCFC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15" name="Google Shape;1483;p29"/>
                <p:cNvSpPr txBox="1"/>
                <p:nvPr/>
              </p:nvSpPr>
              <p:spPr>
                <a:xfrm>
                  <a:off x="656856" y="3472753"/>
                  <a:ext cx="4607006" cy="19845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latin typeface="Roboto" panose="02000000000000000000"/>
                      <a:ea typeface="Roboto" panose="02000000000000000000"/>
                      <a:cs typeface="Roboto" panose="02000000000000000000"/>
                      <a:sym typeface="Roboto" panose="02000000000000000000"/>
                    </a:rPr>
                    <a:t>Generics in Java is a feature that allows classes, interfaces, and methods to be parameterized with one or more types. </a:t>
                  </a:r>
                  <a:endParaRPr lang="en-US" dirty="0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endParaRPr>
                </a:p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dirty="0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endParaRPr>
                </a:p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latin typeface="Roboto" panose="02000000000000000000"/>
                      <a:ea typeface="Roboto" panose="02000000000000000000"/>
                      <a:cs typeface="Roboto" panose="02000000000000000000"/>
                      <a:sym typeface="Roboto" panose="02000000000000000000"/>
                    </a:rPr>
                    <a:t>In other words, it allows you to define a class or method that can work with different types of data, without the need to create a separate version of the class or method for each data type.</a:t>
                  </a:r>
                  <a:endParaRPr dirty="0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 bwMode="auto">
              <a:xfrm>
                <a:off x="3657659" y="1081809"/>
                <a:ext cx="59130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endParaRPr lang="en-US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Group 113"/>
            <p:cNvGrpSpPr>
              <a:grpSpLocks noChangeAspect="1"/>
            </p:cNvGrpSpPr>
            <p:nvPr/>
          </p:nvGrpSpPr>
          <p:grpSpPr bwMode="auto">
            <a:xfrm>
              <a:off x="1115410" y="1032766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25" name="Freeform 114"/>
              <p:cNvSpPr/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" name="Freeform 115"/>
              <p:cNvSpPr/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59230" y="63767"/>
            <a:ext cx="6225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Generics in JAVA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76939" y="674279"/>
            <a:ext cx="3142662" cy="1406571"/>
            <a:chOff x="271099" y="864762"/>
            <a:chExt cx="3142662" cy="1406571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545927" y="864762"/>
              <a:ext cx="475010" cy="475010"/>
            </a:xfrm>
            <a:prstGeom prst="roundRect">
              <a:avLst/>
            </a:prstGeom>
            <a:solidFill>
              <a:srgbClr val="1A4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271099" y="1102267"/>
              <a:ext cx="3142662" cy="1169066"/>
            </a:xfrm>
            <a:prstGeom prst="roundRect">
              <a:avLst>
                <a:gd name="adj" fmla="val 555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9252" y="1339772"/>
              <a:ext cx="2705908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For example, the following code declares a generic class called Box that can hold any type of object:</a:t>
              </a:r>
              <a:endPara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479252" y="864762"/>
              <a:ext cx="475010" cy="475010"/>
            </a:xfrm>
            <a:prstGeom prst="roundRect">
              <a:avLst/>
            </a:prstGeom>
            <a:solidFill>
              <a:srgbClr val="577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113"/>
            <p:cNvGrpSpPr>
              <a:grpSpLocks noChangeAspect="1"/>
            </p:cNvGrpSpPr>
            <p:nvPr/>
          </p:nvGrpSpPr>
          <p:grpSpPr bwMode="auto">
            <a:xfrm rot="10800000">
              <a:off x="602832" y="1014212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11" name="Freeform 114"/>
              <p:cNvSpPr/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115"/>
              <p:cNvSpPr/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041" y="823729"/>
            <a:ext cx="2704192" cy="2447416"/>
          </a:xfrm>
          <a:prstGeom prst="roundRect">
            <a:avLst>
              <a:gd name="adj" fmla="val 381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58047" y="3533363"/>
            <a:ext cx="29641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In this example, the type parameter </a:t>
            </a:r>
            <a:r>
              <a:rPr lang="en-US" sz="1050" b="0" i="0" u="none" strike="noStrike" dirty="0">
                <a:solidFill>
                  <a:srgbClr val="188038"/>
                </a:solidFill>
                <a:effectLst/>
                <a:latin typeface="Cambria" panose="02040503050406030204" pitchFamily="18" charset="0"/>
              </a:rPr>
              <a:t>T</a:t>
            </a: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 is used as a placeholder for the actual type that will be used when the class is instantiated.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59230" y="63767"/>
            <a:ext cx="6225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Generics in JAVA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76939" y="674279"/>
            <a:ext cx="3142662" cy="1406571"/>
            <a:chOff x="271099" y="864762"/>
            <a:chExt cx="3142662" cy="1406571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545927" y="864762"/>
              <a:ext cx="475010" cy="475010"/>
            </a:xfrm>
            <a:prstGeom prst="roundRect">
              <a:avLst/>
            </a:prstGeom>
            <a:solidFill>
              <a:srgbClr val="1A4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271099" y="1102267"/>
              <a:ext cx="3142662" cy="1169066"/>
            </a:xfrm>
            <a:prstGeom prst="roundRect">
              <a:avLst>
                <a:gd name="adj" fmla="val 555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9252" y="1339772"/>
              <a:ext cx="270590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i="1" dirty="0">
                  <a:solidFill>
                    <a:schemeClr val="bg2"/>
                  </a:solidFill>
                  <a:latin typeface="Georgia" panose="02040502050405020303" pitchFamily="18" charset="0"/>
                  <a:cs typeface="Segoe UI Semibold" panose="020B0702040204020203" pitchFamily="34" charset="0"/>
                </a:rPr>
                <a:t>For example, to create a Box that holds strings, we can use the following code:</a:t>
              </a:r>
              <a:endParaRPr lang="en-US" sz="1400" i="1" dirty="0">
                <a:solidFill>
                  <a:schemeClr val="bg2"/>
                </a:solidFill>
                <a:latin typeface="Georgia" panose="02040502050405020303" pitchFamily="18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479252" y="864762"/>
              <a:ext cx="475010" cy="475010"/>
            </a:xfrm>
            <a:prstGeom prst="roundRect">
              <a:avLst/>
            </a:prstGeom>
            <a:solidFill>
              <a:srgbClr val="577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113"/>
            <p:cNvGrpSpPr>
              <a:grpSpLocks noChangeAspect="1"/>
            </p:cNvGrpSpPr>
            <p:nvPr/>
          </p:nvGrpSpPr>
          <p:grpSpPr bwMode="auto">
            <a:xfrm rot="10800000">
              <a:off x="602832" y="1014212"/>
              <a:ext cx="227851" cy="186379"/>
              <a:chOff x="4778" y="1129"/>
              <a:chExt cx="934" cy="764"/>
            </a:xfrm>
            <a:solidFill>
              <a:schemeClr val="bg1"/>
            </a:solidFill>
          </p:grpSpPr>
          <p:sp>
            <p:nvSpPr>
              <p:cNvPr id="11" name="Freeform 114"/>
              <p:cNvSpPr/>
              <p:nvPr/>
            </p:nvSpPr>
            <p:spPr bwMode="auto">
              <a:xfrm>
                <a:off x="4778" y="1129"/>
                <a:ext cx="471" cy="764"/>
              </a:xfrm>
              <a:custGeom>
                <a:avLst/>
                <a:gdLst>
                  <a:gd name="T0" fmla="*/ 129 w 197"/>
                  <a:gd name="T1" fmla="*/ 144 h 319"/>
                  <a:gd name="T2" fmla="*/ 101 w 197"/>
                  <a:gd name="T3" fmla="*/ 140 h 319"/>
                  <a:gd name="T4" fmla="*/ 66 w 197"/>
                  <a:gd name="T5" fmla="*/ 148 h 319"/>
                  <a:gd name="T6" fmla="*/ 138 w 197"/>
                  <a:gd name="T7" fmla="*/ 53 h 319"/>
                  <a:gd name="T8" fmla="*/ 146 w 197"/>
                  <a:gd name="T9" fmla="*/ 46 h 319"/>
                  <a:gd name="T10" fmla="*/ 156 w 197"/>
                  <a:gd name="T11" fmla="*/ 13 h 319"/>
                  <a:gd name="T12" fmla="*/ 154 w 197"/>
                  <a:gd name="T13" fmla="*/ 5 h 319"/>
                  <a:gd name="T14" fmla="*/ 147 w 197"/>
                  <a:gd name="T15" fmla="*/ 1 h 319"/>
                  <a:gd name="T16" fmla="*/ 138 w 197"/>
                  <a:gd name="T17" fmla="*/ 0 h 319"/>
                  <a:gd name="T18" fmla="*/ 16 w 197"/>
                  <a:gd name="T19" fmla="*/ 128 h 319"/>
                  <a:gd name="T20" fmla="*/ 31 w 197"/>
                  <a:gd name="T21" fmla="*/ 281 h 319"/>
                  <a:gd name="T22" fmla="*/ 105 w 197"/>
                  <a:gd name="T23" fmla="*/ 319 h 319"/>
                  <a:gd name="T24" fmla="*/ 105 w 197"/>
                  <a:gd name="T25" fmla="*/ 319 h 319"/>
                  <a:gd name="T26" fmla="*/ 191 w 197"/>
                  <a:gd name="T27" fmla="*/ 254 h 319"/>
                  <a:gd name="T28" fmla="*/ 182 w 197"/>
                  <a:gd name="T29" fmla="*/ 186 h 319"/>
                  <a:gd name="T30" fmla="*/ 129 w 197"/>
                  <a:gd name="T31" fmla="*/ 1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" h="319">
                    <a:moveTo>
                      <a:pt x="129" y="144"/>
                    </a:moveTo>
                    <a:cubicBezTo>
                      <a:pt x="120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5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1"/>
                      <a:pt x="156" y="8"/>
                      <a:pt x="154" y="5"/>
                    </a:cubicBezTo>
                    <a:cubicBezTo>
                      <a:pt x="153" y="3"/>
                      <a:pt x="150" y="1"/>
                      <a:pt x="147" y="1"/>
                    </a:cubicBezTo>
                    <a:cubicBezTo>
                      <a:pt x="144" y="0"/>
                      <a:pt x="141" y="0"/>
                      <a:pt x="138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4" y="173"/>
                      <a:pt x="0" y="239"/>
                      <a:pt x="31" y="281"/>
                    </a:cubicBezTo>
                    <a:cubicBezTo>
                      <a:pt x="48" y="305"/>
                      <a:pt x="73" y="317"/>
                      <a:pt x="105" y="319"/>
                    </a:cubicBezTo>
                    <a:cubicBezTo>
                      <a:pt x="105" y="319"/>
                      <a:pt x="105" y="319"/>
                      <a:pt x="105" y="319"/>
                    </a:cubicBezTo>
                    <a:cubicBezTo>
                      <a:pt x="145" y="319"/>
                      <a:pt x="180" y="292"/>
                      <a:pt x="191" y="254"/>
                    </a:cubicBezTo>
                    <a:cubicBezTo>
                      <a:pt x="197" y="231"/>
                      <a:pt x="194" y="207"/>
                      <a:pt x="182" y="186"/>
                    </a:cubicBezTo>
                    <a:cubicBezTo>
                      <a:pt x="171" y="166"/>
                      <a:pt x="152" y="151"/>
                      <a:pt x="129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115"/>
              <p:cNvSpPr/>
              <p:nvPr/>
            </p:nvSpPr>
            <p:spPr bwMode="auto">
              <a:xfrm>
                <a:off x="5244" y="1129"/>
                <a:ext cx="468" cy="764"/>
              </a:xfrm>
              <a:custGeom>
                <a:avLst/>
                <a:gdLst>
                  <a:gd name="T0" fmla="*/ 182 w 196"/>
                  <a:gd name="T1" fmla="*/ 186 h 319"/>
                  <a:gd name="T2" fmla="*/ 129 w 196"/>
                  <a:gd name="T3" fmla="*/ 144 h 319"/>
                  <a:gd name="T4" fmla="*/ 101 w 196"/>
                  <a:gd name="T5" fmla="*/ 140 h 319"/>
                  <a:gd name="T6" fmla="*/ 66 w 196"/>
                  <a:gd name="T7" fmla="*/ 148 h 319"/>
                  <a:gd name="T8" fmla="*/ 138 w 196"/>
                  <a:gd name="T9" fmla="*/ 53 h 319"/>
                  <a:gd name="T10" fmla="*/ 146 w 196"/>
                  <a:gd name="T11" fmla="*/ 46 h 319"/>
                  <a:gd name="T12" fmla="*/ 155 w 196"/>
                  <a:gd name="T13" fmla="*/ 13 h 319"/>
                  <a:gd name="T14" fmla="*/ 154 w 196"/>
                  <a:gd name="T15" fmla="*/ 5 h 319"/>
                  <a:gd name="T16" fmla="*/ 147 w 196"/>
                  <a:gd name="T17" fmla="*/ 1 h 319"/>
                  <a:gd name="T18" fmla="*/ 137 w 196"/>
                  <a:gd name="T19" fmla="*/ 0 h 319"/>
                  <a:gd name="T20" fmla="*/ 16 w 196"/>
                  <a:gd name="T21" fmla="*/ 128 h 319"/>
                  <a:gd name="T22" fmla="*/ 30 w 196"/>
                  <a:gd name="T23" fmla="*/ 281 h 319"/>
                  <a:gd name="T24" fmla="*/ 104 w 196"/>
                  <a:gd name="T25" fmla="*/ 319 h 319"/>
                  <a:gd name="T26" fmla="*/ 105 w 196"/>
                  <a:gd name="T27" fmla="*/ 319 h 319"/>
                  <a:gd name="T28" fmla="*/ 190 w 196"/>
                  <a:gd name="T29" fmla="*/ 254 h 319"/>
                  <a:gd name="T30" fmla="*/ 182 w 196"/>
                  <a:gd name="T31" fmla="*/ 18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19">
                    <a:moveTo>
                      <a:pt x="182" y="186"/>
                    </a:moveTo>
                    <a:cubicBezTo>
                      <a:pt x="170" y="166"/>
                      <a:pt x="151" y="151"/>
                      <a:pt x="129" y="144"/>
                    </a:cubicBezTo>
                    <a:cubicBezTo>
                      <a:pt x="119" y="142"/>
                      <a:pt x="110" y="140"/>
                      <a:pt x="101" y="140"/>
                    </a:cubicBezTo>
                    <a:cubicBezTo>
                      <a:pt x="87" y="140"/>
                      <a:pt x="75" y="144"/>
                      <a:pt x="66" y="148"/>
                    </a:cubicBezTo>
                    <a:cubicBezTo>
                      <a:pt x="74" y="115"/>
                      <a:pt x="96" y="60"/>
                      <a:pt x="138" y="53"/>
                    </a:cubicBezTo>
                    <a:cubicBezTo>
                      <a:pt x="142" y="53"/>
                      <a:pt x="145" y="50"/>
                      <a:pt x="146" y="46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6" y="11"/>
                      <a:pt x="155" y="8"/>
                      <a:pt x="154" y="5"/>
                    </a:cubicBezTo>
                    <a:cubicBezTo>
                      <a:pt x="152" y="3"/>
                      <a:pt x="150" y="1"/>
                      <a:pt x="147" y="1"/>
                    </a:cubicBezTo>
                    <a:cubicBezTo>
                      <a:pt x="144" y="0"/>
                      <a:pt x="140" y="0"/>
                      <a:pt x="137" y="0"/>
                    </a:cubicBezTo>
                    <a:cubicBezTo>
                      <a:pt x="87" y="0"/>
                      <a:pt x="37" y="53"/>
                      <a:pt x="16" y="128"/>
                    </a:cubicBezTo>
                    <a:cubicBezTo>
                      <a:pt x="3" y="173"/>
                      <a:pt x="0" y="239"/>
                      <a:pt x="30" y="281"/>
                    </a:cubicBezTo>
                    <a:cubicBezTo>
                      <a:pt x="47" y="305"/>
                      <a:pt x="72" y="317"/>
                      <a:pt x="104" y="319"/>
                    </a:cubicBezTo>
                    <a:cubicBezTo>
                      <a:pt x="104" y="319"/>
                      <a:pt x="105" y="319"/>
                      <a:pt x="105" y="319"/>
                    </a:cubicBezTo>
                    <a:cubicBezTo>
                      <a:pt x="144" y="319"/>
                      <a:pt x="179" y="292"/>
                      <a:pt x="190" y="254"/>
                    </a:cubicBezTo>
                    <a:cubicBezTo>
                      <a:pt x="196" y="231"/>
                      <a:pt x="194" y="207"/>
                      <a:pt x="182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68" y="911784"/>
            <a:ext cx="2781300" cy="933450"/>
          </a:xfrm>
          <a:prstGeom prst="roundRect">
            <a:avLst>
              <a:gd name="adj" fmla="val 687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14768" y="1922705"/>
            <a:ext cx="2781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In this code, the </a:t>
            </a:r>
            <a:r>
              <a:rPr lang="en-US" sz="1100" b="0" i="0" u="none" strike="noStrike" dirty="0">
                <a:solidFill>
                  <a:srgbClr val="188038"/>
                </a:solidFill>
                <a:effectLst/>
                <a:latin typeface="Cambria" panose="02040503050406030204" pitchFamily="18" charset="0"/>
              </a:rPr>
              <a:t>&lt;String&gt;</a:t>
            </a: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 part after </a:t>
            </a:r>
            <a:r>
              <a:rPr lang="en-US" sz="1100" b="0" i="0" u="none" strike="noStrike" dirty="0">
                <a:solidFill>
                  <a:srgbClr val="188038"/>
                </a:solidFill>
                <a:effectLst/>
                <a:latin typeface="Cambria" panose="02040503050406030204" pitchFamily="18" charset="0"/>
              </a:rPr>
              <a:t>Box</a:t>
            </a: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 indicates that we are using the </a:t>
            </a:r>
            <a:r>
              <a:rPr lang="en-US" sz="1100" b="0" i="0" u="none" strike="noStrike" dirty="0">
                <a:solidFill>
                  <a:srgbClr val="188038"/>
                </a:solidFill>
                <a:effectLst/>
                <a:latin typeface="Cambria" panose="02040503050406030204" pitchFamily="18" charset="0"/>
              </a:rPr>
              <a:t>Box</a:t>
            </a: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 class with the </a:t>
            </a:r>
            <a:r>
              <a:rPr lang="en-US" sz="1100" b="0" i="0" u="none" strike="noStrike" dirty="0">
                <a:solidFill>
                  <a:srgbClr val="188038"/>
                </a:solidFill>
                <a:effectLst/>
                <a:latin typeface="Cambria" panose="02040503050406030204" pitchFamily="18" charset="0"/>
              </a:rPr>
              <a:t>String</a:t>
            </a: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 type parameter.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90662" y="2954283"/>
            <a:ext cx="5676806" cy="1569662"/>
            <a:chOff x="1188908" y="1690616"/>
            <a:chExt cx="3581212" cy="570789"/>
          </a:xfrm>
        </p:grpSpPr>
        <p:grpSp>
          <p:nvGrpSpPr>
            <p:cNvPr id="17" name="Group 16"/>
            <p:cNvGrpSpPr/>
            <p:nvPr/>
          </p:nvGrpSpPr>
          <p:grpSpPr>
            <a:xfrm>
              <a:off x="1188908" y="1690616"/>
              <a:ext cx="3581212" cy="570789"/>
              <a:chOff x="2545268" y="2013667"/>
              <a:chExt cx="3485812" cy="797388"/>
            </a:xfrm>
          </p:grpSpPr>
          <p:sp>
            <p:nvSpPr>
              <p:cNvPr id="19" name="Google Shape;320;p15"/>
              <p:cNvSpPr/>
              <p:nvPr/>
            </p:nvSpPr>
            <p:spPr>
              <a:xfrm>
                <a:off x="2545268" y="2013667"/>
                <a:ext cx="3485812" cy="797388"/>
              </a:xfrm>
              <a:custGeom>
                <a:avLst/>
                <a:gdLst/>
                <a:ahLst/>
                <a:cxnLst/>
                <a:rect l="l" t="t" r="r" b="b"/>
                <a:pathLst>
                  <a:path w="107264" h="28997" extrusionOk="0">
                    <a:moveTo>
                      <a:pt x="52586" y="0"/>
                    </a:moveTo>
                    <a:cubicBezTo>
                      <a:pt x="28872" y="0"/>
                      <a:pt x="4993" y="641"/>
                      <a:pt x="3326" y="2308"/>
                    </a:cubicBezTo>
                    <a:cubicBezTo>
                      <a:pt x="0" y="5634"/>
                      <a:pt x="5131" y="27358"/>
                      <a:pt x="6936" y="27929"/>
                    </a:cubicBezTo>
                    <a:cubicBezTo>
                      <a:pt x="9499" y="28710"/>
                      <a:pt x="23652" y="28997"/>
                      <a:pt x="40420" y="28997"/>
                    </a:cubicBezTo>
                    <a:cubicBezTo>
                      <a:pt x="67160" y="28997"/>
                      <a:pt x="100552" y="28266"/>
                      <a:pt x="104192" y="27643"/>
                    </a:cubicBezTo>
                    <a:cubicBezTo>
                      <a:pt x="107263" y="27137"/>
                      <a:pt x="103400" y="3322"/>
                      <a:pt x="100835" y="1517"/>
                    </a:cubicBezTo>
                    <a:cubicBezTo>
                      <a:pt x="99556" y="633"/>
                      <a:pt x="76152" y="0"/>
                      <a:pt x="52586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417;p15"/>
              <p:cNvSpPr/>
              <p:nvPr/>
            </p:nvSpPr>
            <p:spPr>
              <a:xfrm>
                <a:off x="5392959" y="2034289"/>
                <a:ext cx="637081" cy="759999"/>
              </a:xfrm>
              <a:custGeom>
                <a:avLst/>
                <a:gdLst/>
                <a:ahLst/>
                <a:cxnLst/>
                <a:rect l="l" t="t" r="r" b="b"/>
                <a:pathLst>
                  <a:path w="19604" h="27553" extrusionOk="0">
                    <a:moveTo>
                      <a:pt x="8393" y="1"/>
                    </a:moveTo>
                    <a:cubicBezTo>
                      <a:pt x="6683" y="6113"/>
                      <a:pt x="4371" y="22137"/>
                      <a:pt x="1" y="27553"/>
                    </a:cubicBezTo>
                    <a:cubicBezTo>
                      <a:pt x="8551" y="27299"/>
                      <a:pt x="14948" y="27014"/>
                      <a:pt x="16564" y="26729"/>
                    </a:cubicBezTo>
                    <a:cubicBezTo>
                      <a:pt x="19604" y="26222"/>
                      <a:pt x="15772" y="2471"/>
                      <a:pt x="13238" y="697"/>
                    </a:cubicBezTo>
                    <a:cubicBezTo>
                      <a:pt x="12890" y="444"/>
                      <a:pt x="11148" y="222"/>
                      <a:pt x="839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422363" y="1690617"/>
              <a:ext cx="2782085" cy="570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generics in Java provides several benefits, such as improved type safety, code reusability, and reduced code duplication. It also makes code easier to read and understand, as it provides a clear indication of what types are expected and returned by a given class or method.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602;p34"/>
          <p:cNvSpPr/>
          <p:nvPr/>
        </p:nvSpPr>
        <p:spPr>
          <a:xfrm>
            <a:off x="4565" y="0"/>
            <a:ext cx="9139435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algn="ctr"/>
            <a:endParaRPr lang="en-US" sz="1400" b="0" cap="none" spc="0" dirty="0">
              <a:ln w="0"/>
              <a:solidFill>
                <a:schemeClr val="accent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604;p34"/>
          <p:cNvGrpSpPr/>
          <p:nvPr/>
        </p:nvGrpSpPr>
        <p:grpSpPr>
          <a:xfrm>
            <a:off x="2642024" y="1927978"/>
            <a:ext cx="3894505" cy="845645"/>
            <a:chOff x="6301042" y="4227741"/>
            <a:chExt cx="11566632" cy="3046801"/>
          </a:xfrm>
        </p:grpSpPr>
        <p:grpSp>
          <p:nvGrpSpPr>
            <p:cNvPr id="6" name="Google Shape;605;p34"/>
            <p:cNvGrpSpPr/>
            <p:nvPr/>
          </p:nvGrpSpPr>
          <p:grpSpPr>
            <a:xfrm>
              <a:off x="6301042" y="4227741"/>
              <a:ext cx="1473200" cy="1463040"/>
              <a:chOff x="6009640" y="3769678"/>
              <a:chExt cx="1473200" cy="1463040"/>
            </a:xfrm>
          </p:grpSpPr>
          <p:cxnSp>
            <p:nvCxnSpPr>
              <p:cNvPr id="10" name="Google Shape;606;p34"/>
              <p:cNvCxnSpPr/>
              <p:nvPr/>
            </p:nvCxnSpPr>
            <p:spPr>
              <a:xfrm rot="10800000">
                <a:off x="6019800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" name="Google Shape;607;p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" name="Google Shape;608;p34"/>
            <p:cNvGrpSpPr/>
            <p:nvPr/>
          </p:nvGrpSpPr>
          <p:grpSpPr>
            <a:xfrm rot="10800000">
              <a:off x="16394474" y="5811502"/>
              <a:ext cx="1473200" cy="1463040"/>
              <a:chOff x="6009640" y="3769678"/>
              <a:chExt cx="1473200" cy="1463040"/>
            </a:xfrm>
          </p:grpSpPr>
          <p:cxnSp>
            <p:nvCxnSpPr>
              <p:cNvPr id="8" name="Google Shape;609;p34"/>
              <p:cNvCxnSpPr/>
              <p:nvPr/>
            </p:nvCxnSpPr>
            <p:spPr>
              <a:xfrm rot="10800000">
                <a:off x="6019800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" name="Google Shape;610;p34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2" name="Google Shape;603;p34"/>
          <p:cNvSpPr txBox="1"/>
          <p:nvPr/>
        </p:nvSpPr>
        <p:spPr>
          <a:xfrm>
            <a:off x="2642025" y="2052272"/>
            <a:ext cx="3894504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800">
                <a:ln w="0"/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  <a:endParaRPr lang="en-US" sz="2800" dirty="0">
              <a:ln w="0"/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93244" y="192961"/>
            <a:ext cx="29575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Topics 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960682" y="1294208"/>
            <a:ext cx="5222635" cy="2555084"/>
            <a:chOff x="1975247" y="1306867"/>
            <a:chExt cx="5222635" cy="2555084"/>
          </a:xfrm>
        </p:grpSpPr>
        <p:grpSp>
          <p:nvGrpSpPr>
            <p:cNvPr id="10" name="Group 9"/>
            <p:cNvGrpSpPr/>
            <p:nvPr/>
          </p:nvGrpSpPr>
          <p:grpSpPr>
            <a:xfrm>
              <a:off x="2477761" y="1342814"/>
              <a:ext cx="865704" cy="913707"/>
              <a:chOff x="1525261" y="1306867"/>
              <a:chExt cx="865704" cy="91370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646670" y="1306867"/>
                <a:ext cx="608100" cy="521400"/>
                <a:chOff x="6301950" y="1131607"/>
                <a:chExt cx="608100" cy="521400"/>
              </a:xfrm>
            </p:grpSpPr>
            <p:sp>
              <p:nvSpPr>
                <p:cNvPr id="12" name="Google Shape;395;p31"/>
                <p:cNvSpPr/>
                <p:nvPr/>
              </p:nvSpPr>
              <p:spPr>
                <a:xfrm flipH="1">
                  <a:off x="6310950" y="1131607"/>
                  <a:ext cx="599100" cy="521400"/>
                </a:xfrm>
                <a:prstGeom prst="wedgeRoundRectCallout">
                  <a:avLst>
                    <a:gd name="adj1" fmla="val -20833"/>
                    <a:gd name="adj2" fmla="val 62500"/>
                    <a:gd name="adj3" fmla="val 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7150" dist="9525" dir="3780000" algn="bl" rotWithShape="0">
                    <a:srgbClr val="000000">
                      <a:alpha val="27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u="sng"/>
                </a:p>
              </p:txBody>
            </p:sp>
            <p:sp>
              <p:nvSpPr>
                <p:cNvPr id="14" name="Google Shape;409;p31"/>
                <p:cNvSpPr txBox="1"/>
                <p:nvPr/>
              </p:nvSpPr>
              <p:spPr>
                <a:xfrm>
                  <a:off x="6301950" y="1186328"/>
                  <a:ext cx="608100" cy="460564"/>
                </a:xfrm>
                <a:prstGeom prst="rect">
                  <a:avLst/>
                </a:prstGeom>
              </p:spPr>
              <p:txBody>
                <a:bodyPr spcFirstLastPara="1" wrap="square" lIns="91425" tIns="90000" rIns="91425" bIns="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algn="ctr">
                    <a:spcAft>
                      <a:spcPts val="1600"/>
                    </a:spcAft>
                  </a:pPr>
                  <a:r>
                    <a:rPr lang="en-GB" sz="1800" dirty="0"/>
                    <a:t>01</a:t>
                  </a:r>
                  <a:endParaRPr lang="en-GB" sz="1800" dirty="0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1525261" y="1912797"/>
                <a:ext cx="8657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730240" y="1306867"/>
              <a:ext cx="945630" cy="897506"/>
              <a:chOff x="5730240" y="1306867"/>
              <a:chExt cx="945630" cy="897506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5830050" y="1306867"/>
                <a:ext cx="608100" cy="521400"/>
                <a:chOff x="6301950" y="1131607"/>
                <a:chExt cx="608100" cy="521400"/>
              </a:xfrm>
            </p:grpSpPr>
            <p:sp>
              <p:nvSpPr>
                <p:cNvPr id="20" name="Google Shape;395;p31"/>
                <p:cNvSpPr/>
                <p:nvPr/>
              </p:nvSpPr>
              <p:spPr>
                <a:xfrm flipH="1">
                  <a:off x="6310950" y="1131607"/>
                  <a:ext cx="599100" cy="521400"/>
                </a:xfrm>
                <a:prstGeom prst="wedgeRoundRectCallout">
                  <a:avLst>
                    <a:gd name="adj1" fmla="val -20833"/>
                    <a:gd name="adj2" fmla="val 62500"/>
                    <a:gd name="adj3" fmla="val 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7150" dist="9525" dir="3780000" algn="bl" rotWithShape="0">
                    <a:srgbClr val="000000">
                      <a:alpha val="27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22" name="Google Shape;409;p31"/>
                <p:cNvSpPr txBox="1"/>
                <p:nvPr/>
              </p:nvSpPr>
              <p:spPr>
                <a:xfrm>
                  <a:off x="6301950" y="1278125"/>
                  <a:ext cx="608100" cy="302100"/>
                </a:xfrm>
                <a:prstGeom prst="rect">
                  <a:avLst/>
                </a:prstGeom>
              </p:spPr>
              <p:txBody>
                <a:bodyPr spcFirstLastPara="1" wrap="square" lIns="91425" tIns="90000" rIns="91425" bIns="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algn="ctr">
                    <a:spcAft>
                      <a:spcPts val="1600"/>
                    </a:spcAft>
                  </a:pPr>
                  <a:r>
                    <a:rPr lang="en-GB" sz="2000" dirty="0"/>
                    <a:t>02</a:t>
                  </a:r>
                  <a:endParaRPr lang="en-GB" sz="2000" dirty="0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5730240" y="1896596"/>
                <a:ext cx="9456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Operators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975247" y="2768517"/>
              <a:ext cx="2118360" cy="1093434"/>
              <a:chOff x="1019854" y="3054534"/>
              <a:chExt cx="2118360" cy="1093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646670" y="3054534"/>
                <a:ext cx="608100" cy="521400"/>
                <a:chOff x="6301950" y="1131607"/>
                <a:chExt cx="608100" cy="521400"/>
              </a:xfrm>
            </p:grpSpPr>
            <p:sp>
              <p:nvSpPr>
                <p:cNvPr id="25" name="Google Shape;395;p31"/>
                <p:cNvSpPr/>
                <p:nvPr/>
              </p:nvSpPr>
              <p:spPr>
                <a:xfrm flipH="1">
                  <a:off x="6310950" y="1131607"/>
                  <a:ext cx="599100" cy="521400"/>
                </a:xfrm>
                <a:prstGeom prst="wedgeRoundRectCallout">
                  <a:avLst>
                    <a:gd name="adj1" fmla="val -20833"/>
                    <a:gd name="adj2" fmla="val 62500"/>
                    <a:gd name="adj3" fmla="val 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57150" dist="9525" dir="3780000" algn="bl" rotWithShape="0">
                    <a:srgbClr val="000000">
                      <a:alpha val="27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u="sng"/>
                </a:p>
              </p:txBody>
            </p:sp>
            <p:sp>
              <p:nvSpPr>
                <p:cNvPr id="26" name="Google Shape;409;p31"/>
                <p:cNvSpPr txBox="1"/>
                <p:nvPr/>
              </p:nvSpPr>
              <p:spPr>
                <a:xfrm>
                  <a:off x="6301950" y="1309076"/>
                  <a:ext cx="608100" cy="302100"/>
                </a:xfrm>
                <a:prstGeom prst="rect">
                  <a:avLst/>
                </a:prstGeom>
              </p:spPr>
              <p:txBody>
                <a:bodyPr spcFirstLastPara="1" wrap="square" lIns="91425" tIns="90000" rIns="91425" bIns="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algn="ctr">
                    <a:spcAft>
                      <a:spcPts val="1600"/>
                    </a:spcAft>
                  </a:pPr>
                  <a:r>
                    <a:rPr lang="en-GB" sz="1800" dirty="0"/>
                    <a:t>03</a:t>
                  </a:r>
                  <a:endParaRPr lang="en-GB" sz="1800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1019854" y="3624748"/>
                <a:ext cx="2118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Expressions, Statements and Blocks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208228" y="2768517"/>
              <a:ext cx="1989654" cy="970288"/>
              <a:chOff x="5208228" y="3054534"/>
              <a:chExt cx="1989654" cy="97028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830050" y="3054534"/>
                <a:ext cx="617100" cy="521400"/>
                <a:chOff x="6292950" y="1131607"/>
                <a:chExt cx="617100" cy="521400"/>
              </a:xfrm>
            </p:grpSpPr>
            <p:sp>
              <p:nvSpPr>
                <p:cNvPr id="28" name="Google Shape;395;p31"/>
                <p:cNvSpPr/>
                <p:nvPr/>
              </p:nvSpPr>
              <p:spPr>
                <a:xfrm flipH="1">
                  <a:off x="6310950" y="1131607"/>
                  <a:ext cx="599100" cy="521400"/>
                </a:xfrm>
                <a:prstGeom prst="wedgeRoundRectCallout">
                  <a:avLst>
                    <a:gd name="adj1" fmla="val -20833"/>
                    <a:gd name="adj2" fmla="val 62500"/>
                    <a:gd name="adj3" fmla="val 0"/>
                  </a:avLst>
                </a:prstGeom>
                <a:solidFill>
                  <a:schemeClr val="bg2">
                    <a:lumMod val="25000"/>
                    <a:lumOff val="75000"/>
                  </a:schemeClr>
                </a:solidFill>
                <a:ln>
                  <a:noFill/>
                </a:ln>
                <a:effectLst>
                  <a:outerShdw blurRad="57150" dist="9525" dir="3780000" algn="bl" rotWithShape="0">
                    <a:srgbClr val="000000">
                      <a:alpha val="27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 dirty="0"/>
                </a:p>
              </p:txBody>
            </p:sp>
            <p:sp>
              <p:nvSpPr>
                <p:cNvPr id="29" name="Google Shape;409;p31"/>
                <p:cNvSpPr txBox="1"/>
                <p:nvPr/>
              </p:nvSpPr>
              <p:spPr>
                <a:xfrm>
                  <a:off x="6292950" y="1278125"/>
                  <a:ext cx="608100" cy="302100"/>
                </a:xfrm>
                <a:prstGeom prst="rect">
                  <a:avLst/>
                </a:prstGeom>
              </p:spPr>
              <p:txBody>
                <a:bodyPr spcFirstLastPara="1" wrap="square" lIns="91425" tIns="90000" rIns="91425" bIns="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algn="ctr">
                    <a:spcAft>
                      <a:spcPts val="1600"/>
                    </a:spcAft>
                  </a:pPr>
                  <a:r>
                    <a:rPr lang="en-GB" sz="2000" dirty="0"/>
                    <a:t>04</a:t>
                  </a:r>
                  <a:endParaRPr lang="en-GB" sz="2000" dirty="0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5208228" y="3717045"/>
                <a:ext cx="198965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 Flow Statements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93244" y="116301"/>
            <a:ext cx="29575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Variables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Google Shape;1026;p28"/>
          <p:cNvSpPr/>
          <p:nvPr/>
        </p:nvSpPr>
        <p:spPr>
          <a:xfrm>
            <a:off x="3619136" y="1878061"/>
            <a:ext cx="1898400" cy="1898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" name="Google Shape;1034;p28"/>
          <p:cNvGrpSpPr/>
          <p:nvPr/>
        </p:nvGrpSpPr>
        <p:grpSpPr>
          <a:xfrm>
            <a:off x="5891660" y="3163619"/>
            <a:ext cx="2550305" cy="1384852"/>
            <a:chOff x="6202316" y="3163619"/>
            <a:chExt cx="2239649" cy="1384852"/>
          </a:xfrm>
        </p:grpSpPr>
        <p:sp>
          <p:nvSpPr>
            <p:cNvPr id="10" name="Google Shape;1035;p28"/>
            <p:cNvSpPr txBox="1"/>
            <p:nvPr/>
          </p:nvSpPr>
          <p:spPr>
            <a:xfrm flipH="1">
              <a:off x="6202316" y="3430166"/>
              <a:ext cx="2239649" cy="1118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The signature for the main method is public static void main(String[] </a:t>
              </a:r>
              <a:r>
                <a:rPr lang="en-US" sz="1200" dirty="0" err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args</a:t>
              </a:r>
              <a:r>
                <a:rPr lang="en-US" sz="1200" dirty="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). Here, the </a:t>
              </a:r>
              <a:r>
                <a:rPr lang="en-US" sz="1200" dirty="0" err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args</a:t>
              </a:r>
              <a:r>
                <a:rPr lang="en-US" sz="1200" dirty="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 variable is the parameter to this method. </a:t>
              </a:r>
              <a:endParaRPr lang="en-US" sz="1200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" name="Google Shape;1036;p28"/>
            <p:cNvSpPr txBox="1"/>
            <p:nvPr/>
          </p:nvSpPr>
          <p:spPr>
            <a:xfrm flipH="1">
              <a:off x="6274048" y="3163619"/>
              <a:ext cx="2144400" cy="313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Parameters</a:t>
              </a:r>
              <a:endParaRPr lang="en-US"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74171" y="804188"/>
            <a:ext cx="3078170" cy="1902522"/>
            <a:chOff x="618926" y="1177871"/>
            <a:chExt cx="2371840" cy="1902522"/>
          </a:xfrm>
        </p:grpSpPr>
        <p:grpSp>
          <p:nvGrpSpPr>
            <p:cNvPr id="3" name="Google Shape;1028;p28"/>
            <p:cNvGrpSpPr/>
            <p:nvPr/>
          </p:nvGrpSpPr>
          <p:grpSpPr>
            <a:xfrm>
              <a:off x="618926" y="1239864"/>
              <a:ext cx="2371840" cy="1840529"/>
              <a:chOff x="618926" y="1239864"/>
              <a:chExt cx="2371840" cy="1840529"/>
            </a:xfrm>
          </p:grpSpPr>
          <p:sp>
            <p:nvSpPr>
              <p:cNvPr id="4" name="Google Shape;1029;p28"/>
              <p:cNvSpPr txBox="1"/>
              <p:nvPr/>
            </p:nvSpPr>
            <p:spPr>
              <a:xfrm>
                <a:off x="618926" y="1870774"/>
                <a:ext cx="2371840" cy="12096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Objects store their individual states in "non-static fields" (also known as instance variables). Because their values are unique to each instance of a class.</a:t>
                </a:r>
                <a:endParaRPr lang="en-US" sz="1200" dirty="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  <p:sp>
            <p:nvSpPr>
              <p:cNvPr id="5" name="Google Shape;1030;p28"/>
              <p:cNvSpPr txBox="1"/>
              <p:nvPr/>
            </p:nvSpPr>
            <p:spPr>
              <a:xfrm>
                <a:off x="725498" y="1239864"/>
                <a:ext cx="2144400" cy="63111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Instance Variables (Non-Static Fields) </a:t>
                </a:r>
                <a:endParaRPr lang="en-US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3" name="Google Shape;1038;p28"/>
            <p:cNvSpPr/>
            <p:nvPr/>
          </p:nvSpPr>
          <p:spPr>
            <a:xfrm>
              <a:off x="640649" y="1177871"/>
              <a:ext cx="2350116" cy="1856323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7" name="Google Shape;1040;p28"/>
          <p:cNvCxnSpPr>
            <a:stCxn id="2" idx="1"/>
          </p:cNvCxnSpPr>
          <p:nvPr/>
        </p:nvCxnSpPr>
        <p:spPr>
          <a:xfrm flipH="1" flipV="1">
            <a:off x="3258457" y="1829454"/>
            <a:ext cx="638693" cy="3266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" name="Group 119"/>
          <p:cNvGrpSpPr/>
          <p:nvPr/>
        </p:nvGrpSpPr>
        <p:grpSpPr>
          <a:xfrm>
            <a:off x="202363" y="2863185"/>
            <a:ext cx="3049978" cy="1731824"/>
            <a:chOff x="640650" y="3080399"/>
            <a:chExt cx="2300100" cy="1731824"/>
          </a:xfrm>
        </p:grpSpPr>
        <p:grpSp>
          <p:nvGrpSpPr>
            <p:cNvPr id="6" name="Google Shape;1031;p28"/>
            <p:cNvGrpSpPr/>
            <p:nvPr/>
          </p:nvGrpSpPr>
          <p:grpSpPr>
            <a:xfrm>
              <a:off x="701518" y="3163618"/>
              <a:ext cx="2168680" cy="1648605"/>
              <a:chOff x="701518" y="3163618"/>
              <a:chExt cx="2168680" cy="1648605"/>
            </a:xfrm>
          </p:grpSpPr>
          <p:sp>
            <p:nvSpPr>
              <p:cNvPr id="7" name="Google Shape;1032;p28"/>
              <p:cNvSpPr txBox="1"/>
              <p:nvPr/>
            </p:nvSpPr>
            <p:spPr>
              <a:xfrm>
                <a:off x="701518" y="3683588"/>
                <a:ext cx="2144400" cy="1128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A class variable means there is exactly one copy of this variable in existence, regardless of how many times the class has been instantiated.</a:t>
                </a:r>
                <a:endParaRPr lang="en-US" sz="1200" dirty="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  <p:sp>
            <p:nvSpPr>
              <p:cNvPr id="8" name="Google Shape;1033;p28"/>
              <p:cNvSpPr txBox="1"/>
              <p:nvPr/>
            </p:nvSpPr>
            <p:spPr>
              <a:xfrm>
                <a:off x="725498" y="3163618"/>
                <a:ext cx="2144700" cy="5252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Class Variables (Static Fields)</a:t>
                </a:r>
                <a:endParaRPr lang="en-US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9" name="Google Shape;1042;p28"/>
            <p:cNvSpPr/>
            <p:nvPr/>
          </p:nvSpPr>
          <p:spPr>
            <a:xfrm>
              <a:off x="640650" y="3080399"/>
              <a:ext cx="2300100" cy="173182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21" name="Google Shape;1044;p28"/>
          <p:cNvCxnSpPr>
            <a:stCxn id="2" idx="3"/>
          </p:cNvCxnSpPr>
          <p:nvPr/>
        </p:nvCxnSpPr>
        <p:spPr>
          <a:xfrm flipH="1">
            <a:off x="3258457" y="3498447"/>
            <a:ext cx="638693" cy="2780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" name="Google Shape;1045;p28"/>
          <p:cNvGrpSpPr/>
          <p:nvPr/>
        </p:nvGrpSpPr>
        <p:grpSpPr>
          <a:xfrm>
            <a:off x="5239522" y="952197"/>
            <a:ext cx="3297904" cy="1754513"/>
            <a:chOff x="5239522" y="952197"/>
            <a:chExt cx="3297904" cy="1754513"/>
          </a:xfrm>
        </p:grpSpPr>
        <p:sp>
          <p:nvSpPr>
            <p:cNvPr id="23" name="Google Shape;1046;p28"/>
            <p:cNvSpPr/>
            <p:nvPr/>
          </p:nvSpPr>
          <p:spPr>
            <a:xfrm>
              <a:off x="5891661" y="952197"/>
              <a:ext cx="2645765" cy="1754513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5" name="Google Shape;1048;p28"/>
            <p:cNvCxnSpPr>
              <a:stCxn id="2" idx="7"/>
            </p:cNvCxnSpPr>
            <p:nvPr/>
          </p:nvCxnSpPr>
          <p:spPr>
            <a:xfrm flipV="1">
              <a:off x="5239522" y="1840086"/>
              <a:ext cx="638693" cy="31598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" name="Google Shape;1049;p28"/>
          <p:cNvGrpSpPr/>
          <p:nvPr/>
        </p:nvGrpSpPr>
        <p:grpSpPr>
          <a:xfrm>
            <a:off x="5239522" y="3080400"/>
            <a:ext cx="3256778" cy="1468072"/>
            <a:chOff x="5239522" y="3080400"/>
            <a:chExt cx="3256778" cy="1468072"/>
          </a:xfrm>
        </p:grpSpPr>
        <p:sp>
          <p:nvSpPr>
            <p:cNvPr id="27" name="Google Shape;1050;p28"/>
            <p:cNvSpPr/>
            <p:nvPr/>
          </p:nvSpPr>
          <p:spPr>
            <a:xfrm>
              <a:off x="5891660" y="3080400"/>
              <a:ext cx="2604640" cy="146807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9" name="Google Shape;1052;p28"/>
            <p:cNvCxnSpPr>
              <a:stCxn id="2" idx="5"/>
            </p:cNvCxnSpPr>
            <p:nvPr/>
          </p:nvCxnSpPr>
          <p:spPr>
            <a:xfrm>
              <a:off x="5239522" y="3498447"/>
              <a:ext cx="638693" cy="2780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6" name="Google Shape;1107;p28"/>
          <p:cNvGrpSpPr/>
          <p:nvPr/>
        </p:nvGrpSpPr>
        <p:grpSpPr>
          <a:xfrm>
            <a:off x="5891660" y="1059196"/>
            <a:ext cx="2744364" cy="1601315"/>
            <a:chOff x="6141253" y="1555400"/>
            <a:chExt cx="2516938" cy="1023264"/>
          </a:xfrm>
        </p:grpSpPr>
        <p:sp>
          <p:nvSpPr>
            <p:cNvPr id="97" name="Google Shape;1108;p28"/>
            <p:cNvSpPr txBox="1"/>
            <p:nvPr/>
          </p:nvSpPr>
          <p:spPr>
            <a:xfrm flipH="1">
              <a:off x="6141253" y="1864064"/>
              <a:ext cx="2516938" cy="71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 method will often store its temporary state in local variables. The syntax for declaring a local variable is like declaring a field (for example, int count = 0;)</a:t>
              </a:r>
              <a:endParaRPr lang="en-US" sz="1200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98" name="Google Shape;1109;p28"/>
            <p:cNvSpPr txBox="1"/>
            <p:nvPr/>
          </p:nvSpPr>
          <p:spPr>
            <a:xfrm flipH="1">
              <a:off x="6273933" y="1555400"/>
              <a:ext cx="2144400" cy="31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Local Variables</a:t>
              </a:r>
              <a:endParaRPr lang="en-US"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104" name="Picture 103" descr="Graphical user interface&#10;&#10;Description automatically generated with low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3896" y="2067986"/>
            <a:ext cx="1588879" cy="1518558"/>
          </a:xfrm>
          <a:prstGeom prst="ellipse">
            <a:avLst/>
          </a:prstGeom>
          <a:ln w="190500" cap="rnd">
            <a:noFill/>
            <a:prstDash val="solid"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71512" y="116301"/>
            <a:ext cx="40009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Primitive Data Types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7950" y="693065"/>
            <a:ext cx="3848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 of values that can be stored and manipulated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6683" y="1160813"/>
            <a:ext cx="3109657" cy="3108543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Boolean: Truth value (true or false).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int: Integer (0, 1, -47).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2345752"/>
            <a:ext cx="3438406" cy="7386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double: Real number (3.14, 1.0, -2.1).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String: Text (“hello”, “example”)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5;p24"/>
          <p:cNvSpPr/>
          <p:nvPr/>
        </p:nvSpPr>
        <p:spPr>
          <a:xfrm>
            <a:off x="934320" y="1362077"/>
            <a:ext cx="3169717" cy="198346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2571512" y="116301"/>
            <a:ext cx="40009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Declaring Primitives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92234" y="1466966"/>
            <a:ext cx="3053887" cy="117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342900" indent="-342900" algn="just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en-US" sz="15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myBooleanPrimitive</a:t>
            </a:r>
            <a:r>
              <a:rPr lang="en-US" altLang="en-US" sz="1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15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en-US" sz="1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 b;</a:t>
            </a:r>
            <a:endParaRPr lang="en-US" altLang="en-US" sz="15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en-US" sz="1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x, y, z; // declare three int primitives</a:t>
            </a:r>
            <a:endParaRPr lang="en-US" altLang="en-US" sz="15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58081" y="1550118"/>
            <a:ext cx="3217188" cy="1607382"/>
            <a:chOff x="4681079" y="1353533"/>
            <a:chExt cx="3194189" cy="1607382"/>
          </a:xfrm>
        </p:grpSpPr>
        <p:sp>
          <p:nvSpPr>
            <p:cNvPr id="3" name="Google Shape;375;p24"/>
            <p:cNvSpPr/>
            <p:nvPr/>
          </p:nvSpPr>
          <p:spPr>
            <a:xfrm>
              <a:off x="4681079" y="1353533"/>
              <a:ext cx="3169717" cy="160738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FC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738995" y="1466966"/>
              <a:ext cx="3136273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Literal Values for All Primitive Types:</a:t>
              </a:r>
              <a:endPara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264873" y="1869124"/>
              <a:ext cx="2305296" cy="956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'b' // char literal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ClrTx/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42 // int literal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ClrTx/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// </a:t>
              </a:r>
              <a:r>
                <a:rPr lang="en-US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boolean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literal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ClrTx/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2546789.343 // double literal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1268731" y="2733212"/>
            <a:ext cx="290133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= true; // Legal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= 0; // Compiler error!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71512" y="116301"/>
            <a:ext cx="40009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Declaring Primitives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456675" y="1175674"/>
            <a:ext cx="1802418" cy="942900"/>
            <a:chOff x="2007582" y="889125"/>
            <a:chExt cx="1802418" cy="942900"/>
          </a:xfrm>
        </p:grpSpPr>
        <p:sp>
          <p:nvSpPr>
            <p:cNvPr id="4" name="Google Shape;625;p32"/>
            <p:cNvSpPr/>
            <p:nvPr/>
          </p:nvSpPr>
          <p:spPr>
            <a:xfrm>
              <a:off x="2007582" y="889125"/>
              <a:ext cx="1802418" cy="942900"/>
            </a:xfrm>
            <a:prstGeom prst="roundRect">
              <a:avLst>
                <a:gd name="adj" fmla="val 11517"/>
              </a:avLst>
            </a:prstGeom>
            <a:solidFill>
              <a:srgbClr val="67A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273772" y="1350799"/>
              <a:ext cx="1374392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 length = 343;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069472" y="1020820"/>
              <a:ext cx="1513854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Decimal Literals:</a:t>
              </a:r>
              <a:endPara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71279" y="1175674"/>
            <a:ext cx="2353143" cy="955417"/>
            <a:chOff x="5272261" y="867289"/>
            <a:chExt cx="2353143" cy="955417"/>
          </a:xfrm>
        </p:grpSpPr>
        <p:sp>
          <p:nvSpPr>
            <p:cNvPr id="5" name="Google Shape;625;p32"/>
            <p:cNvSpPr/>
            <p:nvPr/>
          </p:nvSpPr>
          <p:spPr>
            <a:xfrm>
              <a:off x="5272261" y="867289"/>
              <a:ext cx="2353143" cy="942900"/>
            </a:xfrm>
            <a:prstGeom prst="roundRect">
              <a:avLst>
                <a:gd name="adj" fmla="val 15365"/>
              </a:avLst>
            </a:prstGeom>
            <a:solidFill>
              <a:srgbClr val="FFC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5389011" y="987347"/>
              <a:ext cx="1882544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Hexadecimal Literals:</a:t>
              </a:r>
              <a:endPara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673438" y="1297305"/>
              <a:ext cx="1802417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 y = 0x7fffffff;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ClrTx/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 z = 0xDeadCafe;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710156" y="2343172"/>
            <a:ext cx="5723687" cy="1942845"/>
            <a:chOff x="1367098" y="1983378"/>
            <a:chExt cx="5723687" cy="1942845"/>
          </a:xfrm>
        </p:grpSpPr>
        <p:grpSp>
          <p:nvGrpSpPr>
            <p:cNvPr id="28" name="Group 27"/>
            <p:cNvGrpSpPr/>
            <p:nvPr/>
          </p:nvGrpSpPr>
          <p:grpSpPr>
            <a:xfrm>
              <a:off x="1367098" y="1983378"/>
              <a:ext cx="5723687" cy="1942845"/>
              <a:chOff x="1868786" y="2091955"/>
              <a:chExt cx="5723687" cy="1942845"/>
            </a:xfrm>
          </p:grpSpPr>
          <p:sp>
            <p:nvSpPr>
              <p:cNvPr id="6" name="Google Shape;296;p22"/>
              <p:cNvSpPr/>
              <p:nvPr/>
            </p:nvSpPr>
            <p:spPr>
              <a:xfrm>
                <a:off x="1868786" y="2091955"/>
                <a:ext cx="5723687" cy="1942845"/>
              </a:xfrm>
              <a:prstGeom prst="roundRect">
                <a:avLst>
                  <a:gd name="adj" fmla="val 8089"/>
                </a:avLst>
              </a:prstGeom>
              <a:solidFill>
                <a:srgbClr val="CCF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1908862" y="2104472"/>
                <a:ext cx="1303860" cy="3099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Octal Literals:</a:t>
                </a:r>
                <a:endParaRPr lang="en-US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1961352" y="2390069"/>
                <a:ext cx="2849059" cy="740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 seven = 07; // Equal to decimal 7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Tx/>
                  <a:buFontTx/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 eight = 010; // Equal to decimal 8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Tx/>
                  <a:buFontTx/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 nine = 011; // Equal to decimal 9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961352" y="3240978"/>
                <a:ext cx="3277979" cy="713450"/>
                <a:chOff x="1156861" y="3877238"/>
                <a:chExt cx="4828942" cy="713450"/>
              </a:xfrm>
            </p:grpSpPr>
            <p:sp>
              <p:nvSpPr>
                <p:cNvPr id="18" name="Rectangle 11"/>
                <p:cNvSpPr>
                  <a:spLocks noChangeArrowheads="1"/>
                </p:cNvSpPr>
                <p:nvPr/>
              </p:nvSpPr>
              <p:spPr bwMode="auto">
                <a:xfrm>
                  <a:off x="1156861" y="4065287"/>
                  <a:ext cx="4828942" cy="5254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long jo = 110599L;</a:t>
                  </a:r>
                  <a:endPara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buClrTx/>
                    <a:buFontTx/>
                    <a:buNone/>
                  </a:pPr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long so = 0xFFFFl; // Note the lowercase 'l'</a:t>
                  </a:r>
                  <a:endPara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14"/>
                <p:cNvSpPr>
                  <a:spLocks noChangeArrowheads="1"/>
                </p:cNvSpPr>
                <p:nvPr/>
              </p:nvSpPr>
              <p:spPr bwMode="auto">
                <a:xfrm>
                  <a:off x="1164630" y="3877238"/>
                  <a:ext cx="2024680" cy="3099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 length = 343;</a:t>
                  </a:r>
                  <a:endPara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>
              <a:off x="4561037" y="2294607"/>
              <a:ext cx="2437183" cy="733067"/>
              <a:chOff x="4804925" y="3916784"/>
              <a:chExt cx="2437183" cy="733067"/>
            </a:xfrm>
          </p:grpSpPr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4804925" y="3916784"/>
                <a:ext cx="2437183" cy="3099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d = 11301874.9881024;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4808810" y="4104832"/>
                <a:ext cx="2286501" cy="3099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 g = 49837849.029847F;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4808810" y="4339893"/>
                <a:ext cx="2246426" cy="3099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 g = 49837849.029847f;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13909</Words>
  <Application>WPS Presentation</Application>
  <PresentationFormat>On-screen Show (16:9)</PresentationFormat>
  <Paragraphs>547</Paragraphs>
  <Slides>49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72" baseType="lpstr">
      <vt:lpstr>Arial</vt:lpstr>
      <vt:lpstr>SimSun</vt:lpstr>
      <vt:lpstr>Wingdings</vt:lpstr>
      <vt:lpstr>Arial</vt:lpstr>
      <vt:lpstr>Open Sans Light</vt:lpstr>
      <vt:lpstr>Raleway</vt:lpstr>
      <vt:lpstr>Roboto</vt:lpstr>
      <vt:lpstr>Calibri</vt:lpstr>
      <vt:lpstr>Open Sans</vt:lpstr>
      <vt:lpstr>Times New Roman</vt:lpstr>
      <vt:lpstr>Calibri Light</vt:lpstr>
      <vt:lpstr>Fira Sans Extra Condensed SemiBold</vt:lpstr>
      <vt:lpstr>Siyam Rupali</vt:lpstr>
      <vt:lpstr>Noto Sans CJK SC</vt:lpstr>
      <vt:lpstr>Microsoft YaHei</vt:lpstr>
      <vt:lpstr>Arial Unicode MS</vt:lpstr>
      <vt:lpstr>Georgia</vt:lpstr>
      <vt:lpstr>Segoe UI Semibold</vt:lpstr>
      <vt:lpstr>Cambria</vt:lpstr>
      <vt:lpstr>Fira Sans Extra Condensed</vt:lpstr>
      <vt:lpstr>Calibri</vt:lpstr>
      <vt:lpstr>Simple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Hp</dc:creator>
  <cp:lastModifiedBy>BJIT</cp:lastModifiedBy>
  <cp:revision>249</cp:revision>
  <dcterms:created xsi:type="dcterms:W3CDTF">2023-03-21T02:51:00Z</dcterms:created>
  <dcterms:modified xsi:type="dcterms:W3CDTF">2023-04-04T04:43:55Z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4AD0A7CF81754B7B830966813FDF927D</vt:lpwstr>
  </property>
  <property fmtid="{D5CDD505-2E9C-101B-9397-08002B2CF9AE}" pid="3" name="KSOProductBuildVer">
    <vt:lpwstr>1033-11.2.0.11513</vt:lpwstr>
  </property>
</Properties>
</file>