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nna, Amer I" initials="MAI" lastIdx="1" clrIdx="0">
    <p:extLst>
      <p:ext uri="{19B8F6BF-5375-455C-9EA6-DF929625EA0E}">
        <p15:presenceInfo xmlns:p15="http://schemas.microsoft.com/office/powerpoint/2012/main" userId="Muhanna, Amer 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E"/>
    <a:srgbClr val="FF9A9A"/>
    <a:srgbClr val="A4FFA1"/>
    <a:srgbClr val="EC4646"/>
    <a:srgbClr val="00CD66"/>
    <a:srgbClr val="FFFFCC"/>
    <a:srgbClr val="FFFFEA"/>
    <a:srgbClr val="FFFFFF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E40A-CB5F-4665-9074-67B1C1C5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5D3C0-6D3E-47A6-A723-FC17CAFC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D4E6-38FB-440D-9D05-D2A0B928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20A4-131F-4B3A-A399-3A701B4E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9A2C-55CF-4815-A3F3-F9C5F4AE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5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6B6-9FB9-4EA2-B616-D0B7D003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72698-D928-4D71-BECC-933E9130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C68E-5467-405A-8462-DAC3A1EB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2E23-CE76-43C2-A0EE-FF1414EB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C163B-1E89-4127-99FD-E63A78DD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618DF-1E5F-441E-9A62-96A33098B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3F56-9ED6-457A-95A9-F8E5FABB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509D-FEA7-4F1B-86CC-43CB8B31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5CED-1E94-466D-BE61-8A8C2697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A518-87AF-4120-83BB-9E5E487A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A28B-12BE-4D20-AF74-9F40C01F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2BD0-555D-4FF8-8094-0CA62C41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FEA-1FA4-4D1B-B81A-7F538645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4F9F-1386-4DA0-9B31-D15C032D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D288-2343-4927-9A37-83BCD004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FB2E-7CE9-402E-A192-4D290E4D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0421-DFAE-432B-ABCE-AEF34CA9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B013-DD6F-4601-8383-DE1E5FD2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215B-7D9F-43BD-BB8E-27142E13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7A18-FF98-47E5-BE0C-6AA72DC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877F-1D0F-4FBB-96F1-6BB83C55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78E4-90F6-4BCD-B05B-796C6FDD7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723B-2F10-4A63-91AD-842B15FB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A2E8-7641-4D9A-B9DC-CCC5FA61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16B0-A103-4710-98F4-A3FC54D5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61BD-0835-48FF-B34A-6CECA92C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8DF-5D1F-40F5-B9EB-F7191986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F4D0-D1C2-46B9-B111-39DCF299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FC50-D6EE-49CE-9B6F-39958BC5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2A10F-55EC-4798-AF15-52A79EA83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E78E1-C8B9-43C3-813C-05779A380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3C736-7DE9-46B7-AF92-B6C1AE99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ACB6A-6080-4706-8716-BACACF6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20B05-E81D-46FB-986B-CB242BE8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BA85-45A4-4A9E-BE65-73DD65B0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7822-8FCE-4254-A5A7-6D95FCED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B6383-4508-41A2-9E20-2E10ADF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EF76-C3E6-44D3-B81B-670DA9AC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3FE7-25D6-4493-9073-1B7B0835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5DF7C-A5DD-4689-ADE6-26E3AA5D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9B48-BECC-4357-87A6-06089B9A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7DF6-F546-4319-BF35-E11BF714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AD3-D8E4-46A0-A41B-91A967A8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8B41-5C69-4EAD-B90C-72849083C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88DEE-CF30-4383-8343-5F3A1704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18EF-8B95-4F05-84A6-E16C610C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E1410-4812-43DB-BD81-D8E6D0BA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B75-476E-4EAC-834B-FCE2CF7B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5D4AE-305D-4E0B-AB51-0B2C29C8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AF11-472D-49C7-9B2A-58A6A607E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30DD-C89A-4488-84E1-FE32DF36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3195-1B21-41B2-BF30-057D1032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D47D-F1D8-404A-8416-B757E3A4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9A8B2-D27E-4445-B445-3E4A05AB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C2FA-3849-4CA3-9424-2FEB96EA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A33D-FD14-4B05-A028-4A9BA2829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30A1-6554-4E17-B6F4-0D5900CEB3B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0A3E-CCA8-4BCD-805C-81365281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DF87-2723-49A4-99EA-C1A3BA08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51BD-708F-4236-A51D-D5FA048C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.jpg"/><Relationship Id="rId5" Type="http://schemas.openxmlformats.org/officeDocument/2006/relationships/image" Target="../media/image16.jpg"/><Relationship Id="rId10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FB0C-1917-4150-B694-0A83E0BB2B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91"/>
            <a:ext cx="12192000" cy="64240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33C87-3878-4D8F-B70F-7393773E3FB6}"/>
              </a:ext>
            </a:extLst>
          </p:cNvPr>
          <p:cNvSpPr txBox="1"/>
          <p:nvPr/>
        </p:nvSpPr>
        <p:spPr>
          <a:xfrm>
            <a:off x="3410148" y="217517"/>
            <a:ext cx="53716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2000" dirty="0">
                <a:ln w="12700">
                  <a:noFill/>
                </a:ln>
                <a:latin typeface="Consolas" panose="020B0609020204030204" pitchFamily="49" charset="0"/>
              </a:rPr>
              <a:t>49.9%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n>
                  <a:solidFill>
                    <a:srgbClr val="A4FFA1"/>
                  </a:solidFill>
                </a:ln>
                <a:latin typeface="Consolas" panose="020B0609020204030204" pitchFamily="49" charset="0"/>
              </a:rPr>
              <a:t>(3/154)</a:t>
            </a:r>
            <a:endParaRPr lang="en-US" sz="2000" dirty="0">
              <a:ln>
                <a:solidFill>
                  <a:srgbClr val="A4FFA1"/>
                </a:solidFill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8D7832-2AB9-4319-8FDF-8EB4703247D8}"/>
              </a:ext>
            </a:extLst>
          </p:cNvPr>
          <p:cNvSpPr/>
          <p:nvPr/>
        </p:nvSpPr>
        <p:spPr>
          <a:xfrm>
            <a:off x="219512" y="211325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BF57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BDFCA713-2D6C-4845-B9D3-42541F5FB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1" y="671713"/>
            <a:ext cx="1110293" cy="5170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4833675" y="5668836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R. Hamm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6678514" y="5540735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Coleman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3636940" y="5544168"/>
            <a:ext cx="729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Ramey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7398577" y="5978137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Febres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11353052" y="5610106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Sims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5839566" y="5610106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A. Jones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-57319" y="6400383"/>
            <a:ext cx="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  <a:p>
            <a:pPr algn="ctr"/>
            <a:r>
              <a:rPr lang="en-US" sz="1000" dirty="0">
                <a:latin typeface="Consolas" panose="020B0609020204030204" pitchFamily="49" charset="0"/>
              </a:rPr>
              <a:t>or Lower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408661" y="6401227"/>
            <a:ext cx="83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  <a:p>
            <a:pPr algn="ctr"/>
            <a:r>
              <a:rPr lang="en-US" sz="1000" dirty="0">
                <a:latin typeface="Consolas" panose="020B0609020204030204" pitchFamily="49" charset="0"/>
              </a:rPr>
              <a:t>or Higher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91132" y="2554773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AA04BC-6F31-4164-B539-A01F0BD2BCC1}"/>
              </a:ext>
            </a:extLst>
          </p:cNvPr>
          <p:cNvSpPr txBox="1"/>
          <p:nvPr/>
        </p:nvSpPr>
        <p:spPr>
          <a:xfrm>
            <a:off x="2162760" y="5610106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G. Liddell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F9BB27-AD37-4C22-BF17-F9BC530C559E}"/>
              </a:ext>
            </a:extLst>
          </p:cNvPr>
          <p:cNvSpPr txBox="1"/>
          <p:nvPr/>
        </p:nvSpPr>
        <p:spPr>
          <a:xfrm>
            <a:off x="1137240" y="5659584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Williams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8AA3DE-45FA-4028-8B87-D20ACB92A219}"/>
              </a:ext>
            </a:extLst>
          </p:cNvPr>
          <p:cNvSpPr txBox="1"/>
          <p:nvPr/>
        </p:nvSpPr>
        <p:spPr>
          <a:xfrm>
            <a:off x="8544150" y="5710554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Jones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D7DDC-5742-4E69-AD79-1C065704F59A}"/>
              </a:ext>
            </a:extLst>
          </p:cNvPr>
          <p:cNvSpPr txBox="1"/>
          <p:nvPr/>
        </p:nvSpPr>
        <p:spPr>
          <a:xfrm>
            <a:off x="4178789" y="5692092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Hepa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0AABC9-5511-4939-85ED-DAC4688DD0ED}"/>
              </a:ext>
            </a:extLst>
          </p:cNvPr>
          <p:cNvSpPr txBox="1"/>
          <p:nvPr/>
        </p:nvSpPr>
        <p:spPr>
          <a:xfrm>
            <a:off x="190358" y="5955455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B. Cunningham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77F13-A1CA-4EE9-AD54-89D19F3C2542}"/>
              </a:ext>
            </a:extLst>
          </p:cNvPr>
          <p:cNvSpPr txBox="1"/>
          <p:nvPr/>
        </p:nvSpPr>
        <p:spPr>
          <a:xfrm>
            <a:off x="-122350" y="5683497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W. Baker</a:t>
            </a:r>
          </a:p>
        </p:txBody>
      </p:sp>
    </p:spTree>
    <p:extLst>
      <p:ext uri="{BB962C8B-B14F-4D97-AF65-F5344CB8AC3E}">
        <p14:creationId xmlns:p14="http://schemas.microsoft.com/office/powerpoint/2010/main" val="3064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4D14D5E-7392-4B74-A0B5-FCC88EB0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45"/>
            <a:ext cx="12192000" cy="6429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8293977" y="5639548"/>
            <a:ext cx="110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F. Farabello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2038952" y="5560631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R. Nembhard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452583" y="6044384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E. Dennis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1144148" y="5623990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P. Fuller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7563094" y="6001186"/>
            <a:ext cx="929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Grayer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6675343" y="5708866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Ledee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11407602" y="5631777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Samuel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-170027" y="5676632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Smith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9272871" y="5631777"/>
            <a:ext cx="976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Bane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91132" y="2554773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DB9A7A-9C24-4601-8D78-9DD52AB93E95}"/>
              </a:ext>
            </a:extLst>
          </p:cNvPr>
          <p:cNvSpPr txBox="1"/>
          <p:nvPr/>
        </p:nvSpPr>
        <p:spPr>
          <a:xfrm>
            <a:off x="3640161" y="210551"/>
            <a:ext cx="49116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TCU | 2019-20 (16-16)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49.4% </a:t>
            </a:r>
            <a:r>
              <a:rPr lang="en-US" sz="2000" dirty="0">
                <a:ln w="12700">
                  <a:solidFill>
                    <a:srgbClr val="FFFFCE"/>
                  </a:solidFill>
                </a:ln>
                <a:latin typeface="Consolas" panose="020B0609020204030204" pitchFamily="49" charset="0"/>
              </a:rPr>
              <a:t>(5/187)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CE0409-8F5F-4961-A8C5-619EFBCD976C}"/>
              </a:ext>
            </a:extLst>
          </p:cNvPr>
          <p:cNvSpPr/>
          <p:nvPr/>
        </p:nvSpPr>
        <p:spPr>
          <a:xfrm>
            <a:off x="219512" y="236873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541A8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27B31B10-BD41-4AB9-800B-CCAFAFB0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2" y="562448"/>
            <a:ext cx="1350352" cy="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5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omputer, indoor, desk&#10;&#10;Description automatically generated">
            <a:extLst>
              <a:ext uri="{FF2B5EF4-FFF2-40B4-BE49-F238E27FC236}">
                <a16:creationId xmlns:a16="http://schemas.microsoft.com/office/drawing/2014/main" id="{6F475D17-E1B8-412B-95E8-1EAE4EE344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22" y="509433"/>
            <a:ext cx="9556284" cy="6014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5AA6F-9AD9-48ED-B1F2-86400410EE09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B-6A49-4DEC-B8EE-F28182B83B37}"/>
              </a:ext>
            </a:extLst>
          </p:cNvPr>
          <p:cNvSpPr txBox="1"/>
          <p:nvPr/>
        </p:nvSpPr>
        <p:spPr>
          <a:xfrm>
            <a:off x="3794664" y="63156"/>
            <a:ext cx="460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Big 12 | 2019-20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09B1A02-BFC7-4B9E-B5CA-B1DE9DFB2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1" y="3683985"/>
            <a:ext cx="596114" cy="29805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37ED2D2-685C-44CE-91F7-CDC2DCAC8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6" y="5805750"/>
            <a:ext cx="367817" cy="378919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3588E9A-BF2F-40EF-AE52-1E56E7DC0A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1" y="4754322"/>
            <a:ext cx="785274" cy="335587"/>
          </a:xfrm>
          <a:prstGeom prst="rect">
            <a:avLst/>
          </a:prstGeom>
        </p:spPr>
      </p:pic>
      <p:pic>
        <p:nvPicPr>
          <p:cNvPr id="11" name="Picture 10" descr="A stop sign&#10;&#10;Description automatically generated">
            <a:extLst>
              <a:ext uri="{FF2B5EF4-FFF2-40B4-BE49-F238E27FC236}">
                <a16:creationId xmlns:a16="http://schemas.microsoft.com/office/drawing/2014/main" id="{F2B59875-B6B0-45C4-8009-090468F21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2" y="4216945"/>
            <a:ext cx="260539" cy="335588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61EEBA2-DFAE-4FBF-BC03-06521C6D3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" y="3120622"/>
            <a:ext cx="335587" cy="335587"/>
          </a:xfrm>
          <a:prstGeom prst="rect">
            <a:avLst/>
          </a:prstGeom>
        </p:spPr>
      </p:pic>
      <p:pic>
        <p:nvPicPr>
          <p:cNvPr id="13" name="Picture 12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FD939B99-6F5F-4293-9146-AB62D36B8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" y="2566943"/>
            <a:ext cx="373821" cy="373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C89191-22B9-42AD-84E4-86A4A8CA1D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7" y="5307956"/>
            <a:ext cx="373822" cy="300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B446C8-EEA4-4DD2-B154-38B942EF9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7" y="943196"/>
            <a:ext cx="373822" cy="331998"/>
          </a:xfrm>
          <a:prstGeom prst="rect">
            <a:avLst/>
          </a:prstGeom>
        </p:spPr>
      </p:pic>
      <p:pic>
        <p:nvPicPr>
          <p:cNvPr id="16" name="Picture 15" descr="A picture containing object&#10;&#10;Description automatically generated">
            <a:extLst>
              <a:ext uri="{FF2B5EF4-FFF2-40B4-BE49-F238E27FC236}">
                <a16:creationId xmlns:a16="http://schemas.microsoft.com/office/drawing/2014/main" id="{59983629-5DC5-44CA-BD23-E4C7C93A091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" y="1419090"/>
            <a:ext cx="663270" cy="4978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2C5F868-5C87-4E52-98AA-FEE90333E8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8" y="2120954"/>
            <a:ext cx="380420" cy="177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9150C6-7DA0-4853-A167-8C9ADB051F9E}"/>
              </a:ext>
            </a:extLst>
          </p:cNvPr>
          <p:cNvSpPr txBox="1"/>
          <p:nvPr/>
        </p:nvSpPr>
        <p:spPr>
          <a:xfrm>
            <a:off x="1211813" y="6341015"/>
            <a:ext cx="7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40.0 </a:t>
            </a:r>
          </a:p>
          <a:p>
            <a:pPr algn="ctr"/>
            <a:r>
              <a:rPr lang="en-US" sz="900" dirty="0">
                <a:latin typeface="Consolas" panose="020B0609020204030204" pitchFamily="49" charset="0"/>
              </a:rPr>
              <a:t>or Lower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E1F6F-0169-4C7C-B963-12C0B4FEADA7}"/>
              </a:ext>
            </a:extLst>
          </p:cNvPr>
          <p:cNvSpPr txBox="1"/>
          <p:nvPr/>
        </p:nvSpPr>
        <p:spPr>
          <a:xfrm>
            <a:off x="3042011" y="6341652"/>
            <a:ext cx="612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0051D-A727-45D4-AFD8-FFEDA5695899}"/>
              </a:ext>
            </a:extLst>
          </p:cNvPr>
          <p:cNvSpPr txBox="1"/>
          <p:nvPr/>
        </p:nvSpPr>
        <p:spPr>
          <a:xfrm>
            <a:off x="4854935" y="6342550"/>
            <a:ext cx="612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99781F-191A-4CAB-92EF-188811A6D2D3}"/>
              </a:ext>
            </a:extLst>
          </p:cNvPr>
          <p:cNvSpPr txBox="1"/>
          <p:nvPr/>
        </p:nvSpPr>
        <p:spPr>
          <a:xfrm>
            <a:off x="6681445" y="6343752"/>
            <a:ext cx="612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7B02E-693D-4D82-AA6E-4373417FC74C}"/>
              </a:ext>
            </a:extLst>
          </p:cNvPr>
          <p:cNvSpPr txBox="1"/>
          <p:nvPr/>
        </p:nvSpPr>
        <p:spPr>
          <a:xfrm>
            <a:off x="8500965" y="6341015"/>
            <a:ext cx="612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52B021-35BD-41A3-8B19-5D122A153194}"/>
              </a:ext>
            </a:extLst>
          </p:cNvPr>
          <p:cNvSpPr txBox="1"/>
          <p:nvPr/>
        </p:nvSpPr>
        <p:spPr>
          <a:xfrm>
            <a:off x="10167246" y="6348567"/>
            <a:ext cx="8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60.0 </a:t>
            </a:r>
          </a:p>
          <a:p>
            <a:pPr algn="ctr"/>
            <a:r>
              <a:rPr lang="en-US" sz="900" dirty="0">
                <a:latin typeface="Consolas" panose="020B0609020204030204" pitchFamily="49" charset="0"/>
              </a:rPr>
              <a:t>or Higher</a:t>
            </a:r>
          </a:p>
        </p:txBody>
      </p:sp>
    </p:spTree>
    <p:extLst>
      <p:ext uri="{BB962C8B-B14F-4D97-AF65-F5344CB8AC3E}">
        <p14:creationId xmlns:p14="http://schemas.microsoft.com/office/powerpoint/2010/main" val="37183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1729BBE-549D-41EA-930B-F60585DE61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61"/>
            <a:ext cx="12192000" cy="64282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10295859" y="5677333"/>
            <a:ext cx="824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A. Benson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5405677" y="5610653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Shannon Jr.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3050967" y="5655580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Clarke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8491088" y="6011479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McCullar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4146355" y="5583269"/>
            <a:ext cx="866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Edwards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9298937" y="5738813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Holyfield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7002539" y="5551139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Ramsey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7913713" y="5538070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Moretti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66021" y="2554773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F44D52-36E3-4568-BE78-F0FC95EB4DF9}"/>
              </a:ext>
            </a:extLst>
          </p:cNvPr>
          <p:cNvSpPr txBox="1"/>
          <p:nvPr/>
        </p:nvSpPr>
        <p:spPr>
          <a:xfrm>
            <a:off x="2838145" y="246825"/>
            <a:ext cx="65096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Texas Tech | 2019-20 (18-13)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51.7% </a:t>
            </a:r>
            <a:r>
              <a:rPr lang="en-US" sz="2000" dirty="0">
                <a:ln w="12700">
                  <a:solidFill>
                    <a:srgbClr val="00CD66"/>
                  </a:solidFill>
                </a:ln>
                <a:latin typeface="Consolas" panose="020B0609020204030204" pitchFamily="49" charset="0"/>
              </a:rPr>
              <a:t>(2/77)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5B7E83-460D-42D3-8767-DF48E711C211}"/>
              </a:ext>
            </a:extLst>
          </p:cNvPr>
          <p:cNvSpPr/>
          <p:nvPr/>
        </p:nvSpPr>
        <p:spPr>
          <a:xfrm>
            <a:off x="226506" y="21751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FE010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object&#10;&#10;Description automatically generated">
            <a:extLst>
              <a:ext uri="{FF2B5EF4-FFF2-40B4-BE49-F238E27FC236}">
                <a16:creationId xmlns:a16="http://schemas.microsoft.com/office/drawing/2014/main" id="{C2392C79-35BC-4F85-A91B-36D05355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9" y="169257"/>
            <a:ext cx="1879142" cy="14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2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0AD9728-23B4-4BF7-A00F-BC594290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84"/>
            <a:ext cx="12192000" cy="6426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26813" y="5661786"/>
            <a:ext cx="824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Enaruna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3865635" y="5634329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Garrett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8805889" y="5661786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Braun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6204794" y="5430954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O. Agbaji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5130176" y="5996104"/>
            <a:ext cx="10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S. De Sousa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5714050" y="5601984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I. Moss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6860506" y="5520384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Dotson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11080813" y="5591950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U. Azubuike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7509724" y="6048618"/>
            <a:ext cx="976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McCormack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86520" y="2507185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F40DB-3AC2-47B7-ABAE-C22DFD11F9FC}"/>
              </a:ext>
            </a:extLst>
          </p:cNvPr>
          <p:cNvSpPr txBox="1"/>
          <p:nvPr/>
        </p:nvSpPr>
        <p:spPr>
          <a:xfrm>
            <a:off x="3412968" y="202217"/>
            <a:ext cx="5366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Kansas | 2019-20 (28-3)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53.7% </a:t>
            </a:r>
            <a:r>
              <a:rPr lang="en-US" sz="2000" dirty="0">
                <a:ln w="12700">
                  <a:solidFill>
                    <a:srgbClr val="00CD66"/>
                  </a:solidFill>
                </a:ln>
                <a:latin typeface="Consolas" panose="020B0609020204030204" pitchFamily="49" charset="0"/>
              </a:rPr>
              <a:t>(1/24)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1761CF-2A7A-4B58-965C-10682A83EA35}"/>
              </a:ext>
            </a:extLst>
          </p:cNvPr>
          <p:cNvSpPr/>
          <p:nvPr/>
        </p:nvSpPr>
        <p:spPr>
          <a:xfrm>
            <a:off x="219512" y="202217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0051BA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BD7475-205C-40D9-BE70-030AB802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1" y="451304"/>
            <a:ext cx="928315" cy="8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99689D0E-9261-454F-AD06-8627C213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23"/>
            <a:ext cx="12192000" cy="64339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2576362" y="5666060"/>
            <a:ext cx="1260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Sloan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7477331" y="5665124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McGuirl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3385696" y="6009690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A. Gordon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6345937" y="5636466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Gordon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1803037" y="5615833"/>
            <a:ext cx="866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X. Sneed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5016138" y="5624635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Diarra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3512272" y="5654685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Mawien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4260756" y="5651127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Murphy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5490747" y="5997375"/>
            <a:ext cx="121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L. Stockard III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91188" y="2554772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F75EF-CD45-4649-820B-418CE654B682}"/>
              </a:ext>
            </a:extLst>
          </p:cNvPr>
          <p:cNvSpPr txBox="1"/>
          <p:nvPr/>
        </p:nvSpPr>
        <p:spPr>
          <a:xfrm>
            <a:off x="2856064" y="217517"/>
            <a:ext cx="64798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Kansas St. | 2019-20 (11-21) 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47.5% </a:t>
            </a:r>
            <a:r>
              <a:rPr lang="en-US" sz="2000" dirty="0">
                <a:ln w="12700">
                  <a:solidFill>
                    <a:srgbClr val="EC4646"/>
                  </a:solidFill>
                </a:ln>
                <a:latin typeface="Consolas" panose="020B0609020204030204" pitchFamily="49" charset="0"/>
              </a:rPr>
              <a:t>(9/270)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66E53-C599-4536-B1EA-B7E3FB734D88}"/>
              </a:ext>
            </a:extLst>
          </p:cNvPr>
          <p:cNvSpPr/>
          <p:nvPr/>
        </p:nvSpPr>
        <p:spPr>
          <a:xfrm>
            <a:off x="226506" y="210552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51288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5AF2F18-40EB-4D08-B9B3-4336D1725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8" y="477164"/>
            <a:ext cx="1031477" cy="8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FF92F2C-C86E-4810-9AAD-9716F64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64"/>
            <a:ext cx="12192000" cy="64384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2833848" y="6001445"/>
            <a:ext cx="1260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Jackson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1189964" y="5527748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P. Nixon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16906" y="5689086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Grill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3743494" y="5549905"/>
            <a:ext cx="1061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R. Bolton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3803613" y="5412332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Jacobson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8015440" y="5643164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S. Young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4696188" y="5953674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Z. Griffin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11195326" y="5564606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Haliburton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9041345" y="5666463"/>
            <a:ext cx="110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G. Conditt 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91132" y="2554773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84F-3D3B-485F-8868-AED80F4F6DB2}"/>
              </a:ext>
            </a:extLst>
          </p:cNvPr>
          <p:cNvSpPr txBox="1"/>
          <p:nvPr/>
        </p:nvSpPr>
        <p:spPr>
          <a:xfrm>
            <a:off x="3047042" y="203045"/>
            <a:ext cx="6097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Iowa St. | 2019-20 (12-20)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49.8% </a:t>
            </a:r>
            <a:r>
              <a:rPr lang="en-US" sz="2000" dirty="0">
                <a:ln w="12700">
                  <a:solidFill>
                    <a:srgbClr val="A4FFA1"/>
                  </a:solidFill>
                </a:ln>
                <a:latin typeface="Consolas" panose="020B0609020204030204" pitchFamily="49" charset="0"/>
              </a:rPr>
              <a:t>(4/158)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34B8E1-0550-4E4C-8715-86945E7787ED}"/>
              </a:ext>
            </a:extLst>
          </p:cNvPr>
          <p:cNvSpPr/>
          <p:nvPr/>
        </p:nvSpPr>
        <p:spPr>
          <a:xfrm>
            <a:off x="219512" y="211325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B81237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96866066-831E-4191-A124-11C4C434C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0" y="271382"/>
            <a:ext cx="1097096" cy="10970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720C075-F4AD-4ACE-9FDF-8B74AC923797}"/>
              </a:ext>
            </a:extLst>
          </p:cNvPr>
          <p:cNvSpPr txBox="1"/>
          <p:nvPr/>
        </p:nvSpPr>
        <p:spPr>
          <a:xfrm>
            <a:off x="10196803" y="5643164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Lewis</a:t>
            </a:r>
          </a:p>
        </p:txBody>
      </p:sp>
    </p:spTree>
    <p:extLst>
      <p:ext uri="{BB962C8B-B14F-4D97-AF65-F5344CB8AC3E}">
        <p14:creationId xmlns:p14="http://schemas.microsoft.com/office/powerpoint/2010/main" val="14957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101C13-3061-47C0-9C3C-6A1E4938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77"/>
            <a:ext cx="12192000" cy="64242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5271563" y="5694584"/>
            <a:ext cx="824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Mayer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3130440" y="6009506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Vital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5862095" y="5564616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Teague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3909963" y="5547031"/>
            <a:ext cx="908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Mitchell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6696808" y="5547031"/>
            <a:ext cx="866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Butler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4855688" y="6036090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F. Thamba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8482052" y="5598545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F. Gillespie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4634055" y="5598545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Bandoo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3963619" y="5360018"/>
            <a:ext cx="976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Clark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91134" y="255090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50171B-BFEB-4016-8546-FD1F5D75F3DB}"/>
              </a:ext>
            </a:extLst>
          </p:cNvPr>
          <p:cNvSpPr txBox="1"/>
          <p:nvPr/>
        </p:nvSpPr>
        <p:spPr>
          <a:xfrm>
            <a:off x="3420691" y="217518"/>
            <a:ext cx="53506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Baylor | 2019-20 (26-4)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49.4% </a:t>
            </a:r>
            <a:r>
              <a:rPr lang="en-US" sz="2000" dirty="0">
                <a:ln w="12700">
                  <a:solidFill>
                    <a:srgbClr val="FFFFCE"/>
                  </a:solidFill>
                </a:ln>
                <a:latin typeface="Consolas" panose="020B0609020204030204" pitchFamily="49" charset="0"/>
              </a:rPr>
              <a:t>(6/188)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D1E1D9-E4FC-43A9-BAB8-D6717A8AD332}"/>
              </a:ext>
            </a:extLst>
          </p:cNvPr>
          <p:cNvSpPr/>
          <p:nvPr/>
        </p:nvSpPr>
        <p:spPr>
          <a:xfrm>
            <a:off x="226506" y="209011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004833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D3FC3BF8-774A-4D4B-8FC2-2C18EFDB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4" y="427322"/>
            <a:ext cx="892552" cy="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1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3239499-C59B-4768-96B1-77C4168A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13"/>
            <a:ext cx="12192000" cy="64217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2093366" y="5507774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A. Reaves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437214" y="5642666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Bieniemy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5499314" y="5623190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A. Williams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4413798" y="5392358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V. Iwuakor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4413798" y="5527250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Doolittle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1482241" y="6003575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Hill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11352630" y="5693850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K. Kuath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2885207" y="5642666"/>
            <a:ext cx="83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Harmon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8703532" y="5562718"/>
            <a:ext cx="976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B. Manek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91134" y="2550226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12D81B-3331-4C9E-A3C3-A98D522058F9}"/>
              </a:ext>
            </a:extLst>
          </p:cNvPr>
          <p:cNvSpPr txBox="1"/>
          <p:nvPr/>
        </p:nvSpPr>
        <p:spPr>
          <a:xfrm>
            <a:off x="3080579" y="206218"/>
            <a:ext cx="60308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Oklahoma | 2019-20 (19-12)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48.2% </a:t>
            </a:r>
            <a:r>
              <a:rPr lang="en-US" sz="2000" dirty="0">
                <a:ln w="12700">
                  <a:solidFill>
                    <a:srgbClr val="FF9A9A"/>
                  </a:solidFill>
                </a:ln>
                <a:latin typeface="Consolas" panose="020B0609020204030204" pitchFamily="49" charset="0"/>
              </a:rPr>
              <a:t>(7/237)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D14087-A82C-48E9-B0EE-251486F136E2}"/>
              </a:ext>
            </a:extLst>
          </p:cNvPr>
          <p:cNvSpPr/>
          <p:nvPr/>
        </p:nvSpPr>
        <p:spPr>
          <a:xfrm>
            <a:off x="226506" y="211325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841617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stop sign&#10;&#10;Description automatically generated">
            <a:extLst>
              <a:ext uri="{FF2B5EF4-FFF2-40B4-BE49-F238E27FC236}">
                <a16:creationId xmlns:a16="http://schemas.microsoft.com/office/drawing/2014/main" id="{2D7E915B-EA4F-44C0-BDE2-743B17F1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2" y="346400"/>
            <a:ext cx="819980" cy="10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86F2E69-0A38-4567-B9BA-4878268F0F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45"/>
            <a:ext cx="12192000" cy="6429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355287" y="5928487"/>
            <a:ext cx="1140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A. Anderson III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6182276" y="5940182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Laurent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4457065" y="5940182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Ke. Boone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5544780" y="5544034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McGriff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8388922" y="5677758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Ka. Boone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3524198" y="5538268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I. Likekele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2499301" y="5534593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L. Waters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-78383" y="5650009"/>
            <a:ext cx="10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Harris Jr.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11039819" y="5653046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Dziagwa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4835054" y="5623809"/>
            <a:ext cx="976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Y. Anei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85656" y="254064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A5BF4-0D2F-4158-8F9A-0D1C7BDE2ADE}"/>
              </a:ext>
            </a:extLst>
          </p:cNvPr>
          <p:cNvSpPr txBox="1"/>
          <p:nvPr/>
        </p:nvSpPr>
        <p:spPr>
          <a:xfrm>
            <a:off x="2642232" y="210552"/>
            <a:ext cx="6907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Oklahoma St. | 2019-20 (18-14)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47.8% </a:t>
            </a:r>
            <a:r>
              <a:rPr lang="en-US" sz="2000" dirty="0">
                <a:ln w="12700">
                  <a:solidFill>
                    <a:srgbClr val="FF9A9A"/>
                  </a:solidFill>
                </a:ln>
                <a:latin typeface="Consolas" panose="020B0609020204030204" pitchFamily="49" charset="0"/>
              </a:rPr>
              <a:t>(8/260)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DA089E-D268-4350-8808-44DF6D34CF9F}"/>
              </a:ext>
            </a:extLst>
          </p:cNvPr>
          <p:cNvSpPr/>
          <p:nvPr/>
        </p:nvSpPr>
        <p:spPr>
          <a:xfrm>
            <a:off x="241083" y="211325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FA650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85C7206-4455-4BC0-B067-A0269B93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" y="501662"/>
            <a:ext cx="1744824" cy="7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6248F-3300-4C01-B675-FAA75EE2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21"/>
            <a:ext cx="12192000" cy="64197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CCB94C-6E75-41A3-B1C2-5A19C646C4DC}"/>
              </a:ext>
            </a:extLst>
          </p:cNvPr>
          <p:cNvSpPr txBox="1"/>
          <p:nvPr/>
        </p:nvSpPr>
        <p:spPr>
          <a:xfrm>
            <a:off x="1995194" y="6524338"/>
            <a:ext cx="82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Shooting Efficiency (eFG%)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6F2-D8A4-4A3E-91C8-0DCBED560538}"/>
              </a:ext>
            </a:extLst>
          </p:cNvPr>
          <p:cNvSpPr txBox="1"/>
          <p:nvPr/>
        </p:nvSpPr>
        <p:spPr>
          <a:xfrm>
            <a:off x="10335237" y="44461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FGA per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AD40D-D042-4095-BB6D-9EEDB3923F2D}"/>
              </a:ext>
            </a:extLst>
          </p:cNvPr>
          <p:cNvSpPr txBox="1"/>
          <p:nvPr/>
        </p:nvSpPr>
        <p:spPr>
          <a:xfrm>
            <a:off x="10335237" y="2048314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D35DB-C4A0-412B-AD08-CAA4659F7B13}"/>
              </a:ext>
            </a:extLst>
          </p:cNvPr>
          <p:cNvSpPr txBox="1"/>
          <p:nvPr/>
        </p:nvSpPr>
        <p:spPr>
          <a:xfrm>
            <a:off x="10865141" y="87448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8 – 12+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62774-937F-4FAC-A30E-DEBBE665B692}"/>
              </a:ext>
            </a:extLst>
          </p:cNvPr>
          <p:cNvSpPr txBox="1"/>
          <p:nvPr/>
        </p:nvSpPr>
        <p:spPr>
          <a:xfrm>
            <a:off x="10858147" y="1316978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4 - 8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FBBEF-0926-4B9C-9195-93756CB81633}"/>
              </a:ext>
            </a:extLst>
          </p:cNvPr>
          <p:cNvSpPr txBox="1"/>
          <p:nvPr/>
        </p:nvSpPr>
        <p:spPr>
          <a:xfrm>
            <a:off x="10858148" y="1682646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0 - 4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CFD8-8602-4069-90B1-D7437C2E3FCD}"/>
              </a:ext>
            </a:extLst>
          </p:cNvPr>
          <p:cNvSpPr txBox="1"/>
          <p:nvPr/>
        </p:nvSpPr>
        <p:spPr>
          <a:xfrm>
            <a:off x="10858144" y="2554773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1615-9B25-4FD8-A92E-827ED1E51719}"/>
              </a:ext>
            </a:extLst>
          </p:cNvPr>
          <p:cNvSpPr txBox="1"/>
          <p:nvPr/>
        </p:nvSpPr>
        <p:spPr>
          <a:xfrm>
            <a:off x="10858145" y="3006012"/>
            <a:ext cx="110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F/C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5385-E8B1-4262-9B35-7678E46A2853}"/>
              </a:ext>
            </a:extLst>
          </p:cNvPr>
          <p:cNvSpPr txBox="1"/>
          <p:nvPr/>
        </p:nvSpPr>
        <p:spPr>
          <a:xfrm>
            <a:off x="8469578" y="5637871"/>
            <a:ext cx="970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O. Tshiebwe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F7309-F692-4837-B046-730010656A90}"/>
              </a:ext>
            </a:extLst>
          </p:cNvPr>
          <p:cNvSpPr txBox="1"/>
          <p:nvPr/>
        </p:nvSpPr>
        <p:spPr>
          <a:xfrm>
            <a:off x="133810" y="5972510"/>
            <a:ext cx="1074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McCabe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8BD55-49A1-41C0-AAF2-B058AE83DDED}"/>
              </a:ext>
            </a:extLst>
          </p:cNvPr>
          <p:cNvSpPr txBox="1"/>
          <p:nvPr/>
        </p:nvSpPr>
        <p:spPr>
          <a:xfrm>
            <a:off x="4220743" y="5637871"/>
            <a:ext cx="903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T. Sherman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7C036-CB0C-4923-AB64-14FFBEBDFB70}"/>
              </a:ext>
            </a:extLst>
          </p:cNvPr>
          <p:cNvSpPr txBox="1"/>
          <p:nvPr/>
        </p:nvSpPr>
        <p:spPr>
          <a:xfrm>
            <a:off x="3412552" y="5538791"/>
            <a:ext cx="84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D. Culver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7AAA-BEF2-4DD4-B1AB-E3B0A3039E54}"/>
              </a:ext>
            </a:extLst>
          </p:cNvPr>
          <p:cNvSpPr txBox="1"/>
          <p:nvPr/>
        </p:nvSpPr>
        <p:spPr>
          <a:xfrm>
            <a:off x="2577274" y="5396128"/>
            <a:ext cx="1165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E. Matthews Jr.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F313E-D3E0-4BEF-B618-780C93DAC3DF}"/>
              </a:ext>
            </a:extLst>
          </p:cNvPr>
          <p:cNvSpPr txBox="1"/>
          <p:nvPr/>
        </p:nvSpPr>
        <p:spPr>
          <a:xfrm>
            <a:off x="4902252" y="5947138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S. McNeil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D4FD1-5EB3-4AE4-981A-38EB39A399AD}"/>
              </a:ext>
            </a:extLst>
          </p:cNvPr>
          <p:cNvSpPr txBox="1"/>
          <p:nvPr/>
        </p:nvSpPr>
        <p:spPr>
          <a:xfrm>
            <a:off x="2512322" y="5600769"/>
            <a:ext cx="96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M. McBride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B86C7-F5D8-4011-AAC3-98C3EDBCB2DA}"/>
              </a:ext>
            </a:extLst>
          </p:cNvPr>
          <p:cNvSpPr txBox="1"/>
          <p:nvPr/>
        </p:nvSpPr>
        <p:spPr>
          <a:xfrm>
            <a:off x="26369" y="5660254"/>
            <a:ext cx="104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G. Osabuohien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8306C-D5B6-4138-B548-DF84FE353DCF}"/>
              </a:ext>
            </a:extLst>
          </p:cNvPr>
          <p:cNvSpPr txBox="1"/>
          <p:nvPr/>
        </p:nvSpPr>
        <p:spPr>
          <a:xfrm>
            <a:off x="3832679" y="6049158"/>
            <a:ext cx="10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C. Harler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78569-0F66-49BD-ABC5-55AFAC974AFC}"/>
              </a:ext>
            </a:extLst>
          </p:cNvPr>
          <p:cNvSpPr txBox="1"/>
          <p:nvPr/>
        </p:nvSpPr>
        <p:spPr>
          <a:xfrm>
            <a:off x="9790234" y="5660254"/>
            <a:ext cx="813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J. Haley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CE144-AF07-4915-84FC-168A70526093}"/>
              </a:ext>
            </a:extLst>
          </p:cNvPr>
          <p:cNvSpPr txBox="1"/>
          <p:nvPr/>
        </p:nvSpPr>
        <p:spPr>
          <a:xfrm>
            <a:off x="58722" y="6400454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40.0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A2BB-0846-41AC-8CC6-9D14331AD162}"/>
              </a:ext>
            </a:extLst>
          </p:cNvPr>
          <p:cNvSpPr txBox="1"/>
          <p:nvPr/>
        </p:nvSpPr>
        <p:spPr>
          <a:xfrm>
            <a:off x="2332662" y="640039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44.0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0A45-FCE3-4FDD-B7FC-860EE4382D43}"/>
              </a:ext>
            </a:extLst>
          </p:cNvPr>
          <p:cNvSpPr txBox="1"/>
          <p:nvPr/>
        </p:nvSpPr>
        <p:spPr>
          <a:xfrm>
            <a:off x="9246940" y="6401227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56.0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F44A-268D-4389-B49B-DFA073EDCBBA}"/>
              </a:ext>
            </a:extLst>
          </p:cNvPr>
          <p:cNvSpPr txBox="1"/>
          <p:nvPr/>
        </p:nvSpPr>
        <p:spPr>
          <a:xfrm>
            <a:off x="11520877" y="6400108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60.0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00A2E-A887-4DCF-891C-F4DC63243A1C}"/>
              </a:ext>
            </a:extLst>
          </p:cNvPr>
          <p:cNvSpPr txBox="1"/>
          <p:nvPr/>
        </p:nvSpPr>
        <p:spPr>
          <a:xfrm>
            <a:off x="8074410" y="2571506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54.0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33F3A-2EDF-48DE-A591-1B761B5E32B9}"/>
              </a:ext>
            </a:extLst>
          </p:cNvPr>
          <p:cNvSpPr txBox="1"/>
          <p:nvPr/>
        </p:nvSpPr>
        <p:spPr>
          <a:xfrm>
            <a:off x="4634055" y="6394261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48.0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01DAC-89BC-4C7D-B84C-55574EBE112B}"/>
              </a:ext>
            </a:extLst>
          </p:cNvPr>
          <p:cNvSpPr txBox="1"/>
          <p:nvPr/>
        </p:nvSpPr>
        <p:spPr>
          <a:xfrm>
            <a:off x="6950696" y="6394260"/>
            <a:ext cx="61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52.0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CF25FE-2414-40EA-8F4C-8C83EAC06B44}"/>
              </a:ext>
            </a:extLst>
          </p:cNvPr>
          <p:cNvSpPr txBox="1"/>
          <p:nvPr/>
        </p:nvSpPr>
        <p:spPr>
          <a:xfrm>
            <a:off x="2481371" y="210551"/>
            <a:ext cx="7229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West Virginia | 2019-20 (21-10)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46.5% </a:t>
            </a:r>
            <a:r>
              <a:rPr lang="en-US" sz="2000" dirty="0">
                <a:ln w="12700">
                  <a:solidFill>
                    <a:srgbClr val="EC4646"/>
                  </a:solidFill>
                </a:ln>
                <a:latin typeface="Consolas" panose="020B0609020204030204" pitchFamily="49" charset="0"/>
              </a:rPr>
              <a:t>(10/308)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7CBAED-EE9E-46B2-88A8-10017199452E}"/>
              </a:ext>
            </a:extLst>
          </p:cNvPr>
          <p:cNvSpPr/>
          <p:nvPr/>
        </p:nvSpPr>
        <p:spPr>
          <a:xfrm>
            <a:off x="219512" y="211325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EAAA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604A588D-F088-45CA-903B-4F3E1A14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7" y="487497"/>
            <a:ext cx="896220" cy="9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20176</TotalTime>
  <Words>736</Words>
  <Application>Microsoft Office PowerPoint</Application>
  <PresentationFormat>Widescreen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Muhanna, Amer I</dc:creator>
  <cp:lastModifiedBy>Muhanna, Amer I</cp:lastModifiedBy>
  <cp:revision>182</cp:revision>
  <dcterms:created xsi:type="dcterms:W3CDTF">2019-07-19T20:32:57Z</dcterms:created>
  <dcterms:modified xsi:type="dcterms:W3CDTF">2020-04-03T04:48:21Z</dcterms:modified>
</cp:coreProperties>
</file>