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E9E"/>
    <a:srgbClr val="EC4646"/>
    <a:srgbClr val="A4FFA1"/>
    <a:srgbClr val="EFEADF"/>
    <a:srgbClr val="00CC66"/>
    <a:srgbClr val="FA6501"/>
    <a:srgbClr val="EAAA00"/>
    <a:srgbClr val="841617"/>
    <a:srgbClr val="541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FBED-D25D-4508-89F6-F16BC8AD4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E604-DF44-4B21-9274-16CEE037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8986-7B52-4AD5-B49C-823960A7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3928-C5FA-4805-AE23-6005731D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E50B-ED1D-4F54-AE15-0AAC1161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B254-5B7A-428A-A5B6-01AEACB4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76D9E-9501-4CF0-9633-32123EF2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2388-E0B3-4132-9783-F7B1D6C8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3065-82CE-4DF2-8D10-A3AFB925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C923-17D9-4B70-AC1E-4E09AB04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03E2F-61C2-410B-B607-32C549E6E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78EC-ECCE-462A-9461-2781FFF9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0AD9-46EC-4DFD-B625-4CE2C5F9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5E39-E937-49B6-9375-BB8FA37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C347-0F3E-45AE-9249-D07BA11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97E0-5A35-4763-8548-4CD039FF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2200-A176-4D86-83D9-66FFC5E1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252C-4920-425D-ADC5-C3E4481E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6AD35-DC5F-483C-A692-10DF91B6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40FE-AC03-4F08-8F14-95B88EF1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09F-EA63-4885-BC26-A4F7997D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E9F52-88F6-4403-B3C0-7AB413B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6F00-8A61-4F80-BA5B-C7E2D0D9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9165-955E-45A2-8C54-100BC0C2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299D-D81F-4126-A4A2-B6A8248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3859-8C48-4ADE-A656-0F6A03CD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B0C4-4A45-4F30-9910-51AE84CD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7AE8C-5FCB-4874-9E18-0DCC8AF9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4550-D861-48A9-84B6-336E0AF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48B9-F83D-4529-90D8-F9D5014E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7A9B-D959-4751-8D69-40D9A786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D29-A6E5-4080-BD32-056EEF76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12B7-1FCF-4D69-98B5-0B4AA27C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3EA98-CD32-49DC-B5B7-37895717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DA2B-2971-4C1F-88F1-B719C265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21DF-C5C8-436D-96AD-254F9705A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1FD47-FF58-491A-8856-CC6DF2CF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9C0D7-2D1D-4AAB-8C3A-3F14C45B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D5478-47C4-43B3-A466-C5BE350A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77AE-C8C2-4D8B-BF07-4EB7443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B788-ABF4-4F4F-BFC0-02D34FF1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E56A-610D-4D2A-9692-C9151D2E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0EE93-087D-4E4E-829B-DAAFC57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0415B-FDD6-414D-A61A-5D8B552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4C077-17E2-470A-8763-5A63ABFC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ADE3A-C64F-4200-8272-67009E0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411C-2D8A-453A-88ED-92A0B6AD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961-581A-4917-9C20-B9A2A560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D01D-285B-4B22-81DA-590C88BB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207D-2525-4425-9222-AE43D430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492-E801-41DE-9123-0BE4D06D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5658-3FA7-42D0-A03A-E4E9E5E6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AEE1-545E-4C79-8ADA-63AF7062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76D3F-8EA9-4175-AEBE-7F2334EA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FE2C6-125C-43B1-B611-3EDEB33E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E34D8-596A-4DF1-955B-B882AC55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3BA1-90A2-4073-B23F-2EEBED2D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97DA-F104-4A7B-BEAF-6B949AC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50CD0-C162-4984-8651-F433DEF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D40C-B88F-4006-A00C-4A442755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88E0-4B8D-4BB4-81C1-F4CBED380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A2F9-7C8E-4A7C-B6D2-BE579B903F7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8952-F528-4354-9192-B7188A93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9DFB-279B-4605-AA3F-5932B151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FF59-8C64-49EE-BBE5-AB445735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52A6E38-C3BE-4CB4-A75E-F5EA74E47D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2" y="1405053"/>
            <a:ext cx="7915589" cy="46832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BF57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4558B16-1C1F-4EA4-9B84-3B3E01D1F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7" y="539116"/>
            <a:ext cx="1110293" cy="517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467161" y="231162"/>
            <a:ext cx="5339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11.5 </a:t>
            </a:r>
            <a:r>
              <a:rPr lang="en-US" sz="2000" dirty="0">
                <a:ln w="12700">
                  <a:solidFill>
                    <a:srgbClr val="FF9E9E"/>
                  </a:solidFill>
                </a:ln>
                <a:effectLst/>
                <a:latin typeface="Consolas" panose="020B0609020204030204" pitchFamily="49" charset="0"/>
              </a:rPr>
              <a:t>(7/61)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11.5 (7/61)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073094" y="3499729"/>
            <a:ext cx="187867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104.1 (9/153)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92.6 (5/24)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49.9%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(3/154)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26.6%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(9/218)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57889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(10/350)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45979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(7/278)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8210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46.9%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(7/61)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16805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67.8%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(10/330)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(6/60)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35.3%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(7/246)</a:t>
            </a:r>
          </a:p>
        </p:txBody>
      </p:sp>
    </p:spTree>
    <p:extLst>
      <p:ext uri="{BB962C8B-B14F-4D97-AF65-F5344CB8AC3E}">
        <p14:creationId xmlns:p14="http://schemas.microsoft.com/office/powerpoint/2010/main" val="28153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EC009F-2BE8-4EB0-A1C4-BC83B79B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44" y="1405053"/>
            <a:ext cx="7915589" cy="46832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FA650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2710838" y="191704"/>
            <a:ext cx="6927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Oklahoma St. | 2019-20 (18-14)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12.7 </a:t>
            </a:r>
            <a:r>
              <a:rPr lang="en-US" sz="2000" dirty="0">
                <a:ln w="12700">
                  <a:solidFill>
                    <a:srgbClr val="FFFFCC"/>
                  </a:solidFill>
                </a:ln>
                <a:latin typeface="Consolas" panose="020B0609020204030204" pitchFamily="49" charset="0"/>
              </a:rPr>
              <a:t>(6/53)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12.7 (6/53)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58859" y="3499984"/>
            <a:ext cx="187868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107.2 (7/84)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7" y="3500893"/>
            <a:ext cx="187868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94.5 (8/46)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786875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47.8%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(8/260)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4672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(6/123)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97507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(3/108)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60959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19.5%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(5/222)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46.7%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(6/56)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84158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71.0%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(4/223)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54468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(8/76)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85664" y="4845739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33.1%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(6/205)</a:t>
            </a: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35D2C4-E055-49B2-ADE7-F2775F1E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13" y="369065"/>
            <a:ext cx="1744824" cy="7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D48E47-8D12-423A-AB33-E87B726A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32" y="1405054"/>
            <a:ext cx="7934513" cy="468641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A7B1F20-FE22-4F6C-8631-2E9FE61C271B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FE010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2888639" y="192286"/>
            <a:ext cx="64882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Texas Tech | 2019-20 (18-13)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19.3 </a:t>
            </a:r>
            <a:r>
              <a:rPr lang="en-US" sz="2000" dirty="0">
                <a:ln w="12700">
                  <a:solidFill>
                    <a:srgbClr val="A4FFA1"/>
                  </a:solidFill>
                </a:ln>
                <a:latin typeface="Consolas" panose="020B0609020204030204" pitchFamily="49" charset="0"/>
              </a:rPr>
              <a:t>(4/21)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19.3 (4/21)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109.8 (3/47)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90.5 (4/9)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51.7%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(2/77)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(8/172)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(5/127)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29331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19.7%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(6/237)</a:t>
            </a:r>
            <a:endParaRPr lang="en-US" sz="13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8210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46.2%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(4/37)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3750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70.7%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(5/237)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(2/17)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35.4%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(8/250)</a:t>
            </a:r>
          </a:p>
        </p:txBody>
      </p:sp>
      <p:pic>
        <p:nvPicPr>
          <p:cNvPr id="21" name="Picture 20" descr="A picture containing object&#10;&#10;Description automatically generated">
            <a:extLst>
              <a:ext uri="{FF2B5EF4-FFF2-40B4-BE49-F238E27FC236}">
                <a16:creationId xmlns:a16="http://schemas.microsoft.com/office/drawing/2014/main" id="{02923449-00BC-408F-B178-ACCEF8744E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7" y="36660"/>
            <a:ext cx="1879142" cy="14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923434E-690B-4A29-A638-DCEBB6DA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58" y="1405052"/>
            <a:ext cx="7915589" cy="467708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5DE6620-25B9-4D26-86C9-266F51D6032D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B81237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116703" y="192284"/>
            <a:ext cx="60510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Iowa St. | 2019-20 (12-20)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8.4 </a:t>
            </a:r>
            <a:r>
              <a:rPr lang="en-US" sz="2000" dirty="0">
                <a:ln w="12700">
                  <a:solidFill>
                    <a:srgbClr val="EC4646"/>
                  </a:solidFill>
                </a:ln>
                <a:latin typeface="Consolas" panose="020B0609020204030204" pitchFamily="49" charset="0"/>
              </a:rPr>
              <a:t>(9/89)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8.4 (9/89)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109.6 (4/48)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7" y="3500893"/>
            <a:ext cx="202469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101.2 (10/147)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49.8%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(4/158)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(7/131)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(8/281)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60973" y="5083613"/>
            <a:ext cx="87601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(4/167)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9752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51.8%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(10/282)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26688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68.4%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(9/317)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(3/67)</a:t>
            </a:r>
          </a:p>
        </p:txBody>
      </p:sp>
      <p:pic>
        <p:nvPicPr>
          <p:cNvPr id="21" name="Picture 20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D52959B7-EAA8-4CEF-9776-FA119581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6" y="138785"/>
            <a:ext cx="1097096" cy="10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07D5DAE-AADA-4238-96CB-E541C9CB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2" y="1405053"/>
            <a:ext cx="7915590" cy="46832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51288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2908794" y="172468"/>
            <a:ext cx="64566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Kansas St. | 2019-20 (11-21)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8.3 </a:t>
            </a:r>
            <a:r>
              <a:rPr lang="en-US" sz="2000" dirty="0">
                <a:ln w="12700">
                  <a:solidFill>
                    <a:srgbClr val="EC4646"/>
                  </a:solidFill>
                </a:ln>
                <a:latin typeface="Consolas" panose="020B0609020204030204" pitchFamily="49" charset="0"/>
              </a:rPr>
              <a:t>(10/90)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8.3 (10/90)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3944086" y="3499729"/>
            <a:ext cx="200768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102.5 (10/177)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94.2 (7/40)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47.5%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(9/270)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(5/118)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(4/123)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10915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(9/312)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49.6%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(9/180)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3750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69.9%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(8/275)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24.3%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(1/8)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38.8%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(10/299)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2995DC-6F33-4BE1-BAA0-F3D0A937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0" y="345340"/>
            <a:ext cx="1031477" cy="8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reen background&#10;&#10;Description automatically generated">
            <a:extLst>
              <a:ext uri="{FF2B5EF4-FFF2-40B4-BE49-F238E27FC236}">
                <a16:creationId xmlns:a16="http://schemas.microsoft.com/office/drawing/2014/main" id="{481D8808-FA7E-40BC-B9F6-3BEC1256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18" y="1405049"/>
            <a:ext cx="7915589" cy="46861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0051BA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450006" y="231162"/>
            <a:ext cx="53742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Kansas | 2019-20 (28-3)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30.3 </a:t>
            </a:r>
            <a:r>
              <a:rPr lang="en-US" sz="2000" dirty="0">
                <a:ln w="12700">
                  <a:solidFill>
                    <a:srgbClr val="00CC66"/>
                  </a:solidFill>
                </a:ln>
                <a:latin typeface="Consolas" panose="020B0609020204030204" pitchFamily="49" charset="0"/>
              </a:rPr>
              <a:t>(1/1)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30.3 (1/1)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115.8 (1/8)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85.5 (1/2)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53.7%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32.6%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(3/41)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(2/89)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60958" y="5083613"/>
            <a:ext cx="88640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(3/166)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4" y="5083613"/>
            <a:ext cx="8210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43.7%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49275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73.6%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(1/110)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42517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(9/178)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(2/12)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4419C0-1D65-476C-9B74-4F5795CE9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7" y="327815"/>
            <a:ext cx="928315" cy="8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rawing&#10;&#10;Description automatically generated">
            <a:extLst>
              <a:ext uri="{FF2B5EF4-FFF2-40B4-BE49-F238E27FC236}">
                <a16:creationId xmlns:a16="http://schemas.microsoft.com/office/drawing/2014/main" id="{F5F5BC41-2227-476D-B4C0-9353E38E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2" y="1405053"/>
            <a:ext cx="7915589" cy="46861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004833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464847" y="192286"/>
            <a:ext cx="53445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Baylor | 2019-20 (26-4)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25.4 </a:t>
            </a:r>
            <a:r>
              <a:rPr lang="en-US" sz="2000" dirty="0">
                <a:ln w="12700">
                  <a:solidFill>
                    <a:srgbClr val="00CC66"/>
                  </a:solidFill>
                </a:ln>
                <a:latin typeface="Consolas" panose="020B0609020204030204" pitchFamily="49" charset="0"/>
              </a:rPr>
              <a:t>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25.4 (2/3)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113.5 (2/17)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88.1 (3/4)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49.4%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(6/188)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(7/228)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60959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(2/97)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3" y="5083613"/>
            <a:ext cx="8947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45.2%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(3/15)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3750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70.2%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(7/259)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(3/22)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(4/141)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B7D9475-8B24-4BC9-8E72-CE62AE30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6" y="297039"/>
            <a:ext cx="892552" cy="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49A251-95CA-40A9-9B5F-260FF4C7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2" y="1400213"/>
            <a:ext cx="7915589" cy="468325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541A8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690522" y="231162"/>
            <a:ext cx="48931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TCU | 2019-20 (16-16)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9.4 </a:t>
            </a:r>
            <a:r>
              <a:rPr lang="en-US" sz="2000" dirty="0">
                <a:ln w="12700">
                  <a:solidFill>
                    <a:srgbClr val="FF9E9E"/>
                  </a:solidFill>
                </a:ln>
                <a:latin typeface="Consolas" panose="020B0609020204030204" pitchFamily="49" charset="0"/>
              </a:rPr>
              <a:t>(8/84)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9.4 (8/84)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073094" y="3499729"/>
            <a:ext cx="187868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105.5 (8/119)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96.1 (9/66)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49.4%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(5/187)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32.2%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(4/48)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27.1%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(9/304)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03119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(10/320)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3" y="5083613"/>
            <a:ext cx="8947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49.3%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(8/163)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3750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70.4%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(6/256)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26475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(5/55)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30.8%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(5/142)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0D12CFB-BD24-4C2B-A5D1-E899A10E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8" y="404303"/>
            <a:ext cx="1350352" cy="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62DF19B-B68F-491A-AB7D-2CDD61A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2" y="1405053"/>
            <a:ext cx="7915589" cy="467662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841617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3131521" y="231162"/>
            <a:ext cx="60111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Oklahoma | 2019-20 (19-12)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15.7 </a:t>
            </a:r>
            <a:r>
              <a:rPr lang="en-US" sz="2000" dirty="0">
                <a:ln w="12700">
                  <a:solidFill>
                    <a:srgbClr val="FFFFCC"/>
                  </a:solidFill>
                </a:ln>
                <a:latin typeface="Consolas" panose="020B0609020204030204" pitchFamily="49" charset="0"/>
              </a:rPr>
              <a:t>(5/35)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15.7 (5/35)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108.8 (5/58)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8" y="3500893"/>
            <a:ext cx="158815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93.1 (6/29)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875712" y="5083613"/>
            <a:ext cx="88640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48.2%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(7/237)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481405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23.3%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(10/306)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69514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31.2%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(6/214)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779621" y="5083613"/>
            <a:ext cx="8210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(1/26)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3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46.7%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(5/55)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37503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72.6%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(2/149)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07812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37538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19.7%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(1/1)</a:t>
            </a:r>
          </a:p>
        </p:txBody>
      </p:sp>
      <p:pic>
        <p:nvPicPr>
          <p:cNvPr id="4" name="Picture 3" descr="A stop sign&#10;&#10;Description automatically generated">
            <a:extLst>
              <a:ext uri="{FF2B5EF4-FFF2-40B4-BE49-F238E27FC236}">
                <a16:creationId xmlns:a16="http://schemas.microsoft.com/office/drawing/2014/main" id="{253271CD-D37F-456A-9ACE-04CD09E52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4" y="213803"/>
            <a:ext cx="819980" cy="10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34D1E-B89D-44A4-A253-825E2FFF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04" y="1405053"/>
            <a:ext cx="7915589" cy="46832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AFBB9-1C6B-487B-9460-BAE78189E9A5}"/>
              </a:ext>
            </a:extLst>
          </p:cNvPr>
          <p:cNvSpPr/>
          <p:nvPr/>
        </p:nvSpPr>
        <p:spPr>
          <a:xfrm>
            <a:off x="102648" y="78728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EAAA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64E9C-2259-4138-84A0-6E093CB6D390}"/>
              </a:ext>
            </a:extLst>
          </p:cNvPr>
          <p:cNvSpPr txBox="1"/>
          <p:nvPr/>
        </p:nvSpPr>
        <p:spPr>
          <a:xfrm>
            <a:off x="2530028" y="231162"/>
            <a:ext cx="7131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West Virginia | 2019-20 (21-10)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21.2 </a:t>
            </a:r>
            <a:r>
              <a:rPr lang="en-US" sz="2000" dirty="0">
                <a:ln w="12700">
                  <a:solidFill>
                    <a:srgbClr val="A4FFA1"/>
                  </a:solidFill>
                </a:ln>
                <a:latin typeface="Consolas" panose="020B0609020204030204" pitchFamily="49" charset="0"/>
              </a:rPr>
              <a:t>(3/10)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A449-E59C-4F29-A7CE-EDA103486C2C}"/>
              </a:ext>
            </a:extLst>
          </p:cNvPr>
          <p:cNvSpPr txBox="1"/>
          <p:nvPr/>
        </p:nvSpPr>
        <p:spPr>
          <a:xfrm>
            <a:off x="5202912" y="2112939"/>
            <a:ext cx="187868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Net Rtg</a:t>
            </a:r>
          </a:p>
          <a:p>
            <a:pPr algn="ctr">
              <a:spcAft>
                <a:spcPts val="300"/>
              </a:spcAft>
            </a:pPr>
            <a:r>
              <a:rPr lang="en-US" sz="2000" dirty="0">
                <a:ln w="0">
                  <a:noFill/>
                </a:ln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21.2 (3/10)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B582-F7FB-428D-9FE1-13A6509F37BD}"/>
              </a:ext>
            </a:extLst>
          </p:cNvPr>
          <p:cNvSpPr txBox="1"/>
          <p:nvPr/>
        </p:nvSpPr>
        <p:spPr>
          <a:xfrm>
            <a:off x="4194508" y="3499729"/>
            <a:ext cx="17572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OER</a:t>
            </a:r>
          </a:p>
          <a:p>
            <a:pPr algn="r"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108.3 (6/67)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F2E45-22A6-49AD-8112-0A7E68A8A0E0}"/>
              </a:ext>
            </a:extLst>
          </p:cNvPr>
          <p:cNvSpPr txBox="1"/>
          <p:nvPr/>
        </p:nvSpPr>
        <p:spPr>
          <a:xfrm>
            <a:off x="6240227" y="3500893"/>
            <a:ext cx="197071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DER</a:t>
            </a:r>
          </a:p>
          <a:p>
            <a:pPr>
              <a:spcAft>
                <a:spcPts val="300"/>
              </a:spcAft>
            </a:pPr>
            <a:r>
              <a:rPr lang="en-US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87.1 (2/3)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DFE4A-75A6-43CC-A95A-BB3ACB30439F}"/>
              </a:ext>
            </a:extLst>
          </p:cNvPr>
          <p:cNvSpPr txBox="1"/>
          <p:nvPr/>
        </p:nvSpPr>
        <p:spPr>
          <a:xfrm>
            <a:off x="2786875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46.5%</a:t>
            </a:r>
          </a:p>
          <a:p>
            <a:pPr algn="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(10/308)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A2F6E-EAA3-475E-A8CA-D80290A693D5}"/>
              </a:ext>
            </a:extLst>
          </p:cNvPr>
          <p:cNvSpPr txBox="1"/>
          <p:nvPr/>
        </p:nvSpPr>
        <p:spPr>
          <a:xfrm>
            <a:off x="451873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OREB%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40.1%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9D24C-06CC-490D-89E3-2EFE55D18CAA}"/>
              </a:ext>
            </a:extLst>
          </p:cNvPr>
          <p:cNvSpPr txBox="1"/>
          <p:nvPr/>
        </p:nvSpPr>
        <p:spPr>
          <a:xfrm>
            <a:off x="5232190" y="483774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40.5%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(1/23)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6E334-BCF1-49F2-85FF-2D1F0D5AF91F}"/>
              </a:ext>
            </a:extLst>
          </p:cNvPr>
          <p:cNvSpPr txBox="1"/>
          <p:nvPr/>
        </p:nvSpPr>
        <p:spPr>
          <a:xfrm>
            <a:off x="3667649" y="5083613"/>
            <a:ext cx="9752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20.7%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(8/297)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AE2EC-5A30-40A6-9406-A2069CB1EDB9}"/>
              </a:ext>
            </a:extLst>
          </p:cNvPr>
          <p:cNvSpPr txBox="1"/>
          <p:nvPr/>
        </p:nvSpPr>
        <p:spPr>
          <a:xfrm>
            <a:off x="8489553" y="5083613"/>
            <a:ext cx="97524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eFG%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44.5%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(2/8)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1B4B6-A2D2-4E81-8470-2FF92A3FE15D}"/>
              </a:ext>
            </a:extLst>
          </p:cNvPr>
          <p:cNvSpPr txBox="1"/>
          <p:nvPr/>
        </p:nvSpPr>
        <p:spPr>
          <a:xfrm>
            <a:off x="6809510" y="5083613"/>
            <a:ext cx="9119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DREB%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72.3%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(3/158)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FE45-4625-45E2-9DDC-54B612224795}"/>
              </a:ext>
            </a:extLst>
          </p:cNvPr>
          <p:cNvSpPr txBox="1"/>
          <p:nvPr/>
        </p:nvSpPr>
        <p:spPr>
          <a:xfrm>
            <a:off x="7607813" y="5083613"/>
            <a:ext cx="89477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TO%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22.4%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(4/29)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8C89-FD2A-48FA-92BF-72C6DD382479}"/>
              </a:ext>
            </a:extLst>
          </p:cNvPr>
          <p:cNvSpPr txBox="1"/>
          <p:nvPr/>
        </p:nvSpPr>
        <p:spPr>
          <a:xfrm>
            <a:off x="6000214" y="4829697"/>
            <a:ext cx="975245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FTA 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Rate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37.0%</a:t>
            </a:r>
          </a:p>
          <a:p>
            <a:pPr algn="ctr">
              <a:spcAft>
                <a:spcPts val="300"/>
              </a:spcAft>
            </a:pPr>
            <a:r>
              <a:rPr lang="en-US" sz="14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(9/280)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EBC6F1-210B-4768-98B3-42086EEDF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3" y="354900"/>
            <a:ext cx="896220" cy="9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6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828</Words>
  <Application>Microsoft Office PowerPoint</Application>
  <PresentationFormat>Widescreen</PresentationFormat>
  <Paragraphs>340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Muhanna, Amer I</dc:creator>
  <cp:lastModifiedBy>Muhanna, Amer I</cp:lastModifiedBy>
  <cp:revision>193</cp:revision>
  <dcterms:created xsi:type="dcterms:W3CDTF">2019-07-05T23:15:46Z</dcterms:created>
  <dcterms:modified xsi:type="dcterms:W3CDTF">2020-04-03T02:55:39Z</dcterms:modified>
</cp:coreProperties>
</file>