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83" r:id="rId3"/>
    <p:sldId id="259" r:id="rId4"/>
    <p:sldId id="260" r:id="rId5"/>
    <p:sldId id="269" r:id="rId6"/>
    <p:sldId id="272" r:id="rId7"/>
    <p:sldId id="262" r:id="rId8"/>
    <p:sldId id="280" r:id="rId9"/>
    <p:sldId id="302" r:id="rId10"/>
    <p:sldId id="300" r:id="rId11"/>
    <p:sldId id="301" r:id="rId12"/>
    <p:sldId id="299" r:id="rId13"/>
    <p:sldId id="290" r:id="rId14"/>
    <p:sldId id="298" r:id="rId15"/>
    <p:sldId id="281" r:id="rId16"/>
    <p:sldId id="293" r:id="rId17"/>
    <p:sldId id="294" r:id="rId18"/>
    <p:sldId id="291" r:id="rId19"/>
    <p:sldId id="292" r:id="rId20"/>
    <p:sldId id="289" r:id="rId21"/>
    <p:sldId id="282" r:id="rId22"/>
    <p:sldId id="288" r:id="rId23"/>
    <p:sldId id="273" r:id="rId24"/>
    <p:sldId id="277" r:id="rId25"/>
    <p:sldId id="284" r:id="rId26"/>
    <p:sldId id="266" r:id="rId27"/>
    <p:sldId id="285" r:id="rId28"/>
    <p:sldId id="287" r:id="rId29"/>
    <p:sldId id="268" r:id="rId30"/>
    <p:sldId id="267" r:id="rId31"/>
    <p:sldId id="278" r:id="rId32"/>
  </p:sldIdLst>
  <p:sldSz cx="18288000" cy="10287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M Sans" pitchFamily="2" charset="0"/>
      <p:regular r:id="rId38"/>
      <p:bold r:id="rId39"/>
      <p:italic r:id="rId40"/>
      <p:boldItalic r:id="rId41"/>
    </p:embeddedFont>
    <p:embeddedFont>
      <p:font typeface="DM Sans Bold" charset="0"/>
      <p:regular r:id="rId42"/>
    </p:embeddedFont>
    <p:embeddedFont>
      <p:font typeface="Kollektif Bold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TXdwIKERK1vpjanepvmn3R/X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57955-1E6E-43A5-B5F4-8FB976006893}" v="5" dt="2024-02-10T06:20:02.682"/>
  </p1510:revLst>
</p1510:revInfo>
</file>

<file path=ppt/tableStyles.xml><?xml version="1.0" encoding="utf-8"?>
<a:tblStyleLst xmlns:a="http://schemas.openxmlformats.org/drawingml/2006/main" def="{F76789E7-7A19-4DE3-8AF7-17EF09C647C1}">
  <a:tblStyle styleId="{F76789E7-7A19-4DE3-8AF7-17EF09C64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6" autoAdjust="0"/>
  </p:normalViewPr>
  <p:slideViewPr>
    <p:cSldViewPr snapToGrid="0">
      <p:cViewPr varScale="1">
        <p:scale>
          <a:sx n="50" d="100"/>
          <a:sy n="50" d="100"/>
        </p:scale>
        <p:origin x="38" y="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0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661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3dc7405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g2a3dc7405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693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3dc7405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g2a3dc7405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74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A7499FEA-98B3-C2C4-219C-C9E9C224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3dc7405fd_0_110:notes">
            <a:extLst>
              <a:ext uri="{FF2B5EF4-FFF2-40B4-BE49-F238E27FC236}">
                <a16:creationId xmlns:a16="http://schemas.microsoft.com/office/drawing/2014/main" id="{AE9D59C7-0114-34F7-DF8D-869E4EDD0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g2a3dc7405fd_0_110:notes">
            <a:extLst>
              <a:ext uri="{FF2B5EF4-FFF2-40B4-BE49-F238E27FC236}">
                <a16:creationId xmlns:a16="http://schemas.microsoft.com/office/drawing/2014/main" id="{C452F63E-CF8E-ECE9-6B7F-939EF87C8D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07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3dc7405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g2a3dc7405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722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DCBFB08D-96C4-D04C-AC76-106CC653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>
            <a:extLst>
              <a:ext uri="{FF2B5EF4-FFF2-40B4-BE49-F238E27FC236}">
                <a16:creationId xmlns:a16="http://schemas.microsoft.com/office/drawing/2014/main" id="{2880BA79-14DE-EB0F-351E-5ED4E89C58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>
            <a:extLst>
              <a:ext uri="{FF2B5EF4-FFF2-40B4-BE49-F238E27FC236}">
                <a16:creationId xmlns:a16="http://schemas.microsoft.com/office/drawing/2014/main" id="{3E3101F8-B0D7-489E-8AD9-2B09CE6393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67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0578A81D-9976-21FB-1301-99B5A089D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>
            <a:extLst>
              <a:ext uri="{FF2B5EF4-FFF2-40B4-BE49-F238E27FC236}">
                <a16:creationId xmlns:a16="http://schemas.microsoft.com/office/drawing/2014/main" id="{36C088A6-6CE9-DBAF-2047-5B007D1C0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>
            <a:extLst>
              <a:ext uri="{FF2B5EF4-FFF2-40B4-BE49-F238E27FC236}">
                <a16:creationId xmlns:a16="http://schemas.microsoft.com/office/drawing/2014/main" id="{78F95599-A071-5D18-06B1-3C6D9B890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7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D7D9D517-31FE-D429-AACF-A53CD87C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>
            <a:extLst>
              <a:ext uri="{FF2B5EF4-FFF2-40B4-BE49-F238E27FC236}">
                <a16:creationId xmlns:a16="http://schemas.microsoft.com/office/drawing/2014/main" id="{C67C6017-5799-F571-37B8-50236B9B1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>
            <a:extLst>
              <a:ext uri="{FF2B5EF4-FFF2-40B4-BE49-F238E27FC236}">
                <a16:creationId xmlns:a16="http://schemas.microsoft.com/office/drawing/2014/main" id="{BBE936DD-249B-BF39-33F5-662BFE8D7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787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27C3C988-9BCE-78CE-5935-1D23335DC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>
            <a:extLst>
              <a:ext uri="{FF2B5EF4-FFF2-40B4-BE49-F238E27FC236}">
                <a16:creationId xmlns:a16="http://schemas.microsoft.com/office/drawing/2014/main" id="{2372E6CA-98A8-F65D-5F3B-3376850065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>
            <a:extLst>
              <a:ext uri="{FF2B5EF4-FFF2-40B4-BE49-F238E27FC236}">
                <a16:creationId xmlns:a16="http://schemas.microsoft.com/office/drawing/2014/main" id="{42395424-8DC1-97A6-84F1-BF0F62D52C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0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4B93A911-0BBF-EA58-A960-B786DDA8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>
            <a:extLst>
              <a:ext uri="{FF2B5EF4-FFF2-40B4-BE49-F238E27FC236}">
                <a16:creationId xmlns:a16="http://schemas.microsoft.com/office/drawing/2014/main" id="{6D7471D8-5ECF-EB83-4A3B-36AB9D06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>
            <a:extLst>
              <a:ext uri="{FF2B5EF4-FFF2-40B4-BE49-F238E27FC236}">
                <a16:creationId xmlns:a16="http://schemas.microsoft.com/office/drawing/2014/main" id="{D51583E9-2B1B-A6DD-248F-32826C69B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4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515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80A4107B-E64A-375B-1E6F-D87F7517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3dc7405fd_0_110:notes">
            <a:extLst>
              <a:ext uri="{FF2B5EF4-FFF2-40B4-BE49-F238E27FC236}">
                <a16:creationId xmlns:a16="http://schemas.microsoft.com/office/drawing/2014/main" id="{54E00291-2969-9DC4-166C-6C0B23949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g2a3dc7405fd_0_110:notes">
            <a:extLst>
              <a:ext uri="{FF2B5EF4-FFF2-40B4-BE49-F238E27FC236}">
                <a16:creationId xmlns:a16="http://schemas.microsoft.com/office/drawing/2014/main" id="{37B79059-16EC-8495-AF83-A2F1AC91E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82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3dc7405f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g2a3dc7405f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93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3dc7405f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g2a3dc7405f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112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3dc7405f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g2a3dc7405f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40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3dc7405f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g2a3dc7405f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3dc7405f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g2a3dc7405f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43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>
          <a:extLst>
            <a:ext uri="{FF2B5EF4-FFF2-40B4-BE49-F238E27FC236}">
              <a16:creationId xmlns:a16="http://schemas.microsoft.com/office/drawing/2014/main" id="{925D1329-5060-7C66-8632-E82C9F70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3dc7405fd_0_149:notes">
            <a:extLst>
              <a:ext uri="{FF2B5EF4-FFF2-40B4-BE49-F238E27FC236}">
                <a16:creationId xmlns:a16="http://schemas.microsoft.com/office/drawing/2014/main" id="{2D0B2A13-2DCB-9F80-D5F6-AC7AA7679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g2a3dc7405fd_0_149:notes">
            <a:extLst>
              <a:ext uri="{FF2B5EF4-FFF2-40B4-BE49-F238E27FC236}">
                <a16:creationId xmlns:a16="http://schemas.microsoft.com/office/drawing/2014/main" id="{A8ABBCE2-D389-55DF-E7E0-2C511E90A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638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5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3fb50471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g2a3fb50471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3fb50471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g2a3fb50471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674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3dc7405f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g2a3dc7405f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63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74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3dc7405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g2a3dc7405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78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3dc7405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g2a3dc7405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77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39749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ieeexplore.ieee.org/document/734400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-2700000">
            <a:off x="12145676" y="7508325"/>
            <a:ext cx="7415398" cy="3565095"/>
            <a:chOff x="0" y="0"/>
            <a:chExt cx="660400" cy="3175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"/>
          <p:cNvCxnSpPr/>
          <p:nvPr/>
        </p:nvCxnSpPr>
        <p:spPr>
          <a:xfrm rot="10800000" flipH="1">
            <a:off x="14131544" y="7969488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 rot="10800000" flipH="1">
            <a:off x="14444220" y="8329798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 rot="10800000" flipH="1">
            <a:off x="14802690" y="8681112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"/>
          <p:cNvSpPr txBox="1"/>
          <p:nvPr/>
        </p:nvSpPr>
        <p:spPr>
          <a:xfrm>
            <a:off x="1097342" y="4184990"/>
            <a:ext cx="9200215" cy="154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6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 dirty="0">
                <a:solidFill>
                  <a:srgbClr val="227C9D"/>
                </a:solidFill>
              </a:rPr>
              <a:t>Project Presented by:</a:t>
            </a:r>
            <a:endParaRPr sz="6000" i="1" dirty="0">
              <a:solidFill>
                <a:srgbClr val="227C9D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91551" y="7453932"/>
            <a:ext cx="790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5" name="Google Shape;95;p1"/>
          <p:cNvSpPr/>
          <p:nvPr/>
        </p:nvSpPr>
        <p:spPr>
          <a:xfrm rot="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Google Shape;96;p1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1"/>
          <p:cNvSpPr/>
          <p:nvPr/>
        </p:nvSpPr>
        <p:spPr>
          <a:xfrm rot="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"/>
          <p:cNvSpPr/>
          <p:nvPr/>
        </p:nvSpPr>
        <p:spPr>
          <a:xfrm rot="10800000">
            <a:off x="1097342" y="747073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" name="Google Shape;102;p1"/>
          <p:cNvSpPr/>
          <p:nvPr/>
        </p:nvSpPr>
        <p:spPr>
          <a:xfrm>
            <a:off x="2539621" y="83297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Google Shape;103;p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18" name="Google Shape;118;p1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"/>
          <p:cNvSpPr txBox="1"/>
          <p:nvPr/>
        </p:nvSpPr>
        <p:spPr>
          <a:xfrm>
            <a:off x="6209492" y="5718096"/>
            <a:ext cx="85320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AutoNum type="arabicPeriod"/>
            </a:pPr>
            <a:r>
              <a:rPr lang="en-US" sz="3800" i="1" dirty="0" err="1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Puspita</a:t>
            </a:r>
            <a:r>
              <a:rPr lang="en-US" sz="3800" i="1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800" i="1" dirty="0" err="1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Mobarak</a:t>
            </a:r>
            <a:r>
              <a:rPr lang="en-US" sz="3800" i="1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3800" i="1" u="none" strike="noStrike" cap="none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2006087)</a:t>
            </a:r>
            <a:endParaRPr sz="2400" i="1" dirty="0"/>
          </a:p>
          <a:p>
            <a:pPr marL="2857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AutoNum type="arabicPeriod"/>
            </a:pPr>
            <a:r>
              <a:rPr lang="en-US" sz="3800" i="1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Al-Amin (</a:t>
            </a:r>
            <a:r>
              <a:rPr lang="en-US" sz="3800" i="1" u="none" strike="noStrike" cap="none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2006088)</a:t>
            </a:r>
            <a:endParaRPr sz="2400" i="1" dirty="0"/>
          </a:p>
          <a:p>
            <a:pPr marL="2857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AutoNum type="arabicPeriod"/>
            </a:pPr>
            <a:r>
              <a:rPr lang="en-US" sz="3800" i="1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Muaz Rahman (</a:t>
            </a:r>
            <a:r>
              <a:rPr lang="en-US" sz="3800" i="1" u="none" strike="noStrike" cap="none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2006089)</a:t>
            </a:r>
            <a:endParaRPr sz="2400" i="1" dirty="0"/>
          </a:p>
          <a:p>
            <a:pPr marL="2857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AutoNum type="arabicPeriod"/>
            </a:pPr>
            <a:r>
              <a:rPr lang="en-US" sz="3800" i="1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Mohammed Al Hosan (</a:t>
            </a:r>
            <a:r>
              <a:rPr lang="en-US" sz="3800" i="1" u="none" strike="noStrike" cap="none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2006090)</a:t>
            </a:r>
            <a:endParaRPr sz="2400" i="1" dirty="0"/>
          </a:p>
        </p:txBody>
      </p:sp>
      <p:sp>
        <p:nvSpPr>
          <p:cNvPr id="2" name="Google Shape;125;p1">
            <a:extLst>
              <a:ext uri="{FF2B5EF4-FFF2-40B4-BE49-F238E27FC236}">
                <a16:creationId xmlns:a16="http://schemas.microsoft.com/office/drawing/2014/main" id="{F54F56DA-5CD0-D677-E735-9CBFFE39FB7A}"/>
              </a:ext>
            </a:extLst>
          </p:cNvPr>
          <p:cNvSpPr txBox="1"/>
          <p:nvPr/>
        </p:nvSpPr>
        <p:spPr>
          <a:xfrm>
            <a:off x="6209492" y="8681112"/>
            <a:ext cx="6604766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</a:pPr>
            <a:r>
              <a:rPr lang="en-US" sz="3800" b="1" i="1" dirty="0">
                <a:solidFill>
                  <a:srgbClr val="3F3F3F"/>
                </a:solidFill>
                <a:latin typeface="DM Sans"/>
                <a:ea typeface="DM Sans"/>
                <a:cs typeface="DM Sans"/>
                <a:sym typeface="DM Sans"/>
              </a:rPr>
              <a:t>Group: 06       </a:t>
            </a:r>
            <a:r>
              <a:rPr lang="en-US" sz="3800" b="1" i="1" dirty="0">
                <a:solidFill>
                  <a:srgbClr val="3F3F3F"/>
                </a:solidFill>
                <a:latin typeface="DM Sans"/>
                <a:sym typeface="DM Sans"/>
              </a:rPr>
              <a:t>Section: B1</a:t>
            </a:r>
            <a:endParaRPr sz="2400" b="1" i="1" dirty="0"/>
          </a:p>
        </p:txBody>
      </p:sp>
      <p:sp>
        <p:nvSpPr>
          <p:cNvPr id="141" name="Google Shape;141;p2"/>
          <p:cNvSpPr txBox="1"/>
          <p:nvPr/>
        </p:nvSpPr>
        <p:spPr>
          <a:xfrm>
            <a:off x="995487" y="944324"/>
            <a:ext cx="158424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8400" dirty="0">
                <a:solidFill>
                  <a:schemeClr val="accent1">
                    <a:lumMod val="75000"/>
                  </a:schemeClr>
                </a:solidFill>
              </a:rPr>
              <a:t>Pulmonary Disease Detection using Lung Sound”</a:t>
            </a:r>
            <a:endParaRPr sz="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dc7405fd_0_70"/>
          <p:cNvSpPr txBox="1"/>
          <p:nvPr/>
        </p:nvSpPr>
        <p:spPr>
          <a:xfrm>
            <a:off x="1678043" y="1569292"/>
            <a:ext cx="10620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227C9D"/>
                </a:solidFill>
              </a:rPr>
              <a:t>Dataset Details (2)</a:t>
            </a:r>
          </a:p>
        </p:txBody>
      </p:sp>
      <p:sp>
        <p:nvSpPr>
          <p:cNvPr id="399" name="Google Shape;399;g2a3dc7405fd_0_7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0" name="Google Shape;400;g2a3dc7405fd_0_7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g2a3dc7405fd_0_7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g2a3dc7405fd_0_7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3" name="Google Shape;403;g2a3dc7405fd_0_7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4" name="Google Shape;404;g2a3dc7405fd_0_7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g2a3dc7405fd_0_70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6" name="Google Shape;406;g2a3dc7405fd_0_70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7" name="Google Shape;407;g2a3dc7405fd_0_70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8" name="Google Shape;408;g2a3dc7405fd_0_70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9" name="Google Shape;409;g2a3dc7405fd_0_7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" name="Google Shape;410;g2a3dc7405fd_0_7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" name="Google Shape;411;g2a3dc7405fd_0_70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2" name="Google Shape;412;g2a3dc7405fd_0_7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3" name="Google Shape;413;g2a3dc7405fd_0_70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" name="Google Shape;414;g2a3dc7405fd_0_70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5" name="Google Shape;415;g2a3dc7405fd_0_7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oogle Shape;416;g2a3dc7405fd_0_70"/>
          <p:cNvGrpSpPr/>
          <p:nvPr/>
        </p:nvGrpSpPr>
        <p:grpSpPr>
          <a:xfrm rot="2700000">
            <a:off x="14380614" y="7574445"/>
            <a:ext cx="7415443" cy="3566801"/>
            <a:chOff x="0" y="0"/>
            <a:chExt cx="660400" cy="317650"/>
          </a:xfrm>
        </p:grpSpPr>
        <p:sp>
          <p:nvSpPr>
            <p:cNvPr id="417" name="Google Shape;417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g2a3dc7405fd_0_70"/>
          <p:cNvCxnSpPr/>
          <p:nvPr/>
        </p:nvCxnSpPr>
        <p:spPr>
          <a:xfrm>
            <a:off x="13918610" y="8394229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g2a3dc7405fd_0_70"/>
          <p:cNvCxnSpPr/>
          <p:nvPr/>
        </p:nvCxnSpPr>
        <p:spPr>
          <a:xfrm>
            <a:off x="13704664" y="870690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g2a3dc7405fd_0_70"/>
          <p:cNvCxnSpPr/>
          <p:nvPr/>
        </p:nvCxnSpPr>
        <p:spPr>
          <a:xfrm>
            <a:off x="13525062" y="906537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g2a3dc7405fd_0_70"/>
          <p:cNvCxnSpPr/>
          <p:nvPr/>
        </p:nvCxnSpPr>
        <p:spPr>
          <a:xfrm>
            <a:off x="13398407" y="945164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g2a3dc7405fd_0_70"/>
          <p:cNvCxnSpPr/>
          <p:nvPr/>
        </p:nvCxnSpPr>
        <p:spPr>
          <a:xfrm>
            <a:off x="13254553" y="989132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4" name="Google Shape;424;g2a3dc7405fd_0_70"/>
          <p:cNvGrpSpPr/>
          <p:nvPr/>
        </p:nvGrpSpPr>
        <p:grpSpPr>
          <a:xfrm rot="2700000">
            <a:off x="-1235069" y="-4032446"/>
            <a:ext cx="7415443" cy="3566801"/>
            <a:chOff x="0" y="0"/>
            <a:chExt cx="660400" cy="317650"/>
          </a:xfrm>
        </p:grpSpPr>
        <p:sp>
          <p:nvSpPr>
            <p:cNvPr id="425" name="Google Shape;425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7" name="Google Shape;427;g2a3dc7405fd_0_70"/>
          <p:cNvCxnSpPr/>
          <p:nvPr/>
        </p:nvCxnSpPr>
        <p:spPr>
          <a:xfrm>
            <a:off x="-2158603" y="-3370683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2a3dc7405fd_0_70"/>
          <p:cNvCxnSpPr/>
          <p:nvPr/>
        </p:nvCxnSpPr>
        <p:spPr>
          <a:xfrm>
            <a:off x="-2753743" y="-3296080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2a3dc7405fd_0_70"/>
          <p:cNvCxnSpPr/>
          <p:nvPr/>
        </p:nvCxnSpPr>
        <p:spPr>
          <a:xfrm>
            <a:off x="-3319019" y="-3083668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2a3dc7405fd_0_70"/>
          <p:cNvCxnSpPr/>
          <p:nvPr/>
        </p:nvCxnSpPr>
        <p:spPr>
          <a:xfrm>
            <a:off x="-3379156" y="-2386578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g2a3dc7405fd_0_70"/>
          <p:cNvCxnSpPr/>
          <p:nvPr/>
        </p:nvCxnSpPr>
        <p:spPr>
          <a:xfrm>
            <a:off x="-3103409" y="-1416766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g2a3dc7405fd_0_70"/>
          <p:cNvCxnSpPr/>
          <p:nvPr/>
        </p:nvCxnSpPr>
        <p:spPr>
          <a:xfrm>
            <a:off x="-2623881" y="-332957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2a3dc7405fd_0_70"/>
          <p:cNvCxnSpPr/>
          <p:nvPr/>
        </p:nvCxnSpPr>
        <p:spPr>
          <a:xfrm>
            <a:off x="-2598114" y="228677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2a3dc7405fd_0_70"/>
          <p:cNvCxnSpPr/>
          <p:nvPr/>
        </p:nvCxnSpPr>
        <p:spPr>
          <a:xfrm>
            <a:off x="-2509797" y="905760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A94CD2-CB57-1E91-3679-D8DFF747E17D}"/>
              </a:ext>
            </a:extLst>
          </p:cNvPr>
          <p:cNvSpPr txBox="1"/>
          <p:nvPr/>
        </p:nvSpPr>
        <p:spPr>
          <a:xfrm>
            <a:off x="2473247" y="3065554"/>
            <a:ext cx="12307416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“</a:t>
            </a:r>
            <a:r>
              <a:rPr lang="en-US" sz="3200" b="1" i="1" dirty="0">
                <a:latin typeface="+mn-lt"/>
              </a:rPr>
              <a:t>A dataset of lung sounds recorded from the chest wall using an electronic stethoscope</a:t>
            </a:r>
            <a:r>
              <a:rPr lang="en-US" sz="3200" dirty="0">
                <a:latin typeface="+mn-lt"/>
              </a:rPr>
              <a:t>” Mohammad </a:t>
            </a:r>
            <a:r>
              <a:rPr lang="en-US" sz="3200" dirty="0" err="1">
                <a:latin typeface="+mn-lt"/>
              </a:rPr>
              <a:t>Fraiwan</a:t>
            </a:r>
            <a:r>
              <a:rPr lang="en-US" sz="3200" dirty="0">
                <a:latin typeface="+mn-lt"/>
              </a:rPr>
              <a:t> , </a:t>
            </a:r>
            <a:r>
              <a:rPr lang="en-US" sz="3200" dirty="0" err="1">
                <a:latin typeface="+mn-lt"/>
              </a:rPr>
              <a:t>Luay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Fraiwan</a:t>
            </a:r>
            <a:r>
              <a:rPr lang="en-US" sz="3200" dirty="0">
                <a:latin typeface="+mn-lt"/>
              </a:rPr>
              <a:t> , Basheer </a:t>
            </a:r>
            <a:r>
              <a:rPr lang="en-US" sz="3200" dirty="0" err="1">
                <a:latin typeface="+mn-lt"/>
              </a:rPr>
              <a:t>Khassawneh</a:t>
            </a:r>
            <a:r>
              <a:rPr lang="en-US" sz="3200" dirty="0">
                <a:latin typeface="+mn-lt"/>
              </a:rPr>
              <a:t> , Ali </a:t>
            </a:r>
            <a:r>
              <a:rPr lang="en-US" sz="3200" dirty="0" err="1">
                <a:latin typeface="+mn-lt"/>
              </a:rPr>
              <a:t>Ibnian</a:t>
            </a:r>
            <a:r>
              <a:rPr lang="en-US" sz="3200" dirty="0">
                <a:latin typeface="+mn-lt"/>
              </a:rPr>
              <a:t> (2021)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Dataset: 112 subjects (35 healthy, 77 unhealthy); age 21-90; mean ±SD 50.5 ±19.4; 43 females, 69 males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+mn-lt"/>
              </a:rPr>
              <a:t>Normal, Asthma, COPD, Bronchitis</a:t>
            </a:r>
          </a:p>
        </p:txBody>
      </p:sp>
    </p:spTree>
    <p:extLst>
      <p:ext uri="{BB962C8B-B14F-4D97-AF65-F5344CB8AC3E}">
        <p14:creationId xmlns:p14="http://schemas.microsoft.com/office/powerpoint/2010/main" val="95600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dc7405fd_0_70"/>
          <p:cNvSpPr txBox="1"/>
          <p:nvPr/>
        </p:nvSpPr>
        <p:spPr>
          <a:xfrm>
            <a:off x="1483573" y="1397120"/>
            <a:ext cx="10620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227C9D"/>
                </a:solidFill>
              </a:rPr>
              <a:t>Audio Preprocessing</a:t>
            </a:r>
            <a:endParaRPr sz="9000" dirty="0"/>
          </a:p>
        </p:txBody>
      </p:sp>
      <p:sp>
        <p:nvSpPr>
          <p:cNvPr id="399" name="Google Shape;399;g2a3dc7405fd_0_7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0" name="Google Shape;400;g2a3dc7405fd_0_7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g2a3dc7405fd_0_7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g2a3dc7405fd_0_7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3" name="Google Shape;403;g2a3dc7405fd_0_7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4" name="Google Shape;404;g2a3dc7405fd_0_7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g2a3dc7405fd_0_70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6" name="Google Shape;406;g2a3dc7405fd_0_70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7" name="Google Shape;407;g2a3dc7405fd_0_70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8" name="Google Shape;408;g2a3dc7405fd_0_70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9" name="Google Shape;409;g2a3dc7405fd_0_7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" name="Google Shape;410;g2a3dc7405fd_0_7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" name="Google Shape;411;g2a3dc7405fd_0_70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2" name="Google Shape;412;g2a3dc7405fd_0_7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3" name="Google Shape;413;g2a3dc7405fd_0_70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" name="Google Shape;414;g2a3dc7405fd_0_70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5" name="Google Shape;415;g2a3dc7405fd_0_7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oogle Shape;416;g2a3dc7405fd_0_70"/>
          <p:cNvGrpSpPr/>
          <p:nvPr/>
        </p:nvGrpSpPr>
        <p:grpSpPr>
          <a:xfrm rot="2700000">
            <a:off x="14380614" y="7574445"/>
            <a:ext cx="7415443" cy="3566801"/>
            <a:chOff x="0" y="0"/>
            <a:chExt cx="660400" cy="317650"/>
          </a:xfrm>
        </p:grpSpPr>
        <p:sp>
          <p:nvSpPr>
            <p:cNvPr id="417" name="Google Shape;417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g2a3dc7405fd_0_70"/>
          <p:cNvCxnSpPr/>
          <p:nvPr/>
        </p:nvCxnSpPr>
        <p:spPr>
          <a:xfrm>
            <a:off x="13918610" y="8394229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g2a3dc7405fd_0_70"/>
          <p:cNvCxnSpPr/>
          <p:nvPr/>
        </p:nvCxnSpPr>
        <p:spPr>
          <a:xfrm>
            <a:off x="13704664" y="870690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g2a3dc7405fd_0_70"/>
          <p:cNvCxnSpPr/>
          <p:nvPr/>
        </p:nvCxnSpPr>
        <p:spPr>
          <a:xfrm>
            <a:off x="13525062" y="906537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g2a3dc7405fd_0_70"/>
          <p:cNvCxnSpPr/>
          <p:nvPr/>
        </p:nvCxnSpPr>
        <p:spPr>
          <a:xfrm>
            <a:off x="13398407" y="945164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g2a3dc7405fd_0_70"/>
          <p:cNvCxnSpPr/>
          <p:nvPr/>
        </p:nvCxnSpPr>
        <p:spPr>
          <a:xfrm>
            <a:off x="13254553" y="989132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4" name="Google Shape;424;g2a3dc7405fd_0_70"/>
          <p:cNvGrpSpPr/>
          <p:nvPr/>
        </p:nvGrpSpPr>
        <p:grpSpPr>
          <a:xfrm rot="2700000">
            <a:off x="-1235069" y="-4032446"/>
            <a:ext cx="7415443" cy="3566801"/>
            <a:chOff x="0" y="0"/>
            <a:chExt cx="660400" cy="317650"/>
          </a:xfrm>
        </p:grpSpPr>
        <p:sp>
          <p:nvSpPr>
            <p:cNvPr id="425" name="Google Shape;425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7" name="Google Shape;427;g2a3dc7405fd_0_70"/>
          <p:cNvCxnSpPr/>
          <p:nvPr/>
        </p:nvCxnSpPr>
        <p:spPr>
          <a:xfrm>
            <a:off x="-2158603" y="-3370683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2a3dc7405fd_0_70"/>
          <p:cNvCxnSpPr/>
          <p:nvPr/>
        </p:nvCxnSpPr>
        <p:spPr>
          <a:xfrm>
            <a:off x="-2753743" y="-3296080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2a3dc7405fd_0_70"/>
          <p:cNvCxnSpPr/>
          <p:nvPr/>
        </p:nvCxnSpPr>
        <p:spPr>
          <a:xfrm>
            <a:off x="-3319019" y="-3083668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2a3dc7405fd_0_70"/>
          <p:cNvCxnSpPr/>
          <p:nvPr/>
        </p:nvCxnSpPr>
        <p:spPr>
          <a:xfrm>
            <a:off x="-3379156" y="-2386578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g2a3dc7405fd_0_70"/>
          <p:cNvCxnSpPr/>
          <p:nvPr/>
        </p:nvCxnSpPr>
        <p:spPr>
          <a:xfrm>
            <a:off x="-3103409" y="-1416766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g2a3dc7405fd_0_70"/>
          <p:cNvCxnSpPr/>
          <p:nvPr/>
        </p:nvCxnSpPr>
        <p:spPr>
          <a:xfrm>
            <a:off x="-2623881" y="-332957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2a3dc7405fd_0_70"/>
          <p:cNvCxnSpPr/>
          <p:nvPr/>
        </p:nvCxnSpPr>
        <p:spPr>
          <a:xfrm>
            <a:off x="-2598114" y="228677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2a3dc7405fd_0_70"/>
          <p:cNvCxnSpPr/>
          <p:nvPr/>
        </p:nvCxnSpPr>
        <p:spPr>
          <a:xfrm>
            <a:off x="-2509797" y="905760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A94CD2-CB57-1E91-3679-D8DFF747E17D}"/>
              </a:ext>
            </a:extLst>
          </p:cNvPr>
          <p:cNvSpPr txBox="1"/>
          <p:nvPr/>
        </p:nvSpPr>
        <p:spPr>
          <a:xfrm>
            <a:off x="2476200" y="3278153"/>
            <a:ext cx="10955655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Different lengths, sampling rates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Matching the sampling rate by resampling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Normalizing the amplitude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Matching the length using truncation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Saving the new audio files in a new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22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9AA1C931-8545-1A36-7B7C-E6DB00104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g2a3dc7405fd_0_110">
            <a:extLst>
              <a:ext uri="{FF2B5EF4-FFF2-40B4-BE49-F238E27FC236}">
                <a16:creationId xmlns:a16="http://schemas.microsoft.com/office/drawing/2014/main" id="{D9A1FA0C-D73F-4AFE-B8B0-A51C9B61F0A9}"/>
              </a:ext>
            </a:extLst>
          </p:cNvPr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41" name="Google Shape;441;g2a3dc7405fd_0_110">
              <a:extLst>
                <a:ext uri="{FF2B5EF4-FFF2-40B4-BE49-F238E27FC236}">
                  <a16:creationId xmlns:a16="http://schemas.microsoft.com/office/drawing/2014/main" id="{AD516F61-C273-E955-4EC7-A6FE57CEDE1E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2a3dc7405fd_0_110">
              <a:extLst>
                <a:ext uri="{FF2B5EF4-FFF2-40B4-BE49-F238E27FC236}">
                  <a16:creationId xmlns:a16="http://schemas.microsoft.com/office/drawing/2014/main" id="{0C847E8E-F182-5CD6-CBB8-0B57D1E1D77E}"/>
                </a:ext>
              </a:extLst>
            </p:cNvPr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a3dc7405fd_0_110">
            <a:extLst>
              <a:ext uri="{FF2B5EF4-FFF2-40B4-BE49-F238E27FC236}">
                <a16:creationId xmlns:a16="http://schemas.microsoft.com/office/drawing/2014/main" id="{17F46F26-D6FB-F8BB-B627-E9996F21C789}"/>
              </a:ext>
            </a:extLst>
          </p:cNvPr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52" name="Google Shape;452;g2a3dc7405fd_0_110">
              <a:extLst>
                <a:ext uri="{FF2B5EF4-FFF2-40B4-BE49-F238E27FC236}">
                  <a16:creationId xmlns:a16="http://schemas.microsoft.com/office/drawing/2014/main" id="{E61B63C8-DA50-CF84-42CD-ECBFB9DC31D9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53" name="Google Shape;453;g2a3dc7405fd_0_110">
              <a:extLst>
                <a:ext uri="{FF2B5EF4-FFF2-40B4-BE49-F238E27FC236}">
                  <a16:creationId xmlns:a16="http://schemas.microsoft.com/office/drawing/2014/main" id="{4BB0ED53-8014-4BFA-0927-37F65B81707B}"/>
                </a:ext>
              </a:extLst>
            </p:cNvPr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4" name="Google Shape;454;g2a3dc7405fd_0_110">
            <a:extLst>
              <a:ext uri="{FF2B5EF4-FFF2-40B4-BE49-F238E27FC236}">
                <a16:creationId xmlns:a16="http://schemas.microsoft.com/office/drawing/2014/main" id="{AB5A8F19-CB34-A20A-BD71-E08756B9DE11}"/>
              </a:ext>
            </a:extLst>
          </p:cNvPr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2a3dc7405fd_0_110">
            <a:extLst>
              <a:ext uri="{FF2B5EF4-FFF2-40B4-BE49-F238E27FC236}">
                <a16:creationId xmlns:a16="http://schemas.microsoft.com/office/drawing/2014/main" id="{7601034B-8065-E740-A4AF-95644C4A3CFE}"/>
              </a:ext>
            </a:extLst>
          </p:cNvPr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2a3dc7405fd_0_110">
            <a:extLst>
              <a:ext uri="{FF2B5EF4-FFF2-40B4-BE49-F238E27FC236}">
                <a16:creationId xmlns:a16="http://schemas.microsoft.com/office/drawing/2014/main" id="{41AAD4B3-34C1-2D4F-7D43-DEBED9F5CCF1}"/>
              </a:ext>
            </a:extLst>
          </p:cNvPr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2a3dc7405fd_0_110">
            <a:extLst>
              <a:ext uri="{FF2B5EF4-FFF2-40B4-BE49-F238E27FC236}">
                <a16:creationId xmlns:a16="http://schemas.microsoft.com/office/drawing/2014/main" id="{C9100A51-573A-0974-CA9A-BAF5DA274B5D}"/>
              </a:ext>
            </a:extLst>
          </p:cNvPr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2a3dc7405fd_0_110">
            <a:extLst>
              <a:ext uri="{FF2B5EF4-FFF2-40B4-BE49-F238E27FC236}">
                <a16:creationId xmlns:a16="http://schemas.microsoft.com/office/drawing/2014/main" id="{6151F025-984F-6FB1-30D0-1BF30ADD5158}"/>
              </a:ext>
            </a:extLst>
          </p:cNvPr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00EFC6-93A1-6FB0-A583-8BC9C702A58D}"/>
              </a:ext>
            </a:extLst>
          </p:cNvPr>
          <p:cNvSpPr txBox="1"/>
          <p:nvPr/>
        </p:nvSpPr>
        <p:spPr>
          <a:xfrm>
            <a:off x="1440261" y="1025035"/>
            <a:ext cx="621356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i="1" dirty="0"/>
              <a:t>Resizing Audio Files</a:t>
            </a:r>
            <a:endParaRPr lang="en-SG" sz="4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AA682-074D-4D92-24AA-2A521CCC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61" y="2138805"/>
            <a:ext cx="14409339" cy="4859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CDE2D-79B8-D8E1-5FB2-AB97F9BB0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61" y="7143676"/>
            <a:ext cx="14409339" cy="2641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65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dc7405fd_0_70"/>
          <p:cNvSpPr txBox="1"/>
          <p:nvPr/>
        </p:nvSpPr>
        <p:spPr>
          <a:xfrm>
            <a:off x="3833840" y="3914200"/>
            <a:ext cx="10620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227C9D"/>
                </a:solidFill>
              </a:rPr>
              <a:t>Feature Extraction</a:t>
            </a:r>
            <a:endParaRPr sz="9000" dirty="0"/>
          </a:p>
        </p:txBody>
      </p:sp>
      <p:sp>
        <p:nvSpPr>
          <p:cNvPr id="399" name="Google Shape;399;g2a3dc7405fd_0_7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0" name="Google Shape;400;g2a3dc7405fd_0_7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g2a3dc7405fd_0_7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g2a3dc7405fd_0_7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3" name="Google Shape;403;g2a3dc7405fd_0_7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4" name="Google Shape;404;g2a3dc7405fd_0_7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g2a3dc7405fd_0_70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6" name="Google Shape;406;g2a3dc7405fd_0_70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7" name="Google Shape;407;g2a3dc7405fd_0_70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8" name="Google Shape;408;g2a3dc7405fd_0_70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9" name="Google Shape;409;g2a3dc7405fd_0_7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" name="Google Shape;410;g2a3dc7405fd_0_7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" name="Google Shape;411;g2a3dc7405fd_0_70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2" name="Google Shape;412;g2a3dc7405fd_0_7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3" name="Google Shape;413;g2a3dc7405fd_0_70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" name="Google Shape;414;g2a3dc7405fd_0_70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5" name="Google Shape;415;g2a3dc7405fd_0_7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oogle Shape;416;g2a3dc7405fd_0_70"/>
          <p:cNvGrpSpPr/>
          <p:nvPr/>
        </p:nvGrpSpPr>
        <p:grpSpPr>
          <a:xfrm rot="2700000">
            <a:off x="14380614" y="7574445"/>
            <a:ext cx="7415443" cy="3566801"/>
            <a:chOff x="0" y="0"/>
            <a:chExt cx="660400" cy="317650"/>
          </a:xfrm>
        </p:grpSpPr>
        <p:sp>
          <p:nvSpPr>
            <p:cNvPr id="417" name="Google Shape;417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g2a3dc7405fd_0_70"/>
          <p:cNvCxnSpPr/>
          <p:nvPr/>
        </p:nvCxnSpPr>
        <p:spPr>
          <a:xfrm>
            <a:off x="13918610" y="8394229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g2a3dc7405fd_0_70"/>
          <p:cNvCxnSpPr/>
          <p:nvPr/>
        </p:nvCxnSpPr>
        <p:spPr>
          <a:xfrm>
            <a:off x="13704664" y="870690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g2a3dc7405fd_0_70"/>
          <p:cNvCxnSpPr/>
          <p:nvPr/>
        </p:nvCxnSpPr>
        <p:spPr>
          <a:xfrm>
            <a:off x="13525062" y="906537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g2a3dc7405fd_0_70"/>
          <p:cNvCxnSpPr/>
          <p:nvPr/>
        </p:nvCxnSpPr>
        <p:spPr>
          <a:xfrm>
            <a:off x="13398407" y="945164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g2a3dc7405fd_0_70"/>
          <p:cNvCxnSpPr/>
          <p:nvPr/>
        </p:nvCxnSpPr>
        <p:spPr>
          <a:xfrm>
            <a:off x="13254553" y="989132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4" name="Google Shape;424;g2a3dc7405fd_0_70"/>
          <p:cNvGrpSpPr/>
          <p:nvPr/>
        </p:nvGrpSpPr>
        <p:grpSpPr>
          <a:xfrm rot="2700000">
            <a:off x="-1377001" y="-3093555"/>
            <a:ext cx="7415443" cy="3566801"/>
            <a:chOff x="0" y="0"/>
            <a:chExt cx="660400" cy="317650"/>
          </a:xfrm>
        </p:grpSpPr>
        <p:sp>
          <p:nvSpPr>
            <p:cNvPr id="425" name="Google Shape;425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7" name="Google Shape;427;g2a3dc7405fd_0_70"/>
          <p:cNvCxnSpPr/>
          <p:nvPr/>
        </p:nvCxnSpPr>
        <p:spPr>
          <a:xfrm>
            <a:off x="-1839005" y="-2273771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2a3dc7405fd_0_70"/>
          <p:cNvCxnSpPr/>
          <p:nvPr/>
        </p:nvCxnSpPr>
        <p:spPr>
          <a:xfrm>
            <a:off x="-2052951" y="-196109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2a3dc7405fd_0_70"/>
          <p:cNvCxnSpPr/>
          <p:nvPr/>
        </p:nvCxnSpPr>
        <p:spPr>
          <a:xfrm>
            <a:off x="-2232553" y="-160262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2a3dc7405fd_0_70"/>
          <p:cNvCxnSpPr/>
          <p:nvPr/>
        </p:nvCxnSpPr>
        <p:spPr>
          <a:xfrm>
            <a:off x="-2359208" y="-1216357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g2a3dc7405fd_0_70"/>
          <p:cNvCxnSpPr/>
          <p:nvPr/>
        </p:nvCxnSpPr>
        <p:spPr>
          <a:xfrm>
            <a:off x="-2503062" y="-77668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g2a3dc7405fd_0_70"/>
          <p:cNvCxnSpPr/>
          <p:nvPr/>
        </p:nvCxnSpPr>
        <p:spPr>
          <a:xfrm>
            <a:off x="-2623881" y="-332957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2a3dc7405fd_0_70"/>
          <p:cNvCxnSpPr/>
          <p:nvPr/>
        </p:nvCxnSpPr>
        <p:spPr>
          <a:xfrm>
            <a:off x="-2598114" y="228677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2a3dc7405fd_0_70"/>
          <p:cNvCxnSpPr/>
          <p:nvPr/>
        </p:nvCxnSpPr>
        <p:spPr>
          <a:xfrm>
            <a:off x="-2509797" y="905760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735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/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/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/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/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/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/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55DAE8-C2DC-CE23-80B7-B64C661315FA}"/>
              </a:ext>
            </a:extLst>
          </p:cNvPr>
          <p:cNvSpPr txBox="1"/>
          <p:nvPr/>
        </p:nvSpPr>
        <p:spPr>
          <a:xfrm>
            <a:off x="1046403" y="2075312"/>
            <a:ext cx="17133207" cy="665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02122"/>
                </a:solidFill>
                <a:latin typeface="Arial" panose="020B0604020202020204" pitchFamily="34" charset="0"/>
              </a:rPr>
              <a:t>Lung sounds are broken into manageable pieces.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02122"/>
                </a:solidFill>
                <a:latin typeface="Arial" panose="020B0604020202020204" pitchFamily="34" charset="0"/>
              </a:rPr>
              <a:t>Works on human perceivable sounds by patterns of lung sound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02122"/>
                </a:solidFill>
                <a:latin typeface="Arial" panose="020B0604020202020204" pitchFamily="34" charset="0"/>
              </a:rPr>
              <a:t> Divide the lung sound into small sections and analyze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02122"/>
                </a:solidFill>
                <a:latin typeface="Arial" panose="020B0604020202020204" pitchFamily="34" charset="0"/>
              </a:rPr>
              <a:t>Special filters are used to focus on specific parts of lung sound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02122"/>
                </a:solidFill>
                <a:latin typeface="Arial" panose="020B0604020202020204" pitchFamily="34" charset="0"/>
              </a:rPr>
              <a:t>At last, the important 12 features are extracted using MFCC.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81198-AC0F-90EF-5F36-F7DE772DF12C}"/>
              </a:ext>
            </a:extLst>
          </p:cNvPr>
          <p:cNvSpPr txBox="1"/>
          <p:nvPr/>
        </p:nvSpPr>
        <p:spPr>
          <a:xfrm>
            <a:off x="1076882" y="890858"/>
            <a:ext cx="10078798" cy="8236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Feature Extraction using MFCC</a:t>
            </a:r>
          </a:p>
        </p:txBody>
      </p:sp>
    </p:spTree>
    <p:extLst>
      <p:ext uri="{BB962C8B-B14F-4D97-AF65-F5344CB8AC3E}">
        <p14:creationId xmlns:p14="http://schemas.microsoft.com/office/powerpoint/2010/main" val="136149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203758DD-FC11-FD1B-D15D-A0885E812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>
            <a:extLst>
              <a:ext uri="{FF2B5EF4-FFF2-40B4-BE49-F238E27FC236}">
                <a16:creationId xmlns:a16="http://schemas.microsoft.com/office/drawing/2014/main" id="{8A464920-72DA-4664-0301-B05E85DF1357}"/>
              </a:ext>
            </a:extLst>
          </p:cNvPr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>
              <a:extLst>
                <a:ext uri="{FF2B5EF4-FFF2-40B4-BE49-F238E27FC236}">
                  <a16:creationId xmlns:a16="http://schemas.microsoft.com/office/drawing/2014/main" id="{D9F3FAC5-C8C2-D833-726A-E87338D10C64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>
              <a:extLst>
                <a:ext uri="{FF2B5EF4-FFF2-40B4-BE49-F238E27FC236}">
                  <a16:creationId xmlns:a16="http://schemas.microsoft.com/office/drawing/2014/main" id="{542C9C1B-8B6A-B46E-057E-FBC76802D13E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>
            <a:extLst>
              <a:ext uri="{FF2B5EF4-FFF2-40B4-BE49-F238E27FC236}">
                <a16:creationId xmlns:a16="http://schemas.microsoft.com/office/drawing/2014/main" id="{43538471-EE31-30C9-7E0F-E577BFC05F59}"/>
              </a:ext>
            </a:extLst>
          </p:cNvPr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>
              <a:extLst>
                <a:ext uri="{FF2B5EF4-FFF2-40B4-BE49-F238E27FC236}">
                  <a16:creationId xmlns:a16="http://schemas.microsoft.com/office/drawing/2014/main" id="{E612040C-6AFE-7001-65DD-8DF6BA83E678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>
              <a:extLst>
                <a:ext uri="{FF2B5EF4-FFF2-40B4-BE49-F238E27FC236}">
                  <a16:creationId xmlns:a16="http://schemas.microsoft.com/office/drawing/2014/main" id="{65208569-3FB8-DBFA-7C6E-4FEF688738C9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>
            <a:extLst>
              <a:ext uri="{FF2B5EF4-FFF2-40B4-BE49-F238E27FC236}">
                <a16:creationId xmlns:a16="http://schemas.microsoft.com/office/drawing/2014/main" id="{33E8C28E-A09B-721B-76C8-F5E5B663865D}"/>
              </a:ext>
            </a:extLst>
          </p:cNvPr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>
            <a:extLst>
              <a:ext uri="{FF2B5EF4-FFF2-40B4-BE49-F238E27FC236}">
                <a16:creationId xmlns:a16="http://schemas.microsoft.com/office/drawing/2014/main" id="{4C4FE733-7E56-5307-C405-F8779EE1CB49}"/>
              </a:ext>
            </a:extLst>
          </p:cNvPr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>
            <a:extLst>
              <a:ext uri="{FF2B5EF4-FFF2-40B4-BE49-F238E27FC236}">
                <a16:creationId xmlns:a16="http://schemas.microsoft.com/office/drawing/2014/main" id="{10403622-78D6-6347-4048-D57D0EEFC087}"/>
              </a:ext>
            </a:extLst>
          </p:cNvPr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>
            <a:extLst>
              <a:ext uri="{FF2B5EF4-FFF2-40B4-BE49-F238E27FC236}">
                <a16:creationId xmlns:a16="http://schemas.microsoft.com/office/drawing/2014/main" id="{50B07B8C-C36E-68D8-88E1-32A7BBCA876E}"/>
              </a:ext>
            </a:extLst>
          </p:cNvPr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>
            <a:extLst>
              <a:ext uri="{FF2B5EF4-FFF2-40B4-BE49-F238E27FC236}">
                <a16:creationId xmlns:a16="http://schemas.microsoft.com/office/drawing/2014/main" id="{70242725-4B66-7197-A44D-BF5CBA5FD6F6}"/>
              </a:ext>
            </a:extLst>
          </p:cNvPr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6598BD-7303-E16A-0C23-FB5106C5F489}"/>
              </a:ext>
            </a:extLst>
          </p:cNvPr>
          <p:cNvSpPr txBox="1"/>
          <p:nvPr/>
        </p:nvSpPr>
        <p:spPr>
          <a:xfrm>
            <a:off x="709502" y="710275"/>
            <a:ext cx="1285800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4800" b="1" i="1" dirty="0"/>
              <a:t>Mel-frequency cepstral coefficients (MFCC)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B4B7D-B1BA-F945-F13D-DBB13D40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7" y="2067805"/>
            <a:ext cx="8758693" cy="7435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4B2FA-1F79-F9AB-B84E-9D739628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914" y="2164647"/>
            <a:ext cx="9021714" cy="73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8794EE1C-86F5-FCA5-6A01-5C6052DE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EC0EDB-F4AF-565B-66A9-602257B4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744" y="2142508"/>
            <a:ext cx="8683383" cy="7360517"/>
          </a:xfrm>
          <a:prstGeom prst="rect">
            <a:avLst/>
          </a:prstGeom>
        </p:spPr>
      </p:pic>
      <p:grpSp>
        <p:nvGrpSpPr>
          <p:cNvPr id="359" name="Google Shape;359;p8">
            <a:extLst>
              <a:ext uri="{FF2B5EF4-FFF2-40B4-BE49-F238E27FC236}">
                <a16:creationId xmlns:a16="http://schemas.microsoft.com/office/drawing/2014/main" id="{A2DFFD94-B521-5931-2828-EDEA601D5DAC}"/>
              </a:ext>
            </a:extLst>
          </p:cNvPr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>
              <a:extLst>
                <a:ext uri="{FF2B5EF4-FFF2-40B4-BE49-F238E27FC236}">
                  <a16:creationId xmlns:a16="http://schemas.microsoft.com/office/drawing/2014/main" id="{46612424-2C0F-2185-87B7-9377518F212C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>
              <a:extLst>
                <a:ext uri="{FF2B5EF4-FFF2-40B4-BE49-F238E27FC236}">
                  <a16:creationId xmlns:a16="http://schemas.microsoft.com/office/drawing/2014/main" id="{809DB426-ED42-D3D9-D541-BFED683D8EF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>
            <a:extLst>
              <a:ext uri="{FF2B5EF4-FFF2-40B4-BE49-F238E27FC236}">
                <a16:creationId xmlns:a16="http://schemas.microsoft.com/office/drawing/2014/main" id="{1D2FBED5-0C54-6EC7-F4D8-61153486A12A}"/>
              </a:ext>
            </a:extLst>
          </p:cNvPr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>
              <a:extLst>
                <a:ext uri="{FF2B5EF4-FFF2-40B4-BE49-F238E27FC236}">
                  <a16:creationId xmlns:a16="http://schemas.microsoft.com/office/drawing/2014/main" id="{67C8F738-80F4-FFE1-E6CC-AA9199D7C7F9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>
              <a:extLst>
                <a:ext uri="{FF2B5EF4-FFF2-40B4-BE49-F238E27FC236}">
                  <a16:creationId xmlns:a16="http://schemas.microsoft.com/office/drawing/2014/main" id="{DC46061B-4B41-A073-EB65-F0B4EA817564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>
            <a:extLst>
              <a:ext uri="{FF2B5EF4-FFF2-40B4-BE49-F238E27FC236}">
                <a16:creationId xmlns:a16="http://schemas.microsoft.com/office/drawing/2014/main" id="{687E8B6A-3BC6-540E-FF2F-55E79250B68D}"/>
              </a:ext>
            </a:extLst>
          </p:cNvPr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>
            <a:extLst>
              <a:ext uri="{FF2B5EF4-FFF2-40B4-BE49-F238E27FC236}">
                <a16:creationId xmlns:a16="http://schemas.microsoft.com/office/drawing/2014/main" id="{2A94EDA9-7FEF-CFE7-9E6B-3521A4D1F5F0}"/>
              </a:ext>
            </a:extLst>
          </p:cNvPr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>
            <a:extLst>
              <a:ext uri="{FF2B5EF4-FFF2-40B4-BE49-F238E27FC236}">
                <a16:creationId xmlns:a16="http://schemas.microsoft.com/office/drawing/2014/main" id="{B7ED59C6-1AD7-155A-E8D2-7BB840754DD7}"/>
              </a:ext>
            </a:extLst>
          </p:cNvPr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>
            <a:extLst>
              <a:ext uri="{FF2B5EF4-FFF2-40B4-BE49-F238E27FC236}">
                <a16:creationId xmlns:a16="http://schemas.microsoft.com/office/drawing/2014/main" id="{6BD0FEBD-A469-368A-2552-71BDE75115E4}"/>
              </a:ext>
            </a:extLst>
          </p:cNvPr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>
            <a:extLst>
              <a:ext uri="{FF2B5EF4-FFF2-40B4-BE49-F238E27FC236}">
                <a16:creationId xmlns:a16="http://schemas.microsoft.com/office/drawing/2014/main" id="{732E69B5-FCE4-DE10-984F-384583F1EF22}"/>
              </a:ext>
            </a:extLst>
          </p:cNvPr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A54783-DD7B-0B86-EE9C-5D32B4332552}"/>
              </a:ext>
            </a:extLst>
          </p:cNvPr>
          <p:cNvSpPr txBox="1"/>
          <p:nvPr/>
        </p:nvSpPr>
        <p:spPr>
          <a:xfrm>
            <a:off x="693659" y="530862"/>
            <a:ext cx="12858007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4800" b="1" i="1" dirty="0"/>
              <a:t>Mel-frequency cepstral coefficients (MFCC)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20C7-DB12-D71A-F916-986D3D4B5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9" y="2142509"/>
            <a:ext cx="8450341" cy="73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2D0D72CA-27B2-D776-4FBA-D36FD6B9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>
            <a:extLst>
              <a:ext uri="{FF2B5EF4-FFF2-40B4-BE49-F238E27FC236}">
                <a16:creationId xmlns:a16="http://schemas.microsoft.com/office/drawing/2014/main" id="{1A03102C-53E7-6A79-4E6A-33A5D73DD06C}"/>
              </a:ext>
            </a:extLst>
          </p:cNvPr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>
              <a:extLst>
                <a:ext uri="{FF2B5EF4-FFF2-40B4-BE49-F238E27FC236}">
                  <a16:creationId xmlns:a16="http://schemas.microsoft.com/office/drawing/2014/main" id="{8826D37D-6B5E-28C3-94B8-E7117A7C92C4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>
              <a:extLst>
                <a:ext uri="{FF2B5EF4-FFF2-40B4-BE49-F238E27FC236}">
                  <a16:creationId xmlns:a16="http://schemas.microsoft.com/office/drawing/2014/main" id="{205E4BE9-D7C8-CECC-2EBB-8C58D559E048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>
            <a:extLst>
              <a:ext uri="{FF2B5EF4-FFF2-40B4-BE49-F238E27FC236}">
                <a16:creationId xmlns:a16="http://schemas.microsoft.com/office/drawing/2014/main" id="{2F2A72C8-78F1-07A1-121C-BED68A909CEC}"/>
              </a:ext>
            </a:extLst>
          </p:cNvPr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>
              <a:extLst>
                <a:ext uri="{FF2B5EF4-FFF2-40B4-BE49-F238E27FC236}">
                  <a16:creationId xmlns:a16="http://schemas.microsoft.com/office/drawing/2014/main" id="{28B24250-1EE5-497F-B76F-239BB161F405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>
              <a:extLst>
                <a:ext uri="{FF2B5EF4-FFF2-40B4-BE49-F238E27FC236}">
                  <a16:creationId xmlns:a16="http://schemas.microsoft.com/office/drawing/2014/main" id="{EAE2FE80-A4D5-E449-EB2B-F487F1A6BF7D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>
            <a:extLst>
              <a:ext uri="{FF2B5EF4-FFF2-40B4-BE49-F238E27FC236}">
                <a16:creationId xmlns:a16="http://schemas.microsoft.com/office/drawing/2014/main" id="{EB5B6ACD-20CE-8E1E-A5CD-1DA8C1D76942}"/>
              </a:ext>
            </a:extLst>
          </p:cNvPr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>
            <a:extLst>
              <a:ext uri="{FF2B5EF4-FFF2-40B4-BE49-F238E27FC236}">
                <a16:creationId xmlns:a16="http://schemas.microsoft.com/office/drawing/2014/main" id="{E06DA9A1-EC78-5884-8DF0-CB9A046CCC9C}"/>
              </a:ext>
            </a:extLst>
          </p:cNvPr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>
            <a:extLst>
              <a:ext uri="{FF2B5EF4-FFF2-40B4-BE49-F238E27FC236}">
                <a16:creationId xmlns:a16="http://schemas.microsoft.com/office/drawing/2014/main" id="{30E31FB5-361C-0A36-F8C7-8179B1BBB5A7}"/>
              </a:ext>
            </a:extLst>
          </p:cNvPr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>
            <a:extLst>
              <a:ext uri="{FF2B5EF4-FFF2-40B4-BE49-F238E27FC236}">
                <a16:creationId xmlns:a16="http://schemas.microsoft.com/office/drawing/2014/main" id="{4E11CE20-F9C1-EB95-3A72-9E2EC6F7C575}"/>
              </a:ext>
            </a:extLst>
          </p:cNvPr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>
            <a:extLst>
              <a:ext uri="{FF2B5EF4-FFF2-40B4-BE49-F238E27FC236}">
                <a16:creationId xmlns:a16="http://schemas.microsoft.com/office/drawing/2014/main" id="{64506471-9F31-D0B5-3627-B52152D397EB}"/>
              </a:ext>
            </a:extLst>
          </p:cNvPr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EB6556B-4F65-2EB0-6433-079F1495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9" y="1677355"/>
            <a:ext cx="7632193" cy="4056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5264E2-2870-27AD-CB50-DB5936B62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116" y="1677355"/>
            <a:ext cx="7998865" cy="4056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102257-AFC2-6CAC-15C3-0D6EC8B6A316}"/>
              </a:ext>
            </a:extLst>
          </p:cNvPr>
          <p:cNvSpPr txBox="1"/>
          <p:nvPr/>
        </p:nvSpPr>
        <p:spPr>
          <a:xfrm>
            <a:off x="693659" y="563471"/>
            <a:ext cx="10735631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4000" b="1" i="1" dirty="0"/>
              <a:t>Mel-frequency cepstral coefficients (MFCC)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49CC5D-0FA2-97D1-4644-C5361D3EF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60" y="5967510"/>
            <a:ext cx="7632192" cy="4056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4D651-944F-2924-EF76-15FE4F849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989" y="5999948"/>
            <a:ext cx="8046992" cy="40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4E55703C-435E-BB77-ADD9-8C78A126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>
            <a:extLst>
              <a:ext uri="{FF2B5EF4-FFF2-40B4-BE49-F238E27FC236}">
                <a16:creationId xmlns:a16="http://schemas.microsoft.com/office/drawing/2014/main" id="{038AC802-F749-EFD2-C87F-DBAF4C7DBDEA}"/>
              </a:ext>
            </a:extLst>
          </p:cNvPr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>
              <a:extLst>
                <a:ext uri="{FF2B5EF4-FFF2-40B4-BE49-F238E27FC236}">
                  <a16:creationId xmlns:a16="http://schemas.microsoft.com/office/drawing/2014/main" id="{03CF0362-6918-AD5F-C747-F9862515BB55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>
              <a:extLst>
                <a:ext uri="{FF2B5EF4-FFF2-40B4-BE49-F238E27FC236}">
                  <a16:creationId xmlns:a16="http://schemas.microsoft.com/office/drawing/2014/main" id="{07647D3A-1923-A533-71BD-51457D3EE0EA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>
            <a:extLst>
              <a:ext uri="{FF2B5EF4-FFF2-40B4-BE49-F238E27FC236}">
                <a16:creationId xmlns:a16="http://schemas.microsoft.com/office/drawing/2014/main" id="{98589508-DC6C-0B46-96AC-5DA174F96029}"/>
              </a:ext>
            </a:extLst>
          </p:cNvPr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>
              <a:extLst>
                <a:ext uri="{FF2B5EF4-FFF2-40B4-BE49-F238E27FC236}">
                  <a16:creationId xmlns:a16="http://schemas.microsoft.com/office/drawing/2014/main" id="{D0401ABB-4D86-8AE5-7CD6-CC229308194E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>
              <a:extLst>
                <a:ext uri="{FF2B5EF4-FFF2-40B4-BE49-F238E27FC236}">
                  <a16:creationId xmlns:a16="http://schemas.microsoft.com/office/drawing/2014/main" id="{4C196AA1-F4B5-6585-550D-E61147E1FD79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>
            <a:extLst>
              <a:ext uri="{FF2B5EF4-FFF2-40B4-BE49-F238E27FC236}">
                <a16:creationId xmlns:a16="http://schemas.microsoft.com/office/drawing/2014/main" id="{ECE42A31-BD6E-9575-C11B-400558F2B686}"/>
              </a:ext>
            </a:extLst>
          </p:cNvPr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>
            <a:extLst>
              <a:ext uri="{FF2B5EF4-FFF2-40B4-BE49-F238E27FC236}">
                <a16:creationId xmlns:a16="http://schemas.microsoft.com/office/drawing/2014/main" id="{4C146648-62C7-495A-5CB7-91651C5A71E8}"/>
              </a:ext>
            </a:extLst>
          </p:cNvPr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>
            <a:extLst>
              <a:ext uri="{FF2B5EF4-FFF2-40B4-BE49-F238E27FC236}">
                <a16:creationId xmlns:a16="http://schemas.microsoft.com/office/drawing/2014/main" id="{54919A9E-C34D-A798-A34F-3CE513DEEF4B}"/>
              </a:ext>
            </a:extLst>
          </p:cNvPr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>
            <a:extLst>
              <a:ext uri="{FF2B5EF4-FFF2-40B4-BE49-F238E27FC236}">
                <a16:creationId xmlns:a16="http://schemas.microsoft.com/office/drawing/2014/main" id="{AD14C04D-AF4B-DC8D-EE6E-1186CE3206D9}"/>
              </a:ext>
            </a:extLst>
          </p:cNvPr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>
            <a:extLst>
              <a:ext uri="{FF2B5EF4-FFF2-40B4-BE49-F238E27FC236}">
                <a16:creationId xmlns:a16="http://schemas.microsoft.com/office/drawing/2014/main" id="{241F8D30-2F18-0F05-B946-396B6EBDA620}"/>
              </a:ext>
            </a:extLst>
          </p:cNvPr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989133-D912-1E26-3E41-4A48C1DEA153}"/>
              </a:ext>
            </a:extLst>
          </p:cNvPr>
          <p:cNvSpPr txBox="1"/>
          <p:nvPr/>
        </p:nvSpPr>
        <p:spPr>
          <a:xfrm>
            <a:off x="693659" y="783973"/>
            <a:ext cx="10735631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SG" sz="4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Mel-frequency cepstral coefficients (MFCC)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268F7-004A-7B5A-264E-09542C3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15" y="2257740"/>
            <a:ext cx="8165599" cy="713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0D57F-E548-AE7E-2D5C-BC591C3D3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8" r="4466"/>
          <a:stretch/>
        </p:blipFill>
        <p:spPr>
          <a:xfrm>
            <a:off x="9217728" y="2260566"/>
            <a:ext cx="8638059" cy="71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941F976F-0E40-2B9B-08CA-DD7875885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>
            <a:extLst>
              <a:ext uri="{FF2B5EF4-FFF2-40B4-BE49-F238E27FC236}">
                <a16:creationId xmlns:a16="http://schemas.microsoft.com/office/drawing/2014/main" id="{587FBB13-18B8-FBC6-5FE8-98149E07C77A}"/>
              </a:ext>
            </a:extLst>
          </p:cNvPr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>
              <a:extLst>
                <a:ext uri="{FF2B5EF4-FFF2-40B4-BE49-F238E27FC236}">
                  <a16:creationId xmlns:a16="http://schemas.microsoft.com/office/drawing/2014/main" id="{BCF33F12-D52D-46D8-4FA9-207DB15AE348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>
              <a:extLst>
                <a:ext uri="{FF2B5EF4-FFF2-40B4-BE49-F238E27FC236}">
                  <a16:creationId xmlns:a16="http://schemas.microsoft.com/office/drawing/2014/main" id="{0D2672DD-D4F0-AA95-8B0A-C939E5D283E6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>
            <a:extLst>
              <a:ext uri="{FF2B5EF4-FFF2-40B4-BE49-F238E27FC236}">
                <a16:creationId xmlns:a16="http://schemas.microsoft.com/office/drawing/2014/main" id="{CE7A9B93-0255-F765-1194-58C451EEADD2}"/>
              </a:ext>
            </a:extLst>
          </p:cNvPr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>
              <a:extLst>
                <a:ext uri="{FF2B5EF4-FFF2-40B4-BE49-F238E27FC236}">
                  <a16:creationId xmlns:a16="http://schemas.microsoft.com/office/drawing/2014/main" id="{279BC81F-17CE-2F87-1E44-F5C6A82BBAE9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>
              <a:extLst>
                <a:ext uri="{FF2B5EF4-FFF2-40B4-BE49-F238E27FC236}">
                  <a16:creationId xmlns:a16="http://schemas.microsoft.com/office/drawing/2014/main" id="{63A47FA4-0D66-A7EC-405A-F341FD795B7A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>
            <a:extLst>
              <a:ext uri="{FF2B5EF4-FFF2-40B4-BE49-F238E27FC236}">
                <a16:creationId xmlns:a16="http://schemas.microsoft.com/office/drawing/2014/main" id="{648E3A0B-21CA-BFB7-D18D-C910F7352EB9}"/>
              </a:ext>
            </a:extLst>
          </p:cNvPr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>
            <a:extLst>
              <a:ext uri="{FF2B5EF4-FFF2-40B4-BE49-F238E27FC236}">
                <a16:creationId xmlns:a16="http://schemas.microsoft.com/office/drawing/2014/main" id="{A31AD06E-5A35-81C4-5BB8-CE1AC81AD583}"/>
              </a:ext>
            </a:extLst>
          </p:cNvPr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>
            <a:extLst>
              <a:ext uri="{FF2B5EF4-FFF2-40B4-BE49-F238E27FC236}">
                <a16:creationId xmlns:a16="http://schemas.microsoft.com/office/drawing/2014/main" id="{711C3519-9A6D-145A-34D8-A6F47B875C6B}"/>
              </a:ext>
            </a:extLst>
          </p:cNvPr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>
            <a:extLst>
              <a:ext uri="{FF2B5EF4-FFF2-40B4-BE49-F238E27FC236}">
                <a16:creationId xmlns:a16="http://schemas.microsoft.com/office/drawing/2014/main" id="{27D2E467-CEDC-5B0A-85B7-92DD2D02AA6C}"/>
              </a:ext>
            </a:extLst>
          </p:cNvPr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>
            <a:extLst>
              <a:ext uri="{FF2B5EF4-FFF2-40B4-BE49-F238E27FC236}">
                <a16:creationId xmlns:a16="http://schemas.microsoft.com/office/drawing/2014/main" id="{A6380F0C-9983-77BA-1CB2-1885D7D06345}"/>
              </a:ext>
            </a:extLst>
          </p:cNvPr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6EC996-A3B9-E88F-B6F7-A1FBD89C11D0}"/>
              </a:ext>
            </a:extLst>
          </p:cNvPr>
          <p:cNvSpPr txBox="1"/>
          <p:nvPr/>
        </p:nvSpPr>
        <p:spPr>
          <a:xfrm>
            <a:off x="1534254" y="1343521"/>
            <a:ext cx="9190336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i="1" dirty="0"/>
              <a:t>Feature Extraction For Asthma</a:t>
            </a:r>
            <a:endParaRPr lang="en-SG" sz="48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E9051-3ED5-0AB9-6D47-AAF3A209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688" y="3226355"/>
            <a:ext cx="12228623" cy="55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/>
          <p:nvPr/>
        </p:nvSpPr>
        <p:spPr>
          <a:xfrm rot="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6" name="Google Shape;196;p4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7" name="Google Shape;197;p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8" name="Google Shape;198;p4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9" name="Google Shape;199;p4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0" name="Google Shape;200;p4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1" name="Google Shape;201;p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2" name="Google Shape;202;p4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3" name="Google Shape;203;p4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4" name="Google Shape;204;p4"/>
          <p:cNvSpPr/>
          <p:nvPr/>
        </p:nvSpPr>
        <p:spPr>
          <a:xfrm rot="-5400000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" name="Google Shape;205;p4"/>
          <p:cNvSpPr/>
          <p:nvPr/>
        </p:nvSpPr>
        <p:spPr>
          <a:xfrm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06" name="Google Shape;206;p4"/>
          <p:cNvGrpSpPr/>
          <p:nvPr/>
        </p:nvGrpSpPr>
        <p:grpSpPr>
          <a:xfrm>
            <a:off x="4603404" y="2283924"/>
            <a:ext cx="8293214" cy="1015404"/>
            <a:chOff x="1382225" y="1330025"/>
            <a:chExt cx="7639721" cy="1698893"/>
          </a:xfrm>
        </p:grpSpPr>
        <p:grpSp>
          <p:nvGrpSpPr>
            <p:cNvPr id="207" name="Google Shape;207;p4"/>
            <p:cNvGrpSpPr/>
            <p:nvPr/>
          </p:nvGrpSpPr>
          <p:grpSpPr>
            <a:xfrm>
              <a:off x="1382225" y="1330025"/>
              <a:ext cx="7639721" cy="1698893"/>
              <a:chOff x="0" y="0"/>
              <a:chExt cx="1592438" cy="270714"/>
            </a:xfrm>
          </p:grpSpPr>
          <p:sp>
            <p:nvSpPr>
              <p:cNvPr id="208" name="Google Shape;208;p4"/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 extrusionOk="0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22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210;p4"/>
            <p:cNvSpPr txBox="1"/>
            <p:nvPr/>
          </p:nvSpPr>
          <p:spPr>
            <a:xfrm>
              <a:off x="1382225" y="1553664"/>
              <a:ext cx="7639200" cy="754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Global lung disease impact</a:t>
              </a:r>
              <a:endParaRPr sz="4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4"/>
          <p:cNvGrpSpPr/>
          <p:nvPr/>
        </p:nvGrpSpPr>
        <p:grpSpPr>
          <a:xfrm>
            <a:off x="4500395" y="5875783"/>
            <a:ext cx="8396223" cy="1551693"/>
            <a:chOff x="1535600" y="5578712"/>
            <a:chExt cx="7639721" cy="1698730"/>
          </a:xfrm>
        </p:grpSpPr>
        <p:sp>
          <p:nvSpPr>
            <p:cNvPr id="212" name="Google Shape;212;p4"/>
            <p:cNvSpPr/>
            <p:nvPr/>
          </p:nvSpPr>
          <p:spPr>
            <a:xfrm>
              <a:off x="1535600" y="5578712"/>
              <a:ext cx="7639721" cy="1698730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1643060" y="5607629"/>
              <a:ext cx="74466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Improved outcomes with early detection</a:t>
              </a:r>
              <a:endParaRPr sz="4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4"/>
          <p:cNvSpPr/>
          <p:nvPr/>
        </p:nvSpPr>
        <p:spPr>
          <a:xfrm>
            <a:off x="4500395" y="7836364"/>
            <a:ext cx="8420182" cy="1302899"/>
          </a:xfrm>
          <a:custGeom>
            <a:avLst/>
            <a:gdLst/>
            <a:ahLst/>
            <a:cxnLst/>
            <a:rect l="l" t="t" r="r" b="b"/>
            <a:pathLst>
              <a:path w="1592438" h="270714" extrusionOk="0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rgbClr val="227C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4796262" y="8111255"/>
            <a:ext cx="8103952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Economic relief for healthcare</a:t>
            </a:r>
            <a:endParaRPr sz="4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4"/>
          <p:cNvGrpSpPr/>
          <p:nvPr/>
        </p:nvGrpSpPr>
        <p:grpSpPr>
          <a:xfrm>
            <a:off x="4563778" y="3788527"/>
            <a:ext cx="8293413" cy="1617291"/>
            <a:chOff x="1687275" y="3556711"/>
            <a:chExt cx="7639721" cy="1733833"/>
          </a:xfrm>
        </p:grpSpPr>
        <p:grpSp>
          <p:nvGrpSpPr>
            <p:cNvPr id="217" name="Google Shape;217;p4"/>
            <p:cNvGrpSpPr/>
            <p:nvPr/>
          </p:nvGrpSpPr>
          <p:grpSpPr>
            <a:xfrm>
              <a:off x="1687275" y="3591425"/>
              <a:ext cx="7639721" cy="1699119"/>
              <a:chOff x="0" y="0"/>
              <a:chExt cx="1592438" cy="270750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 extrusionOk="0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22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 txBox="1"/>
              <p:nvPr/>
            </p:nvSpPr>
            <p:spPr>
              <a:xfrm>
                <a:off x="0" y="19050"/>
                <a:ext cx="1592400" cy="2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4"/>
            <p:cNvSpPr txBox="1"/>
            <p:nvPr/>
          </p:nvSpPr>
          <p:spPr>
            <a:xfrm>
              <a:off x="2012188" y="3556711"/>
              <a:ext cx="7141800" cy="1693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 diagnostic method drawbacks</a:t>
              </a:r>
              <a:endParaRPr sz="4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4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222" name="Google Shape;222;p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4" name="Google Shape;224;p4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4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4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4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4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9" name="Google Shape;229;p4"/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230" name="Google Shape;230;p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"/>
          <p:cNvSpPr txBox="1"/>
          <p:nvPr/>
        </p:nvSpPr>
        <p:spPr>
          <a:xfrm>
            <a:off x="2568761" y="401497"/>
            <a:ext cx="12866100" cy="1385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bg1"/>
                </a:solidFill>
              </a:rPr>
              <a:t>Motivation</a:t>
            </a:r>
            <a:endParaRPr sz="9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8"/>
          <p:cNvGrpSpPr/>
          <p:nvPr/>
        </p:nvGrpSpPr>
        <p:grpSpPr>
          <a:xfrm rot="2700000">
            <a:off x="-3599333" y="8099605"/>
            <a:ext cx="7415443" cy="3565117"/>
            <a:chOff x="0" y="0"/>
            <a:chExt cx="660400" cy="317500"/>
          </a:xfrm>
        </p:grpSpPr>
        <p:sp>
          <p:nvSpPr>
            <p:cNvPr id="360" name="Google Shape;360;p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/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/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/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/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/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A colorful lines with a scale&#10;&#10;Description automatically generated with medium confidence">
            <a:extLst>
              <a:ext uri="{FF2B5EF4-FFF2-40B4-BE49-F238E27FC236}">
                <a16:creationId xmlns:a16="http://schemas.microsoft.com/office/drawing/2014/main" id="{96375077-9FFF-8CBE-CC1B-BE948C2B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40" y="2525422"/>
            <a:ext cx="8426632" cy="6409161"/>
          </a:xfrm>
          <a:prstGeom prst="rect">
            <a:avLst/>
          </a:prstGeom>
        </p:spPr>
      </p:pic>
      <p:pic>
        <p:nvPicPr>
          <p:cNvPr id="6" name="Picture 5" descr="A colorful chart with a grid&#10;&#10;Description automatically generated with low confidence">
            <a:extLst>
              <a:ext uri="{FF2B5EF4-FFF2-40B4-BE49-F238E27FC236}">
                <a16:creationId xmlns:a16="http://schemas.microsoft.com/office/drawing/2014/main" id="{5EEF8526-3C48-C633-0BDD-439F7F9A8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971" y="2533370"/>
            <a:ext cx="8569412" cy="6414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C3D06-93C1-27E9-4673-ED90212E9752}"/>
              </a:ext>
            </a:extLst>
          </p:cNvPr>
          <p:cNvSpPr txBox="1"/>
          <p:nvPr/>
        </p:nvSpPr>
        <p:spPr>
          <a:xfrm>
            <a:off x="1076882" y="890858"/>
            <a:ext cx="10078798" cy="8236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Feature Extraction using MFCC</a:t>
            </a:r>
          </a:p>
        </p:txBody>
      </p:sp>
    </p:spTree>
    <p:extLst>
      <p:ext uri="{BB962C8B-B14F-4D97-AF65-F5344CB8AC3E}">
        <p14:creationId xmlns:p14="http://schemas.microsoft.com/office/powerpoint/2010/main" val="136474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A828527A-0325-B197-FD0D-E6B0AE19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A7C7E1-C023-47D0-3838-7A7CD17C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07" y="2785921"/>
            <a:ext cx="9112872" cy="6727047"/>
          </a:xfrm>
          <a:prstGeom prst="rect">
            <a:avLst/>
          </a:prstGeom>
        </p:spPr>
      </p:pic>
      <p:grpSp>
        <p:nvGrpSpPr>
          <p:cNvPr id="440" name="Google Shape;440;g2a3dc7405fd_0_110">
            <a:extLst>
              <a:ext uri="{FF2B5EF4-FFF2-40B4-BE49-F238E27FC236}">
                <a16:creationId xmlns:a16="http://schemas.microsoft.com/office/drawing/2014/main" id="{2941271D-CEE1-61A9-E7AF-93A433BDC1A6}"/>
              </a:ext>
            </a:extLst>
          </p:cNvPr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41" name="Google Shape;441;g2a3dc7405fd_0_110">
              <a:extLst>
                <a:ext uri="{FF2B5EF4-FFF2-40B4-BE49-F238E27FC236}">
                  <a16:creationId xmlns:a16="http://schemas.microsoft.com/office/drawing/2014/main" id="{D640F46E-2361-BE69-A3E9-4439A68428EA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2a3dc7405fd_0_110">
              <a:extLst>
                <a:ext uri="{FF2B5EF4-FFF2-40B4-BE49-F238E27FC236}">
                  <a16:creationId xmlns:a16="http://schemas.microsoft.com/office/drawing/2014/main" id="{4D67AAEC-530D-E8C3-6552-545E2DAB0965}"/>
                </a:ext>
              </a:extLst>
            </p:cNvPr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a3dc7405fd_0_110">
            <a:extLst>
              <a:ext uri="{FF2B5EF4-FFF2-40B4-BE49-F238E27FC236}">
                <a16:creationId xmlns:a16="http://schemas.microsoft.com/office/drawing/2014/main" id="{8678EA21-35E7-11AB-1927-22B50AFCB8A0}"/>
              </a:ext>
            </a:extLst>
          </p:cNvPr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52" name="Google Shape;452;g2a3dc7405fd_0_110">
              <a:extLst>
                <a:ext uri="{FF2B5EF4-FFF2-40B4-BE49-F238E27FC236}">
                  <a16:creationId xmlns:a16="http://schemas.microsoft.com/office/drawing/2014/main" id="{1EA9F124-20DB-D6C2-FD20-FC82BEFDB64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53" name="Google Shape;453;g2a3dc7405fd_0_110">
              <a:extLst>
                <a:ext uri="{FF2B5EF4-FFF2-40B4-BE49-F238E27FC236}">
                  <a16:creationId xmlns:a16="http://schemas.microsoft.com/office/drawing/2014/main" id="{8B3099C0-5CBD-0A71-B660-D20224B8ECA7}"/>
                </a:ext>
              </a:extLst>
            </p:cNvPr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4" name="Google Shape;454;g2a3dc7405fd_0_110">
            <a:extLst>
              <a:ext uri="{FF2B5EF4-FFF2-40B4-BE49-F238E27FC236}">
                <a16:creationId xmlns:a16="http://schemas.microsoft.com/office/drawing/2014/main" id="{EA8706B0-B989-2F0F-4E1C-B3A30B0902CB}"/>
              </a:ext>
            </a:extLst>
          </p:cNvPr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2a3dc7405fd_0_110">
            <a:extLst>
              <a:ext uri="{FF2B5EF4-FFF2-40B4-BE49-F238E27FC236}">
                <a16:creationId xmlns:a16="http://schemas.microsoft.com/office/drawing/2014/main" id="{50F426F1-1CFC-FD46-364E-934DAE9ADF16}"/>
              </a:ext>
            </a:extLst>
          </p:cNvPr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2a3dc7405fd_0_110">
            <a:extLst>
              <a:ext uri="{FF2B5EF4-FFF2-40B4-BE49-F238E27FC236}">
                <a16:creationId xmlns:a16="http://schemas.microsoft.com/office/drawing/2014/main" id="{94D3C5AD-76B6-E1AE-75F9-D06EEC908A55}"/>
              </a:ext>
            </a:extLst>
          </p:cNvPr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2a3dc7405fd_0_110">
            <a:extLst>
              <a:ext uri="{FF2B5EF4-FFF2-40B4-BE49-F238E27FC236}">
                <a16:creationId xmlns:a16="http://schemas.microsoft.com/office/drawing/2014/main" id="{D5CC69CA-2F07-1162-E721-F7F8D4595C86}"/>
              </a:ext>
            </a:extLst>
          </p:cNvPr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2a3dc7405fd_0_110">
            <a:extLst>
              <a:ext uri="{FF2B5EF4-FFF2-40B4-BE49-F238E27FC236}">
                <a16:creationId xmlns:a16="http://schemas.microsoft.com/office/drawing/2014/main" id="{FB6977B8-6D76-C34C-F3A5-10F8723B1C02}"/>
              </a:ext>
            </a:extLst>
          </p:cNvPr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37578C-13A4-6157-8851-CE8ABB625F37}"/>
              </a:ext>
            </a:extLst>
          </p:cNvPr>
          <p:cNvSpPr txBox="1"/>
          <p:nvPr/>
        </p:nvSpPr>
        <p:spPr>
          <a:xfrm>
            <a:off x="1394707" y="1218602"/>
            <a:ext cx="13576152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i="1" dirty="0"/>
              <a:t>Accuracy Measurement and Confusion Matrix</a:t>
            </a:r>
            <a:endParaRPr lang="en-SG" sz="48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DE89B-EBC8-9196-A8DD-9331C30B4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"/>
          <a:stretch/>
        </p:blipFill>
        <p:spPr>
          <a:xfrm>
            <a:off x="10384268" y="2782354"/>
            <a:ext cx="7358109" cy="3425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79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g2a3dc7405fd_0_110"/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41" name="Google Shape;441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a3dc7405fd_0_110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52" name="Google Shape;452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53" name="Google Shape;453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4" name="Google Shape;454;g2a3dc7405fd_0_110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2a3dc7405fd_0_110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2a3dc7405fd_0_110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2a3dc7405fd_0_110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2a3dc7405fd_0_110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7C299-824E-53B3-8EB1-54C47EBCDDBD}"/>
              </a:ext>
            </a:extLst>
          </p:cNvPr>
          <p:cNvSpPr txBox="1"/>
          <p:nvPr/>
        </p:nvSpPr>
        <p:spPr>
          <a:xfrm>
            <a:off x="4136288" y="2525422"/>
            <a:ext cx="10015424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K-Nearest Neighbors Algorithm (KNN)</a:t>
            </a:r>
          </a:p>
        </p:txBody>
      </p:sp>
      <p:pic>
        <p:nvPicPr>
          <p:cNvPr id="1026" name="Picture 2" descr="K-Nearest Neighbor(KNN) Algorithm for Machine Learning ...">
            <a:extLst>
              <a:ext uri="{FF2B5EF4-FFF2-40B4-BE49-F238E27FC236}">
                <a16:creationId xmlns:a16="http://schemas.microsoft.com/office/drawing/2014/main" id="{EF3F0639-12F8-4463-24CA-245334D3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46" y="3413388"/>
            <a:ext cx="12421584" cy="62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520008-042C-A622-1AE2-0627347BE114}"/>
              </a:ext>
            </a:extLst>
          </p:cNvPr>
          <p:cNvSpPr txBox="1"/>
          <p:nvPr/>
        </p:nvSpPr>
        <p:spPr>
          <a:xfrm>
            <a:off x="1271338" y="1121988"/>
            <a:ext cx="2959465" cy="8236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9000"/>
              </a:lnSpc>
            </a:pPr>
            <a:r>
              <a:rPr lang="en-US" sz="4800" b="1" i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02722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g2a3dc7405fd_0_110"/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41" name="Google Shape;441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a3dc7405fd_0_110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52" name="Google Shape;452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53" name="Google Shape;453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4" name="Google Shape;454;g2a3dc7405fd_0_110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2a3dc7405fd_0_110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2a3dc7405fd_0_110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2a3dc7405fd_0_110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2a3dc7405fd_0_110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9CE39E-5BA8-9E02-5ACF-93AA1D3D7171}"/>
              </a:ext>
            </a:extLst>
          </p:cNvPr>
          <p:cNvSpPr txBox="1"/>
          <p:nvPr/>
        </p:nvSpPr>
        <p:spPr>
          <a:xfrm>
            <a:off x="2786035" y="3128749"/>
            <a:ext cx="13993319" cy="4029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 dirty="0"/>
              <a:t>Input: Training dataset, test dataset, value of 'k.'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 dirty="0"/>
              <a:t>Euclidean distance between test point sample point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 dirty="0"/>
              <a:t>Select the 'k' nearest neighbors.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 dirty="0"/>
              <a:t>Majority Vote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F9FF-4287-2638-4AB2-63E5A233E5BC}"/>
              </a:ext>
            </a:extLst>
          </p:cNvPr>
          <p:cNvSpPr txBox="1"/>
          <p:nvPr/>
        </p:nvSpPr>
        <p:spPr>
          <a:xfrm>
            <a:off x="1204813" y="1121988"/>
            <a:ext cx="3092514" cy="8236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02256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g2a3dc7405fd_0_110"/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41" name="Google Shape;441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a3dc7405fd_0_110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52" name="Google Shape;452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53" name="Google Shape;453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4" name="Google Shape;454;g2a3dc7405fd_0_110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2a3dc7405fd_0_110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2a3dc7405fd_0_110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2a3dc7405fd_0_110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2a3dc7405fd_0_110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blue and yellow striped chart&#10;&#10;Description automatically generated with medium confidence">
            <a:extLst>
              <a:ext uri="{FF2B5EF4-FFF2-40B4-BE49-F238E27FC236}">
                <a16:creationId xmlns:a16="http://schemas.microsoft.com/office/drawing/2014/main" id="{CA4CA1CF-FB6B-2103-3DB6-BE4DA138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8" y="2337118"/>
            <a:ext cx="8465314" cy="64800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6C335AE-C814-399A-E0FE-73E0459A8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57" r="46934"/>
          <a:stretch/>
        </p:blipFill>
        <p:spPr>
          <a:xfrm>
            <a:off x="8806002" y="2558268"/>
            <a:ext cx="9261339" cy="6010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A5FAF5-D1A0-74C0-C6B4-FA1541EAAE51}"/>
              </a:ext>
            </a:extLst>
          </p:cNvPr>
          <p:cNvSpPr/>
          <p:nvPr/>
        </p:nvSpPr>
        <p:spPr>
          <a:xfrm>
            <a:off x="9009089" y="5143500"/>
            <a:ext cx="6370819" cy="7026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5A0DD-7295-2B65-59A9-D6866632CEFF}"/>
              </a:ext>
            </a:extLst>
          </p:cNvPr>
          <p:cNvSpPr txBox="1"/>
          <p:nvPr/>
        </p:nvSpPr>
        <p:spPr>
          <a:xfrm>
            <a:off x="690535" y="749636"/>
            <a:ext cx="8028160" cy="8236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Prediction Using Test Data</a:t>
            </a:r>
          </a:p>
        </p:txBody>
      </p:sp>
    </p:spTree>
    <p:extLst>
      <p:ext uri="{BB962C8B-B14F-4D97-AF65-F5344CB8AC3E}">
        <p14:creationId xmlns:p14="http://schemas.microsoft.com/office/powerpoint/2010/main" val="27386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3dc7405fd_0_149"/>
          <p:cNvSpPr txBox="1"/>
          <p:nvPr/>
        </p:nvSpPr>
        <p:spPr>
          <a:xfrm>
            <a:off x="1752900" y="1216765"/>
            <a:ext cx="14782200" cy="1066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7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g2a3dc7405fd_0_149"/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72" name="Google Shape;472;g2a3dc7405fd_0_14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g2a3dc7405fd_0_149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g2a3dc7405fd_0_149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76" name="Google Shape;476;g2a3dc7405fd_0_14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77" name="Google Shape;477;g2a3dc7405fd_0_149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2a3dc7405fd_0_149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g2a3dc7405fd_0_149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0" name="Google Shape;480;g2a3dc7405fd_0_149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g2a3dc7405fd_0_149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g2a3dc7405fd_0_149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387;p8">
            <a:extLst>
              <a:ext uri="{FF2B5EF4-FFF2-40B4-BE49-F238E27FC236}">
                <a16:creationId xmlns:a16="http://schemas.microsoft.com/office/drawing/2014/main" id="{9887DE1E-BC2D-CE6B-4633-C891EA52105B}"/>
              </a:ext>
            </a:extLst>
          </p:cNvPr>
          <p:cNvGrpSpPr/>
          <p:nvPr/>
        </p:nvGrpSpPr>
        <p:grpSpPr>
          <a:xfrm>
            <a:off x="1699300" y="2859197"/>
            <a:ext cx="6962397" cy="1572936"/>
            <a:chOff x="9213490" y="5211895"/>
            <a:chExt cx="6094010" cy="1028036"/>
          </a:xfrm>
        </p:grpSpPr>
        <p:sp>
          <p:nvSpPr>
            <p:cNvPr id="3" name="Google Shape;388;p8">
              <a:extLst>
                <a:ext uri="{FF2B5EF4-FFF2-40B4-BE49-F238E27FC236}">
                  <a16:creationId xmlns:a16="http://schemas.microsoft.com/office/drawing/2014/main" id="{649AD655-2216-E408-20CC-05440D1DD44F}"/>
                </a:ext>
              </a:extLst>
            </p:cNvPr>
            <p:cNvSpPr/>
            <p:nvPr/>
          </p:nvSpPr>
          <p:spPr>
            <a:xfrm>
              <a:off x="9260217" y="5211895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" name="Google Shape;389;p8">
              <a:extLst>
                <a:ext uri="{FF2B5EF4-FFF2-40B4-BE49-F238E27FC236}">
                  <a16:creationId xmlns:a16="http://schemas.microsoft.com/office/drawing/2014/main" id="{68EBFD80-A38B-64B9-3566-05308F629E5A}"/>
                </a:ext>
              </a:extLst>
            </p:cNvPr>
            <p:cNvSpPr txBox="1"/>
            <p:nvPr/>
          </p:nvSpPr>
          <p:spPr>
            <a:xfrm>
              <a:off x="9213490" y="5273225"/>
              <a:ext cx="6047400" cy="96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Dependency on Pre-Existing Dataset</a:t>
              </a:r>
            </a:p>
          </p:txBody>
        </p:sp>
      </p:grpSp>
      <p:grpSp>
        <p:nvGrpSpPr>
          <p:cNvPr id="8" name="Google Shape;387;p8">
            <a:extLst>
              <a:ext uri="{FF2B5EF4-FFF2-40B4-BE49-F238E27FC236}">
                <a16:creationId xmlns:a16="http://schemas.microsoft.com/office/drawing/2014/main" id="{B995BBA3-CBD2-EAC0-01CF-C1BCDA51A038}"/>
              </a:ext>
            </a:extLst>
          </p:cNvPr>
          <p:cNvGrpSpPr/>
          <p:nvPr/>
        </p:nvGrpSpPr>
        <p:grpSpPr>
          <a:xfrm>
            <a:off x="1717440" y="7513086"/>
            <a:ext cx="7022348" cy="1603313"/>
            <a:chOff x="9260217" y="5211895"/>
            <a:chExt cx="6146484" cy="1047890"/>
          </a:xfrm>
        </p:grpSpPr>
        <p:sp>
          <p:nvSpPr>
            <p:cNvPr id="9" name="Google Shape;388;p8">
              <a:extLst>
                <a:ext uri="{FF2B5EF4-FFF2-40B4-BE49-F238E27FC236}">
                  <a16:creationId xmlns:a16="http://schemas.microsoft.com/office/drawing/2014/main" id="{F4D2D72B-F2C2-E09D-B411-5330F643A1C3}"/>
                </a:ext>
              </a:extLst>
            </p:cNvPr>
            <p:cNvSpPr/>
            <p:nvPr/>
          </p:nvSpPr>
          <p:spPr>
            <a:xfrm>
              <a:off x="9260217" y="5211895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10" name="Google Shape;389;p8">
              <a:extLst>
                <a:ext uri="{FF2B5EF4-FFF2-40B4-BE49-F238E27FC236}">
                  <a16:creationId xmlns:a16="http://schemas.microsoft.com/office/drawing/2014/main" id="{D3B29648-860D-15CF-DFBC-20377B1CB437}"/>
                </a:ext>
              </a:extLst>
            </p:cNvPr>
            <p:cNvSpPr txBox="1"/>
            <p:nvPr/>
          </p:nvSpPr>
          <p:spPr>
            <a:xfrm>
              <a:off x="9359301" y="5294257"/>
              <a:ext cx="6047400" cy="96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Different input method for Different Dataset</a:t>
              </a:r>
            </a:p>
          </p:txBody>
        </p:sp>
      </p:grpSp>
      <p:grpSp>
        <p:nvGrpSpPr>
          <p:cNvPr id="11" name="Google Shape;387;p8">
            <a:extLst>
              <a:ext uri="{FF2B5EF4-FFF2-40B4-BE49-F238E27FC236}">
                <a16:creationId xmlns:a16="http://schemas.microsoft.com/office/drawing/2014/main" id="{8235B7DD-FDF6-69A4-804A-9E3977E78726}"/>
              </a:ext>
            </a:extLst>
          </p:cNvPr>
          <p:cNvGrpSpPr/>
          <p:nvPr/>
        </p:nvGrpSpPr>
        <p:grpSpPr>
          <a:xfrm>
            <a:off x="1699299" y="5199586"/>
            <a:ext cx="7003161" cy="1572936"/>
            <a:chOff x="9260217" y="5030247"/>
            <a:chExt cx="6129690" cy="1028036"/>
          </a:xfrm>
        </p:grpSpPr>
        <p:sp>
          <p:nvSpPr>
            <p:cNvPr id="12" name="Google Shape;388;p8">
              <a:extLst>
                <a:ext uri="{FF2B5EF4-FFF2-40B4-BE49-F238E27FC236}">
                  <a16:creationId xmlns:a16="http://schemas.microsoft.com/office/drawing/2014/main" id="{E948B340-B62D-8F1E-63D7-FE709AA5E886}"/>
                </a:ext>
              </a:extLst>
            </p:cNvPr>
            <p:cNvSpPr/>
            <p:nvPr/>
          </p:nvSpPr>
          <p:spPr>
            <a:xfrm>
              <a:off x="9260217" y="5030247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16" name="Google Shape;389;p8">
              <a:extLst>
                <a:ext uri="{FF2B5EF4-FFF2-40B4-BE49-F238E27FC236}">
                  <a16:creationId xmlns:a16="http://schemas.microsoft.com/office/drawing/2014/main" id="{4833BF88-9DE5-EF07-C780-9EA24513E2FA}"/>
                </a:ext>
              </a:extLst>
            </p:cNvPr>
            <p:cNvSpPr txBox="1"/>
            <p:nvPr/>
          </p:nvSpPr>
          <p:spPr>
            <a:xfrm>
              <a:off x="9342507" y="5411780"/>
              <a:ext cx="6047400" cy="543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25B1715-C8F4-8F37-E6F2-2451E1ABE52F}"/>
              </a:ext>
            </a:extLst>
          </p:cNvPr>
          <p:cNvSpPr txBox="1"/>
          <p:nvPr/>
        </p:nvSpPr>
        <p:spPr>
          <a:xfrm>
            <a:off x="2021304" y="5306062"/>
            <a:ext cx="5983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Variability in Audio Data Dimensions</a:t>
            </a:r>
          </a:p>
        </p:txBody>
      </p:sp>
      <p:grpSp>
        <p:nvGrpSpPr>
          <p:cNvPr id="24" name="Google Shape;387;p8">
            <a:extLst>
              <a:ext uri="{FF2B5EF4-FFF2-40B4-BE49-F238E27FC236}">
                <a16:creationId xmlns:a16="http://schemas.microsoft.com/office/drawing/2014/main" id="{663F98CB-57FB-A549-86CC-83FBD80E0822}"/>
              </a:ext>
            </a:extLst>
          </p:cNvPr>
          <p:cNvGrpSpPr/>
          <p:nvPr/>
        </p:nvGrpSpPr>
        <p:grpSpPr>
          <a:xfrm>
            <a:off x="9626087" y="2922252"/>
            <a:ext cx="6909144" cy="1572936"/>
            <a:chOff x="9213417" y="5263728"/>
            <a:chExt cx="6047400" cy="1028036"/>
          </a:xfrm>
        </p:grpSpPr>
        <p:sp>
          <p:nvSpPr>
            <p:cNvPr id="25" name="Google Shape;388;p8">
              <a:extLst>
                <a:ext uri="{FF2B5EF4-FFF2-40B4-BE49-F238E27FC236}">
                  <a16:creationId xmlns:a16="http://schemas.microsoft.com/office/drawing/2014/main" id="{22A6591F-A75C-DD6B-297A-E45ED9C76911}"/>
                </a:ext>
              </a:extLst>
            </p:cNvPr>
            <p:cNvSpPr/>
            <p:nvPr/>
          </p:nvSpPr>
          <p:spPr>
            <a:xfrm>
              <a:off x="9213418" y="5263728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26" name="Google Shape;389;p8">
              <a:extLst>
                <a:ext uri="{FF2B5EF4-FFF2-40B4-BE49-F238E27FC236}">
                  <a16:creationId xmlns:a16="http://schemas.microsoft.com/office/drawing/2014/main" id="{0026F86D-410D-230D-C5F9-51A351757A15}"/>
                </a:ext>
              </a:extLst>
            </p:cNvPr>
            <p:cNvSpPr txBox="1"/>
            <p:nvPr/>
          </p:nvSpPr>
          <p:spPr>
            <a:xfrm>
              <a:off x="9213417" y="5324920"/>
              <a:ext cx="6047400" cy="96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Dependency on Stethoscope Recording</a:t>
              </a:r>
            </a:p>
          </p:txBody>
        </p:sp>
      </p:grpSp>
      <p:grpSp>
        <p:nvGrpSpPr>
          <p:cNvPr id="27" name="Google Shape;387;p8">
            <a:extLst>
              <a:ext uri="{FF2B5EF4-FFF2-40B4-BE49-F238E27FC236}">
                <a16:creationId xmlns:a16="http://schemas.microsoft.com/office/drawing/2014/main" id="{D061C8E5-260C-69FD-1E5E-4B714836E879}"/>
              </a:ext>
            </a:extLst>
          </p:cNvPr>
          <p:cNvGrpSpPr/>
          <p:nvPr/>
        </p:nvGrpSpPr>
        <p:grpSpPr>
          <a:xfrm>
            <a:off x="1752685" y="2859195"/>
            <a:ext cx="7022348" cy="1603313"/>
            <a:chOff x="9260217" y="5211895"/>
            <a:chExt cx="6146484" cy="1047890"/>
          </a:xfrm>
        </p:grpSpPr>
        <p:sp>
          <p:nvSpPr>
            <p:cNvPr id="28" name="Google Shape;388;p8">
              <a:extLst>
                <a:ext uri="{FF2B5EF4-FFF2-40B4-BE49-F238E27FC236}">
                  <a16:creationId xmlns:a16="http://schemas.microsoft.com/office/drawing/2014/main" id="{FFA0C3BA-7EF4-84D9-E26A-2142C4E61358}"/>
                </a:ext>
              </a:extLst>
            </p:cNvPr>
            <p:cNvSpPr/>
            <p:nvPr/>
          </p:nvSpPr>
          <p:spPr>
            <a:xfrm>
              <a:off x="9260217" y="5211895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29" name="Google Shape;389;p8">
              <a:extLst>
                <a:ext uri="{FF2B5EF4-FFF2-40B4-BE49-F238E27FC236}">
                  <a16:creationId xmlns:a16="http://schemas.microsoft.com/office/drawing/2014/main" id="{D40DA790-0325-9327-2F17-86F2377F93DA}"/>
                </a:ext>
              </a:extLst>
            </p:cNvPr>
            <p:cNvSpPr txBox="1"/>
            <p:nvPr/>
          </p:nvSpPr>
          <p:spPr>
            <a:xfrm>
              <a:off x="9359301" y="5294257"/>
              <a:ext cx="6047400" cy="96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Dependency on Pre-Existing Dataset</a:t>
              </a:r>
            </a:p>
          </p:txBody>
        </p:sp>
      </p:grpSp>
      <p:grpSp>
        <p:nvGrpSpPr>
          <p:cNvPr id="30" name="Google Shape;387;p8">
            <a:extLst>
              <a:ext uri="{FF2B5EF4-FFF2-40B4-BE49-F238E27FC236}">
                <a16:creationId xmlns:a16="http://schemas.microsoft.com/office/drawing/2014/main" id="{04B685C2-DFB8-AB81-E631-C869C50C3860}"/>
              </a:ext>
            </a:extLst>
          </p:cNvPr>
          <p:cNvGrpSpPr/>
          <p:nvPr/>
        </p:nvGrpSpPr>
        <p:grpSpPr>
          <a:xfrm>
            <a:off x="9566221" y="5199588"/>
            <a:ext cx="6969012" cy="1572936"/>
            <a:chOff x="9260217" y="5211895"/>
            <a:chExt cx="6099800" cy="1028036"/>
          </a:xfrm>
        </p:grpSpPr>
        <p:sp>
          <p:nvSpPr>
            <p:cNvPr id="31" name="Google Shape;388;p8">
              <a:extLst>
                <a:ext uri="{FF2B5EF4-FFF2-40B4-BE49-F238E27FC236}">
                  <a16:creationId xmlns:a16="http://schemas.microsoft.com/office/drawing/2014/main" id="{05267C7A-B71B-A0E1-0F4B-63196CEA8F87}"/>
                </a:ext>
              </a:extLst>
            </p:cNvPr>
            <p:cNvSpPr/>
            <p:nvPr/>
          </p:nvSpPr>
          <p:spPr>
            <a:xfrm>
              <a:off x="9260217" y="5211895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32" name="Google Shape;389;p8">
              <a:extLst>
                <a:ext uri="{FF2B5EF4-FFF2-40B4-BE49-F238E27FC236}">
                  <a16:creationId xmlns:a16="http://schemas.microsoft.com/office/drawing/2014/main" id="{6BB8E125-3F88-73A4-FADA-44256257BEF4}"/>
                </a:ext>
              </a:extLst>
            </p:cNvPr>
            <p:cNvSpPr txBox="1"/>
            <p:nvPr/>
          </p:nvSpPr>
          <p:spPr>
            <a:xfrm>
              <a:off x="9312617" y="5240593"/>
              <a:ext cx="6047400" cy="96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May mislead if data falls outside the dataset</a:t>
              </a:r>
            </a:p>
          </p:txBody>
        </p:sp>
      </p:grpSp>
      <p:grpSp>
        <p:nvGrpSpPr>
          <p:cNvPr id="33" name="Google Shape;387;p8">
            <a:extLst>
              <a:ext uri="{FF2B5EF4-FFF2-40B4-BE49-F238E27FC236}">
                <a16:creationId xmlns:a16="http://schemas.microsoft.com/office/drawing/2014/main" id="{0421B97C-C67F-81F2-0F89-3AD256111690}"/>
              </a:ext>
            </a:extLst>
          </p:cNvPr>
          <p:cNvGrpSpPr/>
          <p:nvPr/>
        </p:nvGrpSpPr>
        <p:grpSpPr>
          <a:xfrm>
            <a:off x="9661551" y="7543463"/>
            <a:ext cx="6969012" cy="1572936"/>
            <a:chOff x="9260217" y="5211895"/>
            <a:chExt cx="6099800" cy="1028036"/>
          </a:xfrm>
        </p:grpSpPr>
        <p:sp>
          <p:nvSpPr>
            <p:cNvPr id="34" name="Google Shape;388;p8">
              <a:extLst>
                <a:ext uri="{FF2B5EF4-FFF2-40B4-BE49-F238E27FC236}">
                  <a16:creationId xmlns:a16="http://schemas.microsoft.com/office/drawing/2014/main" id="{6048547E-D358-DEC9-A9D6-F83FD267C0D7}"/>
                </a:ext>
              </a:extLst>
            </p:cNvPr>
            <p:cNvSpPr/>
            <p:nvPr/>
          </p:nvSpPr>
          <p:spPr>
            <a:xfrm>
              <a:off x="9260217" y="5211895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35" name="Google Shape;389;p8">
              <a:extLst>
                <a:ext uri="{FF2B5EF4-FFF2-40B4-BE49-F238E27FC236}">
                  <a16:creationId xmlns:a16="http://schemas.microsoft.com/office/drawing/2014/main" id="{017EDF77-2C12-25DD-4454-034867ECD060}"/>
                </a:ext>
              </a:extLst>
            </p:cNvPr>
            <p:cNvSpPr txBox="1"/>
            <p:nvPr/>
          </p:nvSpPr>
          <p:spPr>
            <a:xfrm>
              <a:off x="9312617" y="5240593"/>
              <a:ext cx="6047400" cy="965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taken in different chest location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g2a3dc7405fd_0_149"/>
          <p:cNvGrpSpPr/>
          <p:nvPr/>
        </p:nvGrpSpPr>
        <p:grpSpPr>
          <a:xfrm rot="2700000">
            <a:off x="-2103024" y="7731579"/>
            <a:ext cx="7415443" cy="3566801"/>
            <a:chOff x="0" y="0"/>
            <a:chExt cx="660400" cy="317650"/>
          </a:xfrm>
        </p:grpSpPr>
        <p:sp>
          <p:nvSpPr>
            <p:cNvPr id="472" name="Google Shape;472;g2a3dc7405fd_0_14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g2a3dc7405fd_0_149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g2a3dc7405fd_0_149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76" name="Google Shape;476;g2a3dc7405fd_0_14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77" name="Google Shape;477;g2a3dc7405fd_0_149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2a3dc7405fd_0_149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g2a3dc7405fd_0_149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0" name="Google Shape;480;g2a3dc7405fd_0_149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g2a3dc7405fd_0_149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g2a3dc7405fd_0_149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EE049C-C348-198E-FDDA-1BF730B7B69E}"/>
              </a:ext>
            </a:extLst>
          </p:cNvPr>
          <p:cNvSpPr txBox="1"/>
          <p:nvPr/>
        </p:nvSpPr>
        <p:spPr>
          <a:xfrm>
            <a:off x="1752900" y="772020"/>
            <a:ext cx="7727984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</a:rPr>
              <a:t>Course Outcome</a:t>
            </a:r>
            <a:endParaRPr lang="en-SG" sz="4400" b="1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147423A-4B9A-F194-6AA7-D244D6925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67069"/>
              </p:ext>
            </p:extLst>
          </p:nvPr>
        </p:nvGraphicFramePr>
        <p:xfrm>
          <a:off x="2971800" y="2254914"/>
          <a:ext cx="12732568" cy="6978460"/>
        </p:xfrm>
        <a:graphic>
          <a:graphicData uri="http://schemas.openxmlformats.org/drawingml/2006/table">
            <a:tbl>
              <a:tblPr firstRow="1" bandRow="1"/>
              <a:tblGrid>
                <a:gridCol w="2551789">
                  <a:extLst>
                    <a:ext uri="{9D8B030D-6E8A-4147-A177-3AD203B41FA5}">
                      <a16:colId xmlns:a16="http://schemas.microsoft.com/office/drawing/2014/main" val="4061916076"/>
                    </a:ext>
                  </a:extLst>
                </a:gridCol>
                <a:gridCol w="10180779">
                  <a:extLst>
                    <a:ext uri="{9D8B030D-6E8A-4147-A177-3AD203B41FA5}">
                      <a16:colId xmlns:a16="http://schemas.microsoft.com/office/drawing/2014/main" val="203105824"/>
                    </a:ext>
                  </a:extLst>
                </a:gridCol>
              </a:tblGrid>
              <a:tr h="206393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CO(4) 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design a digital system to solve a relevant problem with due considerations to public health and safety, societal, cultural and environmental consideration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92671"/>
                  </a:ext>
                </a:extLst>
              </a:tr>
              <a:tr h="16217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CO(5) 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demonstrate application of ethical principles and practices in the project, and evaluate peer team members ethically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53271"/>
                  </a:ext>
                </a:extLst>
              </a:tr>
              <a:tr h="163893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CO(6) 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work effectively as an individual and as a team member towards the successful completion of the project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34166"/>
                  </a:ext>
                </a:extLst>
              </a:tr>
              <a:tr h="165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CO(7) 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report effectively on the design done for CO4 with presentation, user-manual and detailed report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45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>
          <a:extLst>
            <a:ext uri="{FF2B5EF4-FFF2-40B4-BE49-F238E27FC236}">
              <a16:creationId xmlns:a16="http://schemas.microsoft.com/office/drawing/2014/main" id="{D02E403C-F416-8C94-A95D-20347C60D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g2a3dc7405fd_0_149">
            <a:extLst>
              <a:ext uri="{FF2B5EF4-FFF2-40B4-BE49-F238E27FC236}">
                <a16:creationId xmlns:a16="http://schemas.microsoft.com/office/drawing/2014/main" id="{67FAE552-FF36-2941-64B4-295CA2147D29}"/>
              </a:ext>
            </a:extLst>
          </p:cNvPr>
          <p:cNvGrpSpPr/>
          <p:nvPr/>
        </p:nvGrpSpPr>
        <p:grpSpPr>
          <a:xfrm rot="2700000">
            <a:off x="-2485937" y="7467679"/>
            <a:ext cx="7461705" cy="4264216"/>
            <a:chOff x="0" y="-62110"/>
            <a:chExt cx="664520" cy="379760"/>
          </a:xfrm>
        </p:grpSpPr>
        <p:sp>
          <p:nvSpPr>
            <p:cNvPr id="472" name="Google Shape;472;g2a3dc7405fd_0_149">
              <a:extLst>
                <a:ext uri="{FF2B5EF4-FFF2-40B4-BE49-F238E27FC236}">
                  <a16:creationId xmlns:a16="http://schemas.microsoft.com/office/drawing/2014/main" id="{1353A2B6-1B4A-A63E-1CB3-CFDB4F97B351}"/>
                </a:ext>
              </a:extLst>
            </p:cNvPr>
            <p:cNvSpPr/>
            <p:nvPr/>
          </p:nvSpPr>
          <p:spPr>
            <a:xfrm>
              <a:off x="4120" y="-6211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g2a3dc7405fd_0_149">
              <a:extLst>
                <a:ext uri="{FF2B5EF4-FFF2-40B4-BE49-F238E27FC236}">
                  <a16:creationId xmlns:a16="http://schemas.microsoft.com/office/drawing/2014/main" id="{FAEC7E19-AF78-CCBC-E6E8-2C3FDEB0FB75}"/>
                </a:ext>
              </a:extLst>
            </p:cNvPr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g2a3dc7405fd_0_149">
            <a:extLst>
              <a:ext uri="{FF2B5EF4-FFF2-40B4-BE49-F238E27FC236}">
                <a16:creationId xmlns:a16="http://schemas.microsoft.com/office/drawing/2014/main" id="{E604E62B-9AC7-3223-6200-DFFE3F0AA0CC}"/>
              </a:ext>
            </a:extLst>
          </p:cNvPr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76" name="Google Shape;476;g2a3dc7405fd_0_149">
              <a:extLst>
                <a:ext uri="{FF2B5EF4-FFF2-40B4-BE49-F238E27FC236}">
                  <a16:creationId xmlns:a16="http://schemas.microsoft.com/office/drawing/2014/main" id="{EDFB09FC-0721-5B80-60FD-987CDEABE05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77" name="Google Shape;477;g2a3dc7405fd_0_149">
              <a:extLst>
                <a:ext uri="{FF2B5EF4-FFF2-40B4-BE49-F238E27FC236}">
                  <a16:creationId xmlns:a16="http://schemas.microsoft.com/office/drawing/2014/main" id="{2194B542-DF2F-2ADB-390B-96069B7F4391}"/>
                </a:ext>
              </a:extLst>
            </p:cNvPr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2a3dc7405fd_0_149">
            <a:extLst>
              <a:ext uri="{FF2B5EF4-FFF2-40B4-BE49-F238E27FC236}">
                <a16:creationId xmlns:a16="http://schemas.microsoft.com/office/drawing/2014/main" id="{C24F6525-7CDF-8530-9B49-3591106697D6}"/>
              </a:ext>
            </a:extLst>
          </p:cNvPr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g2a3dc7405fd_0_149">
            <a:extLst>
              <a:ext uri="{FF2B5EF4-FFF2-40B4-BE49-F238E27FC236}">
                <a16:creationId xmlns:a16="http://schemas.microsoft.com/office/drawing/2014/main" id="{5818968C-855D-7C61-38F9-F69A30158F54}"/>
              </a:ext>
            </a:extLst>
          </p:cNvPr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0" name="Google Shape;480;g2a3dc7405fd_0_149">
            <a:extLst>
              <a:ext uri="{FF2B5EF4-FFF2-40B4-BE49-F238E27FC236}">
                <a16:creationId xmlns:a16="http://schemas.microsoft.com/office/drawing/2014/main" id="{629D7EEF-6210-2408-F2B3-79AEFDB331F9}"/>
              </a:ext>
            </a:extLst>
          </p:cNvPr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g2a3dc7405fd_0_149">
            <a:extLst>
              <a:ext uri="{FF2B5EF4-FFF2-40B4-BE49-F238E27FC236}">
                <a16:creationId xmlns:a16="http://schemas.microsoft.com/office/drawing/2014/main" id="{7DF087B5-EDCF-9747-B60D-51F08EE64D20}"/>
              </a:ext>
            </a:extLst>
          </p:cNvPr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g2a3dc7405fd_0_149">
            <a:extLst>
              <a:ext uri="{FF2B5EF4-FFF2-40B4-BE49-F238E27FC236}">
                <a16:creationId xmlns:a16="http://schemas.microsoft.com/office/drawing/2014/main" id="{AE3CA4AD-39E9-24A3-0460-F4D0AE58A5AF}"/>
              </a:ext>
            </a:extLst>
          </p:cNvPr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388;p8">
            <a:extLst>
              <a:ext uri="{FF2B5EF4-FFF2-40B4-BE49-F238E27FC236}">
                <a16:creationId xmlns:a16="http://schemas.microsoft.com/office/drawing/2014/main" id="{B1152548-4D93-310C-1F28-49E55D8ED3FC}"/>
              </a:ext>
            </a:extLst>
          </p:cNvPr>
          <p:cNvSpPr/>
          <p:nvPr/>
        </p:nvSpPr>
        <p:spPr>
          <a:xfrm>
            <a:off x="-200855" y="3335184"/>
            <a:ext cx="9195225" cy="1012975"/>
          </a:xfrm>
          <a:custGeom>
            <a:avLst/>
            <a:gdLst/>
            <a:ahLst/>
            <a:cxnLst/>
            <a:rect l="l" t="t" r="r" b="b"/>
            <a:pathLst>
              <a:path w="1592438" h="270714" extrusionOk="0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ysClr val="windowText" lastClr="000000"/>
              </a:solidFill>
              <a:highlight>
                <a:schemeClr val="accent6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12B7A-88AF-DCFD-1A4F-4E92A8E27481}"/>
              </a:ext>
            </a:extLst>
          </p:cNvPr>
          <p:cNvSpPr txBox="1"/>
          <p:nvPr/>
        </p:nvSpPr>
        <p:spPr>
          <a:xfrm>
            <a:off x="1416015" y="945338"/>
            <a:ext cx="7727984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</a:rPr>
              <a:t>Program Outcome</a:t>
            </a:r>
            <a:endParaRPr lang="en-SG" sz="4400" b="1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F5F7272-C076-660A-96CA-932651612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600929"/>
              </p:ext>
            </p:extLst>
          </p:nvPr>
        </p:nvGraphicFramePr>
        <p:xfrm>
          <a:off x="2887596" y="2254914"/>
          <a:ext cx="12512807" cy="7410525"/>
        </p:xfrm>
        <a:graphic>
          <a:graphicData uri="http://schemas.openxmlformats.org/drawingml/2006/table">
            <a:tbl>
              <a:tblPr firstRow="1" bandRow="1"/>
              <a:tblGrid>
                <a:gridCol w="1677449">
                  <a:extLst>
                    <a:ext uri="{9D8B030D-6E8A-4147-A177-3AD203B41FA5}">
                      <a16:colId xmlns:a16="http://schemas.microsoft.com/office/drawing/2014/main" val="2942274336"/>
                    </a:ext>
                  </a:extLst>
                </a:gridCol>
                <a:gridCol w="4189671">
                  <a:extLst>
                    <a:ext uri="{9D8B030D-6E8A-4147-A177-3AD203B41FA5}">
                      <a16:colId xmlns:a16="http://schemas.microsoft.com/office/drawing/2014/main" val="1432285545"/>
                    </a:ext>
                  </a:extLst>
                </a:gridCol>
                <a:gridCol w="6645687">
                  <a:extLst>
                    <a:ext uri="{9D8B030D-6E8A-4147-A177-3AD203B41FA5}">
                      <a16:colId xmlns:a16="http://schemas.microsoft.com/office/drawing/2014/main" val="2079103267"/>
                    </a:ext>
                  </a:extLst>
                </a:gridCol>
              </a:tblGrid>
              <a:tr h="172687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PO(a)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Engineering knowledge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Pulmonary Disease Detection using Lung Sound using knowledge of Digital Signal Processing</a:t>
                      </a:r>
                      <a:endParaRPr lang="en-SG" sz="3200" b="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11935"/>
                  </a:ext>
                </a:extLst>
              </a:tr>
              <a:tr h="14238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PO(b)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SG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analysis</a:t>
                      </a:r>
                      <a:endParaRPr lang="en-SG" sz="32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problem involves detecting pulmonary diseases from lung sound data using MATLAB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67589"/>
                  </a:ext>
                </a:extLst>
              </a:tr>
              <a:tr h="14238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PO(c)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SG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Design/development Solution</a:t>
                      </a:r>
                      <a:endParaRPr lang="en-SG" sz="32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Utilizes lung sound features and signal processing for disease detection in MATLAB.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31256"/>
                  </a:ext>
                </a:extLst>
              </a:tr>
              <a:tr h="142384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Individual work and team work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Arial" panose="020B0604020202020204" pitchFamily="34" charset="0"/>
                          <a:sym typeface="Arial"/>
                        </a:rPr>
                        <a:t>Teamwork; Task distribution and mutual problem-solving support</a:t>
                      </a:r>
                      <a:endParaRPr kumimoji="0" lang="en-SG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Calibri" panose="020F050202020403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8962"/>
                  </a:ext>
                </a:extLst>
              </a:tr>
              <a:tr h="102020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PO(j)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SG" sz="3200" dirty="0"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Communication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Project report and presentation</a:t>
                      </a:r>
                      <a:endParaRPr lang="en-SG" sz="3200" dirty="0"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1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2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160461" y="5241779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3" name="AutoShape 3"/>
          <p:cNvSpPr/>
          <p:nvPr/>
        </p:nvSpPr>
        <p:spPr>
          <a:xfrm flipV="1">
            <a:off x="8323826" y="5241779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4" name="AutoShape 4"/>
          <p:cNvSpPr/>
          <p:nvPr/>
        </p:nvSpPr>
        <p:spPr>
          <a:xfrm flipV="1">
            <a:off x="13386742" y="5241779"/>
            <a:ext cx="1153653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5" name="AutoShape 5"/>
          <p:cNvSpPr/>
          <p:nvPr/>
        </p:nvSpPr>
        <p:spPr>
          <a:xfrm flipH="1" flipV="1">
            <a:off x="5783157" y="5241779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6" name="AutoShape 6"/>
          <p:cNvSpPr/>
          <p:nvPr/>
        </p:nvSpPr>
        <p:spPr>
          <a:xfrm flipH="1" flipV="1">
            <a:off x="10865123" y="5241779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grpSp>
        <p:nvGrpSpPr>
          <p:cNvPr id="7" name="Group 7"/>
          <p:cNvGrpSpPr/>
          <p:nvPr/>
        </p:nvGrpSpPr>
        <p:grpSpPr>
          <a:xfrm>
            <a:off x="1817900" y="5492103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358750" y="4529575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99419" y="5494903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0716" y="4529575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62335" y="5492103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40395" y="4529575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55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34" name="TextBox 34"/>
          <p:cNvSpPr txBox="1"/>
          <p:nvPr/>
        </p:nvSpPr>
        <p:spPr>
          <a:xfrm>
            <a:off x="4649642" y="986810"/>
            <a:ext cx="11044111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5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27C9D"/>
                </a:solidFill>
                <a:effectLst/>
                <a:uLnTx/>
                <a:uFillTx/>
                <a:latin typeface="Kollektif Bold"/>
                <a:ea typeface="+mn-ea"/>
                <a:cs typeface="+mn-cs"/>
              </a:rPr>
              <a:t>Project flow &amp; Work Distribution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0042" y="7081061"/>
            <a:ext cx="3237180" cy="768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7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 Bold"/>
                <a:ea typeface="+mn-ea"/>
                <a:cs typeface="+mn-cs"/>
              </a:rPr>
              <a:t>Brainstorming Idea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06388" y="7927856"/>
            <a:ext cx="3685900" cy="256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err="1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Puspita</a:t>
            </a:r>
            <a:r>
              <a:rPr lang="en-US" sz="2000" kern="1200" dirty="0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, Amin, Muaz, Al Hosan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"/>
              <a:ea typeface="+mn-ea"/>
              <a:cs typeface="+mn-c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404070" y="2732786"/>
            <a:ext cx="4086958" cy="1139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7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 Bold"/>
                <a:ea typeface="+mn-ea"/>
                <a:cs typeface="+mn-cs"/>
              </a:rPr>
              <a:t>Identifying Methodology, Literature Review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562956" y="3980112"/>
            <a:ext cx="3928072" cy="256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err="1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Puspita</a:t>
            </a:r>
            <a:r>
              <a:rPr lang="en-US" sz="2000" kern="1200" dirty="0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, Amin, Muaz, Al Hosan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"/>
              <a:ea typeface="+mn-ea"/>
              <a:cs typeface="+mn-c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6195151" y="7149994"/>
            <a:ext cx="3237180" cy="768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7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 Bold"/>
                <a:ea typeface="+mn-ea"/>
                <a:cs typeface="+mn-cs"/>
              </a:rPr>
              <a:t>Data Set Collection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177688" y="8081438"/>
            <a:ext cx="3954454" cy="49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On-Field: Amin, Al Hosan</a:t>
            </a:r>
          </a:p>
          <a:p>
            <a:pPr marL="0" marR="0" lvl="0" indent="0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Online Data-Set: </a:t>
            </a:r>
            <a:r>
              <a:rPr lang="en-US" sz="2000" kern="1200" dirty="0" err="1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Puspita</a:t>
            </a:r>
            <a:r>
              <a:rPr lang="en-US" sz="2000" kern="1200" dirty="0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, Muaz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"/>
              <a:ea typeface="+mn-ea"/>
              <a:cs typeface="+mn-cs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549790" y="2732786"/>
            <a:ext cx="3687668" cy="1139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7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 Bold"/>
                <a:ea typeface="+mn-ea"/>
                <a:cs typeface="+mn-cs"/>
              </a:rPr>
              <a:t>Extracting Data and Checking Previous Work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441449" y="3890961"/>
            <a:ext cx="5020186" cy="49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Extracting Data: Amin,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Puspita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Checking Previous Work: Al Hosan, Muaz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"/>
              <a:ea typeface="+mn-ea"/>
              <a:cs typeface="+mn-c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1653377" y="7149994"/>
            <a:ext cx="2042322" cy="39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7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 Bold"/>
                <a:ea typeface="+mn-ea"/>
                <a:cs typeface="+mn-cs"/>
              </a:rPr>
              <a:t>Coding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933797" y="7941457"/>
            <a:ext cx="4115237" cy="256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Puspita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, Amin, Muaz, Al Hosan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461635" y="2729758"/>
            <a:ext cx="3621405" cy="768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spc="67" dirty="0">
                <a:solidFill>
                  <a:srgbClr val="545454"/>
                </a:solidFill>
                <a:latin typeface="DM Sans Bold"/>
                <a:ea typeface="+mn-ea"/>
                <a:cs typeface="+mn-cs"/>
              </a:rPr>
              <a:t>Result and Final Presentation</a:t>
            </a:r>
            <a:endParaRPr kumimoji="0" lang="en-US" sz="3200" b="0" i="0" u="none" strike="noStrike" kern="1200" cap="none" spc="67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 Bold"/>
              <a:ea typeface="+mn-ea"/>
              <a:cs typeface="+mn-cs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3563607" y="3801076"/>
            <a:ext cx="3520886" cy="25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DM Sans"/>
                <a:ea typeface="+mn-ea"/>
                <a:cs typeface="+mn-cs"/>
              </a:rPr>
              <a:t>Puspita</a:t>
            </a:r>
            <a:r>
              <a:rPr lang="en-US" sz="2000" kern="1200" dirty="0">
                <a:solidFill>
                  <a:srgbClr val="545454"/>
                </a:solidFill>
                <a:latin typeface="DM Sans"/>
                <a:ea typeface="+mn-ea"/>
                <a:cs typeface="+mn-cs"/>
              </a:rPr>
              <a:t>, Amin, Muaz, Al Hosan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DM Sans"/>
              <a:ea typeface="+mn-ea"/>
              <a:cs typeface="+mn-cs"/>
            </a:endParaRPr>
          </a:p>
        </p:txBody>
      </p:sp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56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57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58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59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F08BB3B-3900-C2CE-C12C-5E0852A20D51}"/>
              </a:ext>
            </a:extLst>
          </p:cNvPr>
          <p:cNvSpPr/>
          <p:nvPr/>
        </p:nvSpPr>
        <p:spPr>
          <a:xfrm>
            <a:off x="2135123" y="5835428"/>
            <a:ext cx="789695" cy="771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C71F62-AB13-96E7-1F2E-D3A15FAAE1BD}"/>
              </a:ext>
            </a:extLst>
          </p:cNvPr>
          <p:cNvSpPr/>
          <p:nvPr/>
        </p:nvSpPr>
        <p:spPr>
          <a:xfrm>
            <a:off x="4684979" y="4856207"/>
            <a:ext cx="789695" cy="771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FCB4EF5-0966-6791-864C-B056A871DC5E}"/>
              </a:ext>
            </a:extLst>
          </p:cNvPr>
          <p:cNvSpPr/>
          <p:nvPr/>
        </p:nvSpPr>
        <p:spPr>
          <a:xfrm>
            <a:off x="7222805" y="5835428"/>
            <a:ext cx="789695" cy="771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82DD51A-5FE6-70A8-571A-6DC0971BE870}"/>
              </a:ext>
            </a:extLst>
          </p:cNvPr>
          <p:cNvSpPr/>
          <p:nvPr/>
        </p:nvSpPr>
        <p:spPr>
          <a:xfrm>
            <a:off x="9776851" y="4856207"/>
            <a:ext cx="789695" cy="771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518B73-66F4-570A-320E-CE5F54DACD7F}"/>
              </a:ext>
            </a:extLst>
          </p:cNvPr>
          <p:cNvSpPr/>
          <p:nvPr/>
        </p:nvSpPr>
        <p:spPr>
          <a:xfrm>
            <a:off x="12279690" y="5835428"/>
            <a:ext cx="789695" cy="771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B426CF-82AB-EFDC-5F56-FA2D25A566F7}"/>
              </a:ext>
            </a:extLst>
          </p:cNvPr>
          <p:cNvSpPr/>
          <p:nvPr/>
        </p:nvSpPr>
        <p:spPr>
          <a:xfrm>
            <a:off x="14858050" y="4856207"/>
            <a:ext cx="789695" cy="771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7" name="Google Shape;487;p18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9" name="Google Shape;489;p18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0" name="Google Shape;490;p1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5" name="Google Shape;495;p18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6" name="Google Shape;496;p18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7" name="Google Shape;497;p18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8" name="Google Shape;498;p18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0" name="Google Shape;500;p18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03" name="Google Shape;503;p18"/>
          <p:cNvGrpSpPr/>
          <p:nvPr/>
        </p:nvGrpSpPr>
        <p:grpSpPr>
          <a:xfrm>
            <a:off x="13133734" y="5475036"/>
            <a:ext cx="8837380" cy="8845601"/>
            <a:chOff x="13508" y="0"/>
            <a:chExt cx="11783172" cy="11794135"/>
          </a:xfrm>
        </p:grpSpPr>
        <p:grpSp>
          <p:nvGrpSpPr>
            <p:cNvPr id="504" name="Google Shape;504;p18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505" name="Google Shape;505;p1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8CA9AD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07" name="Google Shape;507;p18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Google Shape;515;p18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50B63C-6439-B071-7B24-0F1C026DF637}"/>
              </a:ext>
            </a:extLst>
          </p:cNvPr>
          <p:cNvSpPr txBox="1"/>
          <p:nvPr/>
        </p:nvSpPr>
        <p:spPr>
          <a:xfrm>
            <a:off x="2455740" y="2087361"/>
            <a:ext cx="1452848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</a:rPr>
              <a:t>1. D. Chamberlain; J. </a:t>
            </a:r>
            <a:r>
              <a:rPr lang="en-US" sz="3000" dirty="0" err="1">
                <a:solidFill>
                  <a:schemeClr val="bg2"/>
                </a:solidFill>
              </a:rPr>
              <a:t>Mofor</a:t>
            </a:r>
            <a:r>
              <a:rPr lang="en-US" sz="3000" dirty="0">
                <a:solidFill>
                  <a:schemeClr val="bg2"/>
                </a:solidFill>
              </a:rPr>
              <a:t>; R. Fletcher; R. </a:t>
            </a:r>
            <a:r>
              <a:rPr lang="en-US" sz="3000" dirty="0" err="1">
                <a:solidFill>
                  <a:schemeClr val="bg2"/>
                </a:solidFill>
              </a:rPr>
              <a:t>Kodgule</a:t>
            </a:r>
            <a:r>
              <a:rPr lang="en-US" sz="3000" dirty="0">
                <a:solidFill>
                  <a:schemeClr val="bg2"/>
                </a:solidFill>
              </a:rPr>
              <a:t>; R. </a:t>
            </a:r>
            <a:r>
              <a:rPr lang="en-US" sz="3000" dirty="0" err="1">
                <a:solidFill>
                  <a:schemeClr val="bg2"/>
                </a:solidFill>
              </a:rPr>
              <a:t>Kodgule</a:t>
            </a:r>
            <a:r>
              <a:rPr lang="en-US" sz="3000" dirty="0">
                <a:solidFill>
                  <a:schemeClr val="bg2"/>
                </a:solidFill>
              </a:rPr>
              <a:t>, “Mobile Stethoscope and Signal Processing    Algorithms for Pulmonary Screening and Diagnostics,” 2015 IEEE Global Humanitarian Technology Conference (GHTC) </a:t>
            </a:r>
          </a:p>
          <a:p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  <a:hlinkClick r:id="rId7"/>
              </a:rPr>
              <a:t>https://ieeexplore.ieee.org/document/7344001</a:t>
            </a:r>
            <a:endParaRPr lang="en-US" sz="3000" dirty="0">
              <a:solidFill>
                <a:schemeClr val="bg2"/>
              </a:solidFill>
            </a:endParaRPr>
          </a:p>
          <a:p>
            <a:endParaRPr lang="en-US" sz="3000" dirty="0">
              <a:solidFill>
                <a:schemeClr val="bg2"/>
              </a:solidFill>
            </a:endParaRPr>
          </a:p>
          <a:p>
            <a:r>
              <a:rPr lang="en-US" sz="3000" dirty="0">
                <a:solidFill>
                  <a:schemeClr val="bg2"/>
                </a:solidFill>
              </a:rPr>
              <a:t>2. </a:t>
            </a:r>
            <a:r>
              <a:rPr lang="en-US" sz="3000" dirty="0" err="1">
                <a:solidFill>
                  <a:schemeClr val="bg2"/>
                </a:solidFill>
              </a:rPr>
              <a:t>Yongpeng</a:t>
            </a:r>
            <a:r>
              <a:rPr lang="en-US" sz="3000" dirty="0">
                <a:solidFill>
                  <a:schemeClr val="bg2"/>
                </a:solidFill>
              </a:rPr>
              <a:t> Liu; </a:t>
            </a:r>
            <a:r>
              <a:rPr lang="en-US" sz="3000" dirty="0" err="1">
                <a:solidFill>
                  <a:schemeClr val="bg2"/>
                </a:solidFill>
              </a:rPr>
              <a:t>Yusong</a:t>
            </a:r>
            <a:r>
              <a:rPr lang="en-US" sz="3000" dirty="0">
                <a:solidFill>
                  <a:schemeClr val="bg2"/>
                </a:solidFill>
              </a:rPr>
              <a:t> Lin; </a:t>
            </a:r>
            <a:r>
              <a:rPr lang="en-US" sz="3000" dirty="0" err="1">
                <a:solidFill>
                  <a:schemeClr val="bg2"/>
                </a:solidFill>
              </a:rPr>
              <a:t>Xingjin</a:t>
            </a:r>
            <a:r>
              <a:rPr lang="en-US" sz="3000" dirty="0">
                <a:solidFill>
                  <a:schemeClr val="bg2"/>
                </a:solidFill>
              </a:rPr>
              <a:t> Zhang; </a:t>
            </a:r>
            <a:r>
              <a:rPr lang="en-US" sz="3000" dirty="0" err="1">
                <a:solidFill>
                  <a:schemeClr val="bg2"/>
                </a:solidFill>
              </a:rPr>
              <a:t>Zongmin</a:t>
            </a:r>
            <a:r>
              <a:rPr lang="en-US" sz="3000" dirty="0">
                <a:solidFill>
                  <a:schemeClr val="bg2"/>
                </a:solidFill>
              </a:rPr>
              <a:t> Wang; "Classifying respiratory sounds using electronic stethoscope";2017 IEEE </a:t>
            </a:r>
            <a:r>
              <a:rPr lang="en-US" sz="3000" dirty="0" err="1">
                <a:solidFill>
                  <a:schemeClr val="bg2"/>
                </a:solidFill>
              </a:rPr>
              <a:t>SmartWorld</a:t>
            </a:r>
            <a:r>
              <a:rPr lang="en-US" sz="3000" dirty="0">
                <a:solidFill>
                  <a:schemeClr val="bg2"/>
                </a:solidFill>
              </a:rPr>
              <a:t>, Ubiquitous Intelligence &amp; Computing, Advanced &amp; Trusted Computed, Scalable Computing &amp; Communications, Cloud &amp; Big Data Computing, Internet of People and Smart City Innovation;</a:t>
            </a:r>
          </a:p>
          <a:p>
            <a:endParaRPr lang="en-US" sz="3000" dirty="0">
              <a:solidFill>
                <a:schemeClr val="bg2"/>
              </a:solidFill>
            </a:endParaRPr>
          </a:p>
          <a:p>
            <a:r>
              <a:rPr lang="en-US" sz="3000" dirty="0">
                <a:solidFill>
                  <a:schemeClr val="bg2"/>
                </a:solidFill>
                <a:hlinkClick r:id="rId8"/>
              </a:rPr>
              <a:t>https://ieeexplore.ieee.org/document/8397496</a:t>
            </a:r>
            <a:endParaRPr lang="en-US" sz="3000" dirty="0">
              <a:solidFill>
                <a:schemeClr val="bg2"/>
              </a:solidFill>
            </a:endParaRPr>
          </a:p>
          <a:p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2BF9-DF6D-E51B-F484-DCAB75F72560}"/>
              </a:ext>
            </a:extLst>
          </p:cNvPr>
          <p:cNvSpPr txBox="1"/>
          <p:nvPr/>
        </p:nvSpPr>
        <p:spPr>
          <a:xfrm>
            <a:off x="2530006" y="1028700"/>
            <a:ext cx="2987290" cy="7694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Reference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g2a3fb504713_3_0"/>
          <p:cNvGrpSpPr/>
          <p:nvPr/>
        </p:nvGrpSpPr>
        <p:grpSpPr>
          <a:xfrm rot="2700000">
            <a:off x="14380614" y="7574445"/>
            <a:ext cx="7415443" cy="3566801"/>
            <a:chOff x="0" y="0"/>
            <a:chExt cx="660400" cy="317650"/>
          </a:xfrm>
        </p:grpSpPr>
        <p:sp>
          <p:nvSpPr>
            <p:cNvPr id="237" name="Google Shape;237;g2a3fb504713_3_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g2a3fb504713_3_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9" name="Google Shape;239;g2a3fb504713_3_0"/>
          <p:cNvCxnSpPr/>
          <p:nvPr/>
        </p:nvCxnSpPr>
        <p:spPr>
          <a:xfrm>
            <a:off x="13918610" y="8394229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g2a3fb504713_3_0"/>
          <p:cNvCxnSpPr/>
          <p:nvPr/>
        </p:nvCxnSpPr>
        <p:spPr>
          <a:xfrm>
            <a:off x="13704664" y="870690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2a3fb504713_3_0"/>
          <p:cNvCxnSpPr/>
          <p:nvPr/>
        </p:nvCxnSpPr>
        <p:spPr>
          <a:xfrm>
            <a:off x="13525062" y="906537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g2a3fb504713_3_0"/>
          <p:cNvCxnSpPr/>
          <p:nvPr/>
        </p:nvCxnSpPr>
        <p:spPr>
          <a:xfrm>
            <a:off x="13398407" y="945164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2a3fb504713_3_0"/>
          <p:cNvCxnSpPr/>
          <p:nvPr/>
        </p:nvCxnSpPr>
        <p:spPr>
          <a:xfrm>
            <a:off x="13254553" y="989132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" name="Google Shape;244;g2a3fb504713_3_0"/>
          <p:cNvSpPr txBox="1"/>
          <p:nvPr/>
        </p:nvSpPr>
        <p:spPr>
          <a:xfrm>
            <a:off x="2710954" y="4091213"/>
            <a:ext cx="12866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27C9D"/>
                </a:solidFill>
              </a:rPr>
              <a:t>Literature Review</a:t>
            </a:r>
            <a:endParaRPr sz="9000">
              <a:solidFill>
                <a:srgbClr val="227C9D"/>
              </a:solidFill>
            </a:endParaRPr>
          </a:p>
        </p:txBody>
      </p:sp>
      <p:grpSp>
        <p:nvGrpSpPr>
          <p:cNvPr id="245" name="Google Shape;245;g2a3fb504713_3_0"/>
          <p:cNvGrpSpPr/>
          <p:nvPr/>
        </p:nvGrpSpPr>
        <p:grpSpPr>
          <a:xfrm rot="2700000">
            <a:off x="-1377001" y="-3093555"/>
            <a:ext cx="7415443" cy="3566801"/>
            <a:chOff x="0" y="0"/>
            <a:chExt cx="660400" cy="317650"/>
          </a:xfrm>
        </p:grpSpPr>
        <p:sp>
          <p:nvSpPr>
            <p:cNvPr id="246" name="Google Shape;246;g2a3fb504713_3_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g2a3fb504713_3_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8" name="Google Shape;248;g2a3fb504713_3_0"/>
          <p:cNvCxnSpPr/>
          <p:nvPr/>
        </p:nvCxnSpPr>
        <p:spPr>
          <a:xfrm>
            <a:off x="-1839005" y="-2273771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g2a3fb504713_3_0"/>
          <p:cNvCxnSpPr/>
          <p:nvPr/>
        </p:nvCxnSpPr>
        <p:spPr>
          <a:xfrm>
            <a:off x="-2052951" y="-196109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g2a3fb504713_3_0"/>
          <p:cNvCxnSpPr/>
          <p:nvPr/>
        </p:nvCxnSpPr>
        <p:spPr>
          <a:xfrm>
            <a:off x="-2232553" y="-160262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g2a3fb504713_3_0"/>
          <p:cNvCxnSpPr/>
          <p:nvPr/>
        </p:nvCxnSpPr>
        <p:spPr>
          <a:xfrm>
            <a:off x="-2359208" y="-1216357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g2a3fb504713_3_0"/>
          <p:cNvCxnSpPr/>
          <p:nvPr/>
        </p:nvCxnSpPr>
        <p:spPr>
          <a:xfrm>
            <a:off x="-2503062" y="-77668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g2a3fb504713_3_0"/>
          <p:cNvCxnSpPr/>
          <p:nvPr/>
        </p:nvCxnSpPr>
        <p:spPr>
          <a:xfrm>
            <a:off x="-2623881" y="-332957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a3fb504713_3_0"/>
          <p:cNvCxnSpPr/>
          <p:nvPr/>
        </p:nvCxnSpPr>
        <p:spPr>
          <a:xfrm>
            <a:off x="-2598114" y="228677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g2a3fb504713_3_0"/>
          <p:cNvCxnSpPr/>
          <p:nvPr/>
        </p:nvCxnSpPr>
        <p:spPr>
          <a:xfrm>
            <a:off x="-2509797" y="905760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g2a3fb504713_3_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7" name="Google Shape;257;g2a3fb504713_3_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8" name="Google Shape;258;g2a3fb504713_3_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9" name="Google Shape;259;g2a3fb504713_3_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0" name="Google Shape;260;g2a3fb504713_3_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1" name="Google Shape;261;g2a3fb504713_3_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2" name="Google Shape;262;g2a3fb504713_3_0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3" name="Google Shape;263;g2a3fb504713_3_0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4" name="Google Shape;264;g2a3fb504713_3_0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5" name="Google Shape;265;g2a3fb504713_3_0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6" name="Google Shape;266;g2a3fb504713_3_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7" name="Google Shape;267;g2a3fb504713_3_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8" name="Google Shape;268;g2a3fb504713_3_0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9" name="Google Shape;269;g2a3fb504713_3_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0" name="Google Shape;270;g2a3fb504713_3_0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1" name="Google Shape;271;g2a3fb504713_3_0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2" name="Google Shape;272;g2a3fb504713_3_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99" b="0" i="0" u="none" strike="noStrike" cap="none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7" name="Google Shape;487;p18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9" name="Google Shape;489;p18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0" name="Google Shape;490;p1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1" name="Google Shape;491;p18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2" name="Google Shape;492;p18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4" name="Google Shape;494;p18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5" name="Google Shape;495;p18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6" name="Google Shape;496;p18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7" name="Google Shape;497;p18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8" name="Google Shape;498;p18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0" name="Google Shape;500;p18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1" name="Google Shape;501;p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2" name="Google Shape;502;p1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03" name="Google Shape;503;p18"/>
          <p:cNvGrpSpPr/>
          <p:nvPr/>
        </p:nvGrpSpPr>
        <p:grpSpPr>
          <a:xfrm>
            <a:off x="13133734" y="5475036"/>
            <a:ext cx="8837380" cy="8845601"/>
            <a:chOff x="13508" y="0"/>
            <a:chExt cx="11783172" cy="11794135"/>
          </a:xfrm>
        </p:grpSpPr>
        <p:grpSp>
          <p:nvGrpSpPr>
            <p:cNvPr id="504" name="Google Shape;504;p18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505" name="Google Shape;505;p1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8CA9AD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07" name="Google Shape;507;p18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Google Shape;515;p18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6" name="Google Shape;516;p18"/>
          <p:cNvGrpSpPr/>
          <p:nvPr/>
        </p:nvGrpSpPr>
        <p:grpSpPr>
          <a:xfrm>
            <a:off x="-2623881" y="-5192964"/>
            <a:ext cx="8837380" cy="8845601"/>
            <a:chOff x="13508" y="0"/>
            <a:chExt cx="11783172" cy="11794135"/>
          </a:xfrm>
        </p:grpSpPr>
        <p:grpSp>
          <p:nvGrpSpPr>
            <p:cNvPr id="517" name="Google Shape;517;p18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518" name="Google Shape;518;p1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8CA9AD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1" name="Google Shape;521;p18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2" name="Google Shape;522;p18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3" name="Google Shape;523;p18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4" name="Google Shape;524;p18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5" name="Google Shape;525;p18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6" name="Google Shape;526;p18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7" name="Google Shape;527;p18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8" name="Google Shape;528;p18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w="38100" cap="flat" cmpd="sng">
              <a:solidFill>
                <a:srgbClr val="8CA9A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42029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g2a3fb504713_3_0"/>
          <p:cNvCxnSpPr/>
          <p:nvPr/>
        </p:nvCxnSpPr>
        <p:spPr>
          <a:xfrm>
            <a:off x="17204191" y="5019192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g2a3fb504713_3_0"/>
          <p:cNvCxnSpPr/>
          <p:nvPr/>
        </p:nvCxnSpPr>
        <p:spPr>
          <a:xfrm>
            <a:off x="16990245" y="5331868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2a3fb504713_3_0"/>
          <p:cNvCxnSpPr/>
          <p:nvPr/>
        </p:nvCxnSpPr>
        <p:spPr>
          <a:xfrm>
            <a:off x="16810643" y="5690338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g2a3fb504713_3_0"/>
          <p:cNvCxnSpPr/>
          <p:nvPr/>
        </p:nvCxnSpPr>
        <p:spPr>
          <a:xfrm>
            <a:off x="16683988" y="6076606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2a3fb504713_3_0"/>
          <p:cNvCxnSpPr/>
          <p:nvPr/>
        </p:nvCxnSpPr>
        <p:spPr>
          <a:xfrm>
            <a:off x="16540134" y="6516283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" name="Google Shape;244;g2a3fb504713_3_0"/>
          <p:cNvSpPr txBox="1"/>
          <p:nvPr/>
        </p:nvSpPr>
        <p:spPr>
          <a:xfrm>
            <a:off x="1844538" y="2622631"/>
            <a:ext cx="14214316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27C9D"/>
                </a:solidFill>
              </a:rPr>
              <a:t>Already existing methodology proposed by Islam MA which follows Welch Spectral Method using Machine Learning Deep Learning</a:t>
            </a:r>
          </a:p>
          <a:p>
            <a:pPr marL="1143000" marR="0" lvl="0" indent="-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27C9D"/>
                </a:solidFill>
              </a:rPr>
              <a:t>Lung abnormalities also can be identified using Convolutional Neural Network and Deep Neural Network</a:t>
            </a:r>
            <a:endParaRPr sz="4000" dirty="0">
              <a:solidFill>
                <a:srgbClr val="227C9D"/>
              </a:solidFill>
            </a:endParaRPr>
          </a:p>
        </p:txBody>
      </p:sp>
      <p:cxnSp>
        <p:nvCxnSpPr>
          <p:cNvPr id="248" name="Google Shape;248;g2a3fb504713_3_0"/>
          <p:cNvCxnSpPr/>
          <p:nvPr/>
        </p:nvCxnSpPr>
        <p:spPr>
          <a:xfrm>
            <a:off x="-2812462" y="-3343030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g2a3fb504713_3_0"/>
          <p:cNvCxnSpPr/>
          <p:nvPr/>
        </p:nvCxnSpPr>
        <p:spPr>
          <a:xfrm>
            <a:off x="-2666062" y="-2592060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g2a3fb504713_3_0"/>
          <p:cNvCxnSpPr/>
          <p:nvPr/>
        </p:nvCxnSpPr>
        <p:spPr>
          <a:xfrm>
            <a:off x="-2232553" y="-160262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g2a3fb504713_3_0"/>
          <p:cNvCxnSpPr/>
          <p:nvPr/>
        </p:nvCxnSpPr>
        <p:spPr>
          <a:xfrm>
            <a:off x="-2118454" y="-911425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g2a3fb504713_3_0"/>
          <p:cNvCxnSpPr/>
          <p:nvPr/>
        </p:nvCxnSpPr>
        <p:spPr>
          <a:xfrm>
            <a:off x="-2268066" y="-486290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a3fb504713_3_0"/>
          <p:cNvCxnSpPr/>
          <p:nvPr/>
        </p:nvCxnSpPr>
        <p:spPr>
          <a:xfrm>
            <a:off x="-2403294" y="-9625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g2a3fb504713_3_0"/>
          <p:cNvCxnSpPr/>
          <p:nvPr/>
        </p:nvCxnSpPr>
        <p:spPr>
          <a:xfrm>
            <a:off x="-2351716" y="572626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g2a3fb504713_3_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7" name="Google Shape;257;g2a3fb504713_3_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8" name="Google Shape;258;g2a3fb504713_3_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9" name="Google Shape;259;g2a3fb504713_3_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0" name="Google Shape;260;g2a3fb504713_3_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1" name="Google Shape;261;g2a3fb504713_3_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7BE34-1263-B9A5-FBCD-85F3556FB8C0}"/>
              </a:ext>
            </a:extLst>
          </p:cNvPr>
          <p:cNvSpPr txBox="1"/>
          <p:nvPr/>
        </p:nvSpPr>
        <p:spPr>
          <a:xfrm>
            <a:off x="2919116" y="1523956"/>
            <a:ext cx="6084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E095-E7CB-B3C9-FEAD-14E6173C4E60}"/>
              </a:ext>
            </a:extLst>
          </p:cNvPr>
          <p:cNvSpPr txBox="1"/>
          <p:nvPr/>
        </p:nvSpPr>
        <p:spPr>
          <a:xfrm>
            <a:off x="2961333" y="6247078"/>
            <a:ext cx="2411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Our Aim</a:t>
            </a:r>
          </a:p>
        </p:txBody>
      </p:sp>
      <p:sp>
        <p:nvSpPr>
          <p:cNvPr id="4" name="Google Shape;244;g2a3fb504713_3_0">
            <a:extLst>
              <a:ext uri="{FF2B5EF4-FFF2-40B4-BE49-F238E27FC236}">
                <a16:creationId xmlns:a16="http://schemas.microsoft.com/office/drawing/2014/main" id="{EC8A2EA7-EEB7-E712-1325-5A2758F97E2C}"/>
              </a:ext>
            </a:extLst>
          </p:cNvPr>
          <p:cNvSpPr txBox="1"/>
          <p:nvPr/>
        </p:nvSpPr>
        <p:spPr>
          <a:xfrm>
            <a:off x="2985849" y="7235715"/>
            <a:ext cx="13414357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Our study presents accessible method using MATLAB which is easy to learn and understand</a:t>
            </a:r>
            <a:endParaRPr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7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FC0AA5AA-D4F8-A1B3-0ABB-12C48649AD2E}"/>
              </a:ext>
            </a:extLst>
          </p:cNvPr>
          <p:cNvSpPr/>
          <p:nvPr/>
        </p:nvSpPr>
        <p:spPr>
          <a:xfrm rot="9760194">
            <a:off x="12303353" y="4743567"/>
            <a:ext cx="3647347" cy="313039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Google Shape;439;g2a3dc7405fd_0_110"/>
          <p:cNvSpPr txBox="1"/>
          <p:nvPr/>
        </p:nvSpPr>
        <p:spPr>
          <a:xfrm>
            <a:off x="1799889" y="719421"/>
            <a:ext cx="5132700" cy="1066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endParaRPr sz="7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g2a3dc7405fd_0_110"/>
          <p:cNvGrpSpPr/>
          <p:nvPr/>
        </p:nvGrpSpPr>
        <p:grpSpPr>
          <a:xfrm rot="2700000">
            <a:off x="-2436978" y="6531938"/>
            <a:ext cx="7415443" cy="3566801"/>
            <a:chOff x="0" y="0"/>
            <a:chExt cx="660400" cy="317650"/>
          </a:xfrm>
        </p:grpSpPr>
        <p:sp>
          <p:nvSpPr>
            <p:cNvPr id="441" name="Google Shape;441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a3dc7405fd_0_110"/>
          <p:cNvGrpSpPr/>
          <p:nvPr/>
        </p:nvGrpSpPr>
        <p:grpSpPr>
          <a:xfrm rot="-2700000">
            <a:off x="14035251" y="-4091761"/>
            <a:ext cx="7415443" cy="3566801"/>
            <a:chOff x="0" y="0"/>
            <a:chExt cx="660400" cy="317650"/>
          </a:xfrm>
        </p:grpSpPr>
        <p:sp>
          <p:nvSpPr>
            <p:cNvPr id="452" name="Google Shape;452;g2a3dc7405fd_0_11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453" name="Google Shape;453;g2a3dc7405fd_0_11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4" name="Google Shape;454;g2a3dc7405fd_0_110"/>
          <p:cNvCxnSpPr/>
          <p:nvPr/>
        </p:nvCxnSpPr>
        <p:spPr>
          <a:xfrm rot="10800000" flipH="1">
            <a:off x="16779354" y="-3323835"/>
            <a:ext cx="5132700" cy="5185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g2a3dc7405fd_0_110"/>
          <p:cNvCxnSpPr/>
          <p:nvPr/>
        </p:nvCxnSpPr>
        <p:spPr>
          <a:xfrm rot="10800000" flipH="1">
            <a:off x="17092031" y="-2963489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g2a3dc7405fd_0_110"/>
          <p:cNvCxnSpPr/>
          <p:nvPr/>
        </p:nvCxnSpPr>
        <p:spPr>
          <a:xfrm rot="10800000" flipH="1">
            <a:off x="17450501" y="-2612287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g2a3dc7405fd_0_110"/>
          <p:cNvCxnSpPr/>
          <p:nvPr/>
        </p:nvCxnSpPr>
        <p:spPr>
          <a:xfrm rot="10800000" flipH="1">
            <a:off x="17836769" y="-230893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g2a3dc7405fd_0_110"/>
          <p:cNvCxnSpPr/>
          <p:nvPr/>
        </p:nvCxnSpPr>
        <p:spPr>
          <a:xfrm rot="10800000" flipH="1">
            <a:off x="18276445" y="-1822178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444;g2a3dc7405fd_0_110">
            <a:extLst>
              <a:ext uri="{FF2B5EF4-FFF2-40B4-BE49-F238E27FC236}">
                <a16:creationId xmlns:a16="http://schemas.microsoft.com/office/drawing/2014/main" id="{E71A267D-BBE9-D846-2141-9B8595ED4506}"/>
              </a:ext>
            </a:extLst>
          </p:cNvPr>
          <p:cNvSpPr/>
          <p:nvPr/>
        </p:nvSpPr>
        <p:spPr>
          <a:xfrm>
            <a:off x="1799889" y="3478490"/>
            <a:ext cx="4076255" cy="1027901"/>
          </a:xfrm>
          <a:custGeom>
            <a:avLst/>
            <a:gdLst/>
            <a:ahLst/>
            <a:cxnLst/>
            <a:rect l="l" t="t" r="r" b="b"/>
            <a:pathLst>
              <a:path w="1592438" h="270714" extrusionOk="0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COPD</a:t>
            </a:r>
            <a:endParaRPr lang="en-US" sz="5400" dirty="0">
              <a:solidFill>
                <a:schemeClr val="bg1"/>
              </a:solidFill>
              <a:highlight>
                <a:srgbClr val="FE6D73"/>
              </a:highlight>
            </a:endParaRPr>
          </a:p>
        </p:txBody>
      </p:sp>
      <p:sp>
        <p:nvSpPr>
          <p:cNvPr id="2" name="Google Shape;444;g2a3dc7405fd_0_110">
            <a:extLst>
              <a:ext uri="{FF2B5EF4-FFF2-40B4-BE49-F238E27FC236}">
                <a16:creationId xmlns:a16="http://schemas.microsoft.com/office/drawing/2014/main" id="{28DBD443-05DE-9FD4-7A8B-012CADEFBD38}"/>
              </a:ext>
            </a:extLst>
          </p:cNvPr>
          <p:cNvSpPr/>
          <p:nvPr/>
        </p:nvSpPr>
        <p:spPr>
          <a:xfrm>
            <a:off x="6325036" y="4652967"/>
            <a:ext cx="3722410" cy="1027901"/>
          </a:xfrm>
          <a:custGeom>
            <a:avLst/>
            <a:gdLst/>
            <a:ahLst/>
            <a:cxnLst/>
            <a:rect l="l" t="t" r="r" b="b"/>
            <a:pathLst>
              <a:path w="1592438" h="270714" extrusionOk="0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Asthma</a:t>
            </a:r>
            <a:endParaRPr dirty="0">
              <a:solidFill>
                <a:schemeClr val="bg1"/>
              </a:solidFill>
              <a:highlight>
                <a:srgbClr val="FE6D73"/>
              </a:highlight>
            </a:endParaRPr>
          </a:p>
        </p:txBody>
      </p:sp>
      <p:sp>
        <p:nvSpPr>
          <p:cNvPr id="4" name="Google Shape;444;g2a3dc7405fd_0_110">
            <a:extLst>
              <a:ext uri="{FF2B5EF4-FFF2-40B4-BE49-F238E27FC236}">
                <a16:creationId xmlns:a16="http://schemas.microsoft.com/office/drawing/2014/main" id="{E6505949-E31D-4521-C6C9-0B9B8CD4D301}"/>
              </a:ext>
            </a:extLst>
          </p:cNvPr>
          <p:cNvSpPr/>
          <p:nvPr/>
        </p:nvSpPr>
        <p:spPr>
          <a:xfrm>
            <a:off x="10498343" y="5875740"/>
            <a:ext cx="3592411" cy="1027901"/>
          </a:xfrm>
          <a:custGeom>
            <a:avLst/>
            <a:gdLst/>
            <a:ahLst/>
            <a:cxnLst/>
            <a:rect l="l" t="t" r="r" b="b"/>
            <a:pathLst>
              <a:path w="1592438" h="270714" extrusionOk="0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Bronchitis</a:t>
            </a:r>
            <a:endParaRPr dirty="0">
              <a:solidFill>
                <a:schemeClr val="bg1"/>
              </a:solidFill>
              <a:highlight>
                <a:srgbClr val="FE6D73"/>
              </a:highlight>
            </a:endParaRPr>
          </a:p>
        </p:txBody>
      </p:sp>
      <p:sp>
        <p:nvSpPr>
          <p:cNvPr id="6" name="Google Shape;444;g2a3dc7405fd_0_110">
            <a:extLst>
              <a:ext uri="{FF2B5EF4-FFF2-40B4-BE49-F238E27FC236}">
                <a16:creationId xmlns:a16="http://schemas.microsoft.com/office/drawing/2014/main" id="{37BEA8AF-B39E-2754-3D16-BFF5B30F8471}"/>
              </a:ext>
            </a:extLst>
          </p:cNvPr>
          <p:cNvSpPr/>
          <p:nvPr/>
        </p:nvSpPr>
        <p:spPr>
          <a:xfrm>
            <a:off x="14325600" y="7286842"/>
            <a:ext cx="3657599" cy="1027901"/>
          </a:xfrm>
          <a:custGeom>
            <a:avLst/>
            <a:gdLst/>
            <a:ahLst/>
            <a:cxnLst/>
            <a:rect l="l" t="t" r="r" b="b"/>
            <a:pathLst>
              <a:path w="1592438" h="270714" extrusionOk="0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Heart Failure</a:t>
            </a:r>
            <a:endParaRPr lang="en-US" dirty="0">
              <a:solidFill>
                <a:schemeClr val="bg1"/>
              </a:solidFill>
              <a:highlight>
                <a:srgbClr val="FE6D73"/>
              </a:highlight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2A12171-ED58-7E26-58B0-E90AE69A1403}"/>
              </a:ext>
            </a:extLst>
          </p:cNvPr>
          <p:cNvSpPr/>
          <p:nvPr/>
        </p:nvSpPr>
        <p:spPr>
          <a:xfrm rot="9760194">
            <a:off x="4081189" y="2397260"/>
            <a:ext cx="3647347" cy="313039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5CA8A04-20F0-63CE-3162-BBA4D55FF835}"/>
              </a:ext>
            </a:extLst>
          </p:cNvPr>
          <p:cNvSpPr/>
          <p:nvPr/>
        </p:nvSpPr>
        <p:spPr>
          <a:xfrm rot="9760194">
            <a:off x="8223772" y="3429285"/>
            <a:ext cx="3647347" cy="313039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/>
          <p:nvPr/>
        </p:nvSpPr>
        <p:spPr>
          <a:xfrm>
            <a:off x="3833915" y="3187700"/>
            <a:ext cx="10620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227C9D"/>
                </a:solidFill>
              </a:rPr>
              <a:t>Proposed Methodology</a:t>
            </a:r>
            <a:endParaRPr sz="9000" dirty="0"/>
          </a:p>
        </p:txBody>
      </p:sp>
      <p:sp>
        <p:nvSpPr>
          <p:cNvPr id="318" name="Google Shape;318;p7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9" name="Google Shape;319;p7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0" name="Google Shape;320;p7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1" name="Google Shape;321;p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2" name="Google Shape;322;p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3" name="Google Shape;323;p7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4" name="Google Shape;324;p7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5" name="Google Shape;325;p7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6" name="Google Shape;326;p7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7" name="Google Shape;327;p7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8" name="Google Shape;328;p7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9" name="Google Shape;329;p7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0" name="Google Shape;330;p7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1" name="Google Shape;331;p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2" name="Google Shape;332;p7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3" name="Google Shape;333;p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4" name="Google Shape;334;p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35" name="Google Shape;335;p7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36" name="Google Shape;336;p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8" name="Google Shape;338;p7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7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7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7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7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3" name="Google Shape;343;p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44" name="Google Shape;344;p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6" name="Google Shape;346;p7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7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7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7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7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7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7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7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"/>
          <p:cNvSpPr txBox="1"/>
          <p:nvPr/>
        </p:nvSpPr>
        <p:spPr>
          <a:xfrm>
            <a:off x="1752900" y="1525875"/>
            <a:ext cx="14782200" cy="1066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Audio Detection Approach</a:t>
            </a:r>
            <a:endParaRPr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8"/>
          <p:cNvGrpSpPr/>
          <p:nvPr/>
        </p:nvGrpSpPr>
        <p:grpSpPr>
          <a:xfrm rot="2700000">
            <a:off x="-3159632" y="6720510"/>
            <a:ext cx="7415443" cy="3565117"/>
            <a:chOff x="0" y="0"/>
            <a:chExt cx="660400" cy="317500"/>
          </a:xfrm>
        </p:grpSpPr>
        <p:sp>
          <p:nvSpPr>
            <p:cNvPr id="360" name="Google Shape;360;p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8"/>
          <p:cNvGrpSpPr/>
          <p:nvPr/>
        </p:nvGrpSpPr>
        <p:grpSpPr>
          <a:xfrm>
            <a:off x="1785054" y="3584182"/>
            <a:ext cx="6046328" cy="1027874"/>
            <a:chOff x="0" y="0"/>
            <a:chExt cx="1592438" cy="270714"/>
          </a:xfrm>
        </p:grpSpPr>
        <p:sp>
          <p:nvSpPr>
            <p:cNvPr id="363" name="Google Shape;363;p8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highlight>
                  <a:srgbClr val="FE6D73"/>
                </a:highlight>
              </a:endParaRPr>
            </a:p>
          </p:txBody>
        </p:sp>
        <p:sp>
          <p:nvSpPr>
            <p:cNvPr id="364" name="Google Shape;364;p8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highlight>
                  <a:srgbClr val="FE6D73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8"/>
          <p:cNvSpPr txBox="1"/>
          <p:nvPr/>
        </p:nvSpPr>
        <p:spPr>
          <a:xfrm>
            <a:off x="2747323" y="3743684"/>
            <a:ext cx="435064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Collecting Dataset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8"/>
          <p:cNvGrpSpPr/>
          <p:nvPr/>
        </p:nvGrpSpPr>
        <p:grpSpPr>
          <a:xfrm>
            <a:off x="1795404" y="5878126"/>
            <a:ext cx="6047283" cy="1028036"/>
            <a:chOff x="1742554" y="5487801"/>
            <a:chExt cx="6047283" cy="1028036"/>
          </a:xfrm>
          <a:solidFill>
            <a:srgbClr val="92D050"/>
          </a:solidFill>
        </p:grpSpPr>
        <p:sp>
          <p:nvSpPr>
            <p:cNvPr id="367" name="Google Shape;367;p8"/>
            <p:cNvSpPr/>
            <p:nvPr/>
          </p:nvSpPr>
          <p:spPr>
            <a:xfrm>
              <a:off x="1742554" y="5487801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68" name="Google Shape;368;p8"/>
            <p:cNvSpPr txBox="1"/>
            <p:nvPr/>
          </p:nvSpPr>
          <p:spPr>
            <a:xfrm>
              <a:off x="2297740" y="5662982"/>
              <a:ext cx="5311800" cy="677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Audio Pre-processing</a:t>
              </a:r>
              <a:endParaRPr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8"/>
          <p:cNvGrpSpPr/>
          <p:nvPr/>
        </p:nvGrpSpPr>
        <p:grpSpPr>
          <a:xfrm>
            <a:off x="1822098" y="8163434"/>
            <a:ext cx="6188210" cy="1027874"/>
            <a:chOff x="1742554" y="6753795"/>
            <a:chExt cx="6188210" cy="1027874"/>
          </a:xfrm>
        </p:grpSpPr>
        <p:sp>
          <p:nvSpPr>
            <p:cNvPr id="370" name="Google Shape;370;p8"/>
            <p:cNvSpPr/>
            <p:nvPr/>
          </p:nvSpPr>
          <p:spPr>
            <a:xfrm>
              <a:off x="1742554" y="6753795"/>
              <a:ext cx="6046328" cy="1027874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71" name="Google Shape;371;p8"/>
            <p:cNvSpPr txBox="1"/>
            <p:nvPr/>
          </p:nvSpPr>
          <p:spPr>
            <a:xfrm>
              <a:off x="2618964" y="6961386"/>
              <a:ext cx="53118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</a:t>
              </a:r>
              <a:endParaRPr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373" name="Google Shape;373;p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accent6"/>
                </a:highlight>
              </a:endParaRPr>
            </a:p>
          </p:txBody>
        </p:sp>
        <p:sp>
          <p:nvSpPr>
            <p:cNvPr id="374" name="Google Shape;374;p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5" name="Google Shape;375;p8"/>
          <p:cNvCxnSpPr/>
          <p:nvPr/>
        </p:nvCxnSpPr>
        <p:spPr>
          <a:xfrm rot="10800000" flipH="1">
            <a:off x="16779354" y="-3323851"/>
            <a:ext cx="5132702" cy="5185216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8"/>
          <p:cNvCxnSpPr/>
          <p:nvPr/>
        </p:nvCxnSpPr>
        <p:spPr>
          <a:xfrm rot="10800000" flipH="1">
            <a:off x="17092031" y="-2963542"/>
            <a:ext cx="5038853" cy="5038853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8"/>
          <p:cNvCxnSpPr/>
          <p:nvPr/>
        </p:nvCxnSpPr>
        <p:spPr>
          <a:xfrm rot="10800000" flipH="1">
            <a:off x="17450501" y="-2612228"/>
            <a:ext cx="4867141" cy="4867141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8"/>
          <p:cNvCxnSpPr/>
          <p:nvPr/>
        </p:nvCxnSpPr>
        <p:spPr>
          <a:xfrm rot="10800000" flipH="1">
            <a:off x="17836769" y="-2308948"/>
            <a:ext cx="4690515" cy="4690515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8"/>
          <p:cNvCxnSpPr/>
          <p:nvPr/>
        </p:nvCxnSpPr>
        <p:spPr>
          <a:xfrm rot="10800000" flipH="1">
            <a:off x="18276445" y="-1822252"/>
            <a:ext cx="4347674" cy="4347674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0" name="Google Shape;380;p8"/>
          <p:cNvGrpSpPr/>
          <p:nvPr/>
        </p:nvGrpSpPr>
        <p:grpSpPr>
          <a:xfrm>
            <a:off x="10419575" y="8172025"/>
            <a:ext cx="6714674" cy="1028036"/>
            <a:chOff x="9260219" y="5211893"/>
            <a:chExt cx="6558580" cy="1028036"/>
          </a:xfrm>
        </p:grpSpPr>
        <p:sp>
          <p:nvSpPr>
            <p:cNvPr id="381" name="Google Shape;381;p8"/>
            <p:cNvSpPr/>
            <p:nvPr/>
          </p:nvSpPr>
          <p:spPr>
            <a:xfrm>
              <a:off x="9260219" y="5211893"/>
              <a:ext cx="6142830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382" name="Google Shape;382;p8"/>
            <p:cNvSpPr txBox="1"/>
            <p:nvPr/>
          </p:nvSpPr>
          <p:spPr>
            <a:xfrm>
              <a:off x="9695199" y="5260847"/>
              <a:ext cx="6123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 Audio Features</a:t>
              </a:r>
              <a:endParaRPr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8"/>
          <p:cNvGrpSpPr/>
          <p:nvPr/>
        </p:nvGrpSpPr>
        <p:grpSpPr>
          <a:xfrm>
            <a:off x="10222338" y="3592806"/>
            <a:ext cx="7071239" cy="1028036"/>
            <a:chOff x="9260217" y="5211895"/>
            <a:chExt cx="6462474" cy="1028036"/>
          </a:xfrm>
        </p:grpSpPr>
        <p:sp>
          <p:nvSpPr>
            <p:cNvPr id="384" name="Google Shape;384;p8"/>
            <p:cNvSpPr/>
            <p:nvPr/>
          </p:nvSpPr>
          <p:spPr>
            <a:xfrm>
              <a:off x="9260217" y="5211895"/>
              <a:ext cx="6047283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385" name="Google Shape;385;p8"/>
            <p:cNvSpPr txBox="1"/>
            <p:nvPr/>
          </p:nvSpPr>
          <p:spPr>
            <a:xfrm>
              <a:off x="9675291" y="5275602"/>
              <a:ext cx="60474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Comparison of Features</a:t>
              </a:r>
              <a:endParaRPr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8"/>
          <p:cNvGrpSpPr/>
          <p:nvPr/>
        </p:nvGrpSpPr>
        <p:grpSpPr>
          <a:xfrm>
            <a:off x="10278983" y="5877989"/>
            <a:ext cx="6835480" cy="1028036"/>
            <a:chOff x="9722630" y="7857056"/>
            <a:chExt cx="6507501" cy="1028036"/>
          </a:xfrm>
        </p:grpSpPr>
        <p:sp>
          <p:nvSpPr>
            <p:cNvPr id="387" name="Google Shape;387;p8"/>
            <p:cNvSpPr/>
            <p:nvPr/>
          </p:nvSpPr>
          <p:spPr>
            <a:xfrm>
              <a:off x="9722630" y="7857056"/>
              <a:ext cx="6200884" cy="1028036"/>
            </a:xfrm>
            <a:custGeom>
              <a:avLst/>
              <a:gdLst/>
              <a:ahLst/>
              <a:cxnLst/>
              <a:rect l="l" t="t" r="r" b="b"/>
              <a:pathLst>
                <a:path w="1592438" h="270714" extrusionOk="0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388" name="Google Shape;388;p8"/>
            <p:cNvSpPr txBox="1"/>
            <p:nvPr/>
          </p:nvSpPr>
          <p:spPr>
            <a:xfrm>
              <a:off x="10029131" y="7916689"/>
              <a:ext cx="62010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Characterize the Nature</a:t>
              </a:r>
              <a:endParaRPr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8"/>
          <p:cNvSpPr/>
          <p:nvPr/>
        </p:nvSpPr>
        <p:spPr>
          <a:xfrm rot="5400000">
            <a:off x="4516675" y="4930083"/>
            <a:ext cx="1098300" cy="6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8"/>
          <p:cNvSpPr/>
          <p:nvPr/>
        </p:nvSpPr>
        <p:spPr>
          <a:xfrm rot="5400000">
            <a:off x="4516675" y="7224058"/>
            <a:ext cx="1098300" cy="6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8"/>
          <p:cNvSpPr/>
          <p:nvPr/>
        </p:nvSpPr>
        <p:spPr>
          <a:xfrm>
            <a:off x="8513270" y="8371025"/>
            <a:ext cx="1684200" cy="6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8"/>
          <p:cNvSpPr/>
          <p:nvPr/>
        </p:nvSpPr>
        <p:spPr>
          <a:xfrm rot="-5400000">
            <a:off x="13014925" y="7224058"/>
            <a:ext cx="1098300" cy="6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"/>
          <p:cNvSpPr/>
          <p:nvPr/>
        </p:nvSpPr>
        <p:spPr>
          <a:xfrm rot="-5400000">
            <a:off x="13014938" y="4929958"/>
            <a:ext cx="1098300" cy="63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17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dc7405fd_0_70"/>
          <p:cNvSpPr txBox="1"/>
          <p:nvPr/>
        </p:nvSpPr>
        <p:spPr>
          <a:xfrm>
            <a:off x="1678043" y="1569292"/>
            <a:ext cx="10620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227C9D"/>
                </a:solidFill>
              </a:rPr>
              <a:t>Collecting Dataset</a:t>
            </a:r>
          </a:p>
        </p:txBody>
      </p:sp>
      <p:sp>
        <p:nvSpPr>
          <p:cNvPr id="399" name="Google Shape;399;g2a3dc7405fd_0_7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0" name="Google Shape;400;g2a3dc7405fd_0_7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g2a3dc7405fd_0_7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g2a3dc7405fd_0_7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3" name="Google Shape;403;g2a3dc7405fd_0_7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4" name="Google Shape;404;g2a3dc7405fd_0_7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g2a3dc7405fd_0_70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6" name="Google Shape;406;g2a3dc7405fd_0_70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7" name="Google Shape;407;g2a3dc7405fd_0_70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8" name="Google Shape;408;g2a3dc7405fd_0_70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9" name="Google Shape;409;g2a3dc7405fd_0_7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" name="Google Shape;410;g2a3dc7405fd_0_7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" name="Google Shape;411;g2a3dc7405fd_0_70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2" name="Google Shape;412;g2a3dc7405fd_0_7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3" name="Google Shape;413;g2a3dc7405fd_0_70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" name="Google Shape;414;g2a3dc7405fd_0_70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5" name="Google Shape;415;g2a3dc7405fd_0_7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oogle Shape;416;g2a3dc7405fd_0_70"/>
          <p:cNvGrpSpPr/>
          <p:nvPr/>
        </p:nvGrpSpPr>
        <p:grpSpPr>
          <a:xfrm rot="2700000">
            <a:off x="14380614" y="7574445"/>
            <a:ext cx="7415443" cy="3566801"/>
            <a:chOff x="0" y="0"/>
            <a:chExt cx="660400" cy="317650"/>
          </a:xfrm>
        </p:grpSpPr>
        <p:sp>
          <p:nvSpPr>
            <p:cNvPr id="417" name="Google Shape;417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g2a3dc7405fd_0_70"/>
          <p:cNvCxnSpPr/>
          <p:nvPr/>
        </p:nvCxnSpPr>
        <p:spPr>
          <a:xfrm>
            <a:off x="13918610" y="8394229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g2a3dc7405fd_0_70"/>
          <p:cNvCxnSpPr/>
          <p:nvPr/>
        </p:nvCxnSpPr>
        <p:spPr>
          <a:xfrm>
            <a:off x="13704664" y="870690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g2a3dc7405fd_0_70"/>
          <p:cNvCxnSpPr/>
          <p:nvPr/>
        </p:nvCxnSpPr>
        <p:spPr>
          <a:xfrm>
            <a:off x="13525062" y="906537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g2a3dc7405fd_0_70"/>
          <p:cNvCxnSpPr/>
          <p:nvPr/>
        </p:nvCxnSpPr>
        <p:spPr>
          <a:xfrm>
            <a:off x="13398407" y="945164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g2a3dc7405fd_0_70"/>
          <p:cNvCxnSpPr/>
          <p:nvPr/>
        </p:nvCxnSpPr>
        <p:spPr>
          <a:xfrm>
            <a:off x="13254553" y="989132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4" name="Google Shape;424;g2a3dc7405fd_0_70"/>
          <p:cNvGrpSpPr/>
          <p:nvPr/>
        </p:nvGrpSpPr>
        <p:grpSpPr>
          <a:xfrm rot="2700000">
            <a:off x="-1235069" y="-4032446"/>
            <a:ext cx="7415443" cy="3566801"/>
            <a:chOff x="0" y="0"/>
            <a:chExt cx="660400" cy="317650"/>
          </a:xfrm>
        </p:grpSpPr>
        <p:sp>
          <p:nvSpPr>
            <p:cNvPr id="425" name="Google Shape;425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7" name="Google Shape;427;g2a3dc7405fd_0_70"/>
          <p:cNvCxnSpPr/>
          <p:nvPr/>
        </p:nvCxnSpPr>
        <p:spPr>
          <a:xfrm>
            <a:off x="-2158603" y="-3370683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2a3dc7405fd_0_70"/>
          <p:cNvCxnSpPr/>
          <p:nvPr/>
        </p:nvCxnSpPr>
        <p:spPr>
          <a:xfrm>
            <a:off x="-2753743" y="-3296080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2a3dc7405fd_0_70"/>
          <p:cNvCxnSpPr/>
          <p:nvPr/>
        </p:nvCxnSpPr>
        <p:spPr>
          <a:xfrm>
            <a:off x="-3319019" y="-3083668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2a3dc7405fd_0_70"/>
          <p:cNvCxnSpPr/>
          <p:nvPr/>
        </p:nvCxnSpPr>
        <p:spPr>
          <a:xfrm>
            <a:off x="-3379156" y="-2386578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g2a3dc7405fd_0_70"/>
          <p:cNvCxnSpPr/>
          <p:nvPr/>
        </p:nvCxnSpPr>
        <p:spPr>
          <a:xfrm>
            <a:off x="-3103409" y="-1416766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g2a3dc7405fd_0_70"/>
          <p:cNvCxnSpPr/>
          <p:nvPr/>
        </p:nvCxnSpPr>
        <p:spPr>
          <a:xfrm>
            <a:off x="-2623881" y="-332957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2a3dc7405fd_0_70"/>
          <p:cNvCxnSpPr/>
          <p:nvPr/>
        </p:nvCxnSpPr>
        <p:spPr>
          <a:xfrm>
            <a:off x="-2598114" y="228677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2a3dc7405fd_0_70"/>
          <p:cNvCxnSpPr/>
          <p:nvPr/>
        </p:nvCxnSpPr>
        <p:spPr>
          <a:xfrm>
            <a:off x="-2509797" y="905760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A94CD2-CB57-1E91-3679-D8DFF747E17D}"/>
              </a:ext>
            </a:extLst>
          </p:cNvPr>
          <p:cNvSpPr txBox="1"/>
          <p:nvPr/>
        </p:nvSpPr>
        <p:spPr>
          <a:xfrm>
            <a:off x="2476200" y="3278153"/>
            <a:ext cx="10955655" cy="400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Difficulty during collecting on field data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Using open source datasets on lung sound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 total of 2 open source datasets were used</a:t>
            </a:r>
          </a:p>
        </p:txBody>
      </p:sp>
    </p:spTree>
    <p:extLst>
      <p:ext uri="{BB962C8B-B14F-4D97-AF65-F5344CB8AC3E}">
        <p14:creationId xmlns:p14="http://schemas.microsoft.com/office/powerpoint/2010/main" val="313848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3dc7405fd_0_70"/>
          <p:cNvSpPr txBox="1"/>
          <p:nvPr/>
        </p:nvSpPr>
        <p:spPr>
          <a:xfrm>
            <a:off x="1678043" y="1569292"/>
            <a:ext cx="10620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227C9D"/>
                </a:solidFill>
              </a:rPr>
              <a:t>Dataset Details (1)</a:t>
            </a:r>
          </a:p>
        </p:txBody>
      </p:sp>
      <p:sp>
        <p:nvSpPr>
          <p:cNvPr id="399" name="Google Shape;399;g2a3dc7405fd_0_70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0" name="Google Shape;400;g2a3dc7405fd_0_70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g2a3dc7405fd_0_70"/>
          <p:cNvSpPr/>
          <p:nvPr/>
        </p:nvSpPr>
        <p:spPr>
          <a:xfrm rot="-5400000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g2a3dc7405fd_0_70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3" name="Google Shape;403;g2a3dc7405fd_0_70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4" name="Google Shape;404;g2a3dc7405fd_0_70"/>
          <p:cNvSpPr/>
          <p:nvPr/>
        </p:nvSpPr>
        <p:spPr>
          <a:xfrm rot="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g2a3dc7405fd_0_70"/>
          <p:cNvSpPr/>
          <p:nvPr/>
        </p:nvSpPr>
        <p:spPr>
          <a:xfrm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6" name="Google Shape;406;g2a3dc7405fd_0_70"/>
          <p:cNvSpPr/>
          <p:nvPr/>
        </p:nvSpPr>
        <p:spPr>
          <a:xfrm rot="-5400000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7" name="Google Shape;407;g2a3dc7405fd_0_70"/>
          <p:cNvSpPr/>
          <p:nvPr/>
        </p:nvSpPr>
        <p:spPr>
          <a:xfrm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8" name="Google Shape;408;g2a3dc7405fd_0_70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9" name="Google Shape;409;g2a3dc7405fd_0_7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" name="Google Shape;410;g2a3dc7405fd_0_70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1" name="Google Shape;411;g2a3dc7405fd_0_70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2" name="Google Shape;412;g2a3dc7405fd_0_70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3" name="Google Shape;413;g2a3dc7405fd_0_70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4" name="Google Shape;414;g2a3dc7405fd_0_70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5" name="Google Shape;415;g2a3dc7405fd_0_7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 extrusionOk="0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6" name="Google Shape;416;g2a3dc7405fd_0_70"/>
          <p:cNvGrpSpPr/>
          <p:nvPr/>
        </p:nvGrpSpPr>
        <p:grpSpPr>
          <a:xfrm rot="2700000">
            <a:off x="14380614" y="7574445"/>
            <a:ext cx="7415443" cy="3566801"/>
            <a:chOff x="0" y="0"/>
            <a:chExt cx="660400" cy="317650"/>
          </a:xfrm>
        </p:grpSpPr>
        <p:sp>
          <p:nvSpPr>
            <p:cNvPr id="417" name="Google Shape;417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g2a3dc7405fd_0_70"/>
          <p:cNvCxnSpPr/>
          <p:nvPr/>
        </p:nvCxnSpPr>
        <p:spPr>
          <a:xfrm>
            <a:off x="13918610" y="8394229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g2a3dc7405fd_0_70"/>
          <p:cNvCxnSpPr/>
          <p:nvPr/>
        </p:nvCxnSpPr>
        <p:spPr>
          <a:xfrm>
            <a:off x="13704664" y="8706905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g2a3dc7405fd_0_70"/>
          <p:cNvCxnSpPr/>
          <p:nvPr/>
        </p:nvCxnSpPr>
        <p:spPr>
          <a:xfrm>
            <a:off x="13525062" y="9065375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g2a3dc7405fd_0_70"/>
          <p:cNvCxnSpPr/>
          <p:nvPr/>
        </p:nvCxnSpPr>
        <p:spPr>
          <a:xfrm>
            <a:off x="13398407" y="9451643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g2a3dc7405fd_0_70"/>
          <p:cNvCxnSpPr/>
          <p:nvPr/>
        </p:nvCxnSpPr>
        <p:spPr>
          <a:xfrm>
            <a:off x="13254553" y="9891320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4" name="Google Shape;424;g2a3dc7405fd_0_70"/>
          <p:cNvGrpSpPr/>
          <p:nvPr/>
        </p:nvGrpSpPr>
        <p:grpSpPr>
          <a:xfrm rot="2700000">
            <a:off x="-1235069" y="-4032446"/>
            <a:ext cx="7415443" cy="3566801"/>
            <a:chOff x="0" y="0"/>
            <a:chExt cx="660400" cy="317650"/>
          </a:xfrm>
        </p:grpSpPr>
        <p:sp>
          <p:nvSpPr>
            <p:cNvPr id="425" name="Google Shape;425;g2a3dc7405fd_0_7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8CA9A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g2a3dc7405fd_0_70"/>
            <p:cNvSpPr txBox="1"/>
            <p:nvPr/>
          </p:nvSpPr>
          <p:spPr>
            <a:xfrm>
              <a:off x="0" y="146050"/>
              <a:ext cx="660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7" name="Google Shape;427;g2a3dc7405fd_0_70"/>
          <p:cNvCxnSpPr/>
          <p:nvPr/>
        </p:nvCxnSpPr>
        <p:spPr>
          <a:xfrm>
            <a:off x="-2158603" y="-3370683"/>
            <a:ext cx="5185200" cy="51327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2a3dc7405fd_0_70"/>
          <p:cNvCxnSpPr/>
          <p:nvPr/>
        </p:nvCxnSpPr>
        <p:spPr>
          <a:xfrm>
            <a:off x="-2753743" y="-3296080"/>
            <a:ext cx="5038800" cy="50388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2a3dc7405fd_0_70"/>
          <p:cNvCxnSpPr/>
          <p:nvPr/>
        </p:nvCxnSpPr>
        <p:spPr>
          <a:xfrm>
            <a:off x="-3319019" y="-3083668"/>
            <a:ext cx="4867200" cy="48672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2a3dc7405fd_0_70"/>
          <p:cNvCxnSpPr/>
          <p:nvPr/>
        </p:nvCxnSpPr>
        <p:spPr>
          <a:xfrm>
            <a:off x="-3379156" y="-2386578"/>
            <a:ext cx="4690500" cy="4690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g2a3dc7405fd_0_70"/>
          <p:cNvCxnSpPr/>
          <p:nvPr/>
        </p:nvCxnSpPr>
        <p:spPr>
          <a:xfrm>
            <a:off x="-3103409" y="-1416766"/>
            <a:ext cx="4347600" cy="43476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g2a3dc7405fd_0_70"/>
          <p:cNvCxnSpPr/>
          <p:nvPr/>
        </p:nvCxnSpPr>
        <p:spPr>
          <a:xfrm>
            <a:off x="-2623881" y="-332957"/>
            <a:ext cx="3963600" cy="39855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2a3dc7405fd_0_70"/>
          <p:cNvCxnSpPr/>
          <p:nvPr/>
        </p:nvCxnSpPr>
        <p:spPr>
          <a:xfrm>
            <a:off x="-2598114" y="228677"/>
            <a:ext cx="3377400" cy="33600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2a3dc7405fd_0_70"/>
          <p:cNvCxnSpPr/>
          <p:nvPr/>
        </p:nvCxnSpPr>
        <p:spPr>
          <a:xfrm>
            <a:off x="-2509797" y="905760"/>
            <a:ext cx="2628600" cy="2672100"/>
          </a:xfrm>
          <a:prstGeom prst="straightConnector1">
            <a:avLst/>
          </a:prstGeom>
          <a:noFill/>
          <a:ln w="28575" cap="flat" cmpd="sng">
            <a:solidFill>
              <a:srgbClr val="8CA9A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A94CD2-CB57-1E91-3679-D8DFF747E17D}"/>
              </a:ext>
            </a:extLst>
          </p:cNvPr>
          <p:cNvSpPr txBox="1"/>
          <p:nvPr/>
        </p:nvSpPr>
        <p:spPr>
          <a:xfrm>
            <a:off x="2414003" y="2986664"/>
            <a:ext cx="13297200" cy="517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</a:rPr>
              <a:t> ”</a:t>
            </a:r>
            <a:r>
              <a:rPr lang="el-GR" sz="3200" b="1" i="1" dirty="0">
                <a:latin typeface="+mn-lt"/>
              </a:rPr>
              <a:t>Α </a:t>
            </a:r>
            <a:r>
              <a:rPr lang="en-US" sz="3200" b="1" i="1" dirty="0">
                <a:latin typeface="+mn-lt"/>
              </a:rPr>
              <a:t>Respiratory Sound Database for the Development of Automated Classification</a:t>
            </a:r>
            <a:r>
              <a:rPr lang="en-US" sz="3200" dirty="0">
                <a:latin typeface="+mn-lt"/>
              </a:rPr>
              <a:t>” Rocha BM, </a:t>
            </a:r>
            <a:r>
              <a:rPr lang="en-US" sz="3200" dirty="0" err="1">
                <a:latin typeface="+mn-lt"/>
              </a:rPr>
              <a:t>Filos</a:t>
            </a:r>
            <a:r>
              <a:rPr lang="en-US" sz="3200" dirty="0">
                <a:latin typeface="+mn-lt"/>
              </a:rPr>
              <a:t> D, Mendes L, </a:t>
            </a:r>
            <a:r>
              <a:rPr lang="en-US" sz="3200" dirty="0" err="1">
                <a:latin typeface="+mn-lt"/>
              </a:rPr>
              <a:t>Vogiatzis</a:t>
            </a:r>
            <a:r>
              <a:rPr lang="en-US" sz="3200" dirty="0">
                <a:latin typeface="+mn-lt"/>
              </a:rPr>
              <a:t> I, </a:t>
            </a:r>
            <a:r>
              <a:rPr lang="en-US" sz="3200" dirty="0" err="1">
                <a:latin typeface="+mn-lt"/>
              </a:rPr>
              <a:t>Perantoni</a:t>
            </a:r>
            <a:r>
              <a:rPr lang="en-US" sz="3200" dirty="0">
                <a:latin typeface="+mn-lt"/>
              </a:rPr>
              <a:t> E, </a:t>
            </a:r>
            <a:r>
              <a:rPr lang="en-US" sz="3200" dirty="0" err="1">
                <a:latin typeface="+mn-lt"/>
              </a:rPr>
              <a:t>Kaimakamis</a:t>
            </a:r>
            <a:r>
              <a:rPr lang="en-US" sz="3200" dirty="0">
                <a:latin typeface="+mn-lt"/>
              </a:rPr>
              <a:t> E, </a:t>
            </a:r>
            <a:r>
              <a:rPr lang="en-US" sz="3200" dirty="0" err="1">
                <a:latin typeface="+mn-lt"/>
              </a:rPr>
              <a:t>Natsiavas</a:t>
            </a:r>
            <a:r>
              <a:rPr lang="en-US" sz="3200" dirty="0">
                <a:latin typeface="+mn-lt"/>
              </a:rPr>
              <a:t> P, Oliveira A, </a:t>
            </a:r>
            <a:r>
              <a:rPr lang="en-US" sz="3200" dirty="0" err="1">
                <a:latin typeface="+mn-lt"/>
              </a:rPr>
              <a:t>Jácome</a:t>
            </a:r>
            <a:r>
              <a:rPr lang="en-US" sz="3200" dirty="0">
                <a:latin typeface="+mn-lt"/>
              </a:rPr>
              <a:t> C, Marques A, Paiva RP (2018)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Recordings: 126 patients, 5.5 hours, 6898 respiratory cycles; 1864 crackles, 886 wheezes, 506 both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+mn-lt"/>
              </a:rPr>
              <a:t>Asthma, Heart failure, Bronchitis</a:t>
            </a:r>
          </a:p>
        </p:txBody>
      </p:sp>
    </p:spTree>
    <p:extLst>
      <p:ext uri="{BB962C8B-B14F-4D97-AF65-F5344CB8AC3E}">
        <p14:creationId xmlns:p14="http://schemas.microsoft.com/office/powerpoint/2010/main" val="24522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898</Words>
  <Application>Microsoft Office PowerPoint</Application>
  <PresentationFormat>Custom</PresentationFormat>
  <Paragraphs>129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Wingdings</vt:lpstr>
      <vt:lpstr>DM Sans</vt:lpstr>
      <vt:lpstr>Arial</vt:lpstr>
      <vt:lpstr>Calibri</vt:lpstr>
      <vt:lpstr>DM Sans Bold</vt:lpstr>
      <vt:lpstr>Kollektif Bold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 Hosan</dc:creator>
  <cp:lastModifiedBy>2006089 - Md. Muaz Rahman</cp:lastModifiedBy>
  <cp:revision>22</cp:revision>
  <dcterms:created xsi:type="dcterms:W3CDTF">2006-08-16T00:00:00Z</dcterms:created>
  <dcterms:modified xsi:type="dcterms:W3CDTF">2024-03-02T06:52:51Z</dcterms:modified>
</cp:coreProperties>
</file>