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79" r:id="rId6"/>
    <p:sldId id="258" r:id="rId7"/>
    <p:sldId id="259" r:id="rId8"/>
    <p:sldId id="261" r:id="rId9"/>
    <p:sldId id="281" r:id="rId10"/>
    <p:sldId id="278" r:id="rId11"/>
    <p:sldId id="291" r:id="rId12"/>
    <p:sldId id="297" r:id="rId13"/>
    <p:sldId id="296" r:id="rId14"/>
    <p:sldId id="287" r:id="rId15"/>
    <p:sldId id="298" r:id="rId16"/>
    <p:sldId id="294" r:id="rId17"/>
    <p:sldId id="293" r:id="rId18"/>
    <p:sldId id="276" r:id="rId19"/>
    <p:sldId id="295" r:id="rId20"/>
    <p:sldId id="290" r:id="rId21"/>
  </p:sldIdLst>
  <p:sldSz cx="12192000" cy="6858000"/>
  <p:notesSz cx="6858000" cy="9144000"/>
  <p:embeddedFontLst>
    <p:embeddedFont>
      <p:font typeface="Arial Black" panose="020B0A04020102020204" pitchFamily="34" charset="0"/>
      <p:bold r:id="rId23"/>
    </p:embeddedFon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aramond" panose="02020404030301010803" pitchFamily="18" charset="0"/>
      <p:regular r:id="rId32"/>
      <p:bold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BLHFHSEZbiFNc2WnBIHhMnW/N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979"/>
    <a:srgbClr val="C00000"/>
    <a:srgbClr val="F4F2A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E1D99A-7B9E-42C0-A54B-D5013AC01651}">
  <a:tblStyle styleId="{74E1D99A-7B9E-42C0-A54B-D5013AC016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9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5118D-93BC-4564-9F35-A08545DA848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A6E591-02F1-43FF-8FD0-72242C2265D2}">
      <dgm:prSet phldrT="[Text]"/>
      <dgm:spPr>
        <a:solidFill>
          <a:srgbClr val="C00000"/>
        </a:solidFill>
      </dgm:spPr>
      <dgm:t>
        <a:bodyPr/>
        <a:lstStyle/>
        <a:p>
          <a:pPr>
            <a:buNone/>
          </a:pPr>
          <a:r>
            <a: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Collecting Dataset</a:t>
          </a:r>
          <a:endParaRPr lang="en-US" dirty="0"/>
        </a:p>
      </dgm:t>
    </dgm:pt>
    <dgm:pt modelId="{9F5C708E-F1C2-4C36-8968-C6029EE71A9F}" type="parTrans" cxnId="{2A9AD9F8-5600-4511-89C8-50A344F74C10}">
      <dgm:prSet/>
      <dgm:spPr/>
      <dgm:t>
        <a:bodyPr/>
        <a:lstStyle/>
        <a:p>
          <a:endParaRPr lang="en-US"/>
        </a:p>
      </dgm:t>
    </dgm:pt>
    <dgm:pt modelId="{08910EEA-A663-4D87-BD81-828C9CC00816}" type="sibTrans" cxnId="{2A9AD9F8-5600-4511-89C8-50A344F74C10}">
      <dgm:prSet/>
      <dgm:spPr/>
      <dgm:t>
        <a:bodyPr/>
        <a:lstStyle/>
        <a:p>
          <a:endParaRPr lang="en-US"/>
        </a:p>
      </dgm:t>
    </dgm:pt>
    <dgm:pt modelId="{E92C4877-4C56-4350-9FB1-924DA75CA276}">
      <dgm:prSet phldrT="[Text]"/>
      <dgm:spPr>
        <a:solidFill>
          <a:srgbClr val="C00000"/>
        </a:solidFill>
      </dgm:spPr>
      <dgm:t>
        <a:bodyPr/>
        <a:lstStyle/>
        <a:p>
          <a:pPr>
            <a:buNone/>
          </a:pPr>
          <a:r>
            <a: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Audio Pre-processing</a:t>
          </a:r>
          <a:endParaRPr lang="en-US" dirty="0"/>
        </a:p>
      </dgm:t>
    </dgm:pt>
    <dgm:pt modelId="{EC47A1D8-360A-4BA3-8A19-92DCB5274784}" type="parTrans" cxnId="{26B79284-2FBE-4A13-AF93-BE405AC74875}">
      <dgm:prSet/>
      <dgm:spPr/>
      <dgm:t>
        <a:bodyPr/>
        <a:lstStyle/>
        <a:p>
          <a:endParaRPr lang="en-US"/>
        </a:p>
      </dgm:t>
    </dgm:pt>
    <dgm:pt modelId="{AA164313-C9DC-4974-BF15-7B6997ACC0B0}" type="sibTrans" cxnId="{26B79284-2FBE-4A13-AF93-BE405AC74875}">
      <dgm:prSet/>
      <dgm:spPr/>
      <dgm:t>
        <a:bodyPr/>
        <a:lstStyle/>
        <a:p>
          <a:endParaRPr lang="en-US"/>
        </a:p>
      </dgm:t>
    </dgm:pt>
    <dgm:pt modelId="{881C1958-3DD9-4A1E-8D08-5EA64C614258}">
      <dgm:prSet phldrT="[Text]"/>
      <dgm:spPr>
        <a:solidFill>
          <a:srgbClr val="C00000"/>
        </a:solidFill>
      </dgm:spPr>
      <dgm:t>
        <a:bodyPr/>
        <a:lstStyle/>
        <a:p>
          <a:pPr>
            <a:buNone/>
          </a:pPr>
          <a:r>
            <a: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Feature Extraction</a:t>
          </a:r>
          <a:endParaRPr lang="en-US" dirty="0"/>
        </a:p>
      </dgm:t>
    </dgm:pt>
    <dgm:pt modelId="{0858B477-6986-478A-92A2-5C6BEE668A61}" type="parTrans" cxnId="{BB5B785C-77B4-4ED6-B2D4-6DB18F1E36D9}">
      <dgm:prSet/>
      <dgm:spPr/>
      <dgm:t>
        <a:bodyPr/>
        <a:lstStyle/>
        <a:p>
          <a:endParaRPr lang="en-US"/>
        </a:p>
      </dgm:t>
    </dgm:pt>
    <dgm:pt modelId="{870C24A4-948A-4ADB-964A-5639BF997A6D}" type="sibTrans" cxnId="{BB5B785C-77B4-4ED6-B2D4-6DB18F1E36D9}">
      <dgm:prSet/>
      <dgm:spPr/>
      <dgm:t>
        <a:bodyPr/>
        <a:lstStyle/>
        <a:p>
          <a:endParaRPr lang="en-US"/>
        </a:p>
      </dgm:t>
    </dgm:pt>
    <dgm:pt modelId="{D8EA3095-1C5B-4167-9C0D-2F21D410D735}">
      <dgm:prSet phldrT="[Text]"/>
      <dgm:spPr>
        <a:solidFill>
          <a:srgbClr val="C00000"/>
        </a:solidFill>
      </dgm:spPr>
      <dgm:t>
        <a:bodyPr/>
        <a:lstStyle/>
        <a:p>
          <a:pPr>
            <a:buNone/>
          </a:pPr>
          <a:r>
            <a: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Classification of data</a:t>
          </a:r>
          <a:endParaRPr lang="en-US" dirty="0"/>
        </a:p>
      </dgm:t>
    </dgm:pt>
    <dgm:pt modelId="{2DE99D1C-42F0-451A-BCF1-164AB537DDC5}" type="parTrans" cxnId="{DCA1C0BF-1F6F-4A47-8C37-3C8792AFA6C5}">
      <dgm:prSet/>
      <dgm:spPr/>
      <dgm:t>
        <a:bodyPr/>
        <a:lstStyle/>
        <a:p>
          <a:endParaRPr lang="en-US"/>
        </a:p>
      </dgm:t>
    </dgm:pt>
    <dgm:pt modelId="{FBE43C18-74A3-448D-A9F3-E468C848F953}" type="sibTrans" cxnId="{DCA1C0BF-1F6F-4A47-8C37-3C8792AFA6C5}">
      <dgm:prSet/>
      <dgm:spPr/>
      <dgm:t>
        <a:bodyPr/>
        <a:lstStyle/>
        <a:p>
          <a:endParaRPr lang="en-US"/>
        </a:p>
      </dgm:t>
    </dgm:pt>
    <dgm:pt modelId="{D5D7ED38-FB70-44B7-B73E-799FDDDAF2EE}">
      <dgm:prSet phldrT="[Text]"/>
      <dgm:spPr>
        <a:solidFill>
          <a:srgbClr val="C00000"/>
        </a:solidFill>
      </dgm:spPr>
      <dgm:t>
        <a:bodyPr/>
        <a:lstStyle/>
        <a:p>
          <a:pPr>
            <a:buNone/>
          </a:pPr>
          <a:r>
            <a: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Comparison of Features</a:t>
          </a:r>
          <a:endParaRPr lang="en-US" dirty="0"/>
        </a:p>
      </dgm:t>
    </dgm:pt>
    <dgm:pt modelId="{E2CD26F6-4DA8-47EE-8849-46181041186D}" type="parTrans" cxnId="{79FC3541-87AE-49C5-97DF-76A17D28895C}">
      <dgm:prSet/>
      <dgm:spPr/>
      <dgm:t>
        <a:bodyPr/>
        <a:lstStyle/>
        <a:p>
          <a:endParaRPr lang="en-US"/>
        </a:p>
      </dgm:t>
    </dgm:pt>
    <dgm:pt modelId="{282C27E5-9393-45F1-9D9A-4A075FFA5661}" type="sibTrans" cxnId="{79FC3541-87AE-49C5-97DF-76A17D28895C}">
      <dgm:prSet/>
      <dgm:spPr/>
      <dgm:t>
        <a:bodyPr/>
        <a:lstStyle/>
        <a:p>
          <a:endParaRPr lang="en-US"/>
        </a:p>
      </dgm:t>
    </dgm:pt>
    <dgm:pt modelId="{C6D67777-45CE-43BC-88B0-50E6D11DEBF6}">
      <dgm:prSet phldrT="[Text]"/>
      <dgm:spPr>
        <a:solidFill>
          <a:srgbClr val="C00000"/>
        </a:solidFill>
      </dgm:spPr>
      <dgm:t>
        <a:bodyPr/>
        <a:lstStyle/>
        <a:p>
          <a:pPr>
            <a:buNone/>
          </a:pPr>
          <a:r>
            <a:rPr lang="en-US" dirty="0"/>
            <a:t>Identification</a:t>
          </a:r>
          <a:r>
            <a:rPr lang="en-US" baseline="0" dirty="0"/>
            <a:t> and Result</a:t>
          </a:r>
          <a:endParaRPr lang="en-US" dirty="0"/>
        </a:p>
      </dgm:t>
    </dgm:pt>
    <dgm:pt modelId="{9B7B1772-5777-460D-B36F-06A69284567B}" type="parTrans" cxnId="{180DA538-9EC6-41DE-AEBB-2845B78570EB}">
      <dgm:prSet/>
      <dgm:spPr/>
      <dgm:t>
        <a:bodyPr/>
        <a:lstStyle/>
        <a:p>
          <a:endParaRPr lang="en-US"/>
        </a:p>
      </dgm:t>
    </dgm:pt>
    <dgm:pt modelId="{A3F9A381-381C-413C-A6D0-9AF121010F03}" type="sibTrans" cxnId="{180DA538-9EC6-41DE-AEBB-2845B78570EB}">
      <dgm:prSet/>
      <dgm:spPr/>
      <dgm:t>
        <a:bodyPr/>
        <a:lstStyle/>
        <a:p>
          <a:endParaRPr lang="en-US"/>
        </a:p>
      </dgm:t>
    </dgm:pt>
    <dgm:pt modelId="{13A5F9CE-BDAD-4325-962C-5D80A1169B7C}" type="pres">
      <dgm:prSet presAssocID="{3025118D-93BC-4564-9F35-A08545DA8481}" presName="rootnode" presStyleCnt="0">
        <dgm:presLayoutVars>
          <dgm:chMax/>
          <dgm:chPref/>
          <dgm:dir/>
          <dgm:animLvl val="lvl"/>
        </dgm:presLayoutVars>
      </dgm:prSet>
      <dgm:spPr/>
    </dgm:pt>
    <dgm:pt modelId="{7A01870A-C17A-4DD3-BC45-4D6EF8F2CED2}" type="pres">
      <dgm:prSet presAssocID="{FFA6E591-02F1-43FF-8FD0-72242C2265D2}" presName="composite" presStyleCnt="0"/>
      <dgm:spPr/>
    </dgm:pt>
    <dgm:pt modelId="{0AC04BD9-D0D5-411C-B6AC-A306854A1CC9}" type="pres">
      <dgm:prSet presAssocID="{FFA6E591-02F1-43FF-8FD0-72242C2265D2}" presName="bentUpArrow1" presStyleLbl="alignImgPlace1" presStyleIdx="0" presStyleCnt="5"/>
      <dgm:spPr>
        <a:solidFill>
          <a:srgbClr val="DE7979"/>
        </a:solidFill>
      </dgm:spPr>
    </dgm:pt>
    <dgm:pt modelId="{29E72E96-4D13-42F6-95F1-B30F5A702B4B}" type="pres">
      <dgm:prSet presAssocID="{FFA6E591-02F1-43FF-8FD0-72242C2265D2}" presName="ParentText" presStyleLbl="node1" presStyleIdx="0" presStyleCnt="6" custScaleX="212692">
        <dgm:presLayoutVars>
          <dgm:chMax val="1"/>
          <dgm:chPref val="1"/>
          <dgm:bulletEnabled val="1"/>
        </dgm:presLayoutVars>
      </dgm:prSet>
      <dgm:spPr/>
    </dgm:pt>
    <dgm:pt modelId="{225AE541-E9ED-491B-86A2-2FB665DA17ED}" type="pres">
      <dgm:prSet presAssocID="{FFA6E591-02F1-43FF-8FD0-72242C2265D2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60746E0-3550-4F09-9746-34D99F070227}" type="pres">
      <dgm:prSet presAssocID="{08910EEA-A663-4D87-BD81-828C9CC00816}" presName="sibTrans" presStyleCnt="0"/>
      <dgm:spPr/>
    </dgm:pt>
    <dgm:pt modelId="{5A8895FA-3EB5-4E62-BA7E-0AECB55D65B4}" type="pres">
      <dgm:prSet presAssocID="{E92C4877-4C56-4350-9FB1-924DA75CA276}" presName="composite" presStyleCnt="0"/>
      <dgm:spPr/>
    </dgm:pt>
    <dgm:pt modelId="{6FF36F08-0894-42EE-9EBC-DDDD238536EB}" type="pres">
      <dgm:prSet presAssocID="{E92C4877-4C56-4350-9FB1-924DA75CA276}" presName="bentUpArrow1" presStyleLbl="alignImgPlace1" presStyleIdx="1" presStyleCnt="5"/>
      <dgm:spPr>
        <a:solidFill>
          <a:srgbClr val="DE7979"/>
        </a:solidFill>
      </dgm:spPr>
    </dgm:pt>
    <dgm:pt modelId="{0E3191F4-C5C7-44FC-8F90-5D8CA86DC44F}" type="pres">
      <dgm:prSet presAssocID="{E92C4877-4C56-4350-9FB1-924DA75CA276}" presName="ParentText" presStyleLbl="node1" presStyleIdx="1" presStyleCnt="6" custScaleX="233096">
        <dgm:presLayoutVars>
          <dgm:chMax val="1"/>
          <dgm:chPref val="1"/>
          <dgm:bulletEnabled val="1"/>
        </dgm:presLayoutVars>
      </dgm:prSet>
      <dgm:spPr/>
    </dgm:pt>
    <dgm:pt modelId="{2E61F886-ECF1-48FF-BF30-8817C711CB50}" type="pres">
      <dgm:prSet presAssocID="{E92C4877-4C56-4350-9FB1-924DA75CA27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A032E0F-74BB-4F85-823C-BD395F454393}" type="pres">
      <dgm:prSet presAssocID="{AA164313-C9DC-4974-BF15-7B6997ACC0B0}" presName="sibTrans" presStyleCnt="0"/>
      <dgm:spPr/>
    </dgm:pt>
    <dgm:pt modelId="{88D5EAE4-36CF-4491-BE8C-979079031598}" type="pres">
      <dgm:prSet presAssocID="{881C1958-3DD9-4A1E-8D08-5EA64C614258}" presName="composite" presStyleCnt="0"/>
      <dgm:spPr/>
    </dgm:pt>
    <dgm:pt modelId="{7FFFC81E-F962-4EC0-A55E-4FEE595F638D}" type="pres">
      <dgm:prSet presAssocID="{881C1958-3DD9-4A1E-8D08-5EA64C614258}" presName="bentUpArrow1" presStyleLbl="alignImgPlace1" presStyleIdx="2" presStyleCnt="5"/>
      <dgm:spPr>
        <a:solidFill>
          <a:srgbClr val="DE7979"/>
        </a:solidFill>
      </dgm:spPr>
    </dgm:pt>
    <dgm:pt modelId="{E2E5FB2F-6A88-4CDF-A559-DD3E5BC9573A}" type="pres">
      <dgm:prSet presAssocID="{881C1958-3DD9-4A1E-8D08-5EA64C614258}" presName="ParentText" presStyleLbl="node1" presStyleIdx="2" presStyleCnt="6" custScaleX="224197">
        <dgm:presLayoutVars>
          <dgm:chMax val="1"/>
          <dgm:chPref val="1"/>
          <dgm:bulletEnabled val="1"/>
        </dgm:presLayoutVars>
      </dgm:prSet>
      <dgm:spPr/>
    </dgm:pt>
    <dgm:pt modelId="{8E59BC6F-7E71-4231-9A4B-91453D236B41}" type="pres">
      <dgm:prSet presAssocID="{881C1958-3DD9-4A1E-8D08-5EA64C614258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64ECDCA-E553-45E5-B299-92BD5AD33AED}" type="pres">
      <dgm:prSet presAssocID="{870C24A4-948A-4ADB-964A-5639BF997A6D}" presName="sibTrans" presStyleCnt="0"/>
      <dgm:spPr/>
    </dgm:pt>
    <dgm:pt modelId="{9215114E-7571-46E9-B665-73F3172D9848}" type="pres">
      <dgm:prSet presAssocID="{D8EA3095-1C5B-4167-9C0D-2F21D410D735}" presName="composite" presStyleCnt="0"/>
      <dgm:spPr/>
    </dgm:pt>
    <dgm:pt modelId="{BBBB1185-2FF9-4B94-AE8D-0BB205697A88}" type="pres">
      <dgm:prSet presAssocID="{D8EA3095-1C5B-4167-9C0D-2F21D410D735}" presName="bentUpArrow1" presStyleLbl="alignImgPlace1" presStyleIdx="3" presStyleCnt="5"/>
      <dgm:spPr>
        <a:solidFill>
          <a:srgbClr val="DE7979"/>
        </a:solidFill>
      </dgm:spPr>
    </dgm:pt>
    <dgm:pt modelId="{6A61E3D7-835D-43D7-8675-79A84BC5E64E}" type="pres">
      <dgm:prSet presAssocID="{D8EA3095-1C5B-4167-9C0D-2F21D410D735}" presName="ParentText" presStyleLbl="node1" presStyleIdx="3" presStyleCnt="6" custScaleX="234823">
        <dgm:presLayoutVars>
          <dgm:chMax val="1"/>
          <dgm:chPref val="1"/>
          <dgm:bulletEnabled val="1"/>
        </dgm:presLayoutVars>
      </dgm:prSet>
      <dgm:spPr/>
    </dgm:pt>
    <dgm:pt modelId="{FCAB7F7C-2F36-4365-AB72-CC4A9F99150C}" type="pres">
      <dgm:prSet presAssocID="{D8EA3095-1C5B-4167-9C0D-2F21D410D73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BC46E80-CCBE-4FBD-AC22-2D8D26871334}" type="pres">
      <dgm:prSet presAssocID="{FBE43C18-74A3-448D-A9F3-E468C848F953}" presName="sibTrans" presStyleCnt="0"/>
      <dgm:spPr/>
    </dgm:pt>
    <dgm:pt modelId="{A96E8B46-6C2B-4D47-A69E-7B6C33D0368A}" type="pres">
      <dgm:prSet presAssocID="{D5D7ED38-FB70-44B7-B73E-799FDDDAF2EE}" presName="composite" presStyleCnt="0"/>
      <dgm:spPr/>
    </dgm:pt>
    <dgm:pt modelId="{1023059F-CA2F-42AF-B833-9C11D371E6E4}" type="pres">
      <dgm:prSet presAssocID="{D5D7ED38-FB70-44B7-B73E-799FDDDAF2EE}" presName="bentUpArrow1" presStyleLbl="alignImgPlace1" presStyleIdx="4" presStyleCnt="5"/>
      <dgm:spPr>
        <a:solidFill>
          <a:srgbClr val="DE7979"/>
        </a:solidFill>
      </dgm:spPr>
    </dgm:pt>
    <dgm:pt modelId="{E09C4789-12E8-4FC0-AD09-5050FA0781A7}" type="pres">
      <dgm:prSet presAssocID="{D5D7ED38-FB70-44B7-B73E-799FDDDAF2EE}" presName="ParentText" presStyleLbl="node1" presStyleIdx="4" presStyleCnt="6" custScaleX="248132">
        <dgm:presLayoutVars>
          <dgm:chMax val="1"/>
          <dgm:chPref val="1"/>
          <dgm:bulletEnabled val="1"/>
        </dgm:presLayoutVars>
      </dgm:prSet>
      <dgm:spPr/>
    </dgm:pt>
    <dgm:pt modelId="{80CD323D-0B87-4223-92BD-955CA204C1C4}" type="pres">
      <dgm:prSet presAssocID="{D5D7ED38-FB70-44B7-B73E-799FDDDAF2EE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951DA89-A079-49D5-8745-10DBD301A966}" type="pres">
      <dgm:prSet presAssocID="{282C27E5-9393-45F1-9D9A-4A075FFA5661}" presName="sibTrans" presStyleCnt="0"/>
      <dgm:spPr/>
    </dgm:pt>
    <dgm:pt modelId="{D800EE56-3EB3-450A-AE8B-AA9BC6034366}" type="pres">
      <dgm:prSet presAssocID="{C6D67777-45CE-43BC-88B0-50E6D11DEBF6}" presName="composite" presStyleCnt="0"/>
      <dgm:spPr/>
    </dgm:pt>
    <dgm:pt modelId="{19CC7B3F-49FF-4504-8502-D8FFBBCFEE4F}" type="pres">
      <dgm:prSet presAssocID="{C6D67777-45CE-43BC-88B0-50E6D11DEBF6}" presName="ParentText" presStyleLbl="node1" presStyleIdx="5" presStyleCnt="6" custScaleX="324764">
        <dgm:presLayoutVars>
          <dgm:chMax val="1"/>
          <dgm:chPref val="1"/>
          <dgm:bulletEnabled val="1"/>
        </dgm:presLayoutVars>
      </dgm:prSet>
      <dgm:spPr/>
    </dgm:pt>
  </dgm:ptLst>
  <dgm:cxnLst>
    <dgm:cxn modelId="{9E491D2E-21BC-4CD8-8BE0-03398A1A4F21}" type="presOf" srcId="{D8EA3095-1C5B-4167-9C0D-2F21D410D735}" destId="{6A61E3D7-835D-43D7-8675-79A84BC5E64E}" srcOrd="0" destOrd="0" presId="urn:microsoft.com/office/officeart/2005/8/layout/StepDownProcess"/>
    <dgm:cxn modelId="{0D8CDA37-18BE-4F4B-B557-9C5F70CC137C}" type="presOf" srcId="{D5D7ED38-FB70-44B7-B73E-799FDDDAF2EE}" destId="{E09C4789-12E8-4FC0-AD09-5050FA0781A7}" srcOrd="0" destOrd="0" presId="urn:microsoft.com/office/officeart/2005/8/layout/StepDownProcess"/>
    <dgm:cxn modelId="{180DA538-9EC6-41DE-AEBB-2845B78570EB}" srcId="{3025118D-93BC-4564-9F35-A08545DA8481}" destId="{C6D67777-45CE-43BC-88B0-50E6D11DEBF6}" srcOrd="5" destOrd="0" parTransId="{9B7B1772-5777-460D-B36F-06A69284567B}" sibTransId="{A3F9A381-381C-413C-A6D0-9AF121010F03}"/>
    <dgm:cxn modelId="{BB5B785C-77B4-4ED6-B2D4-6DB18F1E36D9}" srcId="{3025118D-93BC-4564-9F35-A08545DA8481}" destId="{881C1958-3DD9-4A1E-8D08-5EA64C614258}" srcOrd="2" destOrd="0" parTransId="{0858B477-6986-478A-92A2-5C6BEE668A61}" sibTransId="{870C24A4-948A-4ADB-964A-5639BF997A6D}"/>
    <dgm:cxn modelId="{79FC3541-87AE-49C5-97DF-76A17D28895C}" srcId="{3025118D-93BC-4564-9F35-A08545DA8481}" destId="{D5D7ED38-FB70-44B7-B73E-799FDDDAF2EE}" srcOrd="4" destOrd="0" parTransId="{E2CD26F6-4DA8-47EE-8849-46181041186D}" sibTransId="{282C27E5-9393-45F1-9D9A-4A075FFA5661}"/>
    <dgm:cxn modelId="{837C2F74-496E-48B7-B94C-E023529317A7}" type="presOf" srcId="{E92C4877-4C56-4350-9FB1-924DA75CA276}" destId="{0E3191F4-C5C7-44FC-8F90-5D8CA86DC44F}" srcOrd="0" destOrd="0" presId="urn:microsoft.com/office/officeart/2005/8/layout/StepDownProcess"/>
    <dgm:cxn modelId="{DFFE6D7E-EEB6-4783-930B-2116D4CF7599}" type="presOf" srcId="{FFA6E591-02F1-43FF-8FD0-72242C2265D2}" destId="{29E72E96-4D13-42F6-95F1-B30F5A702B4B}" srcOrd="0" destOrd="0" presId="urn:microsoft.com/office/officeart/2005/8/layout/StepDownProcess"/>
    <dgm:cxn modelId="{CDA30283-8D5B-4876-A67B-4B4DFB2BE20C}" type="presOf" srcId="{3025118D-93BC-4564-9F35-A08545DA8481}" destId="{13A5F9CE-BDAD-4325-962C-5D80A1169B7C}" srcOrd="0" destOrd="0" presId="urn:microsoft.com/office/officeart/2005/8/layout/StepDownProcess"/>
    <dgm:cxn modelId="{26B79284-2FBE-4A13-AF93-BE405AC74875}" srcId="{3025118D-93BC-4564-9F35-A08545DA8481}" destId="{E92C4877-4C56-4350-9FB1-924DA75CA276}" srcOrd="1" destOrd="0" parTransId="{EC47A1D8-360A-4BA3-8A19-92DCB5274784}" sibTransId="{AA164313-C9DC-4974-BF15-7B6997ACC0B0}"/>
    <dgm:cxn modelId="{CBF52A87-C9CF-447F-8407-9F41CB2A1632}" type="presOf" srcId="{881C1958-3DD9-4A1E-8D08-5EA64C614258}" destId="{E2E5FB2F-6A88-4CDF-A559-DD3E5BC9573A}" srcOrd="0" destOrd="0" presId="urn:microsoft.com/office/officeart/2005/8/layout/StepDownProcess"/>
    <dgm:cxn modelId="{724A34A7-16F5-48A7-94F7-39C23B8387DD}" type="presOf" srcId="{C6D67777-45CE-43BC-88B0-50E6D11DEBF6}" destId="{19CC7B3F-49FF-4504-8502-D8FFBBCFEE4F}" srcOrd="0" destOrd="0" presId="urn:microsoft.com/office/officeart/2005/8/layout/StepDownProcess"/>
    <dgm:cxn modelId="{DCA1C0BF-1F6F-4A47-8C37-3C8792AFA6C5}" srcId="{3025118D-93BC-4564-9F35-A08545DA8481}" destId="{D8EA3095-1C5B-4167-9C0D-2F21D410D735}" srcOrd="3" destOrd="0" parTransId="{2DE99D1C-42F0-451A-BCF1-164AB537DDC5}" sibTransId="{FBE43C18-74A3-448D-A9F3-E468C848F953}"/>
    <dgm:cxn modelId="{2A9AD9F8-5600-4511-89C8-50A344F74C10}" srcId="{3025118D-93BC-4564-9F35-A08545DA8481}" destId="{FFA6E591-02F1-43FF-8FD0-72242C2265D2}" srcOrd="0" destOrd="0" parTransId="{9F5C708E-F1C2-4C36-8968-C6029EE71A9F}" sibTransId="{08910EEA-A663-4D87-BD81-828C9CC00816}"/>
    <dgm:cxn modelId="{4A5B8C1B-640F-44D8-A045-C5844EB1D07E}" type="presParOf" srcId="{13A5F9CE-BDAD-4325-962C-5D80A1169B7C}" destId="{7A01870A-C17A-4DD3-BC45-4D6EF8F2CED2}" srcOrd="0" destOrd="0" presId="urn:microsoft.com/office/officeart/2005/8/layout/StepDownProcess"/>
    <dgm:cxn modelId="{B1FABA6F-ED30-436D-9F15-CB2E60A09D50}" type="presParOf" srcId="{7A01870A-C17A-4DD3-BC45-4D6EF8F2CED2}" destId="{0AC04BD9-D0D5-411C-B6AC-A306854A1CC9}" srcOrd="0" destOrd="0" presId="urn:microsoft.com/office/officeart/2005/8/layout/StepDownProcess"/>
    <dgm:cxn modelId="{7EEB356C-DA02-41AB-BA57-43C621A3128A}" type="presParOf" srcId="{7A01870A-C17A-4DD3-BC45-4D6EF8F2CED2}" destId="{29E72E96-4D13-42F6-95F1-B30F5A702B4B}" srcOrd="1" destOrd="0" presId="urn:microsoft.com/office/officeart/2005/8/layout/StepDownProcess"/>
    <dgm:cxn modelId="{BBF1D200-4AF0-4545-8B45-764E59AE98BC}" type="presParOf" srcId="{7A01870A-C17A-4DD3-BC45-4D6EF8F2CED2}" destId="{225AE541-E9ED-491B-86A2-2FB665DA17ED}" srcOrd="2" destOrd="0" presId="urn:microsoft.com/office/officeart/2005/8/layout/StepDownProcess"/>
    <dgm:cxn modelId="{C45E4015-460C-4B35-88FC-F15DC47C5827}" type="presParOf" srcId="{13A5F9CE-BDAD-4325-962C-5D80A1169B7C}" destId="{860746E0-3550-4F09-9746-34D99F070227}" srcOrd="1" destOrd="0" presId="urn:microsoft.com/office/officeart/2005/8/layout/StepDownProcess"/>
    <dgm:cxn modelId="{61D09A06-B68F-427D-939F-E3DEAD762DFF}" type="presParOf" srcId="{13A5F9CE-BDAD-4325-962C-5D80A1169B7C}" destId="{5A8895FA-3EB5-4E62-BA7E-0AECB55D65B4}" srcOrd="2" destOrd="0" presId="urn:microsoft.com/office/officeart/2005/8/layout/StepDownProcess"/>
    <dgm:cxn modelId="{CBA1035D-0BE8-40F1-8804-122FE20F0639}" type="presParOf" srcId="{5A8895FA-3EB5-4E62-BA7E-0AECB55D65B4}" destId="{6FF36F08-0894-42EE-9EBC-DDDD238536EB}" srcOrd="0" destOrd="0" presId="urn:microsoft.com/office/officeart/2005/8/layout/StepDownProcess"/>
    <dgm:cxn modelId="{84D97B64-967C-44C8-8541-C234C68B8929}" type="presParOf" srcId="{5A8895FA-3EB5-4E62-BA7E-0AECB55D65B4}" destId="{0E3191F4-C5C7-44FC-8F90-5D8CA86DC44F}" srcOrd="1" destOrd="0" presId="urn:microsoft.com/office/officeart/2005/8/layout/StepDownProcess"/>
    <dgm:cxn modelId="{A7A9114D-BFED-4CBA-8500-A912C0E2BBA1}" type="presParOf" srcId="{5A8895FA-3EB5-4E62-BA7E-0AECB55D65B4}" destId="{2E61F886-ECF1-48FF-BF30-8817C711CB50}" srcOrd="2" destOrd="0" presId="urn:microsoft.com/office/officeart/2005/8/layout/StepDownProcess"/>
    <dgm:cxn modelId="{A5B75150-6C77-4756-B9F7-E6678F8ADAEA}" type="presParOf" srcId="{13A5F9CE-BDAD-4325-962C-5D80A1169B7C}" destId="{2A032E0F-74BB-4F85-823C-BD395F454393}" srcOrd="3" destOrd="0" presId="urn:microsoft.com/office/officeart/2005/8/layout/StepDownProcess"/>
    <dgm:cxn modelId="{DC7DFBB3-4C6D-4BBF-A52E-E5A13B2E7DF5}" type="presParOf" srcId="{13A5F9CE-BDAD-4325-962C-5D80A1169B7C}" destId="{88D5EAE4-36CF-4491-BE8C-979079031598}" srcOrd="4" destOrd="0" presId="urn:microsoft.com/office/officeart/2005/8/layout/StepDownProcess"/>
    <dgm:cxn modelId="{EA214D25-3FE8-4854-9984-969B82C8F2D8}" type="presParOf" srcId="{88D5EAE4-36CF-4491-BE8C-979079031598}" destId="{7FFFC81E-F962-4EC0-A55E-4FEE595F638D}" srcOrd="0" destOrd="0" presId="urn:microsoft.com/office/officeart/2005/8/layout/StepDownProcess"/>
    <dgm:cxn modelId="{56F3CE9A-D17A-4F65-8CF3-360A4C770DF9}" type="presParOf" srcId="{88D5EAE4-36CF-4491-BE8C-979079031598}" destId="{E2E5FB2F-6A88-4CDF-A559-DD3E5BC9573A}" srcOrd="1" destOrd="0" presId="urn:microsoft.com/office/officeart/2005/8/layout/StepDownProcess"/>
    <dgm:cxn modelId="{1FB1E3F4-070D-471E-B08C-C51B700FA738}" type="presParOf" srcId="{88D5EAE4-36CF-4491-BE8C-979079031598}" destId="{8E59BC6F-7E71-4231-9A4B-91453D236B41}" srcOrd="2" destOrd="0" presId="urn:microsoft.com/office/officeart/2005/8/layout/StepDownProcess"/>
    <dgm:cxn modelId="{B96C2E83-B464-4C18-A817-06C1714F7F02}" type="presParOf" srcId="{13A5F9CE-BDAD-4325-962C-5D80A1169B7C}" destId="{964ECDCA-E553-45E5-B299-92BD5AD33AED}" srcOrd="5" destOrd="0" presId="urn:microsoft.com/office/officeart/2005/8/layout/StepDownProcess"/>
    <dgm:cxn modelId="{97A7F724-400B-4F9E-A74F-ED0F1529B0B6}" type="presParOf" srcId="{13A5F9CE-BDAD-4325-962C-5D80A1169B7C}" destId="{9215114E-7571-46E9-B665-73F3172D9848}" srcOrd="6" destOrd="0" presId="urn:microsoft.com/office/officeart/2005/8/layout/StepDownProcess"/>
    <dgm:cxn modelId="{4D844986-8C7A-4AD2-8023-2F7FD813BCB4}" type="presParOf" srcId="{9215114E-7571-46E9-B665-73F3172D9848}" destId="{BBBB1185-2FF9-4B94-AE8D-0BB205697A88}" srcOrd="0" destOrd="0" presId="urn:microsoft.com/office/officeart/2005/8/layout/StepDownProcess"/>
    <dgm:cxn modelId="{D87098E0-C8D2-4A57-9C40-39E7D35754E4}" type="presParOf" srcId="{9215114E-7571-46E9-B665-73F3172D9848}" destId="{6A61E3D7-835D-43D7-8675-79A84BC5E64E}" srcOrd="1" destOrd="0" presId="urn:microsoft.com/office/officeart/2005/8/layout/StepDownProcess"/>
    <dgm:cxn modelId="{54F08D17-5EF5-4BC7-A4E2-AF46E39D60C9}" type="presParOf" srcId="{9215114E-7571-46E9-B665-73F3172D9848}" destId="{FCAB7F7C-2F36-4365-AB72-CC4A9F99150C}" srcOrd="2" destOrd="0" presId="urn:microsoft.com/office/officeart/2005/8/layout/StepDownProcess"/>
    <dgm:cxn modelId="{98FC10D2-182A-4B2B-992A-D8809059A480}" type="presParOf" srcId="{13A5F9CE-BDAD-4325-962C-5D80A1169B7C}" destId="{4BC46E80-CCBE-4FBD-AC22-2D8D26871334}" srcOrd="7" destOrd="0" presId="urn:microsoft.com/office/officeart/2005/8/layout/StepDownProcess"/>
    <dgm:cxn modelId="{DB062B2B-CC20-4589-B306-1072120DEA83}" type="presParOf" srcId="{13A5F9CE-BDAD-4325-962C-5D80A1169B7C}" destId="{A96E8B46-6C2B-4D47-A69E-7B6C33D0368A}" srcOrd="8" destOrd="0" presId="urn:microsoft.com/office/officeart/2005/8/layout/StepDownProcess"/>
    <dgm:cxn modelId="{C0A12A72-6ECB-4231-A44A-01D9609ED4BD}" type="presParOf" srcId="{A96E8B46-6C2B-4D47-A69E-7B6C33D0368A}" destId="{1023059F-CA2F-42AF-B833-9C11D371E6E4}" srcOrd="0" destOrd="0" presId="urn:microsoft.com/office/officeart/2005/8/layout/StepDownProcess"/>
    <dgm:cxn modelId="{83AFBFBD-D986-4524-9AF2-940A801EA7C5}" type="presParOf" srcId="{A96E8B46-6C2B-4D47-A69E-7B6C33D0368A}" destId="{E09C4789-12E8-4FC0-AD09-5050FA0781A7}" srcOrd="1" destOrd="0" presId="urn:microsoft.com/office/officeart/2005/8/layout/StepDownProcess"/>
    <dgm:cxn modelId="{15EDF454-E15E-484E-B030-C1F2C15EC529}" type="presParOf" srcId="{A96E8B46-6C2B-4D47-A69E-7B6C33D0368A}" destId="{80CD323D-0B87-4223-92BD-955CA204C1C4}" srcOrd="2" destOrd="0" presId="urn:microsoft.com/office/officeart/2005/8/layout/StepDownProcess"/>
    <dgm:cxn modelId="{28174052-1167-4306-9BA2-D80587DCB003}" type="presParOf" srcId="{13A5F9CE-BDAD-4325-962C-5D80A1169B7C}" destId="{6951DA89-A079-49D5-8745-10DBD301A966}" srcOrd="9" destOrd="0" presId="urn:microsoft.com/office/officeart/2005/8/layout/StepDownProcess"/>
    <dgm:cxn modelId="{CF0F9BD3-8E48-4FC9-B3F6-B7A0C9BFF190}" type="presParOf" srcId="{13A5F9CE-BDAD-4325-962C-5D80A1169B7C}" destId="{D800EE56-3EB3-450A-AE8B-AA9BC6034366}" srcOrd="10" destOrd="0" presId="urn:microsoft.com/office/officeart/2005/8/layout/StepDownProcess"/>
    <dgm:cxn modelId="{84D78AE8-9793-4847-AF07-E0AF7832707E}" type="presParOf" srcId="{D800EE56-3EB3-450A-AE8B-AA9BC6034366}" destId="{19CC7B3F-49FF-4504-8502-D8FFBBCFEE4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04BD9-D0D5-411C-B6AC-A306854A1CC9}">
      <dsp:nvSpPr>
        <dsp:cNvPr id="0" name=""/>
        <dsp:cNvSpPr/>
      </dsp:nvSpPr>
      <dsp:spPr>
        <a:xfrm rot="5400000">
          <a:off x="1460411" y="729422"/>
          <a:ext cx="627869" cy="714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E79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72E96-4D13-42F6-95F1-B30F5A702B4B}">
      <dsp:nvSpPr>
        <dsp:cNvPr id="0" name=""/>
        <dsp:cNvSpPr/>
      </dsp:nvSpPr>
      <dsp:spPr>
        <a:xfrm>
          <a:off x="698507" y="33416"/>
          <a:ext cx="2248075" cy="739839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Collecting Dataset</a:t>
          </a:r>
          <a:endParaRPr lang="en-US" sz="1900" kern="1200" dirty="0"/>
        </a:p>
      </dsp:txBody>
      <dsp:txXfrm>
        <a:off x="734629" y="69538"/>
        <a:ext cx="2175831" cy="667595"/>
      </dsp:txXfrm>
    </dsp:sp>
    <dsp:sp modelId="{225AE541-E9ED-491B-86A2-2FB665DA17ED}">
      <dsp:nvSpPr>
        <dsp:cNvPr id="0" name=""/>
        <dsp:cNvSpPr/>
      </dsp:nvSpPr>
      <dsp:spPr>
        <a:xfrm>
          <a:off x="2351026" y="103977"/>
          <a:ext cx="768734" cy="59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36F08-0894-42EE-9EBC-DDDD238536EB}">
      <dsp:nvSpPr>
        <dsp:cNvPr id="0" name=""/>
        <dsp:cNvSpPr/>
      </dsp:nvSpPr>
      <dsp:spPr>
        <a:xfrm rot="5400000">
          <a:off x="2730444" y="1560507"/>
          <a:ext cx="627869" cy="714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E79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191F4-C5C7-44FC-8F90-5D8CA86DC44F}">
      <dsp:nvSpPr>
        <dsp:cNvPr id="0" name=""/>
        <dsp:cNvSpPr/>
      </dsp:nvSpPr>
      <dsp:spPr>
        <a:xfrm>
          <a:off x="1860709" y="864500"/>
          <a:ext cx="2463738" cy="739839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Audio Pre-processing</a:t>
          </a:r>
          <a:endParaRPr lang="en-US" sz="1900" kern="1200" dirty="0"/>
        </a:p>
      </dsp:txBody>
      <dsp:txXfrm>
        <a:off x="1896831" y="900622"/>
        <a:ext cx="2391494" cy="667595"/>
      </dsp:txXfrm>
    </dsp:sp>
    <dsp:sp modelId="{2E61F886-ECF1-48FF-BF30-8817C711CB50}">
      <dsp:nvSpPr>
        <dsp:cNvPr id="0" name=""/>
        <dsp:cNvSpPr/>
      </dsp:nvSpPr>
      <dsp:spPr>
        <a:xfrm>
          <a:off x="3621059" y="935061"/>
          <a:ext cx="768734" cy="59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FC81E-F962-4EC0-A55E-4FEE595F638D}">
      <dsp:nvSpPr>
        <dsp:cNvPr id="0" name=""/>
        <dsp:cNvSpPr/>
      </dsp:nvSpPr>
      <dsp:spPr>
        <a:xfrm rot="5400000">
          <a:off x="3845616" y="2391591"/>
          <a:ext cx="627869" cy="714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E79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5FB2F-6A88-4CDF-A559-DD3E5BC9573A}">
      <dsp:nvSpPr>
        <dsp:cNvPr id="0" name=""/>
        <dsp:cNvSpPr/>
      </dsp:nvSpPr>
      <dsp:spPr>
        <a:xfrm>
          <a:off x="3022910" y="1695585"/>
          <a:ext cx="2369679" cy="739839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Feature Extraction</a:t>
          </a:r>
          <a:endParaRPr lang="en-US" sz="1900" kern="1200" dirty="0"/>
        </a:p>
      </dsp:txBody>
      <dsp:txXfrm>
        <a:off x="3059032" y="1731707"/>
        <a:ext cx="2297435" cy="667595"/>
      </dsp:txXfrm>
    </dsp:sp>
    <dsp:sp modelId="{8E59BC6F-7E71-4231-9A4B-91453D236B41}">
      <dsp:nvSpPr>
        <dsp:cNvPr id="0" name=""/>
        <dsp:cNvSpPr/>
      </dsp:nvSpPr>
      <dsp:spPr>
        <a:xfrm>
          <a:off x="4736231" y="1766145"/>
          <a:ext cx="768734" cy="59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B1185-2FF9-4B94-AE8D-0BB205697A88}">
      <dsp:nvSpPr>
        <dsp:cNvPr id="0" name=""/>
        <dsp:cNvSpPr/>
      </dsp:nvSpPr>
      <dsp:spPr>
        <a:xfrm rot="5400000">
          <a:off x="5063974" y="3222675"/>
          <a:ext cx="627869" cy="714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E79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1E3D7-835D-43D7-8675-79A84BC5E64E}">
      <dsp:nvSpPr>
        <dsp:cNvPr id="0" name=""/>
        <dsp:cNvSpPr/>
      </dsp:nvSpPr>
      <dsp:spPr>
        <a:xfrm>
          <a:off x="4185112" y="2526669"/>
          <a:ext cx="2481991" cy="739839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Classification of data</a:t>
          </a:r>
          <a:endParaRPr lang="en-US" sz="1900" kern="1200" dirty="0"/>
        </a:p>
      </dsp:txBody>
      <dsp:txXfrm>
        <a:off x="4221234" y="2562791"/>
        <a:ext cx="2409747" cy="667595"/>
      </dsp:txXfrm>
    </dsp:sp>
    <dsp:sp modelId="{FCAB7F7C-2F36-4365-AB72-CC4A9F99150C}">
      <dsp:nvSpPr>
        <dsp:cNvPr id="0" name=""/>
        <dsp:cNvSpPr/>
      </dsp:nvSpPr>
      <dsp:spPr>
        <a:xfrm>
          <a:off x="5954589" y="2597229"/>
          <a:ext cx="768734" cy="59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3059F-CA2F-42AF-B833-9C11D371E6E4}">
      <dsp:nvSpPr>
        <dsp:cNvPr id="0" name=""/>
        <dsp:cNvSpPr/>
      </dsp:nvSpPr>
      <dsp:spPr>
        <a:xfrm rot="5400000">
          <a:off x="6296511" y="4053759"/>
          <a:ext cx="627869" cy="714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E79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C4789-12E8-4FC0-AD09-5050FA0781A7}">
      <dsp:nvSpPr>
        <dsp:cNvPr id="0" name=""/>
        <dsp:cNvSpPr/>
      </dsp:nvSpPr>
      <dsp:spPr>
        <a:xfrm>
          <a:off x="5347313" y="3357753"/>
          <a:ext cx="2622663" cy="739839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rPr>
            <a:t>Comparison of Features</a:t>
          </a:r>
          <a:endParaRPr lang="en-US" sz="1900" kern="1200" dirty="0"/>
        </a:p>
      </dsp:txBody>
      <dsp:txXfrm>
        <a:off x="5383435" y="3393875"/>
        <a:ext cx="2550419" cy="667595"/>
      </dsp:txXfrm>
    </dsp:sp>
    <dsp:sp modelId="{80CD323D-0B87-4223-92BD-955CA204C1C4}">
      <dsp:nvSpPr>
        <dsp:cNvPr id="0" name=""/>
        <dsp:cNvSpPr/>
      </dsp:nvSpPr>
      <dsp:spPr>
        <a:xfrm>
          <a:off x="7187126" y="3428313"/>
          <a:ext cx="768734" cy="59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C7B3F-49FF-4504-8502-D8FFBBCFEE4F}">
      <dsp:nvSpPr>
        <dsp:cNvPr id="0" name=""/>
        <dsp:cNvSpPr/>
      </dsp:nvSpPr>
      <dsp:spPr>
        <a:xfrm>
          <a:off x="6509515" y="4188837"/>
          <a:ext cx="3432634" cy="739839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Identification</a:t>
          </a:r>
          <a:r>
            <a:rPr lang="en-US" sz="1900" kern="1200" baseline="0" dirty="0"/>
            <a:t> and Result</a:t>
          </a:r>
          <a:endParaRPr lang="en-US" sz="1900" kern="1200" dirty="0"/>
        </a:p>
      </dsp:txBody>
      <dsp:txXfrm>
        <a:off x="6545637" y="4224959"/>
        <a:ext cx="3360390" cy="667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50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843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60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88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83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00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384049d0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384049d0c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4384049d0c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522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384049d0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384049d0c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4384049d0c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56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10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-3146" y="0"/>
            <a:ext cx="12192000" cy="20371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7"/>
          <p:cNvSpPr/>
          <p:nvPr/>
        </p:nvSpPr>
        <p:spPr>
          <a:xfrm>
            <a:off x="-3146" y="6224026"/>
            <a:ext cx="121920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/>
        </p:nvSpPr>
        <p:spPr>
          <a:xfrm>
            <a:off x="1559052" y="5387949"/>
            <a:ext cx="6924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and Electronic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Bangladesh University of Engineering and Technology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1446213" y="158750"/>
            <a:ext cx="9272587" cy="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16" y="6337301"/>
            <a:ext cx="2608126" cy="5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337789" y="1967023"/>
            <a:ext cx="5303520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096001" y="1967023"/>
            <a:ext cx="5780566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/>
          <p:nvPr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16" y="6337301"/>
            <a:ext cx="2608126" cy="5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/>
          <p:nvPr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16" y="6337301"/>
            <a:ext cx="2608126" cy="5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/>
          <p:nvPr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337788" y="1401370"/>
            <a:ext cx="5303520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2"/>
          </p:nvPr>
        </p:nvSpPr>
        <p:spPr>
          <a:xfrm>
            <a:off x="6096000" y="1401370"/>
            <a:ext cx="5780566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16" y="6337301"/>
            <a:ext cx="2608126" cy="5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/>
          <p:nvPr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0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16" y="6337301"/>
            <a:ext cx="2608126" cy="5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337789" y="1967023"/>
            <a:ext cx="5303520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2"/>
          </p:nvPr>
        </p:nvSpPr>
        <p:spPr>
          <a:xfrm>
            <a:off x="6096001" y="1967023"/>
            <a:ext cx="5780566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16" y="6337301"/>
            <a:ext cx="2608126" cy="5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21C061-E4BD-67C6-02E3-02C7112C3A29}"/>
              </a:ext>
            </a:extLst>
          </p:cNvPr>
          <p:cNvSpPr/>
          <p:nvPr userDrawn="1"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3088" y="1374032"/>
            <a:ext cx="5592726" cy="1347903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pPr algn="ctr"/>
            <a:r>
              <a:rPr lang="en-GB"/>
              <a:t>Title of the Presentation, Date: dd/mm/yyyy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788" y="1401370"/>
            <a:ext cx="5303520" cy="43933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02688"/>
            <a:ext cx="5780566" cy="289205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A50BAA-A03E-B6F3-D07D-7D0FCC923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6" y="6337301"/>
            <a:ext cx="2608126" cy="5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97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Mr. John Doe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Title of the Presentation, Date: dd/mm/yyyy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BF6E5-C98C-F708-B2BD-4219218A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597" y="1796903"/>
            <a:ext cx="5303520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654A39-EB62-320C-8C11-C8083EC9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809" y="1796903"/>
            <a:ext cx="5780566" cy="391349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2C07-A07E-2C6C-A2ED-5CFA375CA0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7789" y="1304938"/>
            <a:ext cx="11563586" cy="49196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C00000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C5A0B9-2EDE-4E12-8F33-F935C1D4C8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30353" y="5741727"/>
            <a:ext cx="5758210" cy="491964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i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17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6103088" y="1374032"/>
            <a:ext cx="5592726" cy="134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C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337788" y="1401370"/>
            <a:ext cx="5303520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6096000" y="2902688"/>
            <a:ext cx="5780566" cy="289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16" y="6337301"/>
            <a:ext cx="2608126" cy="5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37788" y="1401370"/>
            <a:ext cx="5303520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096000" y="1401370"/>
            <a:ext cx="5780566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362597" y="1796903"/>
            <a:ext cx="5303520" cy="391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6120809" y="1796903"/>
            <a:ext cx="5780566" cy="391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5"/>
          </p:nvPr>
        </p:nvSpPr>
        <p:spPr>
          <a:xfrm>
            <a:off x="361508" y="5741727"/>
            <a:ext cx="530352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6"/>
          </p:nvPr>
        </p:nvSpPr>
        <p:spPr>
          <a:xfrm>
            <a:off x="6130353" y="5741727"/>
            <a:ext cx="575821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62597" y="1796903"/>
            <a:ext cx="5303520" cy="391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120809" y="1796903"/>
            <a:ext cx="5780566" cy="391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11563586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6130353" y="5741727"/>
            <a:ext cx="575821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/>
          <p:nvPr/>
        </p:nvSpPr>
        <p:spPr>
          <a:xfrm>
            <a:off x="-3146" y="0"/>
            <a:ext cx="12192000" cy="20371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3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23"/>
          <p:cNvSpPr/>
          <p:nvPr/>
        </p:nvSpPr>
        <p:spPr>
          <a:xfrm>
            <a:off x="-3146" y="6224026"/>
            <a:ext cx="121920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3"/>
          <p:cNvSpPr txBox="1"/>
          <p:nvPr/>
        </p:nvSpPr>
        <p:spPr>
          <a:xfrm>
            <a:off x="1559052" y="5387949"/>
            <a:ext cx="6924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and Electronic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Bangladesh University of Engineering and Technology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2"/>
          </p:nvPr>
        </p:nvSpPr>
        <p:spPr>
          <a:xfrm>
            <a:off x="1446213" y="158750"/>
            <a:ext cx="9272587" cy="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-3146" y="6297307"/>
            <a:ext cx="12192000" cy="5730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◦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0016" y="6337301"/>
            <a:ext cx="2608126" cy="5036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858416" y="2083930"/>
            <a:ext cx="10285733" cy="15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 Black"/>
              <a:buNone/>
            </a:pPr>
            <a:r>
              <a:rPr lang="en-US" sz="3600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“Pulmonary Disease Detection using Lung Sound”</a:t>
            </a:r>
            <a:endParaRPr lang="en-US" sz="3600" cap="none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350303" y="3481331"/>
            <a:ext cx="5103005" cy="17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 b="1" dirty="0">
                <a:solidFill>
                  <a:srgbClr val="C00000"/>
                </a:solidFill>
              </a:rPr>
              <a:t>Presented by: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/>
              <a:t>Name: </a:t>
            </a:r>
            <a:r>
              <a:rPr lang="en-US" sz="1600" dirty="0" err="1"/>
              <a:t>Puspita</a:t>
            </a:r>
            <a:r>
              <a:rPr lang="en-US" sz="1600" dirty="0"/>
              <a:t> </a:t>
            </a:r>
            <a:r>
              <a:rPr lang="en-US" sz="1600" dirty="0" err="1"/>
              <a:t>Mobarak</a:t>
            </a:r>
            <a:r>
              <a:rPr lang="en-US" sz="1600" dirty="0"/>
              <a:t> 	Student ID: 2006087</a:t>
            </a:r>
          </a:p>
          <a:p>
            <a:pPr marL="0" indent="0">
              <a:lnSpc>
                <a:spcPct val="120000"/>
              </a:lnSpc>
            </a:pPr>
            <a:r>
              <a:rPr lang="en-US" sz="1600" dirty="0"/>
              <a:t>Name: Al-Amin		Student ID: 2006088</a:t>
            </a:r>
          </a:p>
          <a:p>
            <a:pPr marL="0" indent="0">
              <a:lnSpc>
                <a:spcPct val="120000"/>
              </a:lnSpc>
            </a:pPr>
            <a:r>
              <a:rPr lang="en-US" sz="1600" dirty="0"/>
              <a:t>Name: Muaz Rahman	Student ID: 2006089</a:t>
            </a:r>
          </a:p>
          <a:p>
            <a:pPr marL="0" indent="0">
              <a:lnSpc>
                <a:spcPct val="120000"/>
              </a:lnSpc>
            </a:pPr>
            <a:r>
              <a:rPr lang="en-US" sz="1600" dirty="0"/>
              <a:t>Name: Mohammed Al </a:t>
            </a:r>
            <a:r>
              <a:rPr lang="en-US" sz="1600" dirty="0" err="1"/>
              <a:t>Hosan</a:t>
            </a:r>
            <a:r>
              <a:rPr lang="en-US" sz="1600" dirty="0"/>
              <a:t>	Student ID: 2006090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145" name="Google Shape;145;p1"/>
          <p:cNvSpPr txBox="1">
            <a:spLocks noGrp="1"/>
          </p:cNvSpPr>
          <p:nvPr>
            <p:ph type="dt" idx="10"/>
          </p:nvPr>
        </p:nvSpPr>
        <p:spPr>
          <a:xfrm>
            <a:off x="3039440" y="6358750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Mr. John Doe</a:t>
            </a:r>
            <a:endParaRPr dirty="0"/>
          </a:p>
        </p:txBody>
      </p:sp>
      <p:sp>
        <p:nvSpPr>
          <p:cNvPr id="146" name="Google Shape;146;p1"/>
          <p:cNvSpPr txBox="1">
            <a:spLocks noGrp="1"/>
          </p:cNvSpPr>
          <p:nvPr>
            <p:ph type="ftr" idx="11"/>
          </p:nvPr>
        </p:nvSpPr>
        <p:spPr>
          <a:xfrm>
            <a:off x="5593001" y="6368901"/>
            <a:ext cx="59433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 of the Presentation, Date: dd/mm/</a:t>
            </a:r>
            <a:r>
              <a:rPr lang="en-US" dirty="0" err="1"/>
              <a:t>yyyy</a:t>
            </a:r>
            <a:endParaRPr dirty="0"/>
          </a:p>
        </p:txBody>
      </p:sp>
      <p:sp>
        <p:nvSpPr>
          <p:cNvPr id="147" name="Google Shape;147;p1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2456330" y="987073"/>
            <a:ext cx="7993956" cy="5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cap="small" dirty="0">
                <a:solidFill>
                  <a:schemeClr val="lt1"/>
                </a:solidFill>
              </a:rPr>
              <a:t>Project Presentation </a:t>
            </a:r>
            <a:r>
              <a:rPr lang="en-US" sz="3600" cap="small" dirty="0" err="1">
                <a:solidFill>
                  <a:schemeClr val="lt1"/>
                </a:solidFill>
              </a:rPr>
              <a:t>eee</a:t>
            </a:r>
            <a:r>
              <a:rPr lang="en-US" sz="3600" cap="small" dirty="0">
                <a:solidFill>
                  <a:schemeClr val="lt1"/>
                </a:solidFill>
              </a:rPr>
              <a:t> 312_B1</a:t>
            </a:r>
            <a:endParaRPr dirty="0"/>
          </a:p>
        </p:txBody>
      </p:sp>
      <p:sp>
        <p:nvSpPr>
          <p:cNvPr id="149" name="Google Shape;149;p1"/>
          <p:cNvSpPr txBox="1"/>
          <p:nvPr/>
        </p:nvSpPr>
        <p:spPr>
          <a:xfrm>
            <a:off x="7308700" y="3429000"/>
            <a:ext cx="5422642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</a:rPr>
              <a:t>Supervisor: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Dr.Md.Kamrul</a:t>
            </a:r>
            <a:r>
              <a:rPr lang="en-US" sz="1600" dirty="0"/>
              <a:t> Hasan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Professor,EEE,BUET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Nawshad</a:t>
            </a:r>
            <a:r>
              <a:rPr lang="en-US" sz="1600" dirty="0"/>
              <a:t> </a:t>
            </a:r>
            <a:r>
              <a:rPr lang="en-US" sz="1600" dirty="0" err="1"/>
              <a:t>Binte</a:t>
            </a:r>
            <a:r>
              <a:rPr lang="en-US" sz="1600" dirty="0"/>
              <a:t> Nizam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Lecturer(PT),EEE,BUET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               </a:t>
            </a:r>
            <a:endParaRPr sz="20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2456330" y="1561024"/>
            <a:ext cx="7279341" cy="4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Date: 2 March, 2024 </a:t>
            </a:r>
            <a:endParaRPr dirty="0"/>
          </a:p>
        </p:txBody>
      </p:sp>
      <p:sp>
        <p:nvSpPr>
          <p:cNvPr id="151" name="Google Shape;151;p1"/>
          <p:cNvSpPr txBox="1"/>
          <p:nvPr/>
        </p:nvSpPr>
        <p:spPr>
          <a:xfrm>
            <a:off x="-539342" y="56219"/>
            <a:ext cx="13270684" cy="83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Bangladesh University of Engineering and Technology</a:t>
            </a:r>
            <a:endParaRPr/>
          </a:p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cap="smal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Electrical and Electronic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7788" y="1401370"/>
            <a:ext cx="7715966" cy="4393373"/>
          </a:xfrm>
        </p:spPr>
        <p:txBody>
          <a:bodyPr>
            <a:normAutofit/>
          </a:bodyPr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400" u="sng" dirty="0"/>
              <a:t>Classifier (K-Nearest Neighbors Algorithm, KNN):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Input: Training dataset, test dataset, value of 'k.'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Euclidean distance between test point sample point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Select the 'k' nearest neighbors.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Majority Vote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6" name="Google Shape;191;p4"/>
          <p:cNvSpPr txBox="1">
            <a:spLocks/>
          </p:cNvSpPr>
          <p:nvPr/>
        </p:nvSpPr>
        <p:spPr>
          <a:xfrm>
            <a:off x="2979337" y="6369251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</p:spTree>
    <p:extLst>
      <p:ext uri="{BB962C8B-B14F-4D97-AF65-F5344CB8AC3E}">
        <p14:creationId xmlns:p14="http://schemas.microsoft.com/office/powerpoint/2010/main" val="44967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384049d0c_0_67"/>
          <p:cNvSpPr txBox="1">
            <a:spLocks noGrp="1"/>
          </p:cNvSpPr>
          <p:nvPr>
            <p:ph type="title"/>
          </p:nvPr>
        </p:nvSpPr>
        <p:spPr>
          <a:xfrm>
            <a:off x="552312" y="221448"/>
            <a:ext cx="11547000" cy="72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302" name="Google Shape;302;g24384049d0c_0_67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2900" cy="42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 of KNN model training</a:t>
            </a:r>
          </a:p>
        </p:txBody>
      </p:sp>
      <p:sp>
        <p:nvSpPr>
          <p:cNvPr id="10" name="Google Shape;191;p4"/>
          <p:cNvSpPr txBox="1">
            <a:spLocks/>
          </p:cNvSpPr>
          <p:nvPr/>
        </p:nvSpPr>
        <p:spPr>
          <a:xfrm>
            <a:off x="2979337" y="6369251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3FE8-8839-A06E-B1E1-1CB75B5C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12" y="1899532"/>
            <a:ext cx="7602011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357B7-4209-C751-06ED-F6F451E82A20}"/>
              </a:ext>
            </a:extLst>
          </p:cNvPr>
          <p:cNvSpPr txBox="1"/>
          <p:nvPr/>
        </p:nvSpPr>
        <p:spPr>
          <a:xfrm>
            <a:off x="6325812" y="4598853"/>
            <a:ext cx="61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*80% of data was used in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96787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384049d0c_0_67"/>
          <p:cNvSpPr txBox="1">
            <a:spLocks noGrp="1"/>
          </p:cNvSpPr>
          <p:nvPr>
            <p:ph type="title"/>
          </p:nvPr>
        </p:nvSpPr>
        <p:spPr>
          <a:xfrm>
            <a:off x="552312" y="221448"/>
            <a:ext cx="11547000" cy="72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302" name="Google Shape;302;g24384049d0c_0_67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2900" cy="42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 of checking a test sample</a:t>
            </a:r>
          </a:p>
        </p:txBody>
      </p:sp>
      <p:sp>
        <p:nvSpPr>
          <p:cNvPr id="10" name="Google Shape;191;p4"/>
          <p:cNvSpPr txBox="1">
            <a:spLocks/>
          </p:cNvSpPr>
          <p:nvPr/>
        </p:nvSpPr>
        <p:spPr>
          <a:xfrm>
            <a:off x="2979337" y="6369251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34E5E-14EF-93B8-44B3-A80B6CC9F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76" y="4330735"/>
            <a:ext cx="3858163" cy="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F9E42-D917-844A-A65F-D0BDB9CCF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12" y="1986862"/>
            <a:ext cx="5334462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7788" y="1401370"/>
            <a:ext cx="11088624" cy="43933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Global healthcare accessibility enhanced.</a:t>
            </a:r>
          </a:p>
          <a:p>
            <a:pPr>
              <a:lnSpc>
                <a:spcPct val="150000"/>
              </a:lnSpc>
            </a:pPr>
            <a:r>
              <a:rPr lang="en-US" dirty="0"/>
              <a:t>Early diagnosis of lung disorders facilitated.</a:t>
            </a:r>
          </a:p>
          <a:p>
            <a:pPr>
              <a:lnSpc>
                <a:spcPct val="150000"/>
              </a:lnSpc>
            </a:pPr>
            <a:r>
              <a:rPr lang="en-US" dirty="0"/>
              <a:t>Targeting underserved communities and resource-limited settings.</a:t>
            </a:r>
          </a:p>
          <a:p>
            <a:pPr>
              <a:lnSpc>
                <a:spcPct val="150000"/>
              </a:lnSpc>
            </a:pPr>
            <a:r>
              <a:rPr lang="en-US" dirty="0"/>
              <a:t>Consideration of cultural beliefs and preferences in healthcare practices.</a:t>
            </a:r>
          </a:p>
          <a:p>
            <a:pPr>
              <a:lnSpc>
                <a:spcPct val="150000"/>
              </a:lnSpc>
            </a:pPr>
            <a:r>
              <a:rPr lang="en-US" dirty="0"/>
              <a:t>Awareness and education initiatives for non-invasive diagnostics.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Google Shape;191;p4"/>
          <p:cNvSpPr txBox="1">
            <a:spLocks/>
          </p:cNvSpPr>
          <p:nvPr/>
        </p:nvSpPr>
        <p:spPr>
          <a:xfrm>
            <a:off x="2979337" y="6397244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</p:spTree>
    <p:extLst>
      <p:ext uri="{BB962C8B-B14F-4D97-AF65-F5344CB8AC3E}">
        <p14:creationId xmlns:p14="http://schemas.microsoft.com/office/powerpoint/2010/main" val="191284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7788" y="1401370"/>
            <a:ext cx="11088624" cy="43933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Improve feature extraction.</a:t>
            </a:r>
          </a:p>
          <a:p>
            <a:pPr>
              <a:lnSpc>
                <a:spcPct val="150000"/>
              </a:lnSpc>
            </a:pPr>
            <a:r>
              <a:rPr lang="en-US" dirty="0"/>
              <a:t>Use advanced classification algorithms.</a:t>
            </a:r>
          </a:p>
          <a:p>
            <a:pPr>
              <a:lnSpc>
                <a:spcPct val="150000"/>
              </a:lnSpc>
            </a:pPr>
            <a:r>
              <a:rPr lang="en-US" dirty="0"/>
              <a:t>Expand datasets.</a:t>
            </a:r>
          </a:p>
          <a:p>
            <a:pPr>
              <a:lnSpc>
                <a:spcPct val="150000"/>
              </a:lnSpc>
            </a:pPr>
            <a:r>
              <a:rPr lang="en-US" dirty="0"/>
              <a:t>Enable real-time implementation.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Integrate with clinical systems.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Google Shape;191;p4"/>
          <p:cNvSpPr txBox="1">
            <a:spLocks/>
          </p:cNvSpPr>
          <p:nvPr/>
        </p:nvSpPr>
        <p:spPr>
          <a:xfrm>
            <a:off x="2979337" y="6369251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</p:spTree>
    <p:extLst>
      <p:ext uri="{BB962C8B-B14F-4D97-AF65-F5344CB8AC3E}">
        <p14:creationId xmlns:p14="http://schemas.microsoft.com/office/powerpoint/2010/main" val="238908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sz="4000" b="1" dirty="0"/>
              <a:t>Conclusion</a:t>
            </a:r>
            <a:endParaRPr sz="4000" b="1" dirty="0"/>
          </a:p>
        </p:txBody>
      </p:sp>
      <p:sp>
        <p:nvSpPr>
          <p:cNvPr id="373" name="Google Shape;373;p13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" name="Google Shape;191;p4"/>
          <p:cNvSpPr txBox="1">
            <a:spLocks/>
          </p:cNvSpPr>
          <p:nvPr/>
        </p:nvSpPr>
        <p:spPr>
          <a:xfrm>
            <a:off x="2979337" y="6378582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8EF0BC7-C05C-820E-86B4-AC423F9F0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788" y="1401370"/>
            <a:ext cx="11088624" cy="43933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Extracted MFCC features from respiratory sound recordings.</a:t>
            </a:r>
          </a:p>
          <a:p>
            <a:pPr>
              <a:lnSpc>
                <a:spcPct val="150000"/>
              </a:lnSpc>
            </a:pPr>
            <a:r>
              <a:rPr lang="en-US" dirty="0"/>
              <a:t>Classified respiratory conditions with k-NN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Demonstrated potential for automated disease detection.</a:t>
            </a:r>
          </a:p>
          <a:p>
            <a:pPr>
              <a:lnSpc>
                <a:spcPct val="150000"/>
              </a:lnSpc>
            </a:pPr>
            <a:r>
              <a:rPr lang="en-US" dirty="0"/>
              <a:t>Promising results suggest practical application in healthcare.</a:t>
            </a:r>
          </a:p>
          <a:p>
            <a:pPr>
              <a:lnSpc>
                <a:spcPct val="150000"/>
              </a:lnSpc>
            </a:pPr>
            <a:r>
              <a:rPr lang="en-US" dirty="0"/>
              <a:t>Signaled advancement in respiratory healthcare technology.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3" name="Google Shape;191;p4"/>
          <p:cNvSpPr txBox="1">
            <a:spLocks/>
          </p:cNvSpPr>
          <p:nvPr/>
        </p:nvSpPr>
        <p:spPr>
          <a:xfrm>
            <a:off x="2979337" y="6378582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21180CD-CDF0-0746-0F6D-41DA4616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788" y="1401370"/>
            <a:ext cx="11088624" cy="43933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D. Chamberlain, J. </a:t>
            </a:r>
            <a:r>
              <a:rPr lang="en-US" dirty="0" err="1"/>
              <a:t>Mofor</a:t>
            </a:r>
            <a:r>
              <a:rPr lang="en-US" dirty="0"/>
              <a:t>, R. Fletcher, R. </a:t>
            </a:r>
            <a:r>
              <a:rPr lang="en-US" dirty="0" err="1"/>
              <a:t>Kodgule</a:t>
            </a:r>
            <a:r>
              <a:rPr lang="en-US" dirty="0"/>
              <a:t>, ”Mobile Stethoscope and Signal Processing Algorithms for Pulmonary Screening and Diagnostics,” in 2015 IEEE Global Humanitarian Technology Conference (GHTC), 2015. [Online]. Available: https://ieeexplore. ieee.org/document/7344001 </a:t>
            </a:r>
          </a:p>
          <a:p>
            <a:pPr>
              <a:lnSpc>
                <a:spcPct val="150000"/>
              </a:lnSpc>
            </a:pPr>
            <a:r>
              <a:rPr lang="en-US" dirty="0"/>
              <a:t>2) Y. Liu, Y. Lin, X. Zhang, Z. Wang, ”Classifying </a:t>
            </a:r>
            <a:r>
              <a:rPr lang="en-US" dirty="0" err="1"/>
              <a:t>respira</a:t>
            </a:r>
            <a:r>
              <a:rPr lang="en-US" dirty="0"/>
              <a:t> tory sounds using electronic stethoscope,” in 2017 IEEE </a:t>
            </a:r>
            <a:r>
              <a:rPr lang="en-US" dirty="0" err="1"/>
              <a:t>SmartWorld</a:t>
            </a:r>
            <a:r>
              <a:rPr lang="en-US" dirty="0"/>
              <a:t>, Ubiquitous Intelligence &amp; Computing, Ad </a:t>
            </a:r>
            <a:r>
              <a:rPr lang="en-US" dirty="0" err="1"/>
              <a:t>vanced</a:t>
            </a:r>
            <a:r>
              <a:rPr lang="en-US" dirty="0"/>
              <a:t> &amp; Trusted Computed, Scalable Computing &amp; Communications, Cloud &amp; Big Data Computing, Inter net of People and Smart City Innovation, 2017. [Online]. Available: https://ieeexplore.ieee.org/document/8397496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9881" y="2505670"/>
            <a:ext cx="4977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4682" y="5320145"/>
            <a:ext cx="277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Any Query?</a:t>
            </a:r>
          </a:p>
        </p:txBody>
      </p:sp>
      <p:sp>
        <p:nvSpPr>
          <p:cNvPr id="8" name="Google Shape;191;p4"/>
          <p:cNvSpPr txBox="1">
            <a:spLocks/>
          </p:cNvSpPr>
          <p:nvPr/>
        </p:nvSpPr>
        <p:spPr>
          <a:xfrm>
            <a:off x="2979337" y="6369251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</p:spTree>
    <p:extLst>
      <p:ext uri="{BB962C8B-B14F-4D97-AF65-F5344CB8AC3E}">
        <p14:creationId xmlns:p14="http://schemas.microsoft.com/office/powerpoint/2010/main" val="16410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0B13A-71C9-F2E3-7452-32C3044F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</a:t>
            </a:fld>
            <a:endParaRPr lang="x-non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9608" y="1188720"/>
            <a:ext cx="10880583" cy="4913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Pulmonary diseases pose significant global health risks.</a:t>
            </a:r>
          </a:p>
          <a:p>
            <a:pPr>
              <a:lnSpc>
                <a:spcPct val="150000"/>
              </a:lnSpc>
            </a:pPr>
            <a:r>
              <a:rPr lang="en-US" dirty="0"/>
              <a:t>Conventional diagnostics can be costly and invasive.</a:t>
            </a:r>
          </a:p>
          <a:p>
            <a:pPr>
              <a:lnSpc>
                <a:spcPct val="150000"/>
              </a:lnSpc>
            </a:pPr>
            <a:r>
              <a:rPr lang="en-US" dirty="0"/>
              <a:t>Study focuses on non-invasive lung sound analysis.</a:t>
            </a:r>
          </a:p>
          <a:p>
            <a:pPr>
              <a:lnSpc>
                <a:spcPct val="150000"/>
              </a:lnSpc>
            </a:pPr>
            <a:r>
              <a:rPr lang="en-US" dirty="0"/>
              <a:t>Early diagnosis improves patient outcomes and reduces costs.</a:t>
            </a:r>
          </a:p>
          <a:p>
            <a:pPr>
              <a:lnSpc>
                <a:spcPct val="150000"/>
              </a:lnSpc>
            </a:pPr>
            <a:r>
              <a:rPr lang="en-US" dirty="0"/>
              <a:t>MFCC feature extraction, KNN classification.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Enhance accessibility to pulmonary disease diagnosis.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Google Shape;191;p4"/>
          <p:cNvSpPr txBox="1">
            <a:spLocks noGrp="1"/>
          </p:cNvSpPr>
          <p:nvPr>
            <p:ph type="dt" idx="10"/>
          </p:nvPr>
        </p:nvSpPr>
        <p:spPr>
          <a:xfrm>
            <a:off x="2979337" y="6349909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  <a:endParaRPr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>
            <a:spLocks noGrp="1"/>
          </p:cNvSpPr>
          <p:nvPr>
            <p:ph type="title"/>
          </p:nvPr>
        </p:nvSpPr>
        <p:spPr>
          <a:xfrm>
            <a:off x="733442" y="403143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83" name="Google Shape;183;p3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7787" y="1401370"/>
            <a:ext cx="8155581" cy="43933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Global lung disease impact</a:t>
            </a:r>
          </a:p>
          <a:p>
            <a:pPr>
              <a:lnSpc>
                <a:spcPct val="200000"/>
              </a:lnSpc>
            </a:pPr>
            <a:r>
              <a:rPr lang="en-US" dirty="0"/>
              <a:t>Current diagnostic method drawbacks</a:t>
            </a:r>
          </a:p>
          <a:p>
            <a:pPr>
              <a:lnSpc>
                <a:spcPct val="200000"/>
              </a:lnSpc>
            </a:pPr>
            <a:r>
              <a:rPr lang="en-US" dirty="0"/>
              <a:t>Improved outcomes with early detection</a:t>
            </a:r>
          </a:p>
          <a:p>
            <a:pPr>
              <a:lnSpc>
                <a:spcPct val="200000"/>
              </a:lnSpc>
            </a:pPr>
            <a:r>
              <a:rPr lang="en-US" dirty="0"/>
              <a:t>Economic relief for healthcare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Google Shape;191;p4"/>
          <p:cNvSpPr txBox="1">
            <a:spLocks noGrp="1"/>
          </p:cNvSpPr>
          <p:nvPr>
            <p:ph type="dt" idx="10"/>
          </p:nvPr>
        </p:nvSpPr>
        <p:spPr>
          <a:xfrm>
            <a:off x="2979337" y="6349909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322521" y="79489"/>
            <a:ext cx="115470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dirty="0"/>
              <a:t>Mentionable Program Outcomes(PO) from Project</a:t>
            </a:r>
            <a:endParaRPr dirty="0"/>
          </a:p>
        </p:txBody>
      </p:sp>
      <p:sp>
        <p:nvSpPr>
          <p:cNvPr id="192" name="Google Shape;192;p4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" name="Google Shape;191;p4"/>
          <p:cNvSpPr txBox="1">
            <a:spLocks noGrp="1"/>
          </p:cNvSpPr>
          <p:nvPr>
            <p:ph type="dt" idx="10"/>
          </p:nvPr>
        </p:nvSpPr>
        <p:spPr>
          <a:xfrm>
            <a:off x="2979337" y="6349909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  <a:endParaRPr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E336442-7231-58EA-F010-6659F47C9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78674"/>
              </p:ext>
            </p:extLst>
          </p:nvPr>
        </p:nvGraphicFramePr>
        <p:xfrm>
          <a:off x="973476" y="1004746"/>
          <a:ext cx="10245047" cy="4848507"/>
        </p:xfrm>
        <a:graphic>
          <a:graphicData uri="http://schemas.openxmlformats.org/drawingml/2006/table">
            <a:tbl>
              <a:tblPr firstRow="1" bandRow="1"/>
              <a:tblGrid>
                <a:gridCol w="1373437">
                  <a:extLst>
                    <a:ext uri="{9D8B030D-6E8A-4147-A177-3AD203B41FA5}">
                      <a16:colId xmlns:a16="http://schemas.microsoft.com/office/drawing/2014/main" val="2942274336"/>
                    </a:ext>
                  </a:extLst>
                </a:gridCol>
                <a:gridCol w="3430355">
                  <a:extLst>
                    <a:ext uri="{9D8B030D-6E8A-4147-A177-3AD203B41FA5}">
                      <a16:colId xmlns:a16="http://schemas.microsoft.com/office/drawing/2014/main" val="1432285545"/>
                    </a:ext>
                  </a:extLst>
                </a:gridCol>
                <a:gridCol w="5441255">
                  <a:extLst>
                    <a:ext uri="{9D8B030D-6E8A-4147-A177-3AD203B41FA5}">
                      <a16:colId xmlns:a16="http://schemas.microsoft.com/office/drawing/2014/main" val="2079103267"/>
                    </a:ext>
                  </a:extLst>
                </a:gridCol>
              </a:tblGrid>
              <a:tr h="112994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PO(a)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SG" sz="22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Engineering knowledge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Pulmonary Disease Detection using Lung Sound using knowledge of Digital Signal Processing</a:t>
                      </a:r>
                      <a:endParaRPr lang="en-SG" sz="2200" b="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411935"/>
                  </a:ext>
                </a:extLst>
              </a:tr>
              <a:tr h="10278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PO(b)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SG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analysis</a:t>
                      </a:r>
                      <a:endParaRPr lang="en-SG" sz="22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problem involves detecting pulmonary diseases from lung sound data using MATLAB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67589"/>
                  </a:ext>
                </a:extLst>
              </a:tr>
              <a:tr h="10278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PO(c)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SG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Design/development Solution</a:t>
                      </a:r>
                      <a:endParaRPr lang="en-SG" sz="22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Utilizes lung sound features and signal processing for disease detection in MATLAB.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31256"/>
                  </a:ext>
                </a:extLst>
              </a:tr>
              <a:tr h="102782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Individual work and team work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Teamwork; Task distribution and mutual problem-solving support</a:t>
                      </a:r>
                      <a:endParaRPr kumimoji="0" lang="en-SG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8962"/>
                  </a:ext>
                </a:extLst>
              </a:tr>
              <a:tr h="39970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PO(j)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SG" sz="2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Communication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20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Project report and presentation</a:t>
                      </a:r>
                      <a:endParaRPr lang="en-SG" sz="2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37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329609" y="449666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body" idx="1"/>
          </p:nvPr>
        </p:nvSpPr>
        <p:spPr>
          <a:xfrm>
            <a:off x="572755" y="1487156"/>
            <a:ext cx="11193865" cy="42190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81279">
              <a:lnSpc>
                <a:spcPct val="160000"/>
              </a:lnSpc>
              <a:buSzPts val="1600"/>
              <a:buNone/>
            </a:pPr>
            <a:r>
              <a:rPr lang="en-US" sz="2000" u="sng" dirty="0"/>
              <a:t>Existing Methods:</a:t>
            </a:r>
          </a:p>
          <a:p>
            <a:pPr marL="387351" indent="-285750">
              <a:lnSpc>
                <a:spcPct val="160000"/>
              </a:lnSpc>
              <a:buSzPts val="1600"/>
            </a:pPr>
            <a:r>
              <a:rPr lang="en-US" sz="2000" dirty="0"/>
              <a:t>Already existing methodology proposed by Islam MA which follows Welch Spectral Method using Machine Learning Deep Learning</a:t>
            </a:r>
          </a:p>
          <a:p>
            <a:pPr marL="387351" indent="-285750">
              <a:lnSpc>
                <a:spcPct val="160000"/>
              </a:lnSpc>
              <a:buSzPts val="1600"/>
            </a:pPr>
            <a:r>
              <a:rPr lang="en-US" sz="2000" dirty="0"/>
              <a:t>Lung abnormalities also can be identified using Convolutional Neural Network and Deep Neural Network</a:t>
            </a:r>
          </a:p>
          <a:p>
            <a:pPr marL="182880" lvl="0" indent="-81279">
              <a:lnSpc>
                <a:spcPct val="160000"/>
              </a:lnSpc>
              <a:buSzPts val="1600"/>
              <a:buNone/>
            </a:pPr>
            <a:r>
              <a:rPr lang="en-US" sz="2000" u="sng" dirty="0"/>
              <a:t>Our Aim:</a:t>
            </a:r>
          </a:p>
          <a:p>
            <a:pPr marL="387351" indent="-285750">
              <a:lnSpc>
                <a:spcPct val="160000"/>
              </a:lnSpc>
              <a:buSzPts val="1600"/>
            </a:pPr>
            <a:r>
              <a:rPr lang="en-US" sz="2000" dirty="0"/>
              <a:t>Our study presents accessible method using MATLAB which is easy to learn and understand</a:t>
            </a:r>
          </a:p>
          <a:p>
            <a:pPr marL="182880" lvl="0" indent="-812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 sz="1600" dirty="0"/>
          </a:p>
        </p:txBody>
      </p:sp>
      <p:sp>
        <p:nvSpPr>
          <p:cNvPr id="6" name="Google Shape;191;p4"/>
          <p:cNvSpPr txBox="1">
            <a:spLocks noGrp="1"/>
          </p:cNvSpPr>
          <p:nvPr>
            <p:ph type="dt" idx="10"/>
          </p:nvPr>
        </p:nvSpPr>
        <p:spPr>
          <a:xfrm>
            <a:off x="2979337" y="6359240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1922-41B2-98F1-10B6-9A3E39A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CC94-A576-DA48-2F49-891A0FC6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6</a:t>
            </a:fld>
            <a:endParaRPr lang="x-non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AB6B0-8C7A-5638-83EB-83CC3C7DA30B}"/>
              </a:ext>
            </a:extLst>
          </p:cNvPr>
          <p:cNvSpPr/>
          <p:nvPr/>
        </p:nvSpPr>
        <p:spPr>
          <a:xfrm>
            <a:off x="127591" y="1143322"/>
            <a:ext cx="11808136" cy="50903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oogle Shape;191;p4"/>
          <p:cNvSpPr txBox="1">
            <a:spLocks noGrp="1"/>
          </p:cNvSpPr>
          <p:nvPr>
            <p:ph type="dt" idx="10"/>
          </p:nvPr>
        </p:nvSpPr>
        <p:spPr>
          <a:xfrm>
            <a:off x="2979337" y="6349909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677007" y="1304938"/>
            <a:ext cx="5354651" cy="4919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Dataset 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B5482-5700-EA80-B213-61306CEEF7BA}"/>
              </a:ext>
            </a:extLst>
          </p:cNvPr>
          <p:cNvSpPr txBox="1"/>
          <p:nvPr/>
        </p:nvSpPr>
        <p:spPr>
          <a:xfrm>
            <a:off x="337789" y="2039815"/>
            <a:ext cx="575821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“</a:t>
            </a:r>
            <a:r>
              <a:rPr lang="el-GR" sz="1600" b="1" dirty="0"/>
              <a:t>Α </a:t>
            </a:r>
            <a:r>
              <a:rPr lang="en-US" sz="1600" b="1" dirty="0"/>
              <a:t>Respiratory Sound Database for the Development of Automated Classification</a:t>
            </a:r>
            <a:r>
              <a:rPr lang="en-US" sz="1600" dirty="0"/>
              <a:t>” Rocha BM, </a:t>
            </a:r>
            <a:r>
              <a:rPr lang="en-US" sz="1600" dirty="0" err="1"/>
              <a:t>Filos</a:t>
            </a:r>
            <a:r>
              <a:rPr lang="en-US" sz="1600" dirty="0"/>
              <a:t> D, Mendes L, </a:t>
            </a:r>
            <a:r>
              <a:rPr lang="en-US" sz="1600" dirty="0" err="1"/>
              <a:t>Vogiatzis</a:t>
            </a:r>
            <a:r>
              <a:rPr lang="en-US" sz="1600" dirty="0"/>
              <a:t> I, </a:t>
            </a:r>
            <a:r>
              <a:rPr lang="en-US" sz="1600" dirty="0" err="1"/>
              <a:t>Perantoni</a:t>
            </a:r>
            <a:r>
              <a:rPr lang="en-US" sz="1600" dirty="0"/>
              <a:t> E, </a:t>
            </a:r>
            <a:r>
              <a:rPr lang="en-US" sz="1600" dirty="0" err="1"/>
              <a:t>Kaimakamis</a:t>
            </a:r>
            <a:r>
              <a:rPr lang="en-US" sz="1600" dirty="0"/>
              <a:t> E, </a:t>
            </a:r>
            <a:r>
              <a:rPr lang="en-US" sz="1600" dirty="0" err="1"/>
              <a:t>Natsiavas</a:t>
            </a:r>
            <a:r>
              <a:rPr lang="en-US" sz="1600" dirty="0"/>
              <a:t> P, Oliveira A, </a:t>
            </a:r>
            <a:r>
              <a:rPr lang="en-US" sz="1600" dirty="0" err="1"/>
              <a:t>Jácome</a:t>
            </a:r>
            <a:r>
              <a:rPr lang="en-US" sz="1600" dirty="0"/>
              <a:t> C, Marques A, Paiva RP (2018)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Recordings: 126 patients, 5.5 hours, 6898 respiratory cycles; 1864 crackles, 886 wheezes, 506 both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Asthma, Heart failure, Bronchitis, Pneumonia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66407-57EF-C545-06DC-AE0F4B2507DD}"/>
              </a:ext>
            </a:extLst>
          </p:cNvPr>
          <p:cNvSpPr txBox="1"/>
          <p:nvPr/>
        </p:nvSpPr>
        <p:spPr>
          <a:xfrm>
            <a:off x="6031659" y="2039814"/>
            <a:ext cx="5758211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“</a:t>
            </a:r>
            <a:r>
              <a:rPr lang="en-US" sz="1600" b="1" dirty="0"/>
              <a:t>A dataset of lung sounds recorded from the chest wall using an electronic stethoscope</a:t>
            </a:r>
            <a:r>
              <a:rPr lang="en-US" sz="1600" dirty="0"/>
              <a:t>” Mohammad </a:t>
            </a:r>
            <a:r>
              <a:rPr lang="en-US" sz="1600" dirty="0" err="1"/>
              <a:t>Fraiwan</a:t>
            </a:r>
            <a:r>
              <a:rPr lang="en-US" sz="1600" dirty="0"/>
              <a:t> , </a:t>
            </a:r>
            <a:r>
              <a:rPr lang="en-US" sz="1600" dirty="0" err="1"/>
              <a:t>Luay</a:t>
            </a:r>
            <a:r>
              <a:rPr lang="en-US" sz="1600" dirty="0"/>
              <a:t> </a:t>
            </a:r>
            <a:r>
              <a:rPr lang="en-US" sz="1600" dirty="0" err="1"/>
              <a:t>Fraiwan</a:t>
            </a:r>
            <a:r>
              <a:rPr lang="en-US" sz="1600" dirty="0"/>
              <a:t> , Basheer </a:t>
            </a:r>
            <a:r>
              <a:rPr lang="en-US" sz="1600" dirty="0" err="1"/>
              <a:t>Khassawneh</a:t>
            </a:r>
            <a:r>
              <a:rPr lang="en-US" sz="1600" dirty="0"/>
              <a:t> , Ali </a:t>
            </a:r>
            <a:r>
              <a:rPr lang="en-US" sz="1600" dirty="0" err="1"/>
              <a:t>Ibnian</a:t>
            </a:r>
            <a:r>
              <a:rPr lang="en-US" sz="1600" dirty="0"/>
              <a:t> (2021)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Dataset: 112 subjects (35 healthy, 77 unhealthy); age 21-90; mean ±SD 50.5 ±19.4; 43 females, 69 males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Normal, Asthma, COPD, Bronchitis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C13546-E3DB-8938-9FB8-5EF60BCE2752}"/>
              </a:ext>
            </a:extLst>
          </p:cNvPr>
          <p:cNvSpPr txBox="1">
            <a:spLocks/>
          </p:cNvSpPr>
          <p:nvPr/>
        </p:nvSpPr>
        <p:spPr>
          <a:xfrm>
            <a:off x="6233438" y="1304938"/>
            <a:ext cx="5354651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1" i="0" u="none" strike="noStrike" cap="none">
                <a:solidFill>
                  <a:srgbClr val="C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Dataset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61B6-FEE7-9FCF-645C-F1BBFF68CC15}"/>
              </a:ext>
            </a:extLst>
          </p:cNvPr>
          <p:cNvSpPr txBox="1"/>
          <p:nvPr/>
        </p:nvSpPr>
        <p:spPr>
          <a:xfrm>
            <a:off x="515330" y="5432052"/>
            <a:ext cx="1091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*On field data couldn’t be collected due to technical and administrative restrictions</a:t>
            </a:r>
          </a:p>
        </p:txBody>
      </p:sp>
    </p:spTree>
    <p:extLst>
      <p:ext uri="{BB962C8B-B14F-4D97-AF65-F5344CB8AC3E}">
        <p14:creationId xmlns:p14="http://schemas.microsoft.com/office/powerpoint/2010/main" val="138423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3" name="Google Shape;310;p8"/>
          <p:cNvSpPr txBox="1">
            <a:spLocks noGrp="1"/>
          </p:cNvSpPr>
          <p:nvPr>
            <p:ph type="title"/>
          </p:nvPr>
        </p:nvSpPr>
        <p:spPr>
          <a:xfrm>
            <a:off x="775671" y="248251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sz="4800" dirty="0"/>
              <a:t>Methodology</a:t>
            </a:r>
            <a:endParaRPr sz="4800" dirty="0"/>
          </a:p>
        </p:txBody>
      </p:sp>
      <p:sp>
        <p:nvSpPr>
          <p:cNvPr id="34" name="Google Shape;191;p4"/>
          <p:cNvSpPr txBox="1">
            <a:spLocks noGrp="1"/>
          </p:cNvSpPr>
          <p:nvPr>
            <p:ph type="dt" idx="10"/>
          </p:nvPr>
        </p:nvSpPr>
        <p:spPr>
          <a:xfrm>
            <a:off x="2979337" y="6349909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7" name="Google Shape;191;p4"/>
          <p:cNvSpPr txBox="1">
            <a:spLocks/>
          </p:cNvSpPr>
          <p:nvPr/>
        </p:nvSpPr>
        <p:spPr>
          <a:xfrm>
            <a:off x="2979337" y="6369251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</a:rPr>
              <a:t>       </a:t>
            </a:r>
            <a:r>
              <a:rPr lang="en-US" sz="2400" b="1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>
                <a:solidFill>
                  <a:schemeClr val="bg1"/>
                </a:solidFill>
              </a:rPr>
              <a:t>Group_No: B1_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E5FDC48-A633-9E5E-2BD6-4F0AD7EE2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355280"/>
              </p:ext>
            </p:extLst>
          </p:nvPr>
        </p:nvGraphicFramePr>
        <p:xfrm>
          <a:off x="775671" y="963922"/>
          <a:ext cx="10640658" cy="4962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7788" y="1401370"/>
            <a:ext cx="8050074" cy="4393373"/>
          </a:xfrm>
        </p:spPr>
        <p:txBody>
          <a:bodyPr>
            <a:normAutofit/>
          </a:bodyPr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400" u="sng" dirty="0"/>
              <a:t>Audio Preprocessing: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Different lengths, sampling rates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Matching the sampling rate by resampling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Normalizing the amplitude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Matching the length using truncation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Saving the new audio files in a new location</a:t>
            </a:r>
          </a:p>
          <a:p>
            <a:endParaRPr lang="en-US" dirty="0"/>
          </a:p>
        </p:txBody>
      </p:sp>
      <p:sp>
        <p:nvSpPr>
          <p:cNvPr id="6" name="Google Shape;191;p4"/>
          <p:cNvSpPr txBox="1">
            <a:spLocks/>
          </p:cNvSpPr>
          <p:nvPr/>
        </p:nvSpPr>
        <p:spPr>
          <a:xfrm>
            <a:off x="2979337" y="6369251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bg1"/>
                </a:solidFill>
              </a:rPr>
              <a:t>       </a:t>
            </a:r>
            <a:r>
              <a:rPr lang="en-US" sz="2400" b="1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>
                <a:solidFill>
                  <a:schemeClr val="bg1"/>
                </a:solidFill>
              </a:rPr>
              <a:t>Group_No: B1_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7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7787" y="1401370"/>
            <a:ext cx="11004289" cy="4393373"/>
          </a:xfrm>
        </p:spPr>
        <p:txBody>
          <a:bodyPr>
            <a:normAutofit/>
          </a:bodyPr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400" u="sng" dirty="0"/>
              <a:t>Feature Extraction using MFCC: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Lung sounds are broken into manageable pieces.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Works on human perceivable sounds by patterns of lung sound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Divide the lung sound into small sections and analyze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Special filters are used to focus on specific parts of lung sound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At last, the important 12 features are extracted using MFCC.</a:t>
            </a:r>
          </a:p>
          <a:p>
            <a:endParaRPr lang="en-US" dirty="0"/>
          </a:p>
        </p:txBody>
      </p:sp>
      <p:sp>
        <p:nvSpPr>
          <p:cNvPr id="6" name="Google Shape;191;p4"/>
          <p:cNvSpPr txBox="1">
            <a:spLocks/>
          </p:cNvSpPr>
          <p:nvPr/>
        </p:nvSpPr>
        <p:spPr>
          <a:xfrm>
            <a:off x="2979337" y="6369251"/>
            <a:ext cx="7175239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       </a:t>
            </a:r>
            <a:r>
              <a:rPr lang="en-US" sz="2400" b="1" dirty="0">
                <a:solidFill>
                  <a:schemeClr val="bg1"/>
                </a:solidFill>
              </a:rPr>
              <a:t>EEE 312                                             </a:t>
            </a:r>
            <a:r>
              <a:rPr lang="en-US" b="1" dirty="0" err="1">
                <a:solidFill>
                  <a:schemeClr val="bg1"/>
                </a:solidFill>
              </a:rPr>
              <a:t>Group_No</a:t>
            </a:r>
            <a:r>
              <a:rPr lang="en-US" b="1" dirty="0">
                <a:solidFill>
                  <a:schemeClr val="bg1"/>
                </a:solidFill>
              </a:rPr>
              <a:t>: B1_06</a:t>
            </a:r>
          </a:p>
        </p:txBody>
      </p:sp>
    </p:spTree>
    <p:extLst>
      <p:ext uri="{BB962C8B-B14F-4D97-AF65-F5344CB8AC3E}">
        <p14:creationId xmlns:p14="http://schemas.microsoft.com/office/powerpoint/2010/main" val="2072040016"/>
      </p:ext>
    </p:extLst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47B6F096E9BB45A8FB1507A4E7BABF" ma:contentTypeVersion="11" ma:contentTypeDescription="Create a new document." ma:contentTypeScope="" ma:versionID="77c260b2536709c390a219767d6f123a">
  <xsd:schema xmlns:xsd="http://www.w3.org/2001/XMLSchema" xmlns:xs="http://www.w3.org/2001/XMLSchema" xmlns:p="http://schemas.microsoft.com/office/2006/metadata/properties" xmlns:ns2="82bd9818-2aa3-4808-ab69-e919878e81b7" xmlns:ns3="2c6d1af6-186a-45e7-8f68-3b2008d4a8ea" targetNamespace="http://schemas.microsoft.com/office/2006/metadata/properties" ma:root="true" ma:fieldsID="d4756117986f67362193476254f34e4c" ns2:_="" ns3:_="">
    <xsd:import namespace="82bd9818-2aa3-4808-ab69-e919878e81b7"/>
    <xsd:import namespace="2c6d1af6-186a-45e7-8f68-3b2008d4a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d9818-2aa3-4808-ab69-e919878e8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d1af6-186a-45e7-8f68-3b2008d4a8e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3e87ab1-8729-4d72-bf6c-3729a1bb78ae}" ma:internalName="TaxCatchAll" ma:showField="CatchAllData" ma:web="2c6d1af6-186a-45e7-8f68-3b2008d4a8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bd9818-2aa3-4808-ab69-e919878e81b7">
      <Terms xmlns="http://schemas.microsoft.com/office/infopath/2007/PartnerControls"/>
    </lcf76f155ced4ddcb4097134ff3c332f>
    <TaxCatchAll xmlns="2c6d1af6-186a-45e7-8f68-3b2008d4a8ea" xsi:nil="true"/>
  </documentManagement>
</p:properties>
</file>

<file path=customXml/itemProps1.xml><?xml version="1.0" encoding="utf-8"?>
<ds:datastoreItem xmlns:ds="http://schemas.openxmlformats.org/officeDocument/2006/customXml" ds:itemID="{ECF8EE2D-102F-4F6A-B529-2A232B376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d9818-2aa3-4808-ab69-e919878e81b7"/>
    <ds:schemaRef ds:uri="2c6d1af6-186a-45e7-8f68-3b2008d4a8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762D0A-E107-42DD-A20B-75BD7A2430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3CFC9-B88F-4D5D-9841-DE75E1667382}">
  <ds:schemaRefs>
    <ds:schemaRef ds:uri="http://schemas.microsoft.com/office/2006/metadata/properties"/>
    <ds:schemaRef ds:uri="http://schemas.microsoft.com/office/infopath/2007/PartnerControls"/>
    <ds:schemaRef ds:uri="82bd9818-2aa3-4808-ab69-e919878e81b7"/>
    <ds:schemaRef ds:uri="2c6d1af6-186a-45e7-8f68-3b2008d4a8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1052</Words>
  <Application>Microsoft Office PowerPoint</Application>
  <PresentationFormat>Widescreen</PresentationFormat>
  <Paragraphs>156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Arial Black</vt:lpstr>
      <vt:lpstr>Garamond</vt:lpstr>
      <vt:lpstr>Savon</vt:lpstr>
      <vt:lpstr>“Pulmonary Disease Detection using Lung Sound”</vt:lpstr>
      <vt:lpstr>Introduction</vt:lpstr>
      <vt:lpstr>Motivation</vt:lpstr>
      <vt:lpstr>Mentionable Program Outcomes(PO) from Project</vt:lpstr>
      <vt:lpstr>Literature Review</vt:lpstr>
      <vt:lpstr>Data Resources</vt:lpstr>
      <vt:lpstr>Methodology</vt:lpstr>
      <vt:lpstr>Working Pipeline</vt:lpstr>
      <vt:lpstr>Working Pipeline</vt:lpstr>
      <vt:lpstr>Working Pipeline</vt:lpstr>
      <vt:lpstr>Results</vt:lpstr>
      <vt:lpstr>Results</vt:lpstr>
      <vt:lpstr>Social Impact</vt:lpstr>
      <vt:lpstr>Future Prospect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Sign Language Translator using Transformer</dc:title>
  <dc:creator>Dr. Sajid Muhaimin Choudhury</dc:creator>
  <cp:lastModifiedBy>2006089 - Md. Muaz Rahman</cp:lastModifiedBy>
  <cp:revision>82</cp:revision>
  <dcterms:created xsi:type="dcterms:W3CDTF">2021-07-11T09:27:00Z</dcterms:created>
  <dcterms:modified xsi:type="dcterms:W3CDTF">2024-03-09T18:07:22Z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0x010100E747B6F096E9BB45A8FB1507A4E7BABF</vt:lpwstr>
  </property>
  <property fmtid="{D5CDD505-2E9C-101B-9397-08002B2CF9AE}" pid="3" name="MediaServiceImageTags">
    <vt:lpwstr/>
  </property>
</Properties>
</file>