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34475" cy="12179300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4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8"/>
    <p:restoredTop sz="96327"/>
  </p:normalViewPr>
  <p:slideViewPr>
    <p:cSldViewPr snapToGrid="0">
      <p:cViewPr>
        <p:scale>
          <a:sx n="140" d="100"/>
          <a:sy n="140" d="100"/>
        </p:scale>
        <p:origin x="169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086" y="1993233"/>
            <a:ext cx="7764304" cy="4240201"/>
          </a:xfrm>
        </p:spPr>
        <p:txBody>
          <a:bodyPr anchor="b"/>
          <a:lstStyle>
            <a:lvl1pPr algn="ctr">
              <a:defRPr sz="59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810" y="6396953"/>
            <a:ext cx="6850856" cy="2940511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743" indent="0" algn="ctr">
              <a:buNone/>
              <a:defRPr sz="1998"/>
            </a:lvl2pPr>
            <a:lvl3pPr marL="913486" indent="0" algn="ctr">
              <a:buNone/>
              <a:defRPr sz="1798"/>
            </a:lvl3pPr>
            <a:lvl4pPr marL="1370228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4" indent="0" algn="ctr">
              <a:buNone/>
              <a:defRPr sz="1598"/>
            </a:lvl6pPr>
            <a:lvl7pPr marL="2740457" indent="0" algn="ctr">
              <a:buNone/>
              <a:defRPr sz="1598"/>
            </a:lvl7pPr>
            <a:lvl8pPr marL="3197200" indent="0" algn="ctr">
              <a:buNone/>
              <a:defRPr sz="1598"/>
            </a:lvl8pPr>
            <a:lvl9pPr marL="3653942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8E2D-D84C-CD4A-998B-8672A38ACFE5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BFD5-DDB6-CE42-9256-3D1F87B49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7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8E2D-D84C-CD4A-998B-8672A38ACFE5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BFD5-DDB6-CE42-9256-3D1F87B49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2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6859" y="648435"/>
            <a:ext cx="1969621" cy="103213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7995" y="648435"/>
            <a:ext cx="5794683" cy="103213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8E2D-D84C-CD4A-998B-8672A38ACFE5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BFD5-DDB6-CE42-9256-3D1F87B49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5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8E2D-D84C-CD4A-998B-8672A38ACFE5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BFD5-DDB6-CE42-9256-3D1F87B49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238" y="3036371"/>
            <a:ext cx="7878485" cy="5066250"/>
          </a:xfrm>
        </p:spPr>
        <p:txBody>
          <a:bodyPr anchor="b"/>
          <a:lstStyle>
            <a:lvl1pPr>
              <a:defRPr sz="59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238" y="8150549"/>
            <a:ext cx="7878485" cy="2664221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>
                    <a:tint val="82000"/>
                  </a:schemeClr>
                </a:solidFill>
              </a:defRPr>
            </a:lvl1pPr>
            <a:lvl2pPr marL="456743" indent="0">
              <a:buNone/>
              <a:defRPr sz="1998">
                <a:solidFill>
                  <a:schemeClr val="tx1">
                    <a:tint val="82000"/>
                  </a:schemeClr>
                </a:solidFill>
              </a:defRPr>
            </a:lvl2pPr>
            <a:lvl3pPr marL="913486" indent="0">
              <a:buNone/>
              <a:defRPr sz="1798">
                <a:solidFill>
                  <a:schemeClr val="tx1">
                    <a:tint val="82000"/>
                  </a:schemeClr>
                </a:solidFill>
              </a:defRPr>
            </a:lvl3pPr>
            <a:lvl4pPr marL="1370228" indent="0">
              <a:buNone/>
              <a:defRPr sz="1598">
                <a:solidFill>
                  <a:schemeClr val="tx1">
                    <a:tint val="82000"/>
                  </a:schemeClr>
                </a:solidFill>
              </a:defRPr>
            </a:lvl4pPr>
            <a:lvl5pPr marL="1826971" indent="0">
              <a:buNone/>
              <a:defRPr sz="1598">
                <a:solidFill>
                  <a:schemeClr val="tx1">
                    <a:tint val="82000"/>
                  </a:schemeClr>
                </a:solidFill>
              </a:defRPr>
            </a:lvl5pPr>
            <a:lvl6pPr marL="2283714" indent="0">
              <a:buNone/>
              <a:defRPr sz="1598">
                <a:solidFill>
                  <a:schemeClr val="tx1">
                    <a:tint val="82000"/>
                  </a:schemeClr>
                </a:solidFill>
              </a:defRPr>
            </a:lvl6pPr>
            <a:lvl7pPr marL="2740457" indent="0">
              <a:buNone/>
              <a:defRPr sz="1598">
                <a:solidFill>
                  <a:schemeClr val="tx1">
                    <a:tint val="82000"/>
                  </a:schemeClr>
                </a:solidFill>
              </a:defRPr>
            </a:lvl7pPr>
            <a:lvl8pPr marL="3197200" indent="0">
              <a:buNone/>
              <a:defRPr sz="1598">
                <a:solidFill>
                  <a:schemeClr val="tx1">
                    <a:tint val="82000"/>
                  </a:schemeClr>
                </a:solidFill>
              </a:defRPr>
            </a:lvl8pPr>
            <a:lvl9pPr marL="3653942" indent="0">
              <a:buNone/>
              <a:defRPr sz="159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8E2D-D84C-CD4A-998B-8672A38ACFE5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BFD5-DDB6-CE42-9256-3D1F87B49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1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7995" y="3242175"/>
            <a:ext cx="3882152" cy="77276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28" y="3242175"/>
            <a:ext cx="3882152" cy="77276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8E2D-D84C-CD4A-998B-8672A38ACFE5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BFD5-DDB6-CE42-9256-3D1F87B49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6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648437"/>
            <a:ext cx="7878485" cy="23541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86" y="2985621"/>
            <a:ext cx="3864310" cy="1463207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186" y="4448828"/>
            <a:ext cx="3864310" cy="6543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328" y="2985621"/>
            <a:ext cx="3883342" cy="1463207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328" y="4448828"/>
            <a:ext cx="3883342" cy="6543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8E2D-D84C-CD4A-998B-8672A38ACFE5}" type="datetimeFigureOut">
              <a:rPr lang="en-US" smtClean="0"/>
              <a:t>7/18/24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BFD5-DDB6-CE42-9256-3D1F87B49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5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8E2D-D84C-CD4A-998B-8672A38ACFE5}" type="datetimeFigureOut">
              <a:rPr lang="en-US" smtClean="0"/>
              <a:t>7/18/24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BFD5-DDB6-CE42-9256-3D1F87B49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4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8E2D-D84C-CD4A-998B-8672A38ACFE5}" type="datetimeFigureOut">
              <a:rPr lang="en-US" smtClean="0"/>
              <a:t>7/18/24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BFD5-DDB6-CE42-9256-3D1F87B49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8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811953"/>
            <a:ext cx="2946106" cy="2841837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3342" y="1753596"/>
            <a:ext cx="4624328" cy="8655197"/>
          </a:xfr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85" y="3653790"/>
            <a:ext cx="2946106" cy="6769098"/>
          </a:xfrm>
        </p:spPr>
        <p:txBody>
          <a:bodyPr/>
          <a:lstStyle>
            <a:lvl1pPr marL="0" indent="0">
              <a:buNone/>
              <a:defRPr sz="1598"/>
            </a:lvl1pPr>
            <a:lvl2pPr marL="456743" indent="0">
              <a:buNone/>
              <a:defRPr sz="1399"/>
            </a:lvl2pPr>
            <a:lvl3pPr marL="913486" indent="0">
              <a:buNone/>
              <a:defRPr sz="1199"/>
            </a:lvl3pPr>
            <a:lvl4pPr marL="1370228" indent="0">
              <a:buNone/>
              <a:defRPr sz="999"/>
            </a:lvl4pPr>
            <a:lvl5pPr marL="1826971" indent="0">
              <a:buNone/>
              <a:defRPr sz="999"/>
            </a:lvl5pPr>
            <a:lvl6pPr marL="2283714" indent="0">
              <a:buNone/>
              <a:defRPr sz="999"/>
            </a:lvl6pPr>
            <a:lvl7pPr marL="2740457" indent="0">
              <a:buNone/>
              <a:defRPr sz="999"/>
            </a:lvl7pPr>
            <a:lvl8pPr marL="3197200" indent="0">
              <a:buNone/>
              <a:defRPr sz="999"/>
            </a:lvl8pPr>
            <a:lvl9pPr marL="3653942" indent="0">
              <a:buNone/>
              <a:defRPr sz="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8E2D-D84C-CD4A-998B-8672A38ACFE5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BFD5-DDB6-CE42-9256-3D1F87B49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0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811953"/>
            <a:ext cx="2946106" cy="2841837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3342" y="1753596"/>
            <a:ext cx="4624328" cy="8655197"/>
          </a:xfrm>
        </p:spPr>
        <p:txBody>
          <a:bodyPr anchor="t"/>
          <a:lstStyle>
            <a:lvl1pPr marL="0" indent="0">
              <a:buNone/>
              <a:defRPr sz="3197"/>
            </a:lvl1pPr>
            <a:lvl2pPr marL="456743" indent="0">
              <a:buNone/>
              <a:defRPr sz="2797"/>
            </a:lvl2pPr>
            <a:lvl3pPr marL="913486" indent="0">
              <a:buNone/>
              <a:defRPr sz="2398"/>
            </a:lvl3pPr>
            <a:lvl4pPr marL="1370228" indent="0">
              <a:buNone/>
              <a:defRPr sz="1998"/>
            </a:lvl4pPr>
            <a:lvl5pPr marL="1826971" indent="0">
              <a:buNone/>
              <a:defRPr sz="1998"/>
            </a:lvl5pPr>
            <a:lvl6pPr marL="2283714" indent="0">
              <a:buNone/>
              <a:defRPr sz="1998"/>
            </a:lvl6pPr>
            <a:lvl7pPr marL="2740457" indent="0">
              <a:buNone/>
              <a:defRPr sz="1998"/>
            </a:lvl7pPr>
            <a:lvl8pPr marL="3197200" indent="0">
              <a:buNone/>
              <a:defRPr sz="1998"/>
            </a:lvl8pPr>
            <a:lvl9pPr marL="3653942" indent="0">
              <a:buNone/>
              <a:defRPr sz="19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85" y="3653790"/>
            <a:ext cx="2946106" cy="6769098"/>
          </a:xfrm>
        </p:spPr>
        <p:txBody>
          <a:bodyPr/>
          <a:lstStyle>
            <a:lvl1pPr marL="0" indent="0">
              <a:buNone/>
              <a:defRPr sz="1598"/>
            </a:lvl1pPr>
            <a:lvl2pPr marL="456743" indent="0">
              <a:buNone/>
              <a:defRPr sz="1399"/>
            </a:lvl2pPr>
            <a:lvl3pPr marL="913486" indent="0">
              <a:buNone/>
              <a:defRPr sz="1199"/>
            </a:lvl3pPr>
            <a:lvl4pPr marL="1370228" indent="0">
              <a:buNone/>
              <a:defRPr sz="999"/>
            </a:lvl4pPr>
            <a:lvl5pPr marL="1826971" indent="0">
              <a:buNone/>
              <a:defRPr sz="999"/>
            </a:lvl5pPr>
            <a:lvl6pPr marL="2283714" indent="0">
              <a:buNone/>
              <a:defRPr sz="999"/>
            </a:lvl6pPr>
            <a:lvl7pPr marL="2740457" indent="0">
              <a:buNone/>
              <a:defRPr sz="999"/>
            </a:lvl7pPr>
            <a:lvl8pPr marL="3197200" indent="0">
              <a:buNone/>
              <a:defRPr sz="999"/>
            </a:lvl8pPr>
            <a:lvl9pPr marL="3653942" indent="0">
              <a:buNone/>
              <a:defRPr sz="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8E2D-D84C-CD4A-998B-8672A38ACFE5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BFD5-DDB6-CE42-9256-3D1F87B49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7995" y="648437"/>
            <a:ext cx="7878485" cy="2354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995" y="3242175"/>
            <a:ext cx="7878485" cy="7727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7995" y="11288409"/>
            <a:ext cx="2055257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028E2D-D84C-CD4A-998B-8672A38ACFE5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795" y="11288409"/>
            <a:ext cx="3082885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1223" y="11288409"/>
            <a:ext cx="2055257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7BBFD5-DDB6-CE42-9256-3D1F87B49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3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3486" rtl="0" eaLnBrk="1" latinLnBrk="0" hangingPunct="1">
        <a:lnSpc>
          <a:spcPct val="90000"/>
        </a:lnSpc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71" indent="-228371" algn="l" defTabSz="9134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7" kern="1200">
          <a:solidFill>
            <a:schemeClr val="tx1"/>
          </a:solidFill>
          <a:latin typeface="+mn-lt"/>
          <a:ea typeface="+mn-ea"/>
          <a:cs typeface="+mn-cs"/>
        </a:defRPr>
      </a:lvl1pPr>
      <a:lvl2pPr marL="685114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1857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600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343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085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8828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571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314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8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4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2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C316E974-62B8-F11E-91C0-992F9D5609A6}"/>
              </a:ext>
            </a:extLst>
          </p:cNvPr>
          <p:cNvSpPr txBox="1"/>
          <p:nvPr/>
        </p:nvSpPr>
        <p:spPr>
          <a:xfrm>
            <a:off x="431008" y="419682"/>
            <a:ext cx="827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https://</a:t>
            </a:r>
            <a:r>
              <a:rPr lang="en-US" dirty="0" err="1">
                <a:effectLst/>
                <a:latin typeface="Helvetica" pitchFamily="2" charset="0"/>
              </a:rPr>
              <a:t>marketofocused.netlify.app</a:t>
            </a:r>
            <a:r>
              <a:rPr lang="en-US" dirty="0">
                <a:effectLst/>
                <a:latin typeface="Helvetica" pitchFamily="2" charset="0"/>
              </a:rPr>
              <a:t>/</a:t>
            </a:r>
            <a:r>
              <a:rPr lang="en-US" dirty="0" err="1">
                <a:effectLst/>
                <a:latin typeface="Helvetica" pitchFamily="2" charset="0"/>
              </a:rPr>
              <a:t>marriott</a:t>
            </a:r>
            <a:r>
              <a:rPr lang="en-US" dirty="0">
                <a:effectLst/>
                <a:latin typeface="Helvetica" pitchFamily="2" charset="0"/>
              </a:rPr>
              <a:t>/3470-brilliant-bevy/</a:t>
            </a:r>
            <a:r>
              <a:rPr lang="en-US" dirty="0" err="1">
                <a:effectLst/>
                <a:latin typeface="Helvetica" pitchFamily="2" charset="0"/>
              </a:rPr>
              <a:t>briliant</a:t>
            </a:r>
            <a:r>
              <a:rPr lang="en-US" dirty="0">
                <a:effectLst/>
                <a:latin typeface="Helvetica" pitchFamily="2" charset="0"/>
              </a:rPr>
              <a:t>/</a:t>
            </a:r>
            <a:r>
              <a:rPr lang="en-US" dirty="0" err="1">
                <a:effectLst/>
                <a:latin typeface="Helvetica" pitchFamily="2" charset="0"/>
              </a:rPr>
              <a:t>index.html</a:t>
            </a:r>
            <a:endParaRPr lang="en-US" dirty="0">
              <a:effectLst/>
              <a:latin typeface="Helvetica" pitchFamily="2" charset="0"/>
            </a:endParaRPr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2430755F-E075-2D5B-6370-87C04BFEE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466" y="1093701"/>
            <a:ext cx="3297542" cy="10954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B84A79-443B-0E05-F6BE-477A58787B90}"/>
              </a:ext>
            </a:extLst>
          </p:cNvPr>
          <p:cNvSpPr txBox="1"/>
          <p:nvPr/>
        </p:nvSpPr>
        <p:spPr>
          <a:xfrm>
            <a:off x="6293844" y="9980524"/>
            <a:ext cx="2051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Bold “185,000”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72A3D7-6C94-5FEC-B7A8-54535D8B9B37}"/>
              </a:ext>
            </a:extLst>
          </p:cNvPr>
          <p:cNvCxnSpPr>
            <a:cxnSpLocks/>
          </p:cNvCxnSpPr>
          <p:nvPr/>
        </p:nvCxnSpPr>
        <p:spPr>
          <a:xfrm flipH="1">
            <a:off x="4922244" y="10111329"/>
            <a:ext cx="1371600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0FAC705-38B2-97A0-5008-F58664840544}"/>
              </a:ext>
            </a:extLst>
          </p:cNvPr>
          <p:cNvSpPr txBox="1"/>
          <p:nvPr/>
        </p:nvSpPr>
        <p:spPr>
          <a:xfrm>
            <a:off x="6293844" y="1320875"/>
            <a:ext cx="2051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Bold “185,000”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736449-D019-0072-DA56-189B6E23EDC5}"/>
              </a:ext>
            </a:extLst>
          </p:cNvPr>
          <p:cNvCxnSpPr>
            <a:cxnSpLocks/>
          </p:cNvCxnSpPr>
          <p:nvPr/>
        </p:nvCxnSpPr>
        <p:spPr>
          <a:xfrm flipH="1">
            <a:off x="4922244" y="1451680"/>
            <a:ext cx="1371600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0CFA874-63FD-5653-DB49-A8058D093720}"/>
              </a:ext>
            </a:extLst>
          </p:cNvPr>
          <p:cNvSpPr txBox="1"/>
          <p:nvPr/>
        </p:nvSpPr>
        <p:spPr>
          <a:xfrm>
            <a:off x="6293844" y="1806360"/>
            <a:ext cx="2277209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Add in animated gif here from Images folder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Reminder: add the static image as a fallback in the code for when the gif doesn’t load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7514CD-518F-4735-3C82-F98882FFB71C}"/>
              </a:ext>
            </a:extLst>
          </p:cNvPr>
          <p:cNvCxnSpPr>
            <a:cxnSpLocks/>
          </p:cNvCxnSpPr>
          <p:nvPr/>
        </p:nvCxnSpPr>
        <p:spPr>
          <a:xfrm flipH="1">
            <a:off x="5772982" y="1937165"/>
            <a:ext cx="548640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D5E7F8-12A5-3420-4C90-FB17E5932CC7}"/>
              </a:ext>
            </a:extLst>
          </p:cNvPr>
          <p:cNvCxnSpPr>
            <a:cxnSpLocks/>
          </p:cNvCxnSpPr>
          <p:nvPr/>
        </p:nvCxnSpPr>
        <p:spPr>
          <a:xfrm>
            <a:off x="2549725" y="2330661"/>
            <a:ext cx="819056" cy="27882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4AC16B-44B5-D030-EDC7-587DF5351579}"/>
              </a:ext>
            </a:extLst>
          </p:cNvPr>
          <p:cNvSpPr txBox="1"/>
          <p:nvPr/>
        </p:nvSpPr>
        <p:spPr>
          <a:xfrm>
            <a:off x="578734" y="2176772"/>
            <a:ext cx="1972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Remove extra comma</a:t>
            </a: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901FBDA6-15B4-5EEA-32D9-15DB641817B2}"/>
              </a:ext>
            </a:extLst>
          </p:cNvPr>
          <p:cNvSpPr/>
          <p:nvPr/>
        </p:nvSpPr>
        <p:spPr>
          <a:xfrm>
            <a:off x="3559213" y="2553087"/>
            <a:ext cx="237281" cy="150037"/>
          </a:xfrm>
          <a:prstGeom prst="donut">
            <a:avLst>
              <a:gd name="adj" fmla="val 17064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3899C0-712E-A887-821B-47057762DBA0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610884" y="2699739"/>
            <a:ext cx="1728560" cy="10671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3DE0C1A-2745-4224-8874-46F46AED3A6E}"/>
              </a:ext>
            </a:extLst>
          </p:cNvPr>
          <p:cNvSpPr txBox="1"/>
          <p:nvPr/>
        </p:nvSpPr>
        <p:spPr>
          <a:xfrm>
            <a:off x="578734" y="2652561"/>
            <a:ext cx="20338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Add “Bonvoy” in between “Marriott” and “Brilliant®”</a:t>
            </a:r>
          </a:p>
        </p:txBody>
      </p:sp>
      <p:sp>
        <p:nvSpPr>
          <p:cNvPr id="16" name="Donut 15">
            <a:extLst>
              <a:ext uri="{FF2B5EF4-FFF2-40B4-BE49-F238E27FC236}">
                <a16:creationId xmlns:a16="http://schemas.microsoft.com/office/drawing/2014/main" id="{11F9F805-4647-A9EF-C2F5-549F55456DB5}"/>
              </a:ext>
            </a:extLst>
          </p:cNvPr>
          <p:cNvSpPr/>
          <p:nvPr/>
        </p:nvSpPr>
        <p:spPr>
          <a:xfrm>
            <a:off x="5268408" y="3073699"/>
            <a:ext cx="237281" cy="150037"/>
          </a:xfrm>
          <a:prstGeom prst="donut">
            <a:avLst>
              <a:gd name="adj" fmla="val 17064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onut 17">
            <a:extLst>
              <a:ext uri="{FF2B5EF4-FFF2-40B4-BE49-F238E27FC236}">
                <a16:creationId xmlns:a16="http://schemas.microsoft.com/office/drawing/2014/main" id="{8F737A48-A043-D612-3CB3-71F91661D928}"/>
              </a:ext>
            </a:extLst>
          </p:cNvPr>
          <p:cNvSpPr/>
          <p:nvPr/>
        </p:nvSpPr>
        <p:spPr>
          <a:xfrm>
            <a:off x="4339444" y="2593028"/>
            <a:ext cx="548639" cy="213422"/>
          </a:xfrm>
          <a:prstGeom prst="donut">
            <a:avLst>
              <a:gd name="adj" fmla="val 17064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A61EC9-535C-B0DF-09C3-77FF46708FD0}"/>
              </a:ext>
            </a:extLst>
          </p:cNvPr>
          <p:cNvSpPr txBox="1"/>
          <p:nvPr/>
        </p:nvSpPr>
        <p:spPr>
          <a:xfrm>
            <a:off x="6288741" y="2994694"/>
            <a:ext cx="24559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Change “1” to “3” and superscript 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62F0E0-6ADC-F4B3-D6D1-DF9E38E46310}"/>
              </a:ext>
            </a:extLst>
          </p:cNvPr>
          <p:cNvCxnSpPr>
            <a:cxnSpLocks/>
          </p:cNvCxnSpPr>
          <p:nvPr/>
        </p:nvCxnSpPr>
        <p:spPr>
          <a:xfrm flipH="1">
            <a:off x="5611621" y="3125499"/>
            <a:ext cx="731520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onut 27">
            <a:extLst>
              <a:ext uri="{FF2B5EF4-FFF2-40B4-BE49-F238E27FC236}">
                <a16:creationId xmlns:a16="http://schemas.microsoft.com/office/drawing/2014/main" id="{6B70FC4F-026F-39AA-C163-2F018F165F7E}"/>
              </a:ext>
            </a:extLst>
          </p:cNvPr>
          <p:cNvSpPr/>
          <p:nvPr/>
        </p:nvSpPr>
        <p:spPr>
          <a:xfrm>
            <a:off x="5149188" y="9263611"/>
            <a:ext cx="505045" cy="150037"/>
          </a:xfrm>
          <a:prstGeom prst="donut">
            <a:avLst>
              <a:gd name="adj" fmla="val 17064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1946DA-8BFB-CEC1-1D97-3FC6290608DE}"/>
              </a:ext>
            </a:extLst>
          </p:cNvPr>
          <p:cNvSpPr txBox="1"/>
          <p:nvPr/>
        </p:nvSpPr>
        <p:spPr>
          <a:xfrm>
            <a:off x="6507499" y="9099967"/>
            <a:ext cx="24559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Remove “Terms apply.” but keep the superscript 7 at the end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072A85-45EA-F3EF-9D9E-38CCD8F33AED}"/>
              </a:ext>
            </a:extLst>
          </p:cNvPr>
          <p:cNvCxnSpPr>
            <a:cxnSpLocks/>
          </p:cNvCxnSpPr>
          <p:nvPr/>
        </p:nvCxnSpPr>
        <p:spPr>
          <a:xfrm flipH="1">
            <a:off x="5775979" y="9315411"/>
            <a:ext cx="731520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4C070F-033B-A480-F0BD-C264C16B5486}"/>
              </a:ext>
            </a:extLst>
          </p:cNvPr>
          <p:cNvCxnSpPr>
            <a:cxnSpLocks/>
          </p:cNvCxnSpPr>
          <p:nvPr/>
        </p:nvCxnSpPr>
        <p:spPr>
          <a:xfrm>
            <a:off x="2977438" y="1123002"/>
            <a:ext cx="819056" cy="27882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84D9771-D9A1-2337-A508-D8A7EE6CA4BD}"/>
              </a:ext>
            </a:extLst>
          </p:cNvPr>
          <p:cNvSpPr txBox="1"/>
          <p:nvPr/>
        </p:nvSpPr>
        <p:spPr>
          <a:xfrm>
            <a:off x="578734" y="969113"/>
            <a:ext cx="24003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Is it possible to use a diagonal strikethrough like the Figma file? Or will that be too difficult to code?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5AA0A64-6119-D453-4FE7-A9E16DB9004D}"/>
              </a:ext>
            </a:extLst>
          </p:cNvPr>
          <p:cNvCxnSpPr>
            <a:cxnSpLocks/>
          </p:cNvCxnSpPr>
          <p:nvPr/>
        </p:nvCxnSpPr>
        <p:spPr>
          <a:xfrm>
            <a:off x="2625302" y="5585535"/>
            <a:ext cx="819056" cy="27882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2A9A9DC-C35F-7659-67E0-4B57871C821C}"/>
              </a:ext>
            </a:extLst>
          </p:cNvPr>
          <p:cNvSpPr txBox="1"/>
          <p:nvPr/>
        </p:nvSpPr>
        <p:spPr>
          <a:xfrm>
            <a:off x="593152" y="5431646"/>
            <a:ext cx="20338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Reduce size of this subhead to 15pt to match the size of  “Earn up to 21X…” above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E698FFB-E986-EDAF-272D-E7FD0FF99E1E}"/>
              </a:ext>
            </a:extLst>
          </p:cNvPr>
          <p:cNvCxnSpPr>
            <a:cxnSpLocks/>
          </p:cNvCxnSpPr>
          <p:nvPr/>
        </p:nvCxnSpPr>
        <p:spPr>
          <a:xfrm>
            <a:off x="2623629" y="8210731"/>
            <a:ext cx="819056" cy="27882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C3BEE63-8A4C-1909-9A7E-714E17004E6C}"/>
              </a:ext>
            </a:extLst>
          </p:cNvPr>
          <p:cNvSpPr txBox="1"/>
          <p:nvPr/>
        </p:nvSpPr>
        <p:spPr>
          <a:xfrm>
            <a:off x="777240" y="8056842"/>
            <a:ext cx="18480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Update icon with new version from Images folder</a:t>
            </a:r>
          </a:p>
          <a:p>
            <a:pPr marL="117475" indent="-117475" algn="r">
              <a:buFont typeface="Arial" panose="020B0604020202020204" pitchFamily="34" charset="0"/>
              <a:buChar char="•"/>
            </a:pPr>
            <a:r>
              <a:rPr lang="en-US" sz="900" dirty="0"/>
              <a:t>We added a white fill to the icons because in dark mode these are disappearing</a:t>
            </a:r>
          </a:p>
          <a:p>
            <a:pPr algn="r"/>
            <a:endParaRPr 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3DA5A5-485A-F00F-C130-210E8F1A9948}"/>
              </a:ext>
            </a:extLst>
          </p:cNvPr>
          <p:cNvSpPr txBox="1"/>
          <p:nvPr/>
        </p:nvSpPr>
        <p:spPr>
          <a:xfrm>
            <a:off x="6223306" y="7718384"/>
            <a:ext cx="2480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icon with new version from Images folder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900" dirty="0"/>
              <a:t>We added a white fill to the icons because in dark mode these are disappearing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91675B-4CFB-2965-D276-9AE8576F5DC3}"/>
              </a:ext>
            </a:extLst>
          </p:cNvPr>
          <p:cNvSpPr txBox="1"/>
          <p:nvPr/>
        </p:nvSpPr>
        <p:spPr>
          <a:xfrm>
            <a:off x="6288741" y="11412558"/>
            <a:ext cx="20519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with new version from Images folder that has opacity gradient for reflection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488589-1C00-B03A-5196-71664119CF0B}"/>
              </a:ext>
            </a:extLst>
          </p:cNvPr>
          <p:cNvCxnSpPr>
            <a:cxnSpLocks/>
          </p:cNvCxnSpPr>
          <p:nvPr/>
        </p:nvCxnSpPr>
        <p:spPr>
          <a:xfrm flipH="1">
            <a:off x="5557221" y="11712640"/>
            <a:ext cx="731520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7DB0E4-401D-6D92-2F64-728FBF7EA9DD}"/>
              </a:ext>
            </a:extLst>
          </p:cNvPr>
          <p:cNvCxnSpPr>
            <a:cxnSpLocks/>
          </p:cNvCxnSpPr>
          <p:nvPr/>
        </p:nvCxnSpPr>
        <p:spPr>
          <a:xfrm>
            <a:off x="2911168" y="11205111"/>
            <a:ext cx="593498" cy="17211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DC4B34C-06A1-4153-D171-3F8C5839850D}"/>
              </a:ext>
            </a:extLst>
          </p:cNvPr>
          <p:cNvSpPr txBox="1"/>
          <p:nvPr/>
        </p:nvSpPr>
        <p:spPr>
          <a:xfrm>
            <a:off x="145144" y="10944511"/>
            <a:ext cx="27587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Can you add more padding on the left and right side of the text for mobile? In mobile the text is too close to the edges</a:t>
            </a: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CA68C788-D6A2-7D96-A086-5E469AC81382}"/>
              </a:ext>
            </a:extLst>
          </p:cNvPr>
          <p:cNvSpPr/>
          <p:nvPr/>
        </p:nvSpPr>
        <p:spPr>
          <a:xfrm>
            <a:off x="5663254" y="7306056"/>
            <a:ext cx="443026" cy="126187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A screenshot of a credit card&#10;&#10;Description automatically generated">
            <a:extLst>
              <a:ext uri="{FF2B5EF4-FFF2-40B4-BE49-F238E27FC236}">
                <a16:creationId xmlns:a16="http://schemas.microsoft.com/office/drawing/2014/main" id="{407EB05D-AD86-A201-5F02-100D27C224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26" b="17966"/>
          <a:stretch/>
        </p:blipFill>
        <p:spPr>
          <a:xfrm>
            <a:off x="614143" y="9554546"/>
            <a:ext cx="1510270" cy="13881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864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3224</TotalTime>
  <Words>218</Words>
  <Application>Microsoft Macintosh PowerPoint</Application>
  <PresentationFormat>Ledger Paper (11x17 in)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Thompson</dc:creator>
  <cp:lastModifiedBy>Karin Thompson</cp:lastModifiedBy>
  <cp:revision>38</cp:revision>
  <dcterms:created xsi:type="dcterms:W3CDTF">2024-04-24T23:48:35Z</dcterms:created>
  <dcterms:modified xsi:type="dcterms:W3CDTF">2024-07-19T04:58:13Z</dcterms:modified>
</cp:coreProperties>
</file>