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1" r:id="rId6"/>
    <p:sldId id="260" r:id="rId7"/>
    <p:sldId id="262" r:id="rId8"/>
    <p:sldId id="263" r:id="rId9"/>
    <p:sldId id="265" r:id="rId10"/>
    <p:sldId id="264" r:id="rId11"/>
    <p:sldId id="267" r:id="rId12"/>
    <p:sldId id="266"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49711-A43A-492A-8446-2FD489D37ABB}" v="55" dt="2024-04-03T08:50:13.8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716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0011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396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15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083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3515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2704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7959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6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6819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5105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11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333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87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291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858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816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0285581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187" y="-2589062"/>
            <a:ext cx="7098410" cy="665480"/>
          </a:xfrm>
          <a:prstGeom prst="rect">
            <a:avLst/>
          </a:prstGeom>
        </p:spPr>
        <p:txBody>
          <a:bodyPr vert="horz" wrap="square" lIns="0" tIns="12700" rIns="0" bIns="0" rtlCol="0">
            <a:spAutoFit/>
          </a:bodyPr>
          <a:lstStyle/>
          <a:p>
            <a:pPr marL="12700">
              <a:lnSpc>
                <a:spcPct val="100000"/>
              </a:lnSpc>
              <a:spcBef>
                <a:spcPts val="100"/>
              </a:spcBef>
            </a:pPr>
            <a:endParaRPr sz="4200" dirty="0">
              <a:latin typeface="Tahoma"/>
              <a:cs typeface="Tahoma"/>
            </a:endParaRPr>
          </a:p>
        </p:txBody>
      </p:sp>
      <p:sp>
        <p:nvSpPr>
          <p:cNvPr id="3" name="object 3"/>
          <p:cNvSpPr txBox="1"/>
          <p:nvPr/>
        </p:nvSpPr>
        <p:spPr>
          <a:xfrm>
            <a:off x="770940" y="3954881"/>
            <a:ext cx="2945130" cy="885190"/>
          </a:xfrm>
          <a:prstGeom prst="rect">
            <a:avLst/>
          </a:prstGeom>
        </p:spPr>
        <p:txBody>
          <a:bodyPr vert="horz" wrap="square" lIns="0" tIns="137160" rIns="0" bIns="0" rtlCol="0">
            <a:spAutoFit/>
          </a:bodyPr>
          <a:lstStyle/>
          <a:p>
            <a:pPr marL="1270" algn="ctr">
              <a:lnSpc>
                <a:spcPct val="100000"/>
              </a:lnSpc>
              <a:spcBef>
                <a:spcPts val="1080"/>
              </a:spcBef>
            </a:pPr>
            <a:r>
              <a:rPr sz="2000" b="1" spc="-155" dirty="0">
                <a:solidFill>
                  <a:srgbClr val="89D0D5"/>
                </a:solidFill>
                <a:latin typeface="Tahoma"/>
                <a:cs typeface="Tahoma"/>
              </a:rPr>
              <a:t>GUIDE</a:t>
            </a:r>
            <a:r>
              <a:rPr sz="2000" b="1" spc="-5" dirty="0">
                <a:solidFill>
                  <a:srgbClr val="89D0D5"/>
                </a:solidFill>
                <a:latin typeface="Tahoma"/>
                <a:cs typeface="Tahoma"/>
              </a:rPr>
              <a:t> </a:t>
            </a:r>
            <a:r>
              <a:rPr sz="2000" b="1" spc="-25" dirty="0">
                <a:solidFill>
                  <a:srgbClr val="89D0D5"/>
                </a:solidFill>
                <a:latin typeface="Tahoma"/>
                <a:cs typeface="Tahoma"/>
              </a:rPr>
              <a:t>BY:</a:t>
            </a:r>
            <a:endParaRPr sz="2000" dirty="0">
              <a:latin typeface="Tahoma"/>
              <a:cs typeface="Tahoma"/>
            </a:endParaRPr>
          </a:p>
          <a:p>
            <a:pPr algn="ctr">
              <a:lnSpc>
                <a:spcPct val="100000"/>
              </a:lnSpc>
              <a:spcBef>
                <a:spcPts val="985"/>
              </a:spcBef>
            </a:pPr>
            <a:r>
              <a:rPr lang="en-IN" sz="2000" spc="-140" dirty="0">
                <a:solidFill>
                  <a:srgbClr val="F9F0D3"/>
                </a:solidFill>
                <a:latin typeface="Verdana"/>
                <a:cs typeface="Verdana"/>
              </a:rPr>
              <a:t>YUVARANI</a:t>
            </a:r>
            <a:endParaRPr sz="2000" dirty="0">
              <a:latin typeface="Verdana"/>
              <a:cs typeface="Verdana"/>
            </a:endParaRPr>
          </a:p>
        </p:txBody>
      </p:sp>
      <p:sp>
        <p:nvSpPr>
          <p:cNvPr id="4" name="object 4"/>
          <p:cNvSpPr txBox="1"/>
          <p:nvPr/>
        </p:nvSpPr>
        <p:spPr>
          <a:xfrm>
            <a:off x="1524000" y="1295400"/>
            <a:ext cx="8534400" cy="1288301"/>
          </a:xfrm>
          <a:prstGeom prst="rect">
            <a:avLst/>
          </a:prstGeom>
        </p:spPr>
        <p:txBody>
          <a:bodyPr vert="horz" wrap="square" lIns="0" tIns="12700" rIns="0" bIns="0" rtlCol="0">
            <a:spAutoFit/>
          </a:bodyPr>
          <a:lstStyle/>
          <a:p>
            <a:pPr marL="2906395" marR="5080" indent="-2894330">
              <a:lnSpc>
                <a:spcPct val="143700"/>
              </a:lnSpc>
              <a:spcBef>
                <a:spcPts val="100"/>
              </a:spcBef>
            </a:pPr>
            <a:r>
              <a:rPr lang="en-US" sz="1900" spc="-130" dirty="0">
                <a:solidFill>
                  <a:srgbClr val="E6B729"/>
                </a:solidFill>
                <a:latin typeface="Verdana"/>
                <a:cs typeface="Verdana"/>
              </a:rPr>
              <a:t>CSA0405 - Operating Systems Of File Systems Implementation</a:t>
            </a:r>
            <a:r>
              <a:rPr lang="en-US" sz="1900" spc="-85" dirty="0">
                <a:solidFill>
                  <a:srgbClr val="E6B729"/>
                </a:solidFill>
                <a:latin typeface="Verdana"/>
                <a:cs typeface="Verdana"/>
              </a:rPr>
              <a:t>                     </a:t>
            </a:r>
            <a:r>
              <a:rPr lang="en-US" sz="1900" spc="-50" dirty="0">
                <a:solidFill>
                  <a:srgbClr val="E6B729"/>
                </a:solidFill>
                <a:latin typeface="Verdana"/>
                <a:cs typeface="Verdana"/>
              </a:rPr>
              <a:t> </a:t>
            </a:r>
            <a:r>
              <a:rPr lang="en-US" sz="1900" spc="-170" dirty="0">
                <a:solidFill>
                  <a:srgbClr val="E6B729"/>
                </a:solidFill>
                <a:latin typeface="Verdana"/>
                <a:cs typeface="Verdana"/>
              </a:rPr>
              <a:t>MINI</a:t>
            </a:r>
            <a:r>
              <a:rPr lang="en-US" sz="1900" spc="-60" dirty="0">
                <a:solidFill>
                  <a:srgbClr val="E6B729"/>
                </a:solidFill>
                <a:latin typeface="Verdana"/>
                <a:cs typeface="Verdana"/>
              </a:rPr>
              <a:t> </a:t>
            </a:r>
            <a:r>
              <a:rPr lang="en-US" sz="1900" spc="-90" dirty="0">
                <a:solidFill>
                  <a:srgbClr val="E6B729"/>
                </a:solidFill>
                <a:latin typeface="Verdana"/>
                <a:cs typeface="Verdana"/>
              </a:rPr>
              <a:t>PROJECT-MAR</a:t>
            </a:r>
            <a:r>
              <a:rPr lang="en-US" sz="1900" spc="-30" dirty="0">
                <a:solidFill>
                  <a:srgbClr val="E6B729"/>
                </a:solidFill>
                <a:latin typeface="Verdana"/>
                <a:cs typeface="Verdana"/>
              </a:rPr>
              <a:t> </a:t>
            </a:r>
            <a:r>
              <a:rPr lang="en-US" sz="1900" spc="-20" dirty="0">
                <a:solidFill>
                  <a:srgbClr val="E6B729"/>
                </a:solidFill>
                <a:latin typeface="Verdana"/>
                <a:cs typeface="Verdana"/>
              </a:rPr>
              <a:t>2024</a:t>
            </a:r>
            <a:endParaRPr lang="en-US" sz="1900" dirty="0">
              <a:latin typeface="Verdana"/>
              <a:cs typeface="Verdana"/>
            </a:endParaRPr>
          </a:p>
          <a:p>
            <a:pPr>
              <a:lnSpc>
                <a:spcPct val="100000"/>
              </a:lnSpc>
              <a:spcBef>
                <a:spcPts val="1035"/>
              </a:spcBef>
            </a:pPr>
            <a:r>
              <a:rPr lang="en-IN" sz="1900" dirty="0">
                <a:latin typeface="Verdana"/>
                <a:cs typeface="Verdana"/>
              </a:rPr>
              <a:t>         </a:t>
            </a:r>
            <a:r>
              <a:rPr lang="en-IN" sz="1900" dirty="0">
                <a:solidFill>
                  <a:schemeClr val="accent1">
                    <a:lumMod val="20000"/>
                    <a:lumOff val="80000"/>
                  </a:schemeClr>
                </a:solidFill>
                <a:latin typeface="Verdana"/>
                <a:cs typeface="Verdana"/>
              </a:rPr>
              <a:t>FOR AN APPLICATION OF THE VIRTUAL MEMORY</a:t>
            </a:r>
            <a:endParaRPr sz="1900" dirty="0">
              <a:solidFill>
                <a:schemeClr val="accent1">
                  <a:lumMod val="20000"/>
                  <a:lumOff val="80000"/>
                </a:schemeClr>
              </a:solidFill>
              <a:latin typeface="Verdana"/>
              <a:cs typeface="Verdana"/>
            </a:endParaRPr>
          </a:p>
        </p:txBody>
      </p:sp>
      <p:sp>
        <p:nvSpPr>
          <p:cNvPr id="5" name="object 5"/>
          <p:cNvSpPr txBox="1"/>
          <p:nvPr/>
        </p:nvSpPr>
        <p:spPr>
          <a:xfrm>
            <a:off x="6858000" y="3870731"/>
            <a:ext cx="5181600" cy="1191993"/>
          </a:xfrm>
          <a:prstGeom prst="rect">
            <a:avLst/>
          </a:prstGeom>
        </p:spPr>
        <p:txBody>
          <a:bodyPr vert="horz" wrap="square" lIns="0" tIns="108585" rIns="0" bIns="0" rtlCol="0">
            <a:spAutoFit/>
          </a:bodyPr>
          <a:lstStyle/>
          <a:p>
            <a:pPr marL="889000">
              <a:lnSpc>
                <a:spcPct val="100000"/>
              </a:lnSpc>
              <a:spcBef>
                <a:spcPts val="855"/>
              </a:spcBef>
            </a:pPr>
            <a:r>
              <a:rPr sz="1900" b="1" spc="-210" dirty="0">
                <a:solidFill>
                  <a:srgbClr val="89D0D5"/>
                </a:solidFill>
                <a:latin typeface="Tahoma"/>
                <a:cs typeface="Tahoma"/>
              </a:rPr>
              <a:t>PRESENTED</a:t>
            </a:r>
            <a:r>
              <a:rPr sz="1900" b="1" spc="65" dirty="0">
                <a:solidFill>
                  <a:srgbClr val="89D0D5"/>
                </a:solidFill>
                <a:latin typeface="Tahoma"/>
                <a:cs typeface="Tahoma"/>
              </a:rPr>
              <a:t> </a:t>
            </a:r>
            <a:r>
              <a:rPr sz="1900" b="1" spc="-25" dirty="0">
                <a:solidFill>
                  <a:srgbClr val="89D0D5"/>
                </a:solidFill>
                <a:latin typeface="Tahoma"/>
                <a:cs typeface="Tahoma"/>
              </a:rPr>
              <a:t>BY:</a:t>
            </a:r>
            <a:endParaRPr sz="1900" dirty="0">
              <a:latin typeface="Tahoma"/>
              <a:cs typeface="Tahoma"/>
            </a:endParaRPr>
          </a:p>
          <a:p>
            <a:pPr marL="396875">
              <a:lnSpc>
                <a:spcPct val="100000"/>
              </a:lnSpc>
              <a:spcBef>
                <a:spcPts val="755"/>
              </a:spcBef>
            </a:pPr>
            <a:r>
              <a:rPr lang="en-IN" sz="1900" spc="-110" dirty="0">
                <a:solidFill>
                  <a:srgbClr val="F9F0D3"/>
                </a:solidFill>
                <a:latin typeface="Verdana"/>
                <a:cs typeface="Verdana"/>
              </a:rPr>
              <a:t>A.SHIVA PRASAD</a:t>
            </a:r>
            <a:r>
              <a:rPr sz="1900" spc="-85" dirty="0">
                <a:solidFill>
                  <a:srgbClr val="F9F0D3"/>
                </a:solidFill>
                <a:latin typeface="Verdana"/>
                <a:cs typeface="Verdana"/>
              </a:rPr>
              <a:t>(1922</a:t>
            </a:r>
            <a:r>
              <a:rPr lang="en-IN" sz="1900" spc="-85" dirty="0">
                <a:solidFill>
                  <a:srgbClr val="F9F0D3"/>
                </a:solidFill>
                <a:latin typeface="Verdana"/>
                <a:cs typeface="Verdana"/>
              </a:rPr>
              <a:t>10398</a:t>
            </a:r>
            <a:r>
              <a:rPr sz="1900" spc="-85" dirty="0">
                <a:solidFill>
                  <a:srgbClr val="F9F0D3"/>
                </a:solidFill>
                <a:latin typeface="Verdana"/>
                <a:cs typeface="Verdana"/>
              </a:rPr>
              <a:t>)</a:t>
            </a:r>
            <a:endParaRPr lang="en-IN" sz="1900" spc="-85" dirty="0">
              <a:solidFill>
                <a:srgbClr val="F9F0D3"/>
              </a:solidFill>
              <a:latin typeface="Verdana"/>
              <a:cs typeface="Verdana"/>
            </a:endParaRPr>
          </a:p>
          <a:p>
            <a:pPr marL="12700">
              <a:lnSpc>
                <a:spcPct val="100000"/>
              </a:lnSpc>
              <a:spcBef>
                <a:spcPts val="780"/>
              </a:spcBef>
            </a:pPr>
            <a:endParaRPr sz="1900" dirty="0">
              <a:latin typeface="Verdana"/>
              <a:cs typeface="Verdana"/>
            </a:endParaRPr>
          </a:p>
        </p:txBody>
      </p:sp>
      <p:pic>
        <p:nvPicPr>
          <p:cNvPr id="1026" name="Picture 2">
            <a:extLst>
              <a:ext uri="{FF2B5EF4-FFF2-40B4-BE49-F238E27FC236}">
                <a16:creationId xmlns:a16="http://schemas.microsoft.com/office/drawing/2014/main" id="{52369F4A-B9B0-A6D6-9548-FE0ED14C5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7" y="178574"/>
            <a:ext cx="3874618"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F3264C5-5AED-43FE-DD22-7AF877758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60301"/>
            <a:ext cx="1278405" cy="101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37EF-F567-173C-8DD9-D8DA4D262FCA}"/>
              </a:ext>
            </a:extLst>
          </p:cNvPr>
          <p:cNvSpPr>
            <a:spLocks noGrp="1"/>
          </p:cNvSpPr>
          <p:nvPr>
            <p:ph type="title"/>
          </p:nvPr>
        </p:nvSpPr>
        <p:spPr/>
        <p:txBody>
          <a:bodyPr/>
          <a:lstStyle/>
          <a:p>
            <a:r>
              <a:rPr lang="en-IN" dirty="0"/>
              <a:t>Page replacement:</a:t>
            </a:r>
          </a:p>
        </p:txBody>
      </p:sp>
      <p:pic>
        <p:nvPicPr>
          <p:cNvPr id="6146" name="Picture 2">
            <a:extLst>
              <a:ext uri="{FF2B5EF4-FFF2-40B4-BE49-F238E27FC236}">
                <a16:creationId xmlns:a16="http://schemas.microsoft.com/office/drawing/2014/main" id="{5C001194-6E45-77A2-B9F2-366424D3B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690" y="4343400"/>
            <a:ext cx="9916510" cy="22891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3037799-E4E4-211A-9092-4D62C580E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90" y="1447800"/>
            <a:ext cx="984031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A6DB-7C07-5143-D89B-BD3BD079B193}"/>
              </a:ext>
            </a:extLst>
          </p:cNvPr>
          <p:cNvSpPr>
            <a:spLocks noGrp="1"/>
          </p:cNvSpPr>
          <p:nvPr>
            <p:ph type="title"/>
          </p:nvPr>
        </p:nvSpPr>
        <p:spPr/>
        <p:txBody>
          <a:bodyPr>
            <a:normAutofit fontScale="90000"/>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12CA74CB-107D-3B9F-FCA8-804BD18D6201}"/>
              </a:ext>
            </a:extLst>
          </p:cNvPr>
          <p:cNvSpPr>
            <a:spLocks noGrp="1"/>
          </p:cNvSpPr>
          <p:nvPr>
            <p:ph idx="1"/>
          </p:nvPr>
        </p:nvSpPr>
        <p:spPr/>
        <p:txBody>
          <a:bodyPr>
            <a:normAutofit fontScale="62500" lnSpcReduction="20000"/>
          </a:bodyPr>
          <a:lstStyle/>
          <a:p>
            <a:pPr algn="l">
              <a:lnSpc>
                <a:spcPct val="170000"/>
              </a:lnSpc>
              <a:buFont typeface="Wingdings" panose="05000000000000000000" pitchFamily="2" charset="2"/>
              <a:buChar char="Ø"/>
            </a:pP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The problem statement of virtual memory in operating systems revolves around efficiently managing memory resources to provide a large, contiguous, and private address space to each process, while utilizing physical memory (RAM) and secondary storage effectively. Key challenges include:</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Memory Management Overhead</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Page Fault Handling</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Page Replacement Policies</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Fragmentation</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Concurrency and Synchronization</a:t>
            </a:r>
            <a:endParaRPr lang="en-IN" dirty="0"/>
          </a:p>
        </p:txBody>
      </p:sp>
    </p:spTree>
    <p:extLst>
      <p:ext uri="{BB962C8B-B14F-4D97-AF65-F5344CB8AC3E}">
        <p14:creationId xmlns:p14="http://schemas.microsoft.com/office/powerpoint/2010/main" val="374944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305C-F78C-B050-2F14-55D14D11A5FA}"/>
              </a:ext>
            </a:extLst>
          </p:cNvPr>
          <p:cNvSpPr>
            <a:spLocks noGrp="1"/>
          </p:cNvSpPr>
          <p:nvPr>
            <p:ph type="title"/>
          </p:nvPr>
        </p:nvSpPr>
        <p:spPr/>
        <p:txBody>
          <a:bodyPr/>
          <a:lstStyle/>
          <a:p>
            <a:r>
              <a:rPr lang="en-IN" dirty="0"/>
              <a:t>Conclusion:</a:t>
            </a:r>
          </a:p>
        </p:txBody>
      </p:sp>
      <p:sp>
        <p:nvSpPr>
          <p:cNvPr id="6" name="Rectangle 3">
            <a:extLst>
              <a:ext uri="{FF2B5EF4-FFF2-40B4-BE49-F238E27FC236}">
                <a16:creationId xmlns:a16="http://schemas.microsoft.com/office/drawing/2014/main" id="{3C9E0A8B-D629-85E3-4B6B-586DE353EB5C}"/>
              </a:ext>
            </a:extLst>
          </p:cNvPr>
          <p:cNvSpPr>
            <a:spLocks noChangeArrowheads="1"/>
          </p:cNvSpPr>
          <p:nvPr/>
        </p:nvSpPr>
        <p:spPr bwMode="auto">
          <a:xfrm>
            <a:off x="1219200" y="1851145"/>
            <a:ext cx="68580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virtual memory is a crucial component of modern operating systems, facilitating efficient memory management, multitasking, and scalability.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challenges such as overhead and fragmentation, its benefits in optimizing memory usage and improving system responsiveness remain essential for contemporary computing environments. With ongoing advancements in hardware support and memory management techniques, virtual memory systems will continue to play a vital role in meeting the evolving demands of computing.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31C0B0E-19AD-4AA1-EF24-0DE3D8204ECB}"/>
              </a:ext>
            </a:extLst>
          </p:cNvPr>
          <p:cNvSpPr>
            <a:spLocks noChangeArrowheads="1"/>
          </p:cNvSpPr>
          <p:nvPr/>
        </p:nvSpPr>
        <p:spPr bwMode="auto">
          <a:xfrm>
            <a:off x="0" y="-300307"/>
            <a:ext cx="7621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167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DC4B-7243-9B64-9F8A-54CAD9A43676}"/>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814EF2ED-05BA-AB18-8268-B4B6832E3A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50615"/>
            <a:ext cx="12115800" cy="757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4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2800" b="1" spc="-195" dirty="0">
                <a:solidFill>
                  <a:srgbClr val="E6B729"/>
                </a:solidFill>
                <a:latin typeface="Tahoma"/>
                <a:cs typeface="Tahoma"/>
              </a:rPr>
              <a:t>ABSTRACT:</a:t>
            </a:r>
            <a:endParaRPr sz="2800" dirty="0">
              <a:latin typeface="Tahoma"/>
              <a:cs typeface="Tahoma"/>
            </a:endParaRPr>
          </a:p>
        </p:txBody>
      </p:sp>
      <p:sp>
        <p:nvSpPr>
          <p:cNvPr id="10" name="Content Placeholder 9">
            <a:extLst>
              <a:ext uri="{FF2B5EF4-FFF2-40B4-BE49-F238E27FC236}">
                <a16:creationId xmlns:a16="http://schemas.microsoft.com/office/drawing/2014/main" id="{F87BC095-4E9F-B628-3D95-FC76E85D482F}"/>
              </a:ext>
            </a:extLst>
          </p:cNvPr>
          <p:cNvSpPr>
            <a:spLocks noGrp="1"/>
          </p:cNvSpPr>
          <p:nvPr>
            <p:ph idx="1"/>
          </p:nvPr>
        </p:nvSpPr>
        <p:spPr>
          <a:xfrm>
            <a:off x="2007324" y="41318982"/>
            <a:ext cx="17746474" cy="44774877"/>
          </a:xfrm>
        </p:spPr>
        <p:txBody>
          <a:bodyPr/>
          <a:lstStyle/>
          <a:p>
            <a:pPr marL="0" indent="0">
              <a:buNone/>
            </a:pPr>
            <a:endParaRPr lang="en-IN" dirty="0"/>
          </a:p>
        </p:txBody>
      </p:sp>
      <p:sp>
        <p:nvSpPr>
          <p:cNvPr id="17" name="Rectangle 13">
            <a:extLst>
              <a:ext uri="{FF2B5EF4-FFF2-40B4-BE49-F238E27FC236}">
                <a16:creationId xmlns:a16="http://schemas.microsoft.com/office/drawing/2014/main" id="{06718D78-3EC9-A8D9-424F-59B4FFEE3965}"/>
              </a:ext>
            </a:extLst>
          </p:cNvPr>
          <p:cNvSpPr>
            <a:spLocks noChangeArrowheads="1"/>
          </p:cNvSpPr>
          <p:nvPr/>
        </p:nvSpPr>
        <p:spPr bwMode="auto">
          <a:xfrm>
            <a:off x="381000" y="1256764"/>
            <a:ext cx="8153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Virtual memory is a memory management technique used by modern operating systems to provide the illusion of a large, contiguous, and private address space to each process, while utilizing the physical memory (RAM) more efficiently.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technique allows programs to execute as if they have access to more memory than physically available by dynamically swapping data between RAM and secondary storage (usually a hard disk or SSD).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memory enables multitasking, allowing multiple processes to run concurrently without interfering with each other's memory space. Key components of virtual memory include address translation, page tables, demand paging, and memory swapping algorithms. Overall, virtual memory enhances system performance, reliability, and the ability to handle large and diverse workloads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077290CB-F5F2-D478-6DDE-BCC8E0B02EA8}"/>
              </a:ext>
            </a:extLst>
          </p:cNvPr>
          <p:cNvSpPr>
            <a:spLocks noChangeArrowheads="1"/>
          </p:cNvSpPr>
          <p:nvPr/>
        </p:nvSpPr>
        <p:spPr bwMode="auto">
          <a:xfrm>
            <a:off x="354572" y="-191856"/>
            <a:ext cx="70914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40" name="Picture 16">
            <a:extLst>
              <a:ext uri="{FF2B5EF4-FFF2-40B4-BE49-F238E27FC236}">
                <a16:creationId xmlns:a16="http://schemas.microsoft.com/office/drawing/2014/main" id="{40336466-BD24-648B-498C-3B7CE05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600200"/>
            <a:ext cx="3395435" cy="2709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74952"/>
            <a:ext cx="10896600" cy="505908"/>
          </a:xfrm>
          <a:prstGeom prst="rect">
            <a:avLst/>
          </a:prstGeom>
        </p:spPr>
        <p:txBody>
          <a:bodyPr vert="horz" wrap="square" lIns="0" tIns="13335" rIns="0" bIns="0" rtlCol="0">
            <a:spAutoFit/>
          </a:bodyPr>
          <a:lstStyle/>
          <a:p>
            <a:pPr marL="12700">
              <a:lnSpc>
                <a:spcPct val="100000"/>
              </a:lnSpc>
              <a:spcBef>
                <a:spcPts val="105"/>
              </a:spcBef>
            </a:pPr>
            <a:r>
              <a:rPr lang="en-IN" sz="3200" spc="-160" dirty="0">
                <a:latin typeface="Times New Roman" panose="02020603050405020304" pitchFamily="18" charset="0"/>
                <a:cs typeface="Times New Roman" panose="02020603050405020304" pitchFamily="18" charset="0"/>
              </a:rPr>
              <a:t>INTRODUCTION:</a:t>
            </a:r>
            <a:endParaRPr sz="3200" spc="-16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191000" y="1447800"/>
            <a:ext cx="7640955" cy="4580741"/>
          </a:xfrm>
          <a:prstGeom prst="rect">
            <a:avLst/>
          </a:prstGeom>
        </p:spPr>
        <p:txBody>
          <a:bodyPr vert="horz" wrap="square" lIns="0" tIns="13335" rIns="0" bIns="0" rtlCol="0">
            <a:spAutoFit/>
          </a:bodyPr>
          <a:lstStyle/>
          <a:p>
            <a:pPr marL="342900" indent="-342900" algn="l">
              <a:lnSpc>
                <a:spcPct val="150000"/>
              </a:lnSpc>
              <a:buFont typeface="Wingdings" panose="05000000000000000000" pitchFamily="2" charset="2"/>
              <a:buChar char="Ø"/>
            </a:pPr>
            <a:r>
              <a:rPr lang="en-US" sz="2000" i="0" dirty="0">
                <a:solidFill>
                  <a:schemeClr val="tx2">
                    <a:lumMod val="40000"/>
                    <a:lumOff val="60000"/>
                  </a:schemeClr>
                </a:solidFill>
                <a:effectLst/>
                <a:latin typeface="Times New Roman" panose="02020603050405020304" pitchFamily="18" charset="0"/>
                <a:cs typeface="Times New Roman" panose="02020603050405020304" pitchFamily="18" charset="0"/>
              </a:rPr>
              <a:t>         Virtual memory is a crucial component of modern computer systems, playing a pivotal role in enabling efficient memory management and supporting the execution of multiple processes simultaneously.</a:t>
            </a:r>
          </a:p>
          <a:p>
            <a:pPr marL="342900" indent="-342900" algn="l">
              <a:lnSpc>
                <a:spcPct val="150000"/>
              </a:lnSpc>
              <a:buFont typeface="Wingdings" panose="05000000000000000000" pitchFamily="2" charset="2"/>
              <a:buChar char="Ø"/>
            </a:pPr>
            <a:r>
              <a:rPr lang="en-US" sz="2000" i="0" dirty="0">
                <a:solidFill>
                  <a:schemeClr val="tx2">
                    <a:lumMod val="40000"/>
                    <a:lumOff val="60000"/>
                  </a:schemeClr>
                </a:solidFill>
                <a:effectLst/>
                <a:latin typeface="Times New Roman" panose="02020603050405020304" pitchFamily="18" charset="0"/>
                <a:cs typeface="Times New Roman" panose="02020603050405020304" pitchFamily="18" charset="0"/>
              </a:rPr>
              <a:t> It provides a layer of abstraction that allows programs to access a larger address space than physically available memory. This abstraction is essential for multitasking operating systems, where numerous processes compete for limited system resources.</a:t>
            </a:r>
          </a:p>
          <a:p>
            <a:pPr marL="342900" indent="-342900" algn="l">
              <a:lnSpc>
                <a:spcPct val="150000"/>
              </a:lnSpc>
              <a:buFont typeface="Wingdings" panose="05000000000000000000" pitchFamily="2" charset="2"/>
              <a:buChar char="Ø"/>
            </a:pPr>
            <a:r>
              <a:rPr lang="en-US" sz="2000" i="0" dirty="0">
                <a:solidFill>
                  <a:schemeClr val="tx2">
                    <a:lumMod val="40000"/>
                    <a:lumOff val="60000"/>
                  </a:schemeClr>
                </a:solidFill>
                <a:effectLst/>
                <a:latin typeface="Times New Roman" panose="02020603050405020304" pitchFamily="18" charset="0"/>
                <a:cs typeface="Times New Roman" panose="02020603050405020304" pitchFamily="18" charset="0"/>
              </a:rPr>
              <a:t>Traditionally, computer systems relied solely on physical memory (RAM) to store and manage data actively used by programs.</a:t>
            </a:r>
            <a:endParaRPr sz="2000" dirty="0">
              <a:latin typeface="Calibri"/>
              <a:cs typeface="Calibri"/>
            </a:endParaRPr>
          </a:p>
        </p:txBody>
      </p:sp>
      <p:pic>
        <p:nvPicPr>
          <p:cNvPr id="2050" name="Picture 2">
            <a:extLst>
              <a:ext uri="{FF2B5EF4-FFF2-40B4-BE49-F238E27FC236}">
                <a16:creationId xmlns:a16="http://schemas.microsoft.com/office/drawing/2014/main" id="{6B628B10-978F-7460-F702-5DA606C54C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79" y="2094186"/>
            <a:ext cx="4173922" cy="2935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4016" y="779004"/>
            <a:ext cx="3199384" cy="659155"/>
          </a:xfrm>
          <a:prstGeom prst="rect">
            <a:avLst/>
          </a:prstGeom>
        </p:spPr>
        <p:txBody>
          <a:bodyPr vert="horz" wrap="square" lIns="0" tIns="12700" rIns="0" bIns="0" rtlCol="0">
            <a:spAutoFit/>
          </a:bodyPr>
          <a:lstStyle/>
          <a:p>
            <a:pPr marL="12700">
              <a:lnSpc>
                <a:spcPct val="100000"/>
              </a:lnSpc>
              <a:spcBef>
                <a:spcPts val="100"/>
              </a:spcBef>
            </a:pPr>
            <a:r>
              <a:rPr lang="en-IN" sz="4200" dirty="0"/>
              <a:t>OBJECTIVES:</a:t>
            </a:r>
            <a:endParaRPr sz="4200" dirty="0"/>
          </a:p>
        </p:txBody>
      </p:sp>
      <p:sp>
        <p:nvSpPr>
          <p:cNvPr id="3" name="object 3"/>
          <p:cNvSpPr txBox="1"/>
          <p:nvPr/>
        </p:nvSpPr>
        <p:spPr>
          <a:xfrm>
            <a:off x="1144016" y="1639595"/>
            <a:ext cx="8665845" cy="5914440"/>
          </a:xfrm>
          <a:prstGeom prst="rect">
            <a:avLst/>
          </a:prstGeom>
        </p:spPr>
        <p:txBody>
          <a:bodyPr vert="horz" wrap="square" lIns="0" tIns="81280" rIns="0" bIns="0" rtlCol="0">
            <a:spAutoFit/>
          </a:bodyPr>
          <a:lstStyle/>
          <a:p>
            <a:pPr algn="l">
              <a:lnSpc>
                <a:spcPct val="150000"/>
              </a:lnSpc>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Understanding Virtual Memory Concepts</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To elucidate the fundamental concepts underlying virtual memory, including its purpose, operation, and benefits, to provide a comprehensive understanding of its role in modern computing systems.</a:t>
            </a:r>
          </a:p>
          <a:p>
            <a:pPr algn="l">
              <a:lnSpc>
                <a:spcPct val="150000"/>
              </a:lnSpc>
              <a:buFont typeface="+mj-lt"/>
              <a:buAutoNum type="arabicPeriod"/>
            </a:pPr>
            <a:r>
              <a:rPr lang="en-US" sz="2000"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Exploring Memory Management Techniques</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To explore various memory management techniques employed in virtual memory systems, such as demand paging, page replacement algorithms, and memory allocation strategies, to analyze their impact on system performance and resource utilization.</a:t>
            </a:r>
          </a:p>
          <a:p>
            <a:pPr algn="l">
              <a:lnSpc>
                <a:spcPct val="150000"/>
              </a:lnSpc>
              <a:buFont typeface="+mj-lt"/>
              <a:buAutoNum type="arabicPeriod"/>
            </a:pPr>
            <a:r>
              <a:rPr lang="en-US" sz="2000"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Examining Address Translation Mechanisms</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To examine the mechanisms involved in translating virtual addresses to physical addresses, including page tables, TLB (Translation Lookaside Buffer), and address mapping techniques, to understand how virtual memory addresses are managed and accessed.</a:t>
            </a:r>
          </a:p>
          <a:p>
            <a:pPr marL="12700">
              <a:lnSpc>
                <a:spcPct val="100000"/>
              </a:lnSpc>
              <a:spcBef>
                <a:spcPts val="640"/>
              </a:spcBef>
              <a:tabLst>
                <a:tab pos="354965" algn="l"/>
              </a:tabLst>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640"/>
              </a:spcBef>
              <a:tabLst>
                <a:tab pos="354965" algn="l"/>
              </a:tabLst>
            </a:pPr>
            <a:endParaRPr sz="19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14011"/>
            <a:ext cx="10515600" cy="827790"/>
          </a:xfrm>
          <a:prstGeom prst="rect">
            <a:avLst/>
          </a:prstGeom>
        </p:spPr>
        <p:txBody>
          <a:bodyPr vert="horz" wrap="square" lIns="0" tIns="393064" rIns="0" bIns="0" rtlCol="0">
            <a:spAutoFit/>
          </a:bodyPr>
          <a:lstStyle/>
          <a:p>
            <a:pPr marL="93980">
              <a:lnSpc>
                <a:spcPct val="100000"/>
              </a:lnSpc>
              <a:spcBef>
                <a:spcPts val="105"/>
              </a:spcBef>
            </a:pPr>
            <a:r>
              <a:rPr lang="en-IN" sz="2800" spc="-445" dirty="0">
                <a:latin typeface="Times New Roman" panose="02020603050405020304" pitchFamily="18" charset="0"/>
                <a:cs typeface="Times New Roman" panose="02020603050405020304" pitchFamily="18" charset="0"/>
              </a:rPr>
              <a:t>METHODOLOGY:</a:t>
            </a:r>
            <a:endParaRPr sz="2800" spc="-44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82117" y="1943836"/>
            <a:ext cx="7733284" cy="5149487"/>
          </a:xfrm>
          <a:prstGeom prst="rect">
            <a:avLst/>
          </a:prstGeom>
        </p:spPr>
        <p:txBody>
          <a:bodyPr vert="horz" wrap="square" lIns="0" tIns="108585" rIns="0" bIns="0" rtlCol="0">
            <a:spAutoFit/>
          </a:bodyPr>
          <a:lstStyle/>
          <a:p>
            <a:pPr marL="285750" indent="-285750" algn="l">
              <a:lnSpc>
                <a:spcPct val="150000"/>
              </a:lnSpc>
              <a:buFont typeface="Wingdings" panose="05000000000000000000" pitchFamily="2" charset="2"/>
              <a:buChar char="Ø"/>
            </a:pPr>
            <a:r>
              <a:rPr sz="1600" spc="75" dirty="0">
                <a:solidFill>
                  <a:srgbClr val="89D0D5"/>
                </a:solidFill>
                <a:latin typeface="Lucida Sans Unicode"/>
                <a:cs typeface="Lucida Sans Unicode"/>
              </a:rPr>
              <a:t>▶</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Literature Review: Review academic papers and technical documentation.</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Experimental Analysis: Measure performance using simulation or real-world tests.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Case Studies: Analyze real-world implementations for insights.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Modeling and Simulation: Develop mathematical models and simulations.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Prototyping: Build prototypes to test new ideas.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Benchmarking: Compare performance using standardized benchmarks.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Survey and Interviews: Gather insights from experts and practitioners.</a:t>
            </a:r>
          </a:p>
          <a:p>
            <a:pPr marL="12700">
              <a:lnSpc>
                <a:spcPct val="100000"/>
              </a:lnSpc>
              <a:spcBef>
                <a:spcPts val="855"/>
              </a:spcBef>
              <a:tabLst>
                <a:tab pos="354965" algn="l"/>
              </a:tabLst>
            </a:pP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10191"/>
            <a:ext cx="10515600" cy="635429"/>
          </a:xfrm>
          <a:prstGeom prst="rect">
            <a:avLst/>
          </a:prstGeom>
        </p:spPr>
        <p:txBody>
          <a:bodyPr vert="horz" wrap="square" lIns="0" tIns="263524" rIns="0" bIns="0" rtlCol="0">
            <a:spAutoFit/>
          </a:bodyPr>
          <a:lstStyle/>
          <a:p>
            <a:pPr marL="180340">
              <a:lnSpc>
                <a:spcPct val="100000"/>
              </a:lnSpc>
              <a:spcBef>
                <a:spcPts val="105"/>
              </a:spcBef>
            </a:pPr>
            <a:r>
              <a:rPr lang="en-IN" sz="2400" b="1" spc="-445" dirty="0">
                <a:latin typeface="Times New Roman" panose="02020603050405020304" pitchFamily="18" charset="0"/>
                <a:cs typeface="Times New Roman" panose="02020603050405020304" pitchFamily="18" charset="0"/>
              </a:rPr>
              <a:t>ADVANTAGES</a:t>
            </a:r>
            <a:endParaRPr sz="2400" b="1" spc="-44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21765" y="1763039"/>
            <a:ext cx="8735060" cy="372538"/>
          </a:xfrm>
          <a:prstGeom prst="rect">
            <a:avLst/>
          </a:prstGeom>
        </p:spPr>
        <p:txBody>
          <a:bodyPr vert="horz" wrap="square" lIns="0" tIns="140335" rIns="0" bIns="0" rtlCol="0">
            <a:spAutoFit/>
          </a:bodyPr>
          <a:lstStyle/>
          <a:p>
            <a:pPr marL="12700">
              <a:lnSpc>
                <a:spcPct val="100000"/>
              </a:lnSpc>
              <a:spcBef>
                <a:spcPts val="1105"/>
              </a:spcBef>
              <a:tabLst>
                <a:tab pos="354965" algn="l"/>
              </a:tabLst>
            </a:pPr>
            <a:r>
              <a:rPr sz="1500" spc="90" dirty="0">
                <a:solidFill>
                  <a:srgbClr val="89D0D5"/>
                </a:solidFill>
                <a:latin typeface="Lucida Sans Unicode"/>
                <a:cs typeface="Lucida Sans Unicode"/>
              </a:rPr>
              <a:t>▶</a:t>
            </a:r>
            <a:endParaRPr sz="1900" dirty="0">
              <a:latin typeface="Calibri"/>
              <a:cs typeface="Calibri"/>
            </a:endParaRPr>
          </a:p>
        </p:txBody>
      </p:sp>
      <p:pic>
        <p:nvPicPr>
          <p:cNvPr id="3074" name="Picture 2">
            <a:extLst>
              <a:ext uri="{FF2B5EF4-FFF2-40B4-BE49-F238E27FC236}">
                <a16:creationId xmlns:a16="http://schemas.microsoft.com/office/drawing/2014/main" id="{4A430AE9-8188-1AD2-C1B0-B89A98E51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2115800" cy="746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C1246-0E15-5988-E282-145151020F21}"/>
              </a:ext>
            </a:extLst>
          </p:cNvPr>
          <p:cNvSpPr>
            <a:spLocks noGrp="1"/>
          </p:cNvSpPr>
          <p:nvPr>
            <p:ph type="title"/>
          </p:nvPr>
        </p:nvSpPr>
        <p:spPr/>
        <p:txBody>
          <a:bodyPr/>
          <a:lstStyle/>
          <a:p>
            <a:endParaRPr lang="en-IN" dirty="0"/>
          </a:p>
        </p:txBody>
      </p:sp>
      <p:pic>
        <p:nvPicPr>
          <p:cNvPr id="4098" name="Picture 2">
            <a:extLst>
              <a:ext uri="{FF2B5EF4-FFF2-40B4-BE49-F238E27FC236}">
                <a16:creationId xmlns:a16="http://schemas.microsoft.com/office/drawing/2014/main" id="{0A3B0E9B-9F84-F1D3-7E33-5D519BEDD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12268200" cy="6861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194"/>
            <a:ext cx="10515600" cy="1505425"/>
          </a:xfrm>
          <a:prstGeom prst="rect">
            <a:avLst/>
          </a:prstGeom>
        </p:spPr>
        <p:txBody>
          <a:bodyPr vert="horz" wrap="square" lIns="0" tIns="383997" rIns="0" bIns="0" rtlCol="0">
            <a:spAutoFit/>
          </a:bodyPr>
          <a:lstStyle/>
          <a:p>
            <a:pPr marL="240665">
              <a:lnSpc>
                <a:spcPct val="150000"/>
              </a:lnSpc>
              <a:spcBef>
                <a:spcPts val="105"/>
              </a:spcBef>
            </a:pPr>
            <a:r>
              <a:rPr lang="en-IN" spc="-440" dirty="0"/>
              <a:t>Demand paging </a:t>
            </a:r>
            <a:r>
              <a:rPr spc="-440" dirty="0"/>
              <a:t>:</a:t>
            </a:r>
          </a:p>
        </p:txBody>
      </p:sp>
      <p:pic>
        <p:nvPicPr>
          <p:cNvPr id="5122" name="Picture 2">
            <a:extLst>
              <a:ext uri="{FF2B5EF4-FFF2-40B4-BE49-F238E27FC236}">
                <a16:creationId xmlns:a16="http://schemas.microsoft.com/office/drawing/2014/main" id="{4A1E15CE-6CC4-8EE6-1615-FA98745C16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27" y="275195"/>
            <a:ext cx="6080718" cy="5439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DE41D7-8B0C-C0E0-D9EF-E129895440B4}"/>
              </a:ext>
            </a:extLst>
          </p:cNvPr>
          <p:cNvSpPr>
            <a:spLocks noChangeArrowheads="1"/>
          </p:cNvSpPr>
          <p:nvPr/>
        </p:nvSpPr>
        <p:spPr bwMode="auto">
          <a:xfrm>
            <a:off x="76227" y="1691787"/>
            <a:ext cx="5562600" cy="420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accent2">
                    <a:lumMod val="20000"/>
                    <a:lumOff val="80000"/>
                  </a:schemeClr>
                </a:solidFill>
                <a:effectLst/>
                <a:latin typeface="Times New Roman" panose="02020603050405020304" pitchFamily="18" charset="0"/>
                <a:cs typeface="Times New Roman" panose="02020603050405020304" pitchFamily="18" charset="0"/>
              </a:rPr>
              <a:t>Demand paging is a memory management technique in virtual where data is brought into physical memory only when it is needed. This approach optimizes memory usage by loading pages into memory on an as-needed basis, reducing the amount of memory required to run programs and improving overall system performance.</a:t>
            </a:r>
          </a:p>
          <a:p>
            <a:pPr marL="285750" lvl="0" indent="-285750" defTabSz="914400" eaLnBrk="0" fontAlgn="base" hangingPunct="0">
              <a:lnSpc>
                <a:spcPct val="150000"/>
              </a:lnSpc>
              <a:spcBef>
                <a:spcPct val="0"/>
              </a:spcBef>
              <a:spcAft>
                <a:spcPct val="0"/>
              </a:spcAft>
              <a:buFont typeface="Wingdings" panose="05000000000000000000" pitchFamily="2" charset="2"/>
              <a:buChar char="Ø"/>
            </a:pPr>
            <a:r>
              <a:rPr lang="en-IN" b="1" i="0" dirty="0">
                <a:solidFill>
                  <a:schemeClr val="accent2">
                    <a:lumMod val="20000"/>
                    <a:lumOff val="80000"/>
                  </a:schemeClr>
                </a:solidFill>
                <a:effectLst/>
                <a:latin typeface="Söhne"/>
              </a:rPr>
              <a:t>Optimizing Memory Usage</a:t>
            </a:r>
            <a:r>
              <a:rPr lang="en-IN" b="0" i="0" dirty="0">
                <a:solidFill>
                  <a:schemeClr val="accent2">
                    <a:lumMod val="20000"/>
                    <a:lumOff val="80000"/>
                  </a:schemeClr>
                </a:solidFill>
                <a:effectLst/>
                <a:latin typeface="Söhne"/>
              </a:rPr>
              <a:t>:</a:t>
            </a:r>
          </a:p>
          <a:p>
            <a:pPr marL="285750" lvl="0" indent="-285750" defTabSz="914400" eaLnBrk="0" fontAlgn="base" hangingPunct="0">
              <a:lnSpc>
                <a:spcPct val="150000"/>
              </a:lnSpc>
              <a:spcBef>
                <a:spcPct val="0"/>
              </a:spcBef>
              <a:spcAft>
                <a:spcPct val="0"/>
              </a:spcAft>
              <a:buFont typeface="Wingdings" panose="05000000000000000000" pitchFamily="2" charset="2"/>
              <a:buChar char="Ø"/>
            </a:pPr>
            <a:r>
              <a:rPr lang="en-IN" b="1" i="0" dirty="0">
                <a:solidFill>
                  <a:schemeClr val="accent2">
                    <a:lumMod val="20000"/>
                    <a:lumOff val="80000"/>
                  </a:schemeClr>
                </a:solidFill>
                <a:effectLst/>
                <a:latin typeface="Söhne"/>
              </a:rPr>
              <a:t>Reducing Memory Footprint</a:t>
            </a:r>
            <a:endParaRPr lang="en-IN" dirty="0">
              <a:solidFill>
                <a:schemeClr val="accent2">
                  <a:lumMod val="20000"/>
                  <a:lumOff val="80000"/>
                </a:schemeClr>
              </a:solidFill>
              <a:latin typeface="Söhne"/>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Ø"/>
            </a:pPr>
            <a:r>
              <a:rPr lang="en-IN" b="1" i="0" dirty="0">
                <a:solidFill>
                  <a:schemeClr val="accent2">
                    <a:lumMod val="20000"/>
                    <a:lumOff val="80000"/>
                  </a:schemeClr>
                </a:solidFill>
                <a:effectLst/>
                <a:latin typeface="Söhne"/>
              </a:rPr>
              <a:t>Enhancing Performance</a:t>
            </a:r>
            <a:endParaRPr kumimoji="0" lang="en-US" altLang="en-US" sz="18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
        <p:nvSpPr>
          <p:cNvPr id="5" name="Rectangle 4">
            <a:extLst>
              <a:ext uri="{FF2B5EF4-FFF2-40B4-BE49-F238E27FC236}">
                <a16:creationId xmlns:a16="http://schemas.microsoft.com/office/drawing/2014/main" id="{7CDAABC7-B8A2-BAF9-A969-322F9472F6B2}"/>
              </a:ext>
            </a:extLst>
          </p:cNvPr>
          <p:cNvSpPr>
            <a:spLocks noChangeArrowheads="1"/>
          </p:cNvSpPr>
          <p:nvPr/>
        </p:nvSpPr>
        <p:spPr bwMode="auto">
          <a:xfrm>
            <a:off x="0" y="-300307"/>
            <a:ext cx="53294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A39C-B72A-A82A-4884-4F6E4CF4AB79}"/>
              </a:ext>
            </a:extLst>
          </p:cNvPr>
          <p:cNvSpPr>
            <a:spLocks noGrp="1"/>
          </p:cNvSpPr>
          <p:nvPr>
            <p:ph type="title"/>
          </p:nvPr>
        </p:nvSpPr>
        <p:spPr/>
        <p:txBody>
          <a:bodyPr/>
          <a:lstStyle/>
          <a:p>
            <a:endParaRPr lang="en-IN" dirty="0"/>
          </a:p>
        </p:txBody>
      </p:sp>
      <p:pic>
        <p:nvPicPr>
          <p:cNvPr id="7170" name="Picture 2">
            <a:extLst>
              <a:ext uri="{FF2B5EF4-FFF2-40B4-BE49-F238E27FC236}">
                <a16:creationId xmlns:a16="http://schemas.microsoft.com/office/drawing/2014/main" id="{3FD19BBD-4333-9555-ADE2-AB6ABC6BCE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0" y="-48021"/>
            <a:ext cx="12190940" cy="690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285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104</TotalTime>
  <Words>680</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Corbel</vt:lpstr>
      <vt:lpstr>Lucida Sans Unicode</vt:lpstr>
      <vt:lpstr>Söhne</vt:lpstr>
      <vt:lpstr>Tahoma</vt:lpstr>
      <vt:lpstr>Times New Roman</vt:lpstr>
      <vt:lpstr>Verdana</vt:lpstr>
      <vt:lpstr>Wingdings</vt:lpstr>
      <vt:lpstr>Depth</vt:lpstr>
      <vt:lpstr>PowerPoint Presentation</vt:lpstr>
      <vt:lpstr>ABSTRACT:</vt:lpstr>
      <vt:lpstr>INTRODUCTION:</vt:lpstr>
      <vt:lpstr>OBJECTIVES:</vt:lpstr>
      <vt:lpstr>METHODOLOGY:</vt:lpstr>
      <vt:lpstr>ADVANTAGES</vt:lpstr>
      <vt:lpstr>PowerPoint Presentation</vt:lpstr>
      <vt:lpstr>Demand paging :</vt:lpstr>
      <vt:lpstr>PowerPoint Presentation</vt:lpstr>
      <vt:lpstr>Page replacement:</vt:lpstr>
      <vt:lpstr>Problem statement: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dc:title>
  <dc:creator>chiragani yashwanth</dc:creator>
  <cp:lastModifiedBy>siva prasad</cp:lastModifiedBy>
  <cp:revision>4</cp:revision>
  <dcterms:created xsi:type="dcterms:W3CDTF">2024-03-28T03:17:37Z</dcterms:created>
  <dcterms:modified xsi:type="dcterms:W3CDTF">2024-04-12T08:31:22Z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Creator">
    <vt:lpwstr>Microsoft® PowerPoint® 2021</vt:lpwstr>
  </property>
  <property fmtid="{D5CDD505-2E9C-101B-9397-08002B2CF9AE}" pid="4" name="LastSaved">
    <vt:filetime>2024-03-28T00:00:00Z</vt:filetime>
  </property>
  <property fmtid="{D5CDD505-2E9C-101B-9397-08002B2CF9AE}" pid="5" name="Producer">
    <vt:lpwstr>Microsoft® PowerPoint® 2021</vt:lpwstr>
  </property>
</Properties>
</file>