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91" autoAdjust="0"/>
  </p:normalViewPr>
  <p:slideViewPr>
    <p:cSldViewPr snapToGrid="0">
      <p:cViewPr varScale="1">
        <p:scale>
          <a:sx n="92" d="100"/>
          <a:sy n="92" d="100"/>
        </p:scale>
        <p:origin x="12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D435A8-B0AB-48A0-A8EA-37B36C4ADA2E}" type="datetimeFigureOut">
              <a:rPr lang="zh-CN" altLang="en-US" smtClean="0"/>
              <a:t>2017/8/21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65B37-007D-4A61-B596-604137E2422E}" type="slidenum">
              <a:rPr lang="zh-CN" altLang="en-US" smtClean="0"/>
              <a:t>‹#›</a:t>
            </a:fld>
            <a:endParaRPr lang="zh-CN" altLang="en-US"/>
          </a:p>
        </p:txBody>
      </p:sp>
    </p:spTree>
    <p:extLst>
      <p:ext uri="{BB962C8B-B14F-4D97-AF65-F5344CB8AC3E}">
        <p14:creationId xmlns:p14="http://schemas.microsoft.com/office/powerpoint/2010/main" val="2618124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蚂蚁金服的</a:t>
            </a:r>
            <a:r>
              <a:rPr lang="en-US" altLang="zh-CN" dirty="0"/>
              <a:t>O2O</a:t>
            </a:r>
            <a:r>
              <a:rPr lang="zh-CN" altLang="en-US" dirty="0"/>
              <a:t>平台“口碑”致力于为每个商家提供销售预测</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5C5D5E"/>
                </a:solidFill>
                <a:effectLst/>
                <a:latin typeface="Microsoft YaHei" panose="020B0503020204020204" pitchFamily="34" charset="-122"/>
                <a:ea typeface="Microsoft YaHei" panose="020B0503020204020204" pitchFamily="34" charset="-122"/>
              </a:rPr>
              <a:t>将客户流量定义为“单位时间内在商家使用支付宝消费的用户人次”</a:t>
            </a:r>
            <a:endParaRPr lang="en-US" altLang="zh-CN" b="0" i="0" dirty="0">
              <a:solidFill>
                <a:srgbClr val="5C5D5E"/>
              </a:solidFill>
              <a:effectLst/>
              <a:latin typeface="Microsoft YaHei" panose="020B0503020204020204" pitchFamily="34" charset="-122"/>
              <a:ea typeface="Microsoft YaHei"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5C5D5E"/>
                </a:solidFill>
                <a:effectLst/>
                <a:latin typeface="Microsoft YaHei" panose="020B0503020204020204" pitchFamily="34" charset="-122"/>
                <a:ea typeface="Microsoft YaHei" panose="020B0503020204020204" pitchFamily="34" charset="-122"/>
              </a:rPr>
              <a:t>提供用户的浏览和支付历史，以及商家相关信息</a:t>
            </a:r>
            <a:endParaRPr lang="en-US" altLang="zh-CN" b="0" i="0" dirty="0">
              <a:solidFill>
                <a:srgbClr val="5C5D5E"/>
              </a:solidFill>
              <a:effectLst/>
              <a:latin typeface="Microsoft YaHei" panose="020B0503020204020204" pitchFamily="34" charset="-122"/>
              <a:ea typeface="Microsoft YaHei"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5C5D5E"/>
                </a:solidFill>
                <a:effectLst/>
                <a:latin typeface="Microsoft YaHei" panose="020B0503020204020204" pitchFamily="34" charset="-122"/>
                <a:ea typeface="Microsoft YaHei" panose="020B0503020204020204" pitchFamily="34" charset="-122"/>
              </a:rPr>
              <a:t>预测所有商家在接下来</a:t>
            </a:r>
            <a:r>
              <a:rPr lang="en-US" altLang="zh-CN" b="0" i="0" dirty="0">
                <a:solidFill>
                  <a:srgbClr val="5C5D5E"/>
                </a:solidFill>
                <a:effectLst/>
                <a:latin typeface="Microsoft YaHei" panose="020B0503020204020204" pitchFamily="34" charset="-122"/>
                <a:ea typeface="Microsoft YaHei" panose="020B0503020204020204" pitchFamily="34" charset="-122"/>
              </a:rPr>
              <a:t>14</a:t>
            </a:r>
            <a:r>
              <a:rPr lang="zh-CN" altLang="en-US" b="0" i="0" dirty="0">
                <a:solidFill>
                  <a:srgbClr val="5C5D5E"/>
                </a:solidFill>
                <a:effectLst/>
                <a:latin typeface="Microsoft YaHei" panose="020B0503020204020204" pitchFamily="34" charset="-122"/>
                <a:ea typeface="Microsoft YaHei" panose="020B0503020204020204" pitchFamily="34" charset="-122"/>
              </a:rPr>
              <a:t>天内，每天的客户流量。</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3</a:t>
            </a:fld>
            <a:endParaRPr lang="zh-CN" altLang="en-US"/>
          </a:p>
        </p:txBody>
      </p:sp>
    </p:spTree>
    <p:extLst>
      <p:ext uri="{BB962C8B-B14F-4D97-AF65-F5344CB8AC3E}">
        <p14:creationId xmlns:p14="http://schemas.microsoft.com/office/powerpoint/2010/main" val="3293202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此外，我们还做了以下的优化：</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采用了重采样技术，选取不同于前述</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天训练集的训练集，用同样的方法预测，并将所有得到的结果加权相加；</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我们发现</a:t>
            </a:r>
            <a:r>
              <a:rPr lang="en-US" altLang="zh-CN" sz="1200" kern="1200" dirty="0">
                <a:solidFill>
                  <a:schemeClr val="tx1"/>
                </a:solidFill>
                <a:effectLst/>
                <a:latin typeface="+mn-lt"/>
                <a:ea typeface="+mn-ea"/>
                <a:cs typeface="+mn-cs"/>
              </a:rPr>
              <a:t>2015</a:t>
            </a:r>
            <a:r>
              <a:rPr lang="zh-CN" altLang="zh-CN"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日“双十一购物狂欢节”的商家客流量比平常要高。参照</a:t>
            </a:r>
            <a:r>
              <a:rPr lang="en-US" altLang="zh-CN" sz="1200" kern="1200" dirty="0">
                <a:solidFill>
                  <a:schemeClr val="tx1"/>
                </a:solidFill>
                <a:effectLst/>
                <a:latin typeface="+mn-lt"/>
                <a:ea typeface="+mn-ea"/>
                <a:cs typeface="+mn-cs"/>
              </a:rPr>
              <a:t>2015</a:t>
            </a:r>
            <a:r>
              <a:rPr lang="zh-CN" altLang="zh-CN" sz="1200" kern="1200" dirty="0">
                <a:solidFill>
                  <a:schemeClr val="tx1"/>
                </a:solidFill>
                <a:effectLst/>
                <a:latin typeface="+mn-lt"/>
                <a:ea typeface="+mn-ea"/>
                <a:cs typeface="+mn-cs"/>
              </a:rPr>
              <a:t>年，我们将</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日的所有客流量乘以</a:t>
            </a:r>
            <a:r>
              <a:rPr lang="en-US" altLang="zh-CN" sz="1200" kern="1200" dirty="0">
                <a:solidFill>
                  <a:schemeClr val="tx1"/>
                </a:solidFill>
                <a:effectLst/>
                <a:latin typeface="+mn-lt"/>
                <a:ea typeface="+mn-ea"/>
                <a:cs typeface="+mn-cs"/>
              </a:rPr>
              <a:t>1.1</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14</a:t>
            </a:fld>
            <a:endParaRPr lang="zh-CN" altLang="en-US"/>
          </a:p>
        </p:txBody>
      </p:sp>
    </p:spTree>
    <p:extLst>
      <p:ext uri="{BB962C8B-B14F-4D97-AF65-F5344CB8AC3E}">
        <p14:creationId xmlns:p14="http://schemas.microsoft.com/office/powerpoint/2010/main" val="2834222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B665B37-007D-4A61-B596-604137E2422E}" type="slidenum">
              <a:rPr lang="zh-CN" altLang="en-US" smtClean="0"/>
              <a:t>17</a:t>
            </a:fld>
            <a:endParaRPr lang="zh-CN" altLang="en-US"/>
          </a:p>
        </p:txBody>
      </p:sp>
    </p:spTree>
    <p:extLst>
      <p:ext uri="{BB962C8B-B14F-4D97-AF65-F5344CB8AC3E}">
        <p14:creationId xmlns:p14="http://schemas.microsoft.com/office/powerpoint/2010/main" val="209360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 在本次竞赛中，我们需要利用口碑平台上</a:t>
            </a:r>
            <a:r>
              <a:rPr lang="en-US" altLang="zh-CN" sz="1200" b="0" i="0" u="none" strike="noStrike" kern="1200" baseline="0" dirty="0">
                <a:solidFill>
                  <a:schemeClr val="tx1"/>
                </a:solidFill>
                <a:latin typeface="+mn-lt"/>
                <a:ea typeface="+mn-ea"/>
                <a:cs typeface="+mn-cs"/>
              </a:rPr>
              <a:t>2000</a:t>
            </a:r>
            <a:r>
              <a:rPr lang="zh-CN" altLang="en-US" sz="1200" b="0" i="0" u="none" strike="noStrike" kern="1200" baseline="0" dirty="0">
                <a:solidFill>
                  <a:schemeClr val="tx1"/>
                </a:solidFill>
                <a:latin typeface="+mn-lt"/>
                <a:ea typeface="+mn-ea"/>
                <a:cs typeface="+mn-cs"/>
              </a:rPr>
              <a:t>个商家在历史</a:t>
            </a:r>
            <a:r>
              <a:rPr lang="en-US" altLang="zh-CN" sz="1200" b="0" i="0" u="none" strike="noStrike" kern="1200" baseline="0" dirty="0">
                <a:solidFill>
                  <a:schemeClr val="tx1"/>
                </a:solidFill>
                <a:latin typeface="+mn-lt"/>
                <a:ea typeface="+mn-ea"/>
                <a:cs typeface="+mn-cs"/>
              </a:rPr>
              <a:t>16</a:t>
            </a:r>
            <a:r>
              <a:rPr lang="zh-CN" altLang="en-US" sz="1200" b="0" i="0" u="none" strike="noStrike" kern="1200" baseline="0" dirty="0">
                <a:solidFill>
                  <a:schemeClr val="tx1"/>
                </a:solidFill>
                <a:latin typeface="+mn-lt"/>
                <a:ea typeface="+mn-ea"/>
                <a:cs typeface="+mn-cs"/>
              </a:rPr>
              <a:t>个月的客流量数据，对这</a:t>
            </a:r>
            <a:r>
              <a:rPr lang="en-US" altLang="zh-CN" sz="1200" b="0" i="0" u="none" strike="noStrike" kern="1200" baseline="0" dirty="0">
                <a:solidFill>
                  <a:schemeClr val="tx1"/>
                </a:solidFill>
                <a:latin typeface="+mn-lt"/>
                <a:ea typeface="+mn-ea"/>
                <a:cs typeface="+mn-cs"/>
              </a:rPr>
              <a:t>2000</a:t>
            </a:r>
            <a:r>
              <a:rPr lang="zh-CN" altLang="en-US" sz="1200" b="0" i="0" u="none" strike="noStrike" kern="1200" baseline="0" dirty="0">
                <a:solidFill>
                  <a:schemeClr val="tx1"/>
                </a:solidFill>
                <a:latin typeface="+mn-lt"/>
                <a:ea typeface="+mn-ea"/>
                <a:cs typeface="+mn-cs"/>
              </a:rPr>
              <a:t>个商家在未来两周内每天的客流量做出预测。显然这是一个回归问题。我们主要利用了两大回归模型来进行预测，它们分别是时间序列加权回归模型（</a:t>
            </a:r>
            <a:r>
              <a:rPr lang="en-US" altLang="zh-CN" sz="1200" b="0" i="0" u="none" strike="noStrike" kern="1200" baseline="0" dirty="0">
                <a:solidFill>
                  <a:schemeClr val="tx1"/>
                </a:solidFill>
                <a:latin typeface="+mn-lt"/>
                <a:ea typeface="+mn-ea"/>
                <a:cs typeface="+mn-cs"/>
              </a:rPr>
              <a:t>Time Series </a:t>
            </a:r>
            <a:r>
              <a:rPr lang="en-US" altLang="zh-CN" sz="1200" b="0" i="0" u="none" strike="noStrike" kern="1200" baseline="0" dirty="0" err="1">
                <a:solidFill>
                  <a:schemeClr val="tx1"/>
                </a:solidFill>
                <a:latin typeface="+mn-lt"/>
                <a:ea typeface="+mn-ea"/>
                <a:cs typeface="+mn-cs"/>
              </a:rPr>
              <a:t>WeightedRegression,TSWR</a:t>
            </a:r>
            <a:r>
              <a:rPr lang="zh-CN" altLang="en-US" sz="1200" b="0" i="0" u="none" strike="noStrike" kern="1200" baseline="0" dirty="0">
                <a:solidFill>
                  <a:schemeClr val="tx1"/>
                </a:solidFill>
                <a:latin typeface="+mn-lt"/>
                <a:ea typeface="+mn-ea"/>
                <a:cs typeface="+mn-cs"/>
              </a:rPr>
              <a:t>），和基于现有树模型的回归模型（</a:t>
            </a:r>
            <a:r>
              <a:rPr lang="en-US" altLang="zh-CN" sz="1200" b="0" i="0" u="none" strike="noStrike" kern="1200" baseline="0" dirty="0" err="1">
                <a:solidFill>
                  <a:schemeClr val="tx1"/>
                </a:solidFill>
                <a:latin typeface="+mn-lt"/>
                <a:ea typeface="+mn-ea"/>
                <a:cs typeface="+mn-cs"/>
              </a:rPr>
              <a:t>Xgboost</a:t>
            </a:r>
            <a:r>
              <a:rPr lang="en-US" altLang="zh-CN" sz="1200" b="0" i="0" u="none" strike="noStrike" kern="1200" baseline="0" dirty="0">
                <a:solidFill>
                  <a:schemeClr val="tx1"/>
                </a:solidFill>
                <a:latin typeface="+mn-lt"/>
                <a:ea typeface="+mn-ea"/>
                <a:cs typeface="+mn-cs"/>
              </a:rPr>
              <a:t> and </a:t>
            </a:r>
            <a:r>
              <a:rPr lang="en-US" altLang="zh-CN" sz="1200" b="0" i="0" u="none" strike="noStrike" kern="1200" baseline="0" dirty="0" err="1">
                <a:solidFill>
                  <a:schemeClr val="tx1"/>
                </a:solidFill>
                <a:latin typeface="+mn-lt"/>
                <a:ea typeface="+mn-ea"/>
                <a:cs typeface="+mn-cs"/>
              </a:rPr>
              <a:t>RandomForest</a:t>
            </a:r>
            <a:r>
              <a:rPr lang="en-US" altLang="zh-CN" sz="1200" b="0" i="0" u="none" strike="noStrike" kern="1200" baseline="0" dirty="0">
                <a:solidFill>
                  <a:schemeClr val="tx1"/>
                </a:solidFill>
                <a:latin typeface="+mn-lt"/>
                <a:ea typeface="+mn-ea"/>
                <a:cs typeface="+mn-cs"/>
              </a:rPr>
              <a:t> Regression</a:t>
            </a:r>
            <a:r>
              <a:rPr lang="zh-CN" altLang="en-US" sz="1200" b="0" i="0" u="none" strike="noStrike" kern="1200" baseline="0" dirty="0">
                <a:solidFill>
                  <a:schemeClr val="tx1"/>
                </a:solidFill>
                <a:latin typeface="+mn-lt"/>
                <a:ea typeface="+mn-ea"/>
                <a:cs typeface="+mn-cs"/>
              </a:rPr>
              <a:t>）。根据对赛题的理解，我们选取了</a:t>
            </a:r>
            <a:r>
              <a:rPr lang="en-US" altLang="zh-CN" sz="1200" b="0" i="0" u="none" strike="noStrike" kern="1200" baseline="0" dirty="0">
                <a:solidFill>
                  <a:schemeClr val="tx1"/>
                </a:solidFill>
                <a:latin typeface="+mn-lt"/>
                <a:ea typeface="+mn-ea"/>
                <a:cs typeface="+mn-cs"/>
              </a:rPr>
              <a:t>2016.10.18</a:t>
            </a:r>
            <a:r>
              <a:rPr lang="zh-CN" altLang="en-US" sz="1200" b="0" i="0" u="none" strike="noStrike" kern="1200" baseline="0" dirty="0">
                <a:solidFill>
                  <a:schemeClr val="tx1"/>
                </a:solidFill>
                <a:latin typeface="+mn-lt"/>
                <a:ea typeface="+mn-ea"/>
                <a:cs typeface="+mn-cs"/>
              </a:rPr>
              <a:t>到</a:t>
            </a:r>
            <a:r>
              <a:rPr lang="en-US" altLang="zh-CN" sz="1200" b="0" i="0" u="none" strike="noStrike" kern="1200" baseline="0" dirty="0">
                <a:solidFill>
                  <a:schemeClr val="tx1"/>
                </a:solidFill>
                <a:latin typeface="+mn-lt"/>
                <a:ea typeface="+mn-ea"/>
                <a:cs typeface="+mn-cs"/>
              </a:rPr>
              <a:t>2016.10.31</a:t>
            </a:r>
            <a:r>
              <a:rPr lang="zh-CN" altLang="en-US" sz="1200" b="0" i="0" u="none" strike="noStrike" kern="1200" baseline="0" dirty="0">
                <a:solidFill>
                  <a:schemeClr val="tx1"/>
                </a:solidFill>
                <a:latin typeface="+mn-lt"/>
                <a:ea typeface="+mn-ea"/>
                <a:cs typeface="+mn-cs"/>
              </a:rPr>
              <a:t>共计</a:t>
            </a:r>
            <a:r>
              <a:rPr lang="en-US" altLang="zh-CN" sz="1200" b="0" i="0" u="none" strike="noStrike" kern="1200" baseline="0" dirty="0">
                <a:solidFill>
                  <a:schemeClr val="tx1"/>
                </a:solidFill>
                <a:latin typeface="+mn-lt"/>
                <a:ea typeface="+mn-ea"/>
                <a:cs typeface="+mn-cs"/>
              </a:rPr>
              <a:t>14</a:t>
            </a:r>
            <a:r>
              <a:rPr lang="zh-CN" altLang="en-US" sz="1200" b="0" i="0" u="none" strike="noStrike" kern="1200" baseline="0" dirty="0">
                <a:solidFill>
                  <a:schemeClr val="tx1"/>
                </a:solidFill>
                <a:latin typeface="+mn-lt"/>
                <a:ea typeface="+mn-ea"/>
                <a:cs typeface="+mn-cs"/>
              </a:rPr>
              <a:t>天的数据作为线下测试集。我们首先在线下进行优化，并选择在线下有效的方法提交到线上进行验证。我们始终确保我们的提交到线上的方法均经过线下测试，这是我们的成绩得以快速提升的重要原因之一。本次比赛，在排除国庆节等干扰后，线上线下成绩的变化量基本能够保持一致。</a:t>
            </a:r>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5</a:t>
            </a:fld>
            <a:endParaRPr lang="zh-CN" altLang="en-US"/>
          </a:p>
        </p:txBody>
      </p:sp>
    </p:spTree>
    <p:extLst>
      <p:ext uri="{BB962C8B-B14F-4D97-AF65-F5344CB8AC3E}">
        <p14:creationId xmlns:p14="http://schemas.microsoft.com/office/powerpoint/2010/main" val="95720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一个最基本的思路是，对于每个商家，将测试时间段的</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天的客流量预测为其训练时间段的客流量的均值</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式中，</a:t>
            </a:r>
            <a:r>
              <a:rPr lang="en-US" altLang="zh-CN" sz="1200" kern="1200" dirty="0">
                <a:solidFill>
                  <a:schemeClr val="tx1"/>
                </a:solidFill>
                <a:effectLst/>
                <a:latin typeface="+mn-lt"/>
                <a:ea typeface="+mn-ea"/>
                <a:cs typeface="+mn-cs"/>
              </a:rPr>
              <a:t>Y</a:t>
            </a:r>
            <a:r>
              <a:rPr lang="en-US" altLang="zh-CN" sz="1200" kern="1200" baseline="-250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为商家</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的预测值；</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为训练时间段日集；</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表示训练时间段的日数；</a:t>
            </a:r>
            <a:r>
              <a:rPr lang="en-US" altLang="zh-CN" sz="1200" kern="1200" dirty="0" err="1">
                <a:solidFill>
                  <a:schemeClr val="tx1"/>
                </a:solidFill>
                <a:effectLst/>
                <a:latin typeface="+mn-lt"/>
                <a:ea typeface="+mn-ea"/>
                <a:cs typeface="+mn-cs"/>
              </a:rPr>
              <a:t>K</a:t>
            </a:r>
            <a:r>
              <a:rPr lang="en-US" altLang="zh-CN" sz="1200" kern="1200" baseline="-25000" dirty="0" err="1">
                <a:solidFill>
                  <a:schemeClr val="tx1"/>
                </a:solidFill>
                <a:effectLst/>
                <a:latin typeface="+mn-lt"/>
                <a:ea typeface="+mn-ea"/>
                <a:cs typeface="+mn-cs"/>
              </a:rPr>
              <a:t>A,m</a:t>
            </a:r>
            <a:r>
              <a:rPr lang="zh-CN" altLang="zh-CN" sz="1200" kern="1200" dirty="0">
                <a:solidFill>
                  <a:schemeClr val="tx1"/>
                </a:solidFill>
                <a:effectLst/>
                <a:latin typeface="+mn-lt"/>
                <a:ea typeface="+mn-ea"/>
                <a:cs typeface="+mn-cs"/>
              </a:rPr>
              <a:t>表示商家</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在日</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的客流量值。</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我们把均值看做是对训练时间段的客流量的回归，那么显然我们可以找到一个比均值更优秀的回归值，</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这个回归值应该满足在训练时间段的</a:t>
            </a:r>
            <a:r>
              <a:rPr lang="en-US" altLang="zh-CN" sz="1200" kern="1200" dirty="0">
                <a:solidFill>
                  <a:schemeClr val="tx1"/>
                </a:solidFill>
                <a:effectLst/>
                <a:latin typeface="+mn-lt"/>
                <a:ea typeface="+mn-ea"/>
                <a:cs typeface="+mn-cs"/>
              </a:rPr>
              <a:t>28</a:t>
            </a:r>
            <a:r>
              <a:rPr lang="zh-CN" altLang="zh-CN" sz="1200" kern="1200" dirty="0">
                <a:solidFill>
                  <a:schemeClr val="tx1"/>
                </a:solidFill>
                <a:effectLst/>
                <a:latin typeface="+mn-lt"/>
                <a:ea typeface="+mn-ea"/>
                <a:cs typeface="+mn-cs"/>
              </a:rPr>
              <a:t>天上的损失值最小。我们将这个值作为这个商家在待测的</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天上的预测。</a:t>
            </a:r>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6</a:t>
            </a:fld>
            <a:endParaRPr lang="zh-CN" altLang="en-US"/>
          </a:p>
        </p:txBody>
      </p:sp>
    </p:spTree>
    <p:extLst>
      <p:ext uri="{BB962C8B-B14F-4D97-AF65-F5344CB8AC3E}">
        <p14:creationId xmlns:p14="http://schemas.microsoft.com/office/powerpoint/2010/main" val="285359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通过对数据的观察和对问题的分析，我们发现商家的经营情况是不断变化的，越靠近测试时间段的样本重要性越大；此外，相对于老商家，一个刚刚开始营业的商家对上述的重要性应该更加敏感。因而我们给选取的每一天加上一个权重，使得越靠近测试时间段的样本的权重越大，同时对于一个商家，越远离该商家开始营业的时间的样本的权重越大。经过线下测试，我们设计了如下三个权重函数：</a:t>
            </a:r>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7</a:t>
            </a:fld>
            <a:endParaRPr lang="zh-CN" altLang="en-US"/>
          </a:p>
        </p:txBody>
      </p:sp>
    </p:spTree>
    <p:extLst>
      <p:ext uri="{BB962C8B-B14F-4D97-AF65-F5344CB8AC3E}">
        <p14:creationId xmlns:p14="http://schemas.microsoft.com/office/powerpoint/2010/main" val="248422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通过对数据的观察和对问题的分析，我们发现商家的客流量具有明显的周期性，而且不同商家的周期性不同。例如一些美食商家周末的客流量更低，而一些超市受周末的影响不大，而不同的美食商家的情况也不相同。为此，我们设计了曜日（</a:t>
            </a:r>
            <a:r>
              <a:rPr lang="en-US" altLang="zh-CN" sz="1200" kern="1200" dirty="0">
                <a:solidFill>
                  <a:schemeClr val="tx1"/>
                </a:solidFill>
                <a:effectLst/>
                <a:latin typeface="+mn-lt"/>
                <a:ea typeface="+mn-ea"/>
                <a:cs typeface="+mn-cs"/>
              </a:rPr>
              <a:t>day of week</a:t>
            </a:r>
            <a:r>
              <a:rPr lang="zh-CN" altLang="zh-CN" sz="1200" kern="1200" dirty="0">
                <a:solidFill>
                  <a:schemeClr val="tx1"/>
                </a:solidFill>
                <a:effectLst/>
                <a:latin typeface="+mn-lt"/>
                <a:ea typeface="+mn-ea"/>
                <a:cs typeface="+mn-cs"/>
              </a:rPr>
              <a:t>）权重函数</a:t>
            </a:r>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9</a:t>
            </a:fld>
            <a:endParaRPr lang="zh-CN" altLang="en-US"/>
          </a:p>
        </p:txBody>
      </p:sp>
    </p:spTree>
    <p:extLst>
      <p:ext uri="{BB962C8B-B14F-4D97-AF65-F5344CB8AC3E}">
        <p14:creationId xmlns:p14="http://schemas.microsoft.com/office/powerpoint/2010/main" val="2569320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我们选取排除掉节日等异常因素的近六个月的时间段作为第二训练时间段。在这个时间段上，我们为每个曜日计算出一个最优系数，即能够在乘以这个系数后最小化损失值的系数</a:t>
            </a:r>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10</a:t>
            </a:fld>
            <a:endParaRPr lang="zh-CN" altLang="en-US"/>
          </a:p>
        </p:txBody>
      </p:sp>
    </p:spTree>
    <p:extLst>
      <p:ext uri="{BB962C8B-B14F-4D97-AF65-F5344CB8AC3E}">
        <p14:creationId xmlns:p14="http://schemas.microsoft.com/office/powerpoint/2010/main" val="85771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10</a:t>
            </a:r>
            <a:r>
              <a:rPr lang="zh-CN" altLang="en-US" dirty="0"/>
              <a:t>式和</a:t>
            </a:r>
            <a:r>
              <a:rPr lang="en-US" altLang="zh-CN" dirty="0"/>
              <a:t>12</a:t>
            </a:r>
            <a:r>
              <a:rPr lang="zh-CN" altLang="en-US" dirty="0"/>
              <a:t>式加权</a:t>
            </a:r>
          </a:p>
        </p:txBody>
      </p:sp>
      <p:sp>
        <p:nvSpPr>
          <p:cNvPr id="4" name="灯片编号占位符 3"/>
          <p:cNvSpPr>
            <a:spLocks noGrp="1"/>
          </p:cNvSpPr>
          <p:nvPr>
            <p:ph type="sldNum" sz="quarter" idx="10"/>
          </p:nvPr>
        </p:nvSpPr>
        <p:spPr/>
        <p:txBody>
          <a:bodyPr/>
          <a:lstStyle/>
          <a:p>
            <a:fld id="{EB665B37-007D-4A61-B596-604137E2422E}" type="slidenum">
              <a:rPr lang="zh-CN" altLang="en-US" smtClean="0"/>
              <a:t>11</a:t>
            </a:fld>
            <a:endParaRPr lang="zh-CN" altLang="en-US"/>
          </a:p>
        </p:txBody>
      </p:sp>
    </p:spTree>
    <p:extLst>
      <p:ext uri="{BB962C8B-B14F-4D97-AF65-F5344CB8AC3E}">
        <p14:creationId xmlns:p14="http://schemas.microsoft.com/office/powerpoint/2010/main" val="263962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在天池论坛上取得了赛题训练时间段的天气情况及测试时间段的天气预报情况。通过对数据的观察和对问题的分析，我们发现商家的客流量受天气情况的影响，例如大多数商家在阴雨天气的客流量明显比晴天的客流量低。我们按照暴雨、大雨、中雨、小雨、阴、多云、晴等天气将天气数值化，并依据线下测试将该数值线性映射为系数。我们将</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分别改进为</a:t>
            </a:r>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12</a:t>
            </a:fld>
            <a:endParaRPr lang="zh-CN" altLang="en-US"/>
          </a:p>
        </p:txBody>
      </p:sp>
    </p:spTree>
    <p:extLst>
      <p:ext uri="{BB962C8B-B14F-4D97-AF65-F5344CB8AC3E}">
        <p14:creationId xmlns:p14="http://schemas.microsoft.com/office/powerpoint/2010/main" val="139403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665B37-007D-4A61-B596-604137E2422E}" type="slidenum">
              <a:rPr lang="zh-CN" altLang="en-US" smtClean="0"/>
              <a:t>13</a:t>
            </a:fld>
            <a:endParaRPr lang="zh-CN" altLang="en-US"/>
          </a:p>
        </p:txBody>
      </p:sp>
    </p:spTree>
    <p:extLst>
      <p:ext uri="{BB962C8B-B14F-4D97-AF65-F5344CB8AC3E}">
        <p14:creationId xmlns:p14="http://schemas.microsoft.com/office/powerpoint/2010/main" val="305532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381564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391632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1123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405584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140200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300589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298727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24314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292674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274092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ED7811B-968F-4FAB-9D18-15D8C85630ED}" type="datetimeFigureOut">
              <a:rPr lang="zh-CN" altLang="en-US" smtClean="0"/>
              <a:t>2017/8/21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174684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811B-968F-4FAB-9D18-15D8C85630ED}" type="datetimeFigureOut">
              <a:rPr lang="zh-CN" altLang="en-US" smtClean="0"/>
              <a:t>2017/8/21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D5483-45A2-4D90-8DD8-2887BA8FB212}" type="slidenum">
              <a:rPr lang="zh-CN" altLang="en-US" smtClean="0"/>
              <a:t>‹#›</a:t>
            </a:fld>
            <a:endParaRPr lang="zh-CN" altLang="en-US"/>
          </a:p>
        </p:txBody>
      </p:sp>
    </p:spTree>
    <p:extLst>
      <p:ext uri="{BB962C8B-B14F-4D97-AF65-F5344CB8AC3E}">
        <p14:creationId xmlns:p14="http://schemas.microsoft.com/office/powerpoint/2010/main" val="44444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png"/><Relationship Id="rId4" Type="http://schemas.openxmlformats.org/officeDocument/2006/relationships/image" Target="../media/image46.jpeg"/><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10.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9318171" cy="2387600"/>
          </a:xfrm>
        </p:spPr>
        <p:txBody>
          <a:bodyPr>
            <a:normAutofit/>
          </a:bodyPr>
          <a:lstStyle/>
          <a:p>
            <a:r>
              <a:rPr lang="en-US" altLang="zh-CN" sz="3200" dirty="0"/>
              <a:t>IJCAI-17 The Forecasting of Consumers’ traffic for Merchants of </a:t>
            </a:r>
            <a:r>
              <a:rPr lang="en-US" altLang="zh-CN" sz="3200" dirty="0" err="1"/>
              <a:t>Koubei</a:t>
            </a:r>
            <a:endParaRPr lang="zh-CN" altLang="en-US" sz="3200"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CAT team</a:t>
            </a:r>
            <a:endParaRPr lang="zh-CN" altLang="en-US" dirty="0"/>
          </a:p>
        </p:txBody>
      </p:sp>
    </p:spTree>
    <p:extLst>
      <p:ext uri="{BB962C8B-B14F-4D97-AF65-F5344CB8AC3E}">
        <p14:creationId xmlns:p14="http://schemas.microsoft.com/office/powerpoint/2010/main" val="70161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3840480" cy="523220"/>
          </a:xfrm>
          <a:prstGeom prst="rect">
            <a:avLst/>
          </a:prstGeom>
          <a:noFill/>
        </p:spPr>
        <p:txBody>
          <a:bodyPr wrap="square" rtlCol="0">
            <a:spAutoFit/>
          </a:bodyPr>
          <a:lstStyle/>
          <a:p>
            <a:r>
              <a:rPr lang="en-US" altLang="zh-CN" sz="2800" dirty="0"/>
              <a:t>Day of week factor</a:t>
            </a:r>
            <a:endParaRPr lang="zh-CN" altLang="en-US" sz="2800" dirty="0"/>
          </a:p>
        </p:txBody>
      </p:sp>
      <p:sp>
        <p:nvSpPr>
          <p:cNvPr id="5" name="文本框 4"/>
          <p:cNvSpPr txBox="1"/>
          <p:nvPr/>
        </p:nvSpPr>
        <p:spPr>
          <a:xfrm>
            <a:off x="426720" y="1484868"/>
            <a:ext cx="4663440" cy="369332"/>
          </a:xfrm>
          <a:prstGeom prst="rect">
            <a:avLst/>
          </a:prstGeom>
          <a:noFill/>
        </p:spPr>
        <p:txBody>
          <a:bodyPr wrap="square" rtlCol="0">
            <a:spAutoFit/>
          </a:bodyPr>
          <a:lstStyle/>
          <a:p>
            <a:r>
              <a:rPr lang="en-US" altLang="zh-CN" dirty="0" err="1">
                <a:solidFill>
                  <a:schemeClr val="accent2"/>
                </a:solidFill>
              </a:rPr>
              <a:t>caculate</a:t>
            </a:r>
            <a:r>
              <a:rPr lang="en-US" altLang="zh-CN" dirty="0">
                <a:solidFill>
                  <a:schemeClr val="accent2"/>
                </a:solidFill>
              </a:rPr>
              <a:t> an optimal coefficient for day of week</a:t>
            </a:r>
            <a:endParaRPr lang="zh-CN" altLang="en-US" dirty="0">
              <a:solidFill>
                <a:schemeClr val="accent2"/>
              </a:solidFill>
            </a:endParaRP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980588391"/>
                  </p:ext>
                </p:extLst>
              </p:nvPr>
            </p:nvGraphicFramePr>
            <p:xfrm>
              <a:off x="2293620" y="1854200"/>
              <a:ext cx="7571740" cy="821817"/>
            </p:xfrm>
            <a:graphic>
              <a:graphicData uri="http://schemas.openxmlformats.org/drawingml/2006/table">
                <a:tbl>
                  <a:tblPr firstRow="1" firstCol="1" bandRow="1">
                    <a:tableStyleId>{2D5ABB26-0587-4C30-8999-92F81FD0307C}</a:tableStyleId>
                  </a:tblPr>
                  <a:tblGrid>
                    <a:gridCol w="6799580">
                      <a:extLst>
                        <a:ext uri="{9D8B030D-6E8A-4147-A177-3AD203B41FA5}">
                          <a16:colId xmlns:a16="http://schemas.microsoft.com/office/drawing/2014/main" val="20000"/>
                        </a:ext>
                      </a:extLst>
                    </a:gridCol>
                    <a:gridCol w="772160">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smtClean="0">
                                        <a:solidFill>
                                          <a:srgbClr val="00B050"/>
                                        </a:solidFill>
                                        <a:effectLst/>
                                        <a:latin typeface="Cambria Math" panose="02040503050406030204" pitchFamily="18" charset="0"/>
                                      </a:rPr>
                                    </m:ctrlPr>
                                  </m:sSubPr>
                                  <m:e>
                                    <m:r>
                                      <a:rPr lang="en-US" sz="2400" kern="100">
                                        <a:solidFill>
                                          <a:srgbClr val="00B050"/>
                                        </a:solidFill>
                                        <a:effectLst/>
                                        <a:latin typeface="Cambria Math" panose="02040503050406030204" pitchFamily="18" charset="0"/>
                                      </a:rPr>
                                      <m:t>𝑝</m:t>
                                    </m:r>
                                  </m:e>
                                  <m:sub>
                                    <m:r>
                                      <a:rPr lang="en-US" sz="2400" kern="100">
                                        <a:solidFill>
                                          <a:srgbClr val="00B050"/>
                                        </a:solidFill>
                                        <a:effectLst/>
                                        <a:latin typeface="Cambria Math" panose="02040503050406030204" pitchFamily="18" charset="0"/>
                                      </a:rPr>
                                      <m:t>𝐴</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𝜓</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𝑎𝑟𝑔𝑚𝑖𝑛</m:t>
                                    </m:r>
                                  </m:e>
                                  <m:sub>
                                    <m:r>
                                      <a:rPr lang="en-US" sz="2400" kern="100">
                                        <a:effectLst/>
                                        <a:latin typeface="Cambria Math" panose="02040503050406030204" pitchFamily="18" charset="0"/>
                                      </a:rPr>
                                      <m:t>𝑝</m:t>
                                    </m:r>
                                  </m:sub>
                                </m:sSub>
                                <m:d>
                                  <m:dPr>
                                    <m:ctrlPr>
                                      <a:rPr lang="zh-CN" sz="2400" i="1" kern="100">
                                        <a:effectLst/>
                                        <a:latin typeface="Cambria Math" panose="02040503050406030204" pitchFamily="18" charset="0"/>
                                      </a:rPr>
                                    </m:ctrlPr>
                                  </m:dPr>
                                  <m:e>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sSubSup>
                                          <m:sSubSupPr>
                                            <m:ctrlPr>
                                              <a:rPr lang="zh-CN" sz="2400" i="1" kern="100">
                                                <a:effectLst/>
                                                <a:latin typeface="Cambria Math" panose="02040503050406030204" pitchFamily="18" charset="0"/>
                                              </a:rPr>
                                            </m:ctrlPr>
                                          </m:sSubSupPr>
                                          <m:e>
                                            <m:r>
                                              <a:rPr lang="en-US" sz="2400" kern="100">
                                                <a:effectLst/>
                                                <a:latin typeface="Cambria Math" panose="02040503050406030204" pitchFamily="18" charset="0"/>
                                              </a:rPr>
                                              <m:t>𝑀</m:t>
                                            </m:r>
                                          </m:e>
                                          <m:sub>
                                            <m:r>
                                              <a:rPr lang="en-US" sz="2400" kern="100">
                                                <a:effectLst/>
                                                <a:latin typeface="Cambria Math" panose="02040503050406030204" pitchFamily="18" charset="0"/>
                                              </a:rPr>
                                              <m:t>𝜓</m:t>
                                            </m:r>
                                          </m:sub>
                                          <m:sup>
                                            <m:r>
                                              <a:rPr lang="en-US" sz="2400" kern="100">
                                                <a:effectLst/>
                                                <a:latin typeface="Cambria Math" panose="02040503050406030204" pitchFamily="18" charset="0"/>
                                              </a:rPr>
                                              <m:t>′</m:t>
                                            </m:r>
                                          </m:sup>
                                        </m:sSubSup>
                                      </m:sub>
                                      <m:sup/>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𝐿</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𝑝</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𝑌</m:t>
                                                    </m:r>
                                                  </m:e>
                                                  <m:sub>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3</m:t>
                                                        </m:r>
                                                      </m:e>
                                                    </m:d>
                                                    <m:r>
                                                      <a:rPr lang="en-US" sz="2400" kern="100">
                                                        <a:effectLst/>
                                                        <a:latin typeface="Cambria Math" panose="02040503050406030204" pitchFamily="18" charset="0"/>
                                                      </a:rPr>
                                                      <m:t>,</m:t>
                                                    </m:r>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e>
                                        </m:d>
                                      </m:e>
                                    </m:nary>
                                  </m:e>
                                </m:d>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 </a:t>
                          </a:r>
                          <a:endParaRPr lang="zh-CN" sz="2400" kern="100" dirty="0">
                            <a:effectLst/>
                          </a:endParaRPr>
                        </a:p>
                        <a:p>
                          <a:pPr algn="l">
                            <a:spcAft>
                              <a:spcPts val="0"/>
                            </a:spcAft>
                          </a:pPr>
                          <a:r>
                            <a:rPr lang="en-US" sz="2400" kern="100" dirty="0">
                              <a:effectLst/>
                            </a:rPr>
                            <a:t>(11)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980588391"/>
                  </p:ext>
                </p:extLst>
              </p:nvPr>
            </p:nvGraphicFramePr>
            <p:xfrm>
              <a:off x="2293620" y="1854200"/>
              <a:ext cx="7571740" cy="862521"/>
            </p:xfrm>
            <a:graphic>
              <a:graphicData uri="http://schemas.openxmlformats.org/drawingml/2006/table">
                <a:tbl>
                  <a:tblPr firstRow="1" firstCol="1" bandRow="1">
                    <a:tableStyleId>{2D5ABB26-0587-4C30-8999-92F81FD0307C}</a:tableStyleId>
                  </a:tblPr>
                  <a:tblGrid>
                    <a:gridCol w="6799580"/>
                    <a:gridCol w="772160"/>
                  </a:tblGrid>
                  <a:tr h="862521">
                    <a:tc>
                      <a:txBody>
                        <a:bodyPr/>
                        <a:lstStyle/>
                        <a:p>
                          <a:endParaRPr lang="zh-CN"/>
                        </a:p>
                      </a:txBody>
                      <a:tcPr marL="68580" marR="68580" marT="0" marB="0">
                        <a:blipFill rotWithShape="0">
                          <a:blip r:embed="rId3"/>
                          <a:stretch>
                            <a:fillRect r="-11380" b="-6338"/>
                          </a:stretch>
                        </a:blipFill>
                      </a:tcPr>
                    </a:tc>
                    <a:tc>
                      <a:txBody>
                        <a:bodyPr/>
                        <a:lstStyle/>
                        <a:p>
                          <a:pPr algn="l">
                            <a:spcAft>
                              <a:spcPts val="0"/>
                            </a:spcAft>
                          </a:pPr>
                          <a:r>
                            <a:rPr lang="en-US" sz="2400" kern="100" dirty="0">
                              <a:effectLst/>
                            </a:rPr>
                            <a:t> </a:t>
                          </a:r>
                          <a:endParaRPr lang="zh-CN" sz="2400" kern="100" dirty="0">
                            <a:effectLst/>
                          </a:endParaRPr>
                        </a:p>
                        <a:p>
                          <a:pPr algn="l">
                            <a:spcAft>
                              <a:spcPts val="0"/>
                            </a:spcAft>
                          </a:pPr>
                          <a:r>
                            <a:rPr lang="en-US" sz="2400" kern="100" dirty="0">
                              <a:effectLst/>
                            </a:rPr>
                            <a:t>(11)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7" name="圆角矩形 6"/>
          <p:cNvSpPr/>
          <p:nvPr/>
        </p:nvSpPr>
        <p:spPr>
          <a:xfrm>
            <a:off x="8874760" y="1132820"/>
            <a:ext cx="1950720" cy="589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predict time</a:t>
            </a:r>
            <a:endParaRPr lang="zh-CN" altLang="en-US" dirty="0"/>
          </a:p>
        </p:txBody>
      </p:sp>
      <p:sp>
        <p:nvSpPr>
          <p:cNvPr id="8" name="圆角矩形 7"/>
          <p:cNvSpPr/>
          <p:nvPr/>
        </p:nvSpPr>
        <p:spPr>
          <a:xfrm>
            <a:off x="5521960" y="1142346"/>
            <a:ext cx="3352800" cy="589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solidFill>
                  <a:schemeClr val="accent2"/>
                </a:solidFill>
              </a:rPr>
              <a:t>last 6 months </a:t>
            </a:r>
          </a:p>
          <a:p>
            <a:pPr algn="ctr"/>
            <a:r>
              <a:rPr lang="en-US" altLang="zh-CN" dirty="0">
                <a:solidFill>
                  <a:schemeClr val="accent2"/>
                </a:solidFill>
              </a:rPr>
              <a:t>after excluding outliers</a:t>
            </a:r>
            <a:endParaRPr lang="zh-CN" altLang="en-US" dirty="0">
              <a:solidFill>
                <a:schemeClr val="accent2"/>
              </a:solidFill>
            </a:endParaRPr>
          </a:p>
        </p:txBody>
      </p:sp>
      <p:sp>
        <p:nvSpPr>
          <p:cNvPr id="9" name="文本框 8"/>
          <p:cNvSpPr txBox="1"/>
          <p:nvPr/>
        </p:nvSpPr>
        <p:spPr>
          <a:xfrm>
            <a:off x="6841490" y="763488"/>
            <a:ext cx="713740" cy="369332"/>
          </a:xfrm>
          <a:prstGeom prst="rect">
            <a:avLst/>
          </a:prstGeom>
          <a:noFill/>
        </p:spPr>
        <p:txBody>
          <a:bodyPr wrap="square" rtlCol="0">
            <a:spAutoFit/>
          </a:bodyPr>
          <a:lstStyle/>
          <a:p>
            <a:r>
              <a:rPr lang="en-US" altLang="zh-CN" dirty="0"/>
              <a:t>train</a:t>
            </a:r>
            <a:endParaRPr lang="zh-CN" altLang="en-US" dirty="0"/>
          </a:p>
        </p:txBody>
      </p:sp>
      <mc:AlternateContent xmlns:mc="http://schemas.openxmlformats.org/markup-compatibility/2006" xmlns:a14="http://schemas.microsoft.com/office/drawing/2010/main">
        <mc:Choice Requires="a14">
          <p:sp>
            <p:nvSpPr>
              <p:cNvPr id="10" name="文本框 9"/>
              <p:cNvSpPr txBox="1"/>
              <p:nvPr/>
            </p:nvSpPr>
            <p:spPr>
              <a:xfrm>
                <a:off x="3401208" y="3014394"/>
                <a:ext cx="4154022" cy="301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smtClean="0">
                              <a:latin typeface="Cambria Math" panose="02040503050406030204" pitchFamily="18" charset="0"/>
                            </a:rPr>
                          </m:ctrlPr>
                        </m:sSubPr>
                        <m:e>
                          <m:r>
                            <a:rPr lang="en-US" altLang="zh-CN" kern="100">
                              <a:latin typeface="Cambria Math" panose="02040503050406030204" pitchFamily="18" charset="0"/>
                            </a:rPr>
                            <m:t>𝑝</m:t>
                          </m:r>
                        </m:e>
                        <m:sub>
                          <m:r>
                            <a:rPr lang="en-US" altLang="zh-CN" kern="100">
                              <a:latin typeface="Cambria Math" panose="02040503050406030204" pitchFamily="18" charset="0"/>
                            </a:rPr>
                            <m:t>𝐴</m:t>
                          </m:r>
                          <m:r>
                            <a:rPr lang="en-US" altLang="zh-CN" kern="100">
                              <a:latin typeface="Cambria Math" panose="02040503050406030204" pitchFamily="18" charset="0"/>
                            </a:rPr>
                            <m:t>,</m:t>
                          </m:r>
                          <m:r>
                            <a:rPr lang="en-US" altLang="zh-CN" kern="100">
                              <a:latin typeface="Cambria Math" panose="02040503050406030204" pitchFamily="18" charset="0"/>
                            </a:rPr>
                            <m:t>𝜓</m:t>
                          </m:r>
                        </m:sub>
                      </m:sSub>
                      <m:r>
                        <a:rPr lang="en-US" altLang="zh-CN" b="0" i="1" kern="100" smtClean="0">
                          <a:latin typeface="Cambria Math" panose="02040503050406030204" pitchFamily="18" charset="0"/>
                        </a:rPr>
                        <m:t>      </m:t>
                      </m:r>
                      <m:r>
                        <a:rPr lang="en-US" altLang="zh-CN" b="0" i="1" smtClean="0">
                          <a:latin typeface="Cambria Math" panose="02040503050406030204" pitchFamily="18" charset="0"/>
                        </a:rPr>
                        <m:t>𝑡h𝑒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𝑚𝑒𝑟𝑐h𝑎𝑛𝑡</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𝐴</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m:t>
                      </m:r>
                      <m:r>
                        <a:rPr lang="en-US" altLang="zh-CN" b="0" i="0" smtClean="0">
                          <a:latin typeface="Cambria Math" panose="02040503050406030204" pitchFamily="18" charset="0"/>
                        </a:rPr>
                        <m:t> </m:t>
                      </m:r>
                      <m:r>
                        <a:rPr lang="en-US" altLang="zh-CN" kern="100" smtClean="0">
                          <a:solidFill>
                            <a:srgbClr val="ED7D31"/>
                          </a:solidFill>
                          <a:latin typeface="Cambria Math" panose="02040503050406030204" pitchFamily="18" charset="0"/>
                        </a:rPr>
                        <m:t>𝜓</m:t>
                      </m:r>
                    </m:oMath>
                  </m:oMathPara>
                </a14:m>
                <a:endParaRPr lang="zh-CN" altLang="en-US" dirty="0">
                  <a:solidFill>
                    <a:srgbClr val="ED7D3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401208" y="3014394"/>
                <a:ext cx="4154022" cy="301749"/>
              </a:xfrm>
              <a:prstGeom prst="rect">
                <a:avLst/>
              </a:prstGeom>
              <a:blipFill rotWithShape="0">
                <a:blip r:embed="rId4"/>
                <a:stretch>
                  <a:fillRect l="-881" r="-1615" b="-2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401208" y="3705274"/>
                <a:ext cx="33745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kern="100" smtClean="0">
                              <a:latin typeface="Cambria Math" panose="02040503050406030204" pitchFamily="18" charset="0"/>
                            </a:rPr>
                          </m:ctrlPr>
                        </m:sSupPr>
                        <m:e>
                          <m:r>
                            <a:rPr lang="en-US" altLang="zh-CN" b="0" i="1" kern="100" smtClean="0">
                              <a:latin typeface="Cambria Math" panose="02040503050406030204" pitchFamily="18" charset="0"/>
                            </a:rPr>
                            <m:t>𝑀</m:t>
                          </m:r>
                        </m:e>
                        <m:sup>
                          <m:r>
                            <a:rPr lang="en-US" altLang="zh-CN" b="0" i="1" kern="100" smtClean="0">
                              <a:latin typeface="Cambria Math" panose="02040503050406030204" pitchFamily="18" charset="0"/>
                            </a:rPr>
                            <m:t>′</m:t>
                          </m:r>
                        </m:sup>
                      </m:sSup>
                      <m:r>
                        <a:rPr lang="en-US" altLang="zh-CN" b="0" i="1" kern="100" smtClean="0">
                          <a:latin typeface="Cambria Math" panose="02040503050406030204" pitchFamily="18" charset="0"/>
                        </a:rPr>
                        <m:t>     </m:t>
                      </m:r>
                      <m:r>
                        <a:rPr lang="en-US" altLang="zh-CN" b="0" i="1" smtClean="0">
                          <a:latin typeface="Cambria Math" panose="02040503050406030204" pitchFamily="18" charset="0"/>
                        </a:rPr>
                        <m:t>𝑡𝑟𝑎𝑖𝑛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𝑠𝑒𝑡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𝑙𝑎𝑠𝑡</m:t>
                      </m:r>
                      <m:r>
                        <a:rPr lang="en-US" altLang="zh-CN" b="0" i="1" smtClean="0">
                          <a:latin typeface="Cambria Math" panose="02040503050406030204" pitchFamily="18" charset="0"/>
                        </a:rPr>
                        <m:t> 6 </m:t>
                      </m:r>
                      <m:r>
                        <a:rPr lang="en-US" altLang="zh-CN" b="0" i="1" smtClean="0">
                          <a:latin typeface="Cambria Math" panose="02040503050406030204" pitchFamily="18" charset="0"/>
                        </a:rPr>
                        <m:t>𝑚𝑜𝑛𝑡h𝑠</m:t>
                      </m:r>
                    </m:oMath>
                  </m:oMathPara>
                </a14:m>
                <a:endParaRPr lang="zh-CN" altLang="en-US" dirty="0">
                  <a:solidFill>
                    <a:srgbClr val="ED7D3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401208" y="3705274"/>
                <a:ext cx="3374514" cy="276999"/>
              </a:xfrm>
              <a:prstGeom prst="rect">
                <a:avLst/>
              </a:prstGeom>
              <a:blipFill rotWithShape="0">
                <a:blip r:embed="rId5"/>
                <a:stretch>
                  <a:fillRect l="-1264" t="-2222" r="-1264"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3401208" y="4321912"/>
                <a:ext cx="6223563" cy="296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smtClean="0">
                              <a:latin typeface="Cambria Math" panose="02040503050406030204" pitchFamily="18" charset="0"/>
                            </a:rPr>
                          </m:ctrlPr>
                        </m:sSubPr>
                        <m:e>
                          <m:r>
                            <a:rPr lang="en-US" altLang="zh-CN" kern="100">
                              <a:latin typeface="Cambria Math" panose="02040503050406030204" pitchFamily="18" charset="0"/>
                            </a:rPr>
                            <m:t>𝑌</m:t>
                          </m:r>
                        </m:e>
                        <m:sub>
                          <m:d>
                            <m:dPr>
                              <m:ctrlPr>
                                <a:rPr lang="zh-CN" altLang="zh-CN" i="1" kern="100">
                                  <a:latin typeface="Cambria Math" panose="02040503050406030204" pitchFamily="18" charset="0"/>
                                </a:rPr>
                              </m:ctrlPr>
                            </m:dPr>
                            <m:e>
                              <m:r>
                                <a:rPr lang="en-US" altLang="zh-CN" kern="100">
                                  <a:latin typeface="Cambria Math" panose="02040503050406030204" pitchFamily="18" charset="0"/>
                                </a:rPr>
                                <m:t>3</m:t>
                              </m:r>
                            </m:e>
                          </m:d>
                          <m:r>
                            <a:rPr lang="en-US" altLang="zh-CN" kern="100">
                              <a:latin typeface="Cambria Math" panose="02040503050406030204" pitchFamily="18" charset="0"/>
                            </a:rPr>
                            <m:t>,</m:t>
                          </m:r>
                          <m:r>
                            <a:rPr lang="en-US" altLang="zh-CN" kern="100">
                              <a:latin typeface="Cambria Math" panose="02040503050406030204" pitchFamily="18" charset="0"/>
                            </a:rPr>
                            <m:t>𝐴</m:t>
                          </m:r>
                          <m:r>
                            <a:rPr lang="en-US" altLang="zh-CN" kern="100">
                              <a:latin typeface="Cambria Math" panose="02040503050406030204" pitchFamily="18" charset="0"/>
                            </a:rPr>
                            <m:t>,</m:t>
                          </m:r>
                          <m:r>
                            <a:rPr lang="en-US" altLang="zh-CN" kern="100">
                              <a:latin typeface="Cambria Math" panose="02040503050406030204" pitchFamily="18" charset="0"/>
                            </a:rPr>
                            <m:t>𝑚</m:t>
                          </m:r>
                        </m:sub>
                      </m:sSub>
                      <m:r>
                        <a:rPr lang="en-US" altLang="zh-CN" b="0" i="1" kern="100" smtClean="0">
                          <a:latin typeface="Cambria Math" panose="02040503050406030204" pitchFamily="18" charset="0"/>
                        </a:rPr>
                        <m:t>    </m:t>
                      </m:r>
                      <m:r>
                        <a:rPr lang="en-US" altLang="zh-CN" b="0" i="1" smtClean="0">
                          <a:solidFill>
                            <a:srgbClr val="ED7D31"/>
                          </a:solidFill>
                          <a:latin typeface="Cambria Math" panose="02040503050406030204" pitchFamily="18" charset="0"/>
                        </a:rPr>
                        <m:t>𝑓𝑜𝑟𝑚𝑢𝑙𝑎</m:t>
                      </m:r>
                      <m:r>
                        <a:rPr lang="en-US" altLang="zh-CN" b="0" i="1" smtClean="0">
                          <a:solidFill>
                            <a:srgbClr val="ED7D31"/>
                          </a:solidFill>
                          <a:latin typeface="Cambria Math" panose="02040503050406030204" pitchFamily="18" charset="0"/>
                        </a:rPr>
                        <m:t> </m:t>
                      </m:r>
                      <m:sSup>
                        <m:sSupPr>
                          <m:ctrlPr>
                            <a:rPr lang="en-US" altLang="zh-CN" b="0" i="1" smtClean="0">
                              <a:solidFill>
                                <a:srgbClr val="ED7D31"/>
                              </a:solidFill>
                              <a:latin typeface="Cambria Math" panose="02040503050406030204" pitchFamily="18" charset="0"/>
                            </a:rPr>
                          </m:ctrlPr>
                        </m:sSupPr>
                        <m:e>
                          <m:d>
                            <m:dPr>
                              <m:ctrlPr>
                                <a:rPr lang="en-US" altLang="zh-CN" b="0" i="1" smtClean="0">
                                  <a:solidFill>
                                    <a:srgbClr val="ED7D31"/>
                                  </a:solidFill>
                                  <a:latin typeface="Cambria Math" panose="02040503050406030204" pitchFamily="18" charset="0"/>
                                </a:rPr>
                              </m:ctrlPr>
                            </m:dPr>
                            <m:e>
                              <m:r>
                                <a:rPr lang="en-US" altLang="zh-CN" b="0" i="1" smtClean="0">
                                  <a:solidFill>
                                    <a:srgbClr val="ED7D31"/>
                                  </a:solidFill>
                                  <a:latin typeface="Cambria Math" panose="02040503050406030204" pitchFamily="18" charset="0"/>
                                </a:rPr>
                                <m:t>3</m:t>
                              </m:r>
                            </m:e>
                          </m:d>
                        </m:e>
                        <m:sup>
                          <m:r>
                            <a:rPr lang="en-US" altLang="zh-CN" b="0" i="1" smtClean="0">
                              <a:solidFill>
                                <a:srgbClr val="ED7D31"/>
                              </a:solidFill>
                              <a:latin typeface="Cambria Math" panose="02040503050406030204" pitchFamily="18" charset="0"/>
                            </a:rPr>
                            <m:t>′</m:t>
                          </m:r>
                        </m:sup>
                      </m:sSup>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𝑝𝑟𝑒𝑑𝑖𝑐𝑡𝑖𝑜𝑛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𝑚𝑒𝑟𝑐h𝑎𝑛𝑡</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𝐴</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𝑚</m:t>
                      </m:r>
                    </m:oMath>
                  </m:oMathPara>
                </a14:m>
                <a:endParaRPr lang="zh-CN" altLang="en-US" dirty="0">
                  <a:solidFill>
                    <a:srgbClr val="ED7D3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401208" y="4321912"/>
                <a:ext cx="6223563" cy="296556"/>
              </a:xfrm>
              <a:prstGeom prst="rect">
                <a:avLst/>
              </a:prstGeom>
              <a:blipFill rotWithShape="0">
                <a:blip r:embed="rId6"/>
                <a:stretch>
                  <a:fillRect l="-392"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2793892639"/>
                  </p:ext>
                </p:extLst>
              </p:nvPr>
            </p:nvGraphicFramePr>
            <p:xfrm>
              <a:off x="182880" y="5210556"/>
              <a:ext cx="11795760" cy="1097280"/>
            </p:xfrm>
            <a:graphic>
              <a:graphicData uri="http://schemas.openxmlformats.org/drawingml/2006/table">
                <a:tbl>
                  <a:tblPr firstRow="1" firstCol="1" bandRow="1">
                    <a:tableStyleId>{2D5ABB26-0587-4C30-8999-92F81FD0307C}</a:tableStyleId>
                  </a:tblPr>
                  <a:tblGrid>
                    <a:gridCol w="10675333">
                      <a:extLst>
                        <a:ext uri="{9D8B030D-6E8A-4147-A177-3AD203B41FA5}">
                          <a16:colId xmlns:a16="http://schemas.microsoft.com/office/drawing/2014/main" val="20000"/>
                        </a:ext>
                      </a:extLst>
                    </a:gridCol>
                    <a:gridCol w="1120427">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𝑌</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𝜇</m:t>
                                    </m:r>
                                    <m:r>
                                      <a:rPr lang="en-US" sz="2400" kern="100">
                                        <a:effectLst/>
                                        <a:latin typeface="Cambria Math" panose="02040503050406030204" pitchFamily="18" charset="0"/>
                                      </a:rPr>
                                      <m:t>,2</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𝑎𝑟𝑔𝑚𝑖𝑛</m:t>
                                    </m:r>
                                  </m:e>
                                  <m:sub>
                                    <m:r>
                                      <a:rPr lang="en-US" sz="2400" kern="100">
                                        <a:effectLst/>
                                        <a:latin typeface="Cambria Math" panose="02040503050406030204" pitchFamily="18" charset="0"/>
                                      </a:rPr>
                                      <m:t>𝑦</m:t>
                                    </m:r>
                                  </m:sub>
                                </m:sSub>
                                <m:d>
                                  <m:dPr>
                                    <m:ctrlPr>
                                      <a:rPr lang="zh-CN" sz="2400" i="1" kern="100">
                                        <a:effectLst/>
                                        <a:latin typeface="Cambria Math" panose="02040503050406030204" pitchFamily="18" charset="0"/>
                                      </a:rPr>
                                    </m:ctrlPr>
                                  </m:dPr>
                                  <m:e>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𝐿</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𝑦</m:t>
                                                </m:r>
                                                <m:r>
                                                  <a:rPr lang="en-US" sz="2400" kern="100">
                                                    <a:effectLst/>
                                                    <a:latin typeface="Cambria Math" panose="02040503050406030204" pitchFamily="18" charset="0"/>
                                                  </a:rPr>
                                                  <m:t>,</m:t>
                                                </m:r>
                                                <m:f>
                                                  <m:fPr>
                                                    <m:ctrlPr>
                                                      <a:rPr lang="zh-CN" sz="2400" i="1" kern="100">
                                                        <a:effectLst/>
                                                        <a:latin typeface="Cambria Math" panose="02040503050406030204" pitchFamily="18" charset="0"/>
                                                      </a:rPr>
                                                    </m:ctrlPr>
                                                  </m:fPr>
                                                  <m:num>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num>
                                                  <m:den>
                                                    <m:sSub>
                                                      <m:sSubPr>
                                                        <m:ctrlPr>
                                                          <a:rPr lang="zh-CN" sz="2400" i="1" kern="100" smtClean="0">
                                                            <a:solidFill>
                                                              <a:srgbClr val="00B050"/>
                                                            </a:solidFill>
                                                            <a:effectLst/>
                                                            <a:latin typeface="Cambria Math" panose="02040503050406030204" pitchFamily="18" charset="0"/>
                                                          </a:rPr>
                                                        </m:ctrlPr>
                                                      </m:sSubPr>
                                                      <m:e>
                                                        <m:r>
                                                          <a:rPr lang="en-US" sz="2400" kern="100">
                                                            <a:solidFill>
                                                              <a:srgbClr val="00B050"/>
                                                            </a:solidFill>
                                                            <a:effectLst/>
                                                            <a:latin typeface="Cambria Math" panose="02040503050406030204" pitchFamily="18" charset="0"/>
                                                          </a:rPr>
                                                          <m:t>𝑝</m:t>
                                                        </m:r>
                                                      </m:e>
                                                      <m:sub>
                                                        <m:r>
                                                          <a:rPr lang="en-US" sz="2400" kern="100">
                                                            <a:solidFill>
                                                              <a:srgbClr val="00B050"/>
                                                            </a:solidFill>
                                                            <a:effectLst/>
                                                            <a:latin typeface="Cambria Math" panose="02040503050406030204" pitchFamily="18" charset="0"/>
                                                          </a:rPr>
                                                          <m:t>𝐴</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𝜓</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𝑚</m:t>
                                                        </m:r>
                                                        <m:r>
                                                          <a:rPr lang="en-US" sz="2400" kern="100">
                                                            <a:solidFill>
                                                              <a:srgbClr val="00B050"/>
                                                            </a:solidFill>
                                                            <a:effectLst/>
                                                            <a:latin typeface="Cambria Math" panose="02040503050406030204" pitchFamily="18" charset="0"/>
                                                          </a:rPr>
                                                          <m:t>)</m:t>
                                                        </m:r>
                                                      </m:sub>
                                                    </m:sSub>
                                                  </m:den>
                                                </m:f>
                                              </m:e>
                                            </m:d>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𝑤</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𝑣</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𝜓</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𝑚</m:t>
                                                    </m:r>
                                                  </m:e>
                                                </m:d>
                                                <m:r>
                                                  <a:rPr lang="en-US" sz="2400" kern="100">
                                                    <a:effectLst/>
                                                    <a:latin typeface="Cambria Math" panose="02040503050406030204" pitchFamily="18" charset="0"/>
                                                  </a:rPr>
                                                  <m:t>,</m:t>
                                                </m:r>
                                                <m:r>
                                                  <a:rPr lang="en-US" sz="2400" kern="100">
                                                    <a:effectLst/>
                                                    <a:latin typeface="Cambria Math" panose="02040503050406030204" pitchFamily="18" charset="0"/>
                                                  </a:rPr>
                                                  <m:t>𝜓</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𝜇</m:t>
                                                    </m:r>
                                                  </m:e>
                                                </m:d>
                                              </m:e>
                                            </m:d>
                                          </m:e>
                                        </m:d>
                                      </m:e>
                                    </m:nary>
                                  </m:e>
                                </m:d>
                                <m:r>
                                  <a:rPr lang="en-US" sz="2400" kern="100">
                                    <a:effectLst/>
                                    <a:latin typeface="Cambria Math" panose="02040503050406030204" pitchFamily="18" charset="0"/>
                                  </a:rPr>
                                  <m:t>∙</m:t>
                                </m:r>
                                <m:sSub>
                                  <m:sSubPr>
                                    <m:ctrlPr>
                                      <a:rPr lang="zh-CN" sz="2400" i="1" kern="100" smtClean="0">
                                        <a:solidFill>
                                          <a:srgbClr val="00B050"/>
                                        </a:solidFill>
                                        <a:effectLst/>
                                        <a:latin typeface="Cambria Math" panose="02040503050406030204" pitchFamily="18" charset="0"/>
                                      </a:rPr>
                                    </m:ctrlPr>
                                  </m:sSubPr>
                                  <m:e>
                                    <m:r>
                                      <a:rPr lang="en-US" sz="2400" kern="100">
                                        <a:solidFill>
                                          <a:srgbClr val="00B050"/>
                                        </a:solidFill>
                                        <a:effectLst/>
                                        <a:latin typeface="Cambria Math" panose="02040503050406030204" pitchFamily="18" charset="0"/>
                                      </a:rPr>
                                      <m:t>𝑝</m:t>
                                    </m:r>
                                  </m:e>
                                  <m:sub>
                                    <m:r>
                                      <a:rPr lang="en-US" sz="2400" kern="100">
                                        <a:solidFill>
                                          <a:srgbClr val="00B050"/>
                                        </a:solidFill>
                                        <a:effectLst/>
                                        <a:latin typeface="Cambria Math" panose="02040503050406030204" pitchFamily="18" charset="0"/>
                                      </a:rPr>
                                      <m:t>𝐴</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𝜓</m:t>
                                    </m:r>
                                    <m:r>
                                      <a:rPr lang="en-US" sz="2400" kern="100">
                                        <a:solidFill>
                                          <a:srgbClr val="00B050"/>
                                        </a:solidFill>
                                        <a:effectLst/>
                                        <a:latin typeface="Cambria Math" panose="02040503050406030204" pitchFamily="18" charset="0"/>
                                      </a:rPr>
                                      <m:t>(</m:t>
                                    </m:r>
                                    <m:r>
                                      <m:rPr>
                                        <m:sty m:val="p"/>
                                      </m:rPr>
                                      <a:rPr lang="en-US" sz="2400" kern="100">
                                        <a:solidFill>
                                          <a:srgbClr val="00B050"/>
                                        </a:solidFill>
                                        <a:effectLst/>
                                        <a:latin typeface="Cambria Math" panose="02040503050406030204" pitchFamily="18" charset="0"/>
                                      </a:rPr>
                                      <m:t>μ</m:t>
                                    </m:r>
                                    <m:r>
                                      <a:rPr lang="en-US" sz="2400" kern="100">
                                        <a:solidFill>
                                          <a:srgbClr val="00B050"/>
                                        </a:solidFill>
                                        <a:effectLst/>
                                        <a:latin typeface="Cambria Math" panose="02040503050406030204" pitchFamily="18" charset="0"/>
                                      </a:rPr>
                                      <m:t>)</m:t>
                                    </m:r>
                                  </m:sub>
                                </m:sSub>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 </a:t>
                          </a:r>
                          <a:endParaRPr lang="zh-CN" sz="2400" kern="100" dirty="0">
                            <a:effectLst/>
                          </a:endParaRPr>
                        </a:p>
                        <a:p>
                          <a:pPr algn="ctr">
                            <a:spcAft>
                              <a:spcPts val="0"/>
                            </a:spcAft>
                          </a:pPr>
                          <a:r>
                            <a:rPr lang="en-US" sz="2400" kern="100" dirty="0">
                              <a:effectLst/>
                            </a:rPr>
                            <a:t>(12)</a:t>
                          </a:r>
                          <a:endParaRPr lang="zh-CN" sz="2400" kern="100" dirty="0">
                            <a:effectLst/>
                          </a:endParaRPr>
                        </a:p>
                        <a:p>
                          <a:pPr algn="l">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2793892639"/>
                  </p:ext>
                </p:extLst>
              </p:nvPr>
            </p:nvGraphicFramePr>
            <p:xfrm>
              <a:off x="182880" y="5210556"/>
              <a:ext cx="11795760" cy="1177544"/>
            </p:xfrm>
            <a:graphic>
              <a:graphicData uri="http://schemas.openxmlformats.org/drawingml/2006/table">
                <a:tbl>
                  <a:tblPr firstRow="1" firstCol="1" bandRow="1">
                    <a:tableStyleId>{2D5ABB26-0587-4C30-8999-92F81FD0307C}</a:tableStyleId>
                  </a:tblPr>
                  <a:tblGrid>
                    <a:gridCol w="10675333"/>
                    <a:gridCol w="1120427"/>
                  </a:tblGrid>
                  <a:tr h="1177544">
                    <a:tc>
                      <a:txBody>
                        <a:bodyPr/>
                        <a:lstStyle/>
                        <a:p>
                          <a:endParaRPr lang="zh-CN"/>
                        </a:p>
                      </a:txBody>
                      <a:tcPr marL="68580" marR="68580" marT="0" marB="0">
                        <a:blipFill rotWithShape="0">
                          <a:blip r:embed="rId7"/>
                          <a:stretch>
                            <a:fillRect r="-10508"/>
                          </a:stretch>
                        </a:blipFill>
                      </a:tcPr>
                    </a:tc>
                    <a:tc>
                      <a:txBody>
                        <a:bodyPr/>
                        <a:lstStyle/>
                        <a:p>
                          <a:pPr algn="ctr">
                            <a:spcAft>
                              <a:spcPts val="0"/>
                            </a:spcAft>
                          </a:pPr>
                          <a:r>
                            <a:rPr lang="en-US" sz="2400" kern="100" dirty="0">
                              <a:effectLst/>
                            </a:rPr>
                            <a:t> </a:t>
                          </a:r>
                          <a:endParaRPr lang="zh-CN" sz="2400" kern="100" dirty="0">
                            <a:effectLst/>
                          </a:endParaRPr>
                        </a:p>
                        <a:p>
                          <a:pPr algn="ctr">
                            <a:spcAft>
                              <a:spcPts val="0"/>
                            </a:spcAft>
                          </a:pPr>
                          <a:r>
                            <a:rPr lang="en-US" sz="2400" kern="100" dirty="0">
                              <a:effectLst/>
                            </a:rPr>
                            <a:t>(12)</a:t>
                          </a:r>
                          <a:endParaRPr lang="zh-CN" sz="2400" kern="100" dirty="0">
                            <a:effectLst/>
                          </a:endParaRPr>
                        </a:p>
                        <a:p>
                          <a:pPr algn="l">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14" name="文本框 13"/>
          <p:cNvSpPr txBox="1"/>
          <p:nvPr/>
        </p:nvSpPr>
        <p:spPr>
          <a:xfrm>
            <a:off x="294640" y="4882941"/>
            <a:ext cx="2661920" cy="369332"/>
          </a:xfrm>
          <a:prstGeom prst="rect">
            <a:avLst/>
          </a:prstGeom>
          <a:noFill/>
        </p:spPr>
        <p:txBody>
          <a:bodyPr wrap="square" rtlCol="0">
            <a:spAutoFit/>
          </a:bodyPr>
          <a:lstStyle/>
          <a:p>
            <a:r>
              <a:rPr lang="en-US" altLang="zh-CN" dirty="0">
                <a:solidFill>
                  <a:schemeClr val="accent2"/>
                </a:solidFill>
              </a:rPr>
              <a:t>after optimal coefficient</a:t>
            </a:r>
            <a:endParaRPr lang="zh-CN" altLang="en-US" dirty="0">
              <a:solidFill>
                <a:schemeClr val="accent2"/>
              </a:solidFill>
            </a:endParaRPr>
          </a:p>
        </p:txBody>
      </p:sp>
      <p:sp>
        <p:nvSpPr>
          <p:cNvPr id="15" name="下箭头 14"/>
          <p:cNvSpPr/>
          <p:nvPr/>
        </p:nvSpPr>
        <p:spPr>
          <a:xfrm>
            <a:off x="5235903" y="4707872"/>
            <a:ext cx="484632" cy="560340"/>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extLst>
                  <p:ext uri="{D42A27DB-BD31-4B8C-83A1-F6EECF244321}">
                    <p14:modId xmlns:p14="http://schemas.microsoft.com/office/powerpoint/2010/main" val="2473886388"/>
                  </p:ext>
                </p:extLst>
              </p:nvPr>
            </p:nvGraphicFramePr>
            <p:xfrm>
              <a:off x="294640" y="4012102"/>
              <a:ext cx="3315970" cy="695770"/>
            </p:xfrm>
            <a:graphic>
              <a:graphicData uri="http://schemas.openxmlformats.org/drawingml/2006/table">
                <a:tbl>
                  <a:tblPr firstRow="1" firstCol="1" bandRow="1">
                    <a:tableStyleId>{2D5ABB26-0587-4C30-8999-92F81FD0307C}</a:tableStyleId>
                  </a:tblPr>
                  <a:tblGrid>
                    <a:gridCol w="315341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tblGrid>
                  <a:tr h="536854">
                    <a:tc>
                      <a:txBody>
                        <a:bodyPr/>
                        <a:lstStyle/>
                        <a:p>
                          <a:pPr indent="266700" algn="l">
                            <a:spcAft>
                              <a:spcPts val="0"/>
                            </a:spcAft>
                          </a:pPr>
                          <a14:m>
                            <m:oMathPara xmlns:m="http://schemas.openxmlformats.org/officeDocument/2006/math">
                              <m:oMathParaPr>
                                <m:jc m:val="centerGroup"/>
                              </m:oMathParaPr>
                              <m:oMath xmlns:m="http://schemas.openxmlformats.org/officeDocument/2006/math">
                                <m:sSub>
                                  <m:sSubPr>
                                    <m:ctrlPr>
                                      <a:rPr lang="zh-CN" sz="1600" i="1" kern="100">
                                        <a:effectLst/>
                                        <a:latin typeface="Cambria Math" panose="02040503050406030204" pitchFamily="18" charset="0"/>
                                      </a:rPr>
                                    </m:ctrlPr>
                                  </m:sSubPr>
                                  <m:e>
                                    <m:r>
                                      <m:rPr>
                                        <m:sty m:val="p"/>
                                      </m:rPr>
                                      <a:rPr lang="en-US" sz="1600" kern="100">
                                        <a:effectLst/>
                                        <a:latin typeface="Cambria Math" panose="02040503050406030204" pitchFamily="18" charset="0"/>
                                      </a:rPr>
                                      <m:t>Y</m:t>
                                    </m:r>
                                  </m:e>
                                  <m:sub>
                                    <m:r>
                                      <m:rPr>
                                        <m:sty m:val="p"/>
                                      </m:rPr>
                                      <a:rPr lang="en-US" sz="1600" kern="100">
                                        <a:effectLst/>
                                        <a:latin typeface="Cambria Math" panose="02040503050406030204" pitchFamily="18" charset="0"/>
                                      </a:rPr>
                                      <m:t>A</m:t>
                                    </m:r>
                                  </m:sub>
                                </m:sSub>
                                <m:r>
                                  <a:rPr lang="en-US" sz="1600" kern="100">
                                    <a:effectLst/>
                                    <a:latin typeface="Cambria Math" panose="02040503050406030204" pitchFamily="18" charset="0"/>
                                  </a:rPr>
                                  <m:t>=</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𝑎𝑟𝑔𝑚𝑖𝑛</m:t>
                                    </m:r>
                                  </m:e>
                                  <m:sub>
                                    <m:r>
                                      <a:rPr lang="en-US" sz="1600" kern="100">
                                        <a:effectLst/>
                                        <a:latin typeface="Cambria Math" panose="02040503050406030204" pitchFamily="18" charset="0"/>
                                      </a:rPr>
                                      <m:t>𝑦</m:t>
                                    </m:r>
                                  </m:sub>
                                </m:sSub>
                                <m:d>
                                  <m:dPr>
                                    <m:ctrlPr>
                                      <a:rPr lang="zh-CN" sz="1600" i="1" kern="100">
                                        <a:effectLst/>
                                        <a:latin typeface="Cambria Math" panose="02040503050406030204" pitchFamily="18" charset="0"/>
                                      </a:rPr>
                                    </m:ctrlPr>
                                  </m:dPr>
                                  <m:e>
                                    <m:nary>
                                      <m:naryPr>
                                        <m:chr m:val="∑"/>
                                        <m:limLoc m:val="subSup"/>
                                        <m:supHide m:val="on"/>
                                        <m:ctrlPr>
                                          <a:rPr lang="zh-CN" sz="1600" i="1" kern="100">
                                            <a:effectLst/>
                                            <a:latin typeface="Cambria Math" panose="02040503050406030204" pitchFamily="18" charset="0"/>
                                          </a:rPr>
                                        </m:ctrlPr>
                                      </m:naryPr>
                                      <m:sub>
                                        <m:r>
                                          <a:rPr lang="en-US" sz="1600" kern="100">
                                            <a:effectLst/>
                                            <a:latin typeface="Cambria Math" panose="02040503050406030204" pitchFamily="18" charset="0"/>
                                          </a:rPr>
                                          <m:t>𝑚</m:t>
                                        </m:r>
                                        <m:r>
                                          <a:rPr lang="en-US" sz="1600" kern="100">
                                            <a:effectLst/>
                                            <a:latin typeface="Cambria Math" panose="02040503050406030204" pitchFamily="18" charset="0"/>
                                          </a:rPr>
                                          <m:t>∈</m:t>
                                        </m:r>
                                        <m:r>
                                          <a:rPr lang="en-US" sz="1600" kern="100">
                                            <a:effectLst/>
                                            <a:latin typeface="Cambria Math" panose="02040503050406030204" pitchFamily="18" charset="0"/>
                                          </a:rPr>
                                          <m:t>𝑀</m:t>
                                        </m:r>
                                      </m:sub>
                                      <m:sup/>
                                      <m:e>
                                        <m:r>
                                          <a:rPr lang="en-US" sz="1600" kern="100">
                                            <a:effectLst/>
                                            <a:latin typeface="Cambria Math" panose="02040503050406030204" pitchFamily="18" charset="0"/>
                                          </a:rPr>
                                          <m:t>𝐿</m:t>
                                        </m:r>
                                        <m:d>
                                          <m:dPr>
                                            <m:ctrlPr>
                                              <a:rPr lang="zh-CN" sz="1600" i="1" kern="100">
                                                <a:effectLst/>
                                                <a:latin typeface="Cambria Math" panose="02040503050406030204" pitchFamily="18" charset="0"/>
                                              </a:rPr>
                                            </m:ctrlPr>
                                          </m:dPr>
                                          <m:e>
                                            <m:r>
                                              <a:rPr lang="en-US" sz="1600" kern="100">
                                                <a:effectLst/>
                                                <a:latin typeface="Cambria Math" panose="02040503050406030204" pitchFamily="18" charset="0"/>
                                              </a:rPr>
                                              <m:t>𝑦</m:t>
                                            </m:r>
                                            <m:r>
                                              <a:rPr lang="en-US" sz="1600" kern="100">
                                                <a:effectLst/>
                                                <a:latin typeface="Cambria Math" panose="02040503050406030204" pitchFamily="18" charset="0"/>
                                              </a:rPr>
                                              <m:t>,</m:t>
                                            </m:r>
                                            <m:sSub>
                                              <m:sSubPr>
                                                <m:ctrlPr>
                                                  <a:rPr lang="zh-CN" sz="1600" i="1" kern="100">
                                                    <a:effectLst/>
                                                    <a:latin typeface="Cambria Math" panose="02040503050406030204" pitchFamily="18" charset="0"/>
                                                  </a:rPr>
                                                </m:ctrlPr>
                                              </m:sSubPr>
                                              <m:e>
                                                <m:r>
                                                  <a:rPr lang="en-US" sz="1600" kern="100">
                                                    <a:effectLst/>
                                                    <a:latin typeface="Cambria Math" panose="02040503050406030204" pitchFamily="18" charset="0"/>
                                                  </a:rPr>
                                                  <m:t>𝐾</m:t>
                                                </m:r>
                                              </m:e>
                                              <m:sub>
                                                <m:r>
                                                  <a:rPr lang="en-US" sz="1600" kern="100">
                                                    <a:effectLst/>
                                                    <a:latin typeface="Cambria Math" panose="02040503050406030204" pitchFamily="18" charset="0"/>
                                                  </a:rPr>
                                                  <m:t>𝐴</m:t>
                                                </m:r>
                                                <m:r>
                                                  <a:rPr lang="en-US" sz="1600" kern="100">
                                                    <a:effectLst/>
                                                    <a:latin typeface="Cambria Math" panose="02040503050406030204" pitchFamily="18" charset="0"/>
                                                  </a:rPr>
                                                  <m:t>,</m:t>
                                                </m:r>
                                                <m:r>
                                                  <a:rPr lang="en-US" sz="1600" kern="100">
                                                    <a:effectLst/>
                                                    <a:latin typeface="Cambria Math" panose="02040503050406030204" pitchFamily="18" charset="0"/>
                                                  </a:rPr>
                                                  <m:t>𝑚</m:t>
                                                </m:r>
                                              </m:sub>
                                            </m:sSub>
                                          </m:e>
                                        </m:d>
                                      </m:e>
                                    </m:nary>
                                  </m:e>
                                </m:d>
                              </m:oMath>
                            </m:oMathPara>
                          </a14:m>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endParaRPr lang="en-US" sz="1600" kern="100" dirty="0">
                            <a:effectLst/>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6" name="表格 15"/>
              <p:cNvGraphicFramePr>
                <a:graphicFrameLocks noGrp="1"/>
              </p:cNvGraphicFramePr>
              <p:nvPr>
                <p:extLst>
                  <p:ext uri="{D42A27DB-BD31-4B8C-83A1-F6EECF244321}">
                    <p14:modId xmlns:p14="http://schemas.microsoft.com/office/powerpoint/2010/main" val="2473886388"/>
                  </p:ext>
                </p:extLst>
              </p:nvPr>
            </p:nvGraphicFramePr>
            <p:xfrm>
              <a:off x="294640" y="4012102"/>
              <a:ext cx="3315970" cy="695770"/>
            </p:xfrm>
            <a:graphic>
              <a:graphicData uri="http://schemas.openxmlformats.org/drawingml/2006/table">
                <a:tbl>
                  <a:tblPr firstRow="1" firstCol="1" bandRow="1">
                    <a:tableStyleId>{2D5ABB26-0587-4C30-8999-92F81FD0307C}</a:tableStyleId>
                  </a:tblPr>
                  <a:tblGrid>
                    <a:gridCol w="3153410"/>
                    <a:gridCol w="162560"/>
                  </a:tblGrid>
                  <a:tr h="695770">
                    <a:tc>
                      <a:txBody>
                        <a:bodyPr/>
                        <a:lstStyle/>
                        <a:p>
                          <a:endParaRPr lang="zh-CN"/>
                        </a:p>
                      </a:txBody>
                      <a:tcPr marL="68580" marR="68580" marT="0" marB="0">
                        <a:blipFill rotWithShape="0">
                          <a:blip r:embed="rId8"/>
                          <a:stretch>
                            <a:fillRect t="-96522" r="-5212" b="-187826"/>
                          </a:stretch>
                        </a:blipFill>
                      </a:tcPr>
                    </a:tc>
                    <a:tc>
                      <a:txBody>
                        <a:bodyPr/>
                        <a:lstStyle/>
                        <a:p>
                          <a:pPr indent="266700" algn="l">
                            <a:spcAft>
                              <a:spcPts val="0"/>
                            </a:spcAft>
                          </a:pPr>
                          <a:endParaRPr lang="en-US" sz="1600" kern="100" dirty="0" smtClean="0">
                            <a:effectLst/>
                          </a:endParaRPr>
                        </a:p>
                      </a:txBody>
                      <a:tcPr marL="68580" marR="68580" marT="0" marB="0"/>
                    </a:tc>
                  </a:tr>
                </a:tbl>
              </a:graphicData>
            </a:graphic>
          </p:graphicFrame>
        </mc:Fallback>
      </mc:AlternateContent>
      <p:sp>
        <p:nvSpPr>
          <p:cNvPr id="2" name="椭圆 1">
            <a:extLst>
              <a:ext uri="{FF2B5EF4-FFF2-40B4-BE49-F238E27FC236}">
                <a16:creationId xmlns:a16="http://schemas.microsoft.com/office/drawing/2014/main" id="{91B08622-C716-4764-8A6C-878A9B0B1562}"/>
              </a:ext>
            </a:extLst>
          </p:cNvPr>
          <p:cNvSpPr/>
          <p:nvPr/>
        </p:nvSpPr>
        <p:spPr>
          <a:xfrm>
            <a:off x="6296891" y="6234545"/>
            <a:ext cx="1258339" cy="623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scaler</a:t>
            </a:r>
            <a:endParaRPr lang="zh-CN" altLang="en-US" dirty="0"/>
          </a:p>
        </p:txBody>
      </p:sp>
      <p:cxnSp>
        <p:nvCxnSpPr>
          <p:cNvPr id="17" name="直接箭头连接符 16">
            <a:extLst>
              <a:ext uri="{FF2B5EF4-FFF2-40B4-BE49-F238E27FC236}">
                <a16:creationId xmlns:a16="http://schemas.microsoft.com/office/drawing/2014/main" id="{86EE8CAE-875A-43F2-BDEE-0D888D8144B4}"/>
              </a:ext>
            </a:extLst>
          </p:cNvPr>
          <p:cNvCxnSpPr/>
          <p:nvPr/>
        </p:nvCxnSpPr>
        <p:spPr>
          <a:xfrm flipH="1" flipV="1">
            <a:off x="5829300" y="6234545"/>
            <a:ext cx="467591" cy="17664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0356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arn(inVertical)">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arn(inVertical)">
                                      <p:cBhvr>
                                        <p:cTn id="64" dur="500"/>
                                        <p:tgtEl>
                                          <p:spTgt spid="17"/>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arn(inVertical)">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p:bldP spid="10" grpId="0"/>
      <p:bldP spid="11" grpId="0"/>
      <p:bldP spid="12" grpId="0"/>
      <p:bldP spid="14" grpId="0"/>
      <p:bldP spid="15"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3840480" cy="523220"/>
          </a:xfrm>
          <a:prstGeom prst="rect">
            <a:avLst/>
          </a:prstGeom>
          <a:noFill/>
        </p:spPr>
        <p:txBody>
          <a:bodyPr wrap="square" rtlCol="0">
            <a:spAutoFit/>
          </a:bodyPr>
          <a:lstStyle/>
          <a:p>
            <a:r>
              <a:rPr lang="en-US" altLang="zh-CN" sz="2800" dirty="0"/>
              <a:t>Day of week factor</a:t>
            </a:r>
            <a:endParaRPr lang="zh-CN" altLang="en-US" sz="2800" dirty="0"/>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18391780"/>
                  </p:ext>
                </p:extLst>
              </p:nvPr>
            </p:nvGraphicFramePr>
            <p:xfrm>
              <a:off x="2550160" y="1662221"/>
              <a:ext cx="9316720" cy="731520"/>
            </p:xfrm>
            <a:graphic>
              <a:graphicData uri="http://schemas.openxmlformats.org/drawingml/2006/table">
                <a:tbl>
                  <a:tblPr firstRow="1" firstCol="1" bandRow="1">
                    <a:tableStyleId>{2D5ABB26-0587-4C30-8999-92F81FD0307C}</a:tableStyleId>
                  </a:tblPr>
                  <a:tblGrid>
                    <a:gridCol w="8596853">
                      <a:extLst>
                        <a:ext uri="{9D8B030D-6E8A-4147-A177-3AD203B41FA5}">
                          <a16:colId xmlns:a16="http://schemas.microsoft.com/office/drawing/2014/main" val="20000"/>
                        </a:ext>
                      </a:extLst>
                    </a:gridCol>
                    <a:gridCol w="719867">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m:rPr>
                                        <m:sty m:val="p"/>
                                      </m:rPr>
                                      <a:rPr lang="en-US" sz="2400" kern="100">
                                        <a:effectLst/>
                                        <a:latin typeface="Cambria Math" panose="02040503050406030204" pitchFamily="18" charset="0"/>
                                      </a:rPr>
                                      <m:t>A</m:t>
                                    </m:r>
                                    <m:r>
                                      <a:rPr lang="en-US" sz="2400" kern="100">
                                        <a:effectLst/>
                                        <a:latin typeface="Cambria Math" panose="02040503050406030204" pitchFamily="18" charset="0"/>
                                      </a:rPr>
                                      <m:t>,</m:t>
                                    </m:r>
                                    <m:r>
                                      <m:rPr>
                                        <m:sty m:val="p"/>
                                      </m:rPr>
                                      <a:rPr lang="en-US" sz="2400" kern="100">
                                        <a:effectLst/>
                                        <a:latin typeface="Cambria Math" panose="02040503050406030204" pitchFamily="18" charset="0"/>
                                      </a:rPr>
                                      <m:t>μ</m:t>
                                    </m:r>
                                    <m:r>
                                      <a:rPr lang="en-US" sz="2400" kern="100">
                                        <a:effectLst/>
                                        <a:latin typeface="Cambria Math" panose="02040503050406030204" pitchFamily="18" charset="0"/>
                                      </a:rPr>
                                      <m:t>,1</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𝑎𝑟𝑔𝑚𝑖𝑛</m:t>
                                    </m:r>
                                  </m:e>
                                  <m:sub>
                                    <m:r>
                                      <a:rPr lang="en-US" sz="2400" kern="100">
                                        <a:effectLst/>
                                        <a:latin typeface="Cambria Math" panose="02040503050406030204" pitchFamily="18" charset="0"/>
                                      </a:rPr>
                                      <m:t>𝑦</m:t>
                                    </m:r>
                                  </m:sub>
                                </m:sSub>
                                <m:d>
                                  <m:dPr>
                                    <m:ctrlPr>
                                      <a:rPr lang="zh-CN" sz="2400" i="1" kern="100">
                                        <a:effectLst/>
                                        <a:latin typeface="Cambria Math" panose="02040503050406030204" pitchFamily="18" charset="0"/>
                                      </a:rPr>
                                    </m:ctrlPr>
                                  </m:dPr>
                                  <m:e>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𝐿</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𝑦</m:t>
                                                </m:r>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𝑤</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sub>
                                            </m:sSub>
                                            <m:r>
                                              <a:rPr lang="en-US" sz="2400" kern="100">
                                                <a:effectLst/>
                                                <a:latin typeface="Cambria Math" panose="02040503050406030204" pitchFamily="18" charset="0"/>
                                              </a:rPr>
                                              <m:t>∙</m:t>
                                            </m:r>
                                            <m:r>
                                              <a:rPr lang="en-US" sz="2400" kern="100" smtClean="0">
                                                <a:solidFill>
                                                  <a:srgbClr val="00B050"/>
                                                </a:solidFill>
                                                <a:effectLst/>
                                                <a:latin typeface="Cambria Math" panose="02040503050406030204" pitchFamily="18" charset="0"/>
                                              </a:rPr>
                                              <m:t>𝑣</m:t>
                                            </m:r>
                                            <m:d>
                                              <m:dPr>
                                                <m:ctrlPr>
                                                  <a:rPr lang="zh-CN" sz="2400" i="1" kern="100">
                                                    <a:solidFill>
                                                      <a:srgbClr val="00B050"/>
                                                    </a:solidFill>
                                                    <a:effectLst/>
                                                    <a:latin typeface="Cambria Math" panose="02040503050406030204" pitchFamily="18" charset="0"/>
                                                  </a:rPr>
                                                </m:ctrlPr>
                                              </m:dPr>
                                              <m:e>
                                                <m:r>
                                                  <a:rPr lang="en-US" sz="2400" kern="100">
                                                    <a:solidFill>
                                                      <a:srgbClr val="00B050"/>
                                                    </a:solidFill>
                                                    <a:effectLst/>
                                                    <a:latin typeface="Cambria Math" panose="02040503050406030204" pitchFamily="18" charset="0"/>
                                                  </a:rPr>
                                                  <m:t>𝜓</m:t>
                                                </m:r>
                                                <m:d>
                                                  <m:dPr>
                                                    <m:ctrlPr>
                                                      <a:rPr lang="zh-CN" sz="2400" i="1" kern="100">
                                                        <a:solidFill>
                                                          <a:srgbClr val="00B050"/>
                                                        </a:solidFill>
                                                        <a:effectLst/>
                                                        <a:latin typeface="Cambria Math" panose="02040503050406030204" pitchFamily="18" charset="0"/>
                                                      </a:rPr>
                                                    </m:ctrlPr>
                                                  </m:dPr>
                                                  <m:e>
                                                    <m:r>
                                                      <a:rPr lang="en-US" sz="2400" kern="100">
                                                        <a:solidFill>
                                                          <a:srgbClr val="00B050"/>
                                                        </a:solidFill>
                                                        <a:effectLst/>
                                                        <a:latin typeface="Cambria Math" panose="02040503050406030204" pitchFamily="18" charset="0"/>
                                                      </a:rPr>
                                                      <m:t>𝑚</m:t>
                                                    </m:r>
                                                  </m:e>
                                                </m:d>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𝜓</m:t>
                                                </m:r>
                                                <m:d>
                                                  <m:dPr>
                                                    <m:ctrlPr>
                                                      <a:rPr lang="zh-CN" sz="2400" i="1" kern="100">
                                                        <a:solidFill>
                                                          <a:srgbClr val="00B050"/>
                                                        </a:solidFill>
                                                        <a:effectLst/>
                                                        <a:latin typeface="Cambria Math" panose="02040503050406030204" pitchFamily="18" charset="0"/>
                                                      </a:rPr>
                                                    </m:ctrlPr>
                                                  </m:dPr>
                                                  <m:e>
                                                    <m:r>
                                                      <a:rPr lang="en-US" sz="2400" kern="100">
                                                        <a:solidFill>
                                                          <a:srgbClr val="00B050"/>
                                                        </a:solidFill>
                                                        <a:effectLst/>
                                                        <a:latin typeface="Cambria Math" panose="02040503050406030204" pitchFamily="18" charset="0"/>
                                                      </a:rPr>
                                                      <m:t>𝜇</m:t>
                                                    </m:r>
                                                  </m:e>
                                                </m:d>
                                              </m:e>
                                            </m:d>
                                          </m:e>
                                        </m:d>
                                      </m:e>
                                    </m:nary>
                                  </m:e>
                                </m:d>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 </a:t>
                          </a:r>
                        </a:p>
                        <a:p>
                          <a:pPr algn="l">
                            <a:spcAft>
                              <a:spcPts val="0"/>
                            </a:spcAft>
                          </a:pPr>
                          <a:r>
                            <a:rPr lang="en-US" sz="2400" kern="100" dirty="0">
                              <a:effectLst/>
                            </a:rPr>
                            <a:t>(10)</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18391780"/>
                  </p:ext>
                </p:extLst>
              </p:nvPr>
            </p:nvGraphicFramePr>
            <p:xfrm>
              <a:off x="2550160" y="1662221"/>
              <a:ext cx="9316720" cy="731520"/>
            </p:xfrm>
            <a:graphic>
              <a:graphicData uri="http://schemas.openxmlformats.org/drawingml/2006/table">
                <a:tbl>
                  <a:tblPr firstRow="1" firstCol="1" bandRow="1">
                    <a:tableStyleId>{2D5ABB26-0587-4C30-8999-92F81FD0307C}</a:tableStyleId>
                  </a:tblPr>
                  <a:tblGrid>
                    <a:gridCol w="8596853"/>
                    <a:gridCol w="719867"/>
                  </a:tblGrid>
                  <a:tr h="731520">
                    <a:tc>
                      <a:txBody>
                        <a:bodyPr/>
                        <a:lstStyle/>
                        <a:p>
                          <a:endParaRPr lang="zh-CN"/>
                        </a:p>
                      </a:txBody>
                      <a:tcPr marL="68580" marR="68580" marT="0" marB="0">
                        <a:blipFill rotWithShape="0">
                          <a:blip r:embed="rId3"/>
                          <a:stretch>
                            <a:fillRect r="-8363" b="-24793"/>
                          </a:stretch>
                        </a:blipFill>
                      </a:tcPr>
                    </a:tc>
                    <a:tc>
                      <a:txBody>
                        <a:bodyPr/>
                        <a:lstStyle/>
                        <a:p>
                          <a:pPr algn="l">
                            <a:spcAft>
                              <a:spcPts val="0"/>
                            </a:spcAft>
                          </a:pPr>
                          <a:r>
                            <a:rPr lang="en-US" sz="2400" kern="100" dirty="0">
                              <a:effectLst/>
                            </a:rPr>
                            <a:t> </a:t>
                          </a:r>
                          <a:endParaRPr lang="en-US" sz="2400" kern="100" dirty="0" smtClean="0">
                            <a:effectLst/>
                          </a:endParaRPr>
                        </a:p>
                        <a:p>
                          <a:pPr algn="l">
                            <a:spcAft>
                              <a:spcPts val="0"/>
                            </a:spcAft>
                          </a:pPr>
                          <a:r>
                            <a:rPr lang="en-US" sz="2400" kern="100" dirty="0" smtClean="0">
                              <a:effectLst/>
                            </a:rPr>
                            <a:t>(</a:t>
                          </a:r>
                          <a:r>
                            <a:rPr lang="en-US" sz="2400" kern="100" dirty="0">
                              <a:effectLst/>
                            </a:rPr>
                            <a:t>10)</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6" name="文本框 5"/>
          <p:cNvSpPr txBox="1"/>
          <p:nvPr/>
        </p:nvSpPr>
        <p:spPr>
          <a:xfrm>
            <a:off x="629920" y="1662221"/>
            <a:ext cx="1859280" cy="646331"/>
          </a:xfrm>
          <a:prstGeom prst="rect">
            <a:avLst/>
          </a:prstGeom>
          <a:noFill/>
        </p:spPr>
        <p:txBody>
          <a:bodyPr wrap="square" rtlCol="0">
            <a:spAutoFit/>
          </a:bodyPr>
          <a:lstStyle/>
          <a:p>
            <a:r>
              <a:rPr lang="en-US" altLang="zh-CN" dirty="0">
                <a:solidFill>
                  <a:schemeClr val="accent2"/>
                </a:solidFill>
              </a:rPr>
              <a:t>after day of week </a:t>
            </a:r>
          </a:p>
          <a:p>
            <a:r>
              <a:rPr lang="en-US" altLang="zh-CN" dirty="0">
                <a:solidFill>
                  <a:schemeClr val="accent2"/>
                </a:solidFill>
              </a:rPr>
              <a:t>        factor</a:t>
            </a:r>
            <a:endParaRPr lang="zh-CN" altLang="en-US" dirty="0">
              <a:solidFill>
                <a:schemeClr val="accent2"/>
              </a:solidFill>
            </a:endParaRP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827902236"/>
                  </p:ext>
                </p:extLst>
              </p:nvPr>
            </p:nvGraphicFramePr>
            <p:xfrm>
              <a:off x="233680" y="3036316"/>
              <a:ext cx="11795760" cy="1097280"/>
            </p:xfrm>
            <a:graphic>
              <a:graphicData uri="http://schemas.openxmlformats.org/drawingml/2006/table">
                <a:tbl>
                  <a:tblPr firstRow="1" firstCol="1" bandRow="1">
                    <a:tableStyleId>{2D5ABB26-0587-4C30-8999-92F81FD0307C}</a:tableStyleId>
                  </a:tblPr>
                  <a:tblGrid>
                    <a:gridCol w="10675333">
                      <a:extLst>
                        <a:ext uri="{9D8B030D-6E8A-4147-A177-3AD203B41FA5}">
                          <a16:colId xmlns:a16="http://schemas.microsoft.com/office/drawing/2014/main" val="20000"/>
                        </a:ext>
                      </a:extLst>
                    </a:gridCol>
                    <a:gridCol w="1120427">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𝑌</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𝜇</m:t>
                                    </m:r>
                                    <m:r>
                                      <a:rPr lang="en-US" sz="2400" kern="100">
                                        <a:effectLst/>
                                        <a:latin typeface="Cambria Math" panose="02040503050406030204" pitchFamily="18" charset="0"/>
                                      </a:rPr>
                                      <m:t>,2</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𝑎𝑟𝑔𝑚𝑖𝑛</m:t>
                                    </m:r>
                                  </m:e>
                                  <m:sub>
                                    <m:r>
                                      <a:rPr lang="en-US" sz="2400" kern="100">
                                        <a:effectLst/>
                                        <a:latin typeface="Cambria Math" panose="02040503050406030204" pitchFamily="18" charset="0"/>
                                      </a:rPr>
                                      <m:t>𝑦</m:t>
                                    </m:r>
                                  </m:sub>
                                </m:sSub>
                                <m:d>
                                  <m:dPr>
                                    <m:ctrlPr>
                                      <a:rPr lang="zh-CN" sz="2400" i="1" kern="100">
                                        <a:effectLst/>
                                        <a:latin typeface="Cambria Math" panose="02040503050406030204" pitchFamily="18" charset="0"/>
                                      </a:rPr>
                                    </m:ctrlPr>
                                  </m:dPr>
                                  <m:e>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𝐿</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𝑦</m:t>
                                                </m:r>
                                                <m:r>
                                                  <a:rPr lang="en-US" sz="2400" kern="100">
                                                    <a:effectLst/>
                                                    <a:latin typeface="Cambria Math" panose="02040503050406030204" pitchFamily="18" charset="0"/>
                                                  </a:rPr>
                                                  <m:t>,</m:t>
                                                </m:r>
                                                <m:f>
                                                  <m:fPr>
                                                    <m:ctrlPr>
                                                      <a:rPr lang="zh-CN" sz="2400" i="1" kern="100">
                                                        <a:effectLst/>
                                                        <a:latin typeface="Cambria Math" panose="02040503050406030204" pitchFamily="18" charset="0"/>
                                                      </a:rPr>
                                                    </m:ctrlPr>
                                                  </m:fPr>
                                                  <m:num>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num>
                                                  <m:den>
                                                    <m:sSub>
                                                      <m:sSubPr>
                                                        <m:ctrlPr>
                                                          <a:rPr lang="zh-CN" sz="2400" i="1" kern="100" smtClean="0">
                                                            <a:solidFill>
                                                              <a:srgbClr val="00B050"/>
                                                            </a:solidFill>
                                                            <a:effectLst/>
                                                            <a:latin typeface="Cambria Math" panose="02040503050406030204" pitchFamily="18" charset="0"/>
                                                          </a:rPr>
                                                        </m:ctrlPr>
                                                      </m:sSubPr>
                                                      <m:e>
                                                        <m:r>
                                                          <a:rPr lang="en-US" sz="2400" kern="100">
                                                            <a:solidFill>
                                                              <a:srgbClr val="00B050"/>
                                                            </a:solidFill>
                                                            <a:effectLst/>
                                                            <a:latin typeface="Cambria Math" panose="02040503050406030204" pitchFamily="18" charset="0"/>
                                                          </a:rPr>
                                                          <m:t>𝑝</m:t>
                                                        </m:r>
                                                      </m:e>
                                                      <m:sub>
                                                        <m:r>
                                                          <a:rPr lang="en-US" sz="2400" kern="100">
                                                            <a:solidFill>
                                                              <a:srgbClr val="00B050"/>
                                                            </a:solidFill>
                                                            <a:effectLst/>
                                                            <a:latin typeface="Cambria Math" panose="02040503050406030204" pitchFamily="18" charset="0"/>
                                                          </a:rPr>
                                                          <m:t>𝐴</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𝜓</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𝑚</m:t>
                                                        </m:r>
                                                        <m:r>
                                                          <a:rPr lang="en-US" sz="2400" kern="100">
                                                            <a:solidFill>
                                                              <a:srgbClr val="00B050"/>
                                                            </a:solidFill>
                                                            <a:effectLst/>
                                                            <a:latin typeface="Cambria Math" panose="02040503050406030204" pitchFamily="18" charset="0"/>
                                                          </a:rPr>
                                                          <m:t>)</m:t>
                                                        </m:r>
                                                      </m:sub>
                                                    </m:sSub>
                                                  </m:den>
                                                </m:f>
                                              </m:e>
                                            </m:d>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𝑤</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𝑣</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𝜓</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𝑚</m:t>
                                                    </m:r>
                                                  </m:e>
                                                </m:d>
                                                <m:r>
                                                  <a:rPr lang="en-US" sz="2400" kern="100">
                                                    <a:effectLst/>
                                                    <a:latin typeface="Cambria Math" panose="02040503050406030204" pitchFamily="18" charset="0"/>
                                                  </a:rPr>
                                                  <m:t>,</m:t>
                                                </m:r>
                                                <m:r>
                                                  <a:rPr lang="en-US" sz="2400" kern="100">
                                                    <a:effectLst/>
                                                    <a:latin typeface="Cambria Math" panose="02040503050406030204" pitchFamily="18" charset="0"/>
                                                  </a:rPr>
                                                  <m:t>𝜓</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𝜇</m:t>
                                                    </m:r>
                                                  </m:e>
                                                </m:d>
                                              </m:e>
                                            </m:d>
                                          </m:e>
                                        </m:d>
                                      </m:e>
                                    </m:nary>
                                  </m:e>
                                </m:d>
                                <m:r>
                                  <a:rPr lang="en-US" sz="2400" kern="100">
                                    <a:effectLst/>
                                    <a:latin typeface="Cambria Math" panose="02040503050406030204" pitchFamily="18" charset="0"/>
                                  </a:rPr>
                                  <m:t>∙</m:t>
                                </m:r>
                                <m:sSub>
                                  <m:sSubPr>
                                    <m:ctrlPr>
                                      <a:rPr lang="zh-CN" sz="2400" i="1" kern="100" smtClean="0">
                                        <a:solidFill>
                                          <a:srgbClr val="00B050"/>
                                        </a:solidFill>
                                        <a:effectLst/>
                                        <a:latin typeface="Cambria Math" panose="02040503050406030204" pitchFamily="18" charset="0"/>
                                      </a:rPr>
                                    </m:ctrlPr>
                                  </m:sSubPr>
                                  <m:e>
                                    <m:r>
                                      <a:rPr lang="en-US" sz="2400" kern="100">
                                        <a:solidFill>
                                          <a:srgbClr val="00B050"/>
                                        </a:solidFill>
                                        <a:effectLst/>
                                        <a:latin typeface="Cambria Math" panose="02040503050406030204" pitchFamily="18" charset="0"/>
                                      </a:rPr>
                                      <m:t>𝑝</m:t>
                                    </m:r>
                                  </m:e>
                                  <m:sub>
                                    <m:r>
                                      <a:rPr lang="en-US" sz="2400" kern="100">
                                        <a:solidFill>
                                          <a:srgbClr val="00B050"/>
                                        </a:solidFill>
                                        <a:effectLst/>
                                        <a:latin typeface="Cambria Math" panose="02040503050406030204" pitchFamily="18" charset="0"/>
                                      </a:rPr>
                                      <m:t>𝐴</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𝜓</m:t>
                                    </m:r>
                                    <m:r>
                                      <a:rPr lang="en-US" sz="2400" kern="100">
                                        <a:solidFill>
                                          <a:srgbClr val="00B050"/>
                                        </a:solidFill>
                                        <a:effectLst/>
                                        <a:latin typeface="Cambria Math" panose="02040503050406030204" pitchFamily="18" charset="0"/>
                                      </a:rPr>
                                      <m:t>(</m:t>
                                    </m:r>
                                    <m:r>
                                      <m:rPr>
                                        <m:sty m:val="p"/>
                                      </m:rPr>
                                      <a:rPr lang="en-US" sz="2400" kern="100">
                                        <a:solidFill>
                                          <a:srgbClr val="00B050"/>
                                        </a:solidFill>
                                        <a:effectLst/>
                                        <a:latin typeface="Cambria Math" panose="02040503050406030204" pitchFamily="18" charset="0"/>
                                      </a:rPr>
                                      <m:t>μ</m:t>
                                    </m:r>
                                    <m:r>
                                      <a:rPr lang="en-US" sz="2400" kern="100">
                                        <a:solidFill>
                                          <a:srgbClr val="00B050"/>
                                        </a:solidFill>
                                        <a:effectLst/>
                                        <a:latin typeface="Cambria Math" panose="02040503050406030204" pitchFamily="18" charset="0"/>
                                      </a:rPr>
                                      <m:t>)</m:t>
                                    </m:r>
                                  </m:sub>
                                </m:sSub>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 </a:t>
                          </a:r>
                          <a:endParaRPr lang="zh-CN" sz="2400" kern="100" dirty="0">
                            <a:effectLst/>
                          </a:endParaRPr>
                        </a:p>
                        <a:p>
                          <a:pPr algn="ctr">
                            <a:spcAft>
                              <a:spcPts val="0"/>
                            </a:spcAft>
                          </a:pPr>
                          <a:r>
                            <a:rPr lang="en-US" sz="2400" kern="100" dirty="0">
                              <a:effectLst/>
                            </a:rPr>
                            <a:t>(12)</a:t>
                          </a:r>
                          <a:endParaRPr lang="zh-CN" sz="2400" kern="100" dirty="0">
                            <a:effectLst/>
                          </a:endParaRPr>
                        </a:p>
                        <a:p>
                          <a:pPr algn="l">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827902236"/>
                  </p:ext>
                </p:extLst>
              </p:nvPr>
            </p:nvGraphicFramePr>
            <p:xfrm>
              <a:off x="233680" y="3036316"/>
              <a:ext cx="11795760" cy="1177544"/>
            </p:xfrm>
            <a:graphic>
              <a:graphicData uri="http://schemas.openxmlformats.org/drawingml/2006/table">
                <a:tbl>
                  <a:tblPr firstRow="1" firstCol="1" bandRow="1">
                    <a:tableStyleId>{2D5ABB26-0587-4C30-8999-92F81FD0307C}</a:tableStyleId>
                  </a:tblPr>
                  <a:tblGrid>
                    <a:gridCol w="10675333"/>
                    <a:gridCol w="1120427"/>
                  </a:tblGrid>
                  <a:tr h="1177544">
                    <a:tc>
                      <a:txBody>
                        <a:bodyPr/>
                        <a:lstStyle/>
                        <a:p>
                          <a:endParaRPr lang="zh-CN"/>
                        </a:p>
                      </a:txBody>
                      <a:tcPr marL="68580" marR="68580" marT="0" marB="0">
                        <a:blipFill rotWithShape="0">
                          <a:blip r:embed="rId4"/>
                          <a:stretch>
                            <a:fillRect r="-10502"/>
                          </a:stretch>
                        </a:blipFill>
                      </a:tcPr>
                    </a:tc>
                    <a:tc>
                      <a:txBody>
                        <a:bodyPr/>
                        <a:lstStyle/>
                        <a:p>
                          <a:pPr algn="ctr">
                            <a:spcAft>
                              <a:spcPts val="0"/>
                            </a:spcAft>
                          </a:pPr>
                          <a:r>
                            <a:rPr lang="en-US" sz="2400" kern="100" dirty="0">
                              <a:effectLst/>
                            </a:rPr>
                            <a:t> </a:t>
                          </a:r>
                          <a:endParaRPr lang="zh-CN" sz="2400" kern="100" dirty="0">
                            <a:effectLst/>
                          </a:endParaRPr>
                        </a:p>
                        <a:p>
                          <a:pPr algn="ctr">
                            <a:spcAft>
                              <a:spcPts val="0"/>
                            </a:spcAft>
                          </a:pPr>
                          <a:r>
                            <a:rPr lang="en-US" sz="2400" kern="100" dirty="0">
                              <a:effectLst/>
                            </a:rPr>
                            <a:t>(12)</a:t>
                          </a:r>
                          <a:endParaRPr lang="zh-CN" sz="2400" kern="100" dirty="0">
                            <a:effectLst/>
                          </a:endParaRPr>
                        </a:p>
                        <a:p>
                          <a:pPr algn="l">
                            <a:spcAft>
                              <a:spcPts val="0"/>
                            </a:spcAft>
                          </a:pPr>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8" name="文本框 7"/>
          <p:cNvSpPr txBox="1"/>
          <p:nvPr/>
        </p:nvSpPr>
        <p:spPr>
          <a:xfrm>
            <a:off x="345440" y="2708701"/>
            <a:ext cx="2661920" cy="369332"/>
          </a:xfrm>
          <a:prstGeom prst="rect">
            <a:avLst/>
          </a:prstGeom>
          <a:noFill/>
        </p:spPr>
        <p:txBody>
          <a:bodyPr wrap="square" rtlCol="0">
            <a:spAutoFit/>
          </a:bodyPr>
          <a:lstStyle/>
          <a:p>
            <a:r>
              <a:rPr lang="en-US" altLang="zh-CN" dirty="0">
                <a:solidFill>
                  <a:schemeClr val="accent2"/>
                </a:solidFill>
              </a:rPr>
              <a:t>after optimal coefficient</a:t>
            </a:r>
            <a:endParaRPr lang="zh-CN" altLang="en-US" dirty="0">
              <a:solidFill>
                <a:schemeClr val="accent2"/>
              </a:solidFill>
            </a:endParaRPr>
          </a:p>
        </p:txBody>
      </p:sp>
      <p:sp>
        <p:nvSpPr>
          <p:cNvPr id="9" name="文本框 8"/>
          <p:cNvSpPr txBox="1"/>
          <p:nvPr/>
        </p:nvSpPr>
        <p:spPr>
          <a:xfrm>
            <a:off x="345440" y="5302368"/>
            <a:ext cx="2661920" cy="369332"/>
          </a:xfrm>
          <a:prstGeom prst="rect">
            <a:avLst/>
          </a:prstGeom>
          <a:noFill/>
        </p:spPr>
        <p:txBody>
          <a:bodyPr wrap="square" rtlCol="0">
            <a:spAutoFit/>
          </a:bodyPr>
          <a:lstStyle/>
          <a:p>
            <a:r>
              <a:rPr lang="en-US" altLang="zh-CN" dirty="0">
                <a:solidFill>
                  <a:schemeClr val="accent2"/>
                </a:solidFill>
              </a:rPr>
              <a:t>after weighted them</a:t>
            </a:r>
            <a:endParaRPr lang="zh-CN" altLang="en-US" dirty="0">
              <a:solidFill>
                <a:schemeClr val="accent2"/>
              </a:solidFill>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3589920705"/>
                  </p:ext>
                </p:extLst>
              </p:nvPr>
            </p:nvGraphicFramePr>
            <p:xfrm>
              <a:off x="2580640" y="5284216"/>
              <a:ext cx="6807200" cy="395224"/>
            </p:xfrm>
            <a:graphic>
              <a:graphicData uri="http://schemas.openxmlformats.org/drawingml/2006/table">
                <a:tbl>
                  <a:tblPr firstRow="1" firstCol="1" bandRow="1">
                    <a:tableStyleId>{2D5ABB26-0587-4C30-8999-92F81FD0307C}</a:tableStyleId>
                  </a:tblPr>
                  <a:tblGrid>
                    <a:gridCol w="6022508">
                      <a:extLst>
                        <a:ext uri="{9D8B030D-6E8A-4147-A177-3AD203B41FA5}">
                          <a16:colId xmlns:a16="http://schemas.microsoft.com/office/drawing/2014/main" val="20000"/>
                        </a:ext>
                      </a:extLst>
                    </a:gridCol>
                    <a:gridCol w="784692">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𝑌</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𝜇</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𝛿</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𝑌</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𝜇</m:t>
                                    </m:r>
                                    <m:r>
                                      <a:rPr lang="en-US" sz="2400" kern="100">
                                        <a:effectLst/>
                                        <a:latin typeface="Cambria Math" panose="02040503050406030204" pitchFamily="18" charset="0"/>
                                      </a:rPr>
                                      <m:t>,1</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𝜀</m:t>
                                </m:r>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𝜇</m:t>
                                    </m:r>
                                    <m:r>
                                      <a:rPr lang="en-US" sz="2400" kern="100">
                                        <a:effectLst/>
                                        <a:latin typeface="Cambria Math" panose="02040503050406030204" pitchFamily="18" charset="0"/>
                                      </a:rPr>
                                      <m:t>,2</m:t>
                                    </m:r>
                                  </m:sub>
                                </m:sSub>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(13)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3589920705"/>
                  </p:ext>
                </p:extLst>
              </p:nvPr>
            </p:nvGraphicFramePr>
            <p:xfrm>
              <a:off x="2580640" y="5284216"/>
              <a:ext cx="6807200" cy="395415"/>
            </p:xfrm>
            <a:graphic>
              <a:graphicData uri="http://schemas.openxmlformats.org/drawingml/2006/table">
                <a:tbl>
                  <a:tblPr firstRow="1" firstCol="1" bandRow="1">
                    <a:tableStyleId>{2D5ABB26-0587-4C30-8999-92F81FD0307C}</a:tableStyleId>
                  </a:tblPr>
                  <a:tblGrid>
                    <a:gridCol w="6022508"/>
                    <a:gridCol w="784692"/>
                  </a:tblGrid>
                  <a:tr h="395415">
                    <a:tc>
                      <a:txBody>
                        <a:bodyPr/>
                        <a:lstStyle/>
                        <a:p>
                          <a:endParaRPr lang="zh-CN"/>
                        </a:p>
                      </a:txBody>
                      <a:tcPr marL="68580" marR="68580" marT="0" marB="0">
                        <a:blipFill rotWithShape="0">
                          <a:blip r:embed="rId5"/>
                          <a:stretch>
                            <a:fillRect t="-22727" r="-13057" b="-37879"/>
                          </a:stretch>
                        </a:blipFill>
                      </a:tcPr>
                    </a:tc>
                    <a:tc>
                      <a:txBody>
                        <a:bodyPr/>
                        <a:lstStyle/>
                        <a:p>
                          <a:pPr algn="l">
                            <a:spcAft>
                              <a:spcPts val="0"/>
                            </a:spcAft>
                          </a:pPr>
                          <a:r>
                            <a:rPr lang="en-US" sz="2400" kern="100" dirty="0">
                              <a:effectLst/>
                            </a:rPr>
                            <a:t>(13)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sp>
            <p:nvSpPr>
              <p:cNvPr id="11" name="文本框 10"/>
              <p:cNvSpPr txBox="1"/>
              <p:nvPr/>
            </p:nvSpPr>
            <p:spPr>
              <a:xfrm>
                <a:off x="7424568" y="5336704"/>
                <a:ext cx="1168846" cy="3006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kern="100" smtClean="0">
                              <a:latin typeface="Cambria Math" panose="02040503050406030204" pitchFamily="18" charset="0"/>
                            </a:rPr>
                          </m:ctrlPr>
                        </m:sSupPr>
                        <m:e>
                          <m:r>
                            <a:rPr lang="en-US" altLang="zh-CN" kern="100" smtClean="0">
                              <a:solidFill>
                                <a:srgbClr val="ED7D31"/>
                              </a:solidFill>
                              <a:latin typeface="Cambria Math" panose="02040503050406030204" pitchFamily="18" charset="0"/>
                            </a:rPr>
                            <m:t>𝛿</m:t>
                          </m:r>
                          <m:r>
                            <a:rPr lang="en-US" altLang="zh-CN" b="0" i="0" kern="100" smtClean="0">
                              <a:solidFill>
                                <a:srgbClr val="ED7D31"/>
                              </a:solidFill>
                              <a:latin typeface="Cambria Math" panose="02040503050406030204" pitchFamily="18" charset="0"/>
                            </a:rPr>
                            <m:t>+</m:t>
                          </m:r>
                          <m:r>
                            <a:rPr lang="en-US" altLang="zh-CN" kern="100">
                              <a:solidFill>
                                <a:srgbClr val="ED7D31"/>
                              </a:solidFill>
                              <a:latin typeface="Cambria Math" panose="02040503050406030204" pitchFamily="18" charset="0"/>
                            </a:rPr>
                            <m:t>𝜀</m:t>
                          </m:r>
                          <m:r>
                            <a:rPr lang="en-US" altLang="zh-CN" b="0" i="1" kern="100" smtClean="0">
                              <a:solidFill>
                                <a:srgbClr val="ED7D31"/>
                              </a:solidFill>
                              <a:latin typeface="Cambria Math" panose="02040503050406030204" pitchFamily="18" charset="0"/>
                            </a:rPr>
                            <m:t>=1</m:t>
                          </m:r>
                        </m:e>
                        <m:sup/>
                      </m:sSup>
                    </m:oMath>
                  </m:oMathPara>
                </a14:m>
                <a:endParaRPr lang="zh-CN" altLang="en-US" dirty="0">
                  <a:solidFill>
                    <a:srgbClr val="ED7D3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7424568" y="5336704"/>
                <a:ext cx="1168846" cy="300660"/>
              </a:xfrm>
              <a:prstGeom prst="rect">
                <a:avLst/>
              </a:prstGeom>
              <a:blipFill rotWithShape="0">
                <a:blip r:embed="rId6"/>
                <a:stretch>
                  <a:fillRect l="-4688" b="-6000"/>
                </a:stretch>
              </a:blipFill>
            </p:spPr>
            <p:txBody>
              <a:bodyPr/>
              <a:lstStyle/>
              <a:p>
                <a:r>
                  <a:rPr lang="zh-CN" altLang="en-US">
                    <a:noFill/>
                  </a:rPr>
                  <a:t> </a:t>
                </a:r>
              </a:p>
            </p:txBody>
          </p:sp>
        </mc:Fallback>
      </mc:AlternateContent>
      <p:sp>
        <p:nvSpPr>
          <p:cNvPr id="12" name="下箭头 11"/>
          <p:cNvSpPr/>
          <p:nvPr/>
        </p:nvSpPr>
        <p:spPr>
          <a:xfrm>
            <a:off x="5189368" y="4429275"/>
            <a:ext cx="484632" cy="560340"/>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8452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3840480" cy="523220"/>
          </a:xfrm>
          <a:prstGeom prst="rect">
            <a:avLst/>
          </a:prstGeom>
          <a:noFill/>
        </p:spPr>
        <p:txBody>
          <a:bodyPr wrap="square" rtlCol="0">
            <a:spAutoFit/>
          </a:bodyPr>
          <a:lstStyle/>
          <a:p>
            <a:r>
              <a:rPr lang="en-US" altLang="zh-CN" sz="2800" dirty="0"/>
              <a:t>Weather factor</a:t>
            </a:r>
            <a:endParaRPr lang="zh-CN" altLang="en-US" sz="2800" dirty="0"/>
          </a:p>
        </p:txBody>
      </p:sp>
      <mc:AlternateContent xmlns:mc="http://schemas.openxmlformats.org/markup-compatibility/2006" xmlns:a14="http://schemas.microsoft.com/office/drawing/2010/main">
        <mc:Choice Requires="a14">
          <p:sp>
            <p:nvSpPr>
              <p:cNvPr id="5" name="矩形 4"/>
              <p:cNvSpPr/>
              <p:nvPr/>
            </p:nvSpPr>
            <p:spPr>
              <a:xfrm>
                <a:off x="609600" y="1789713"/>
                <a:ext cx="10373360" cy="714683"/>
              </a:xfrm>
              <a:prstGeom prst="rect">
                <a:avLst/>
              </a:prstGeom>
            </p:spPr>
            <p:txBody>
              <a:bodyPr wrap="square">
                <a:spAutoFit/>
              </a:bodyPr>
              <a:lstStyle/>
              <a:p>
                <a:pPr marL="227965" indent="266700" algn="ctr">
                  <a:spcAft>
                    <a:spcPts val="0"/>
                  </a:spcAft>
                </a:pP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𝑌</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𝐴</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𝜇</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,3</m:t>
                        </m:r>
                      </m:sub>
                    </m:s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𝑎𝑟𝑔𝑚𝑖𝑛</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𝑦</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subSup"/>
                            <m:supHide m:val="on"/>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𝑀</m:t>
                            </m:r>
                          </m:sub>
                          <m:sup/>
                          <m:e>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𝐿</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𝑦</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f>
                                      <m:f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𝐾</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𝐴</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sub>
                                        </m:sSub>
                                      </m:num>
                                      <m:den>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𝑡</m:t>
                                        </m:r>
                                        <m:d>
                                          <m:dPr>
                                            <m:ctrlPr>
                                              <a:rPr lang="zh-CN" altLang="zh-CN" i="1" kern="100">
                                                <a:solidFill>
                                                  <a:srgbClr val="00B05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𝑚</m:t>
                                            </m:r>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𝑠</m:t>
                                            </m:r>
                                            <m:d>
                                              <m:dPr>
                                                <m:ctrlPr>
                                                  <a:rPr lang="zh-CN" altLang="zh-CN" i="1" kern="100">
                                                    <a:solidFill>
                                                      <a:srgbClr val="00B05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𝐴</m:t>
                                                </m:r>
                                              </m:e>
                                            </m:d>
                                          </m:e>
                                        </m:d>
                                      </m:den>
                                    </m:f>
                                  </m:e>
                                </m:d>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𝐴</m:t>
                                    </m:r>
                                  </m:sub>
                                </m:s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𝑣</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𝜓</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e>
                                    </m:d>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𝜓</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𝜇</m:t>
                                        </m:r>
                                      </m:e>
                                    </m:d>
                                  </m:e>
                                </m:d>
                              </m:e>
                            </m:d>
                          </m:e>
                        </m:nary>
                      </m:e>
                    </m:d>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𝑡</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𝜇</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𝑠</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𝐴</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m:t>
                    </m:r>
                  </m:oMath>
                </a14:m>
                <a:r>
                  <a:rPr lang="en-US" altLang="zh-CN" kern="100" dirty="0">
                    <a:effectLst/>
                    <a:latin typeface="Cambria Math" panose="02040503050406030204" pitchFamily="18" charset="0"/>
                    <a:ea typeface="KaiTi" panose="02010609060101010101" pitchFamily="49" charset="-122"/>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(14)</a:t>
                </a:r>
                <a:endParaRPr lang="zh-CN" altLang="zh-CN" kern="100" dirty="0">
                  <a:latin typeface="Calibri" panose="020F0502020204030204" pitchFamily="34" charset="0"/>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09600" y="1789713"/>
                <a:ext cx="10373360" cy="71468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762000" y="2803947"/>
                <a:ext cx="10962640" cy="714683"/>
              </a:xfrm>
              <a:prstGeom prst="rect">
                <a:avLst/>
              </a:prstGeom>
            </p:spPr>
            <p:txBody>
              <a:bodyPr wrap="square">
                <a:spAutoFit/>
              </a:bodyPr>
              <a:lstStyle/>
              <a:p>
                <a:pPr marL="227965" indent="266700" algn="ctr">
                  <a:spcAft>
                    <a:spcPts val="0"/>
                  </a:spcAft>
                </a:pP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𝑌</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𝐴</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𝜇</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,4</m:t>
                        </m:r>
                      </m:sub>
                    </m:s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𝑎𝑟𝑔𝑚𝑖𝑛</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𝑦</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subSup"/>
                            <m:supHide m:val="on"/>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𝑀</m:t>
                            </m:r>
                          </m:sub>
                          <m:sup/>
                          <m:e>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𝐿</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𝑦</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f>
                                      <m:f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𝐾</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𝐴</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sub>
                                        </m:sSub>
                                      </m:num>
                                      <m:den>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𝑝</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𝐴</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𝜓</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e>
                                            </m:d>
                                          </m:sub>
                                        </m:s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𝑡</m:t>
                                        </m:r>
                                        <m:d>
                                          <m:dPr>
                                            <m:ctrlPr>
                                              <a:rPr lang="zh-CN" altLang="zh-CN" i="1" kern="100">
                                                <a:solidFill>
                                                  <a:srgbClr val="00B05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𝑚</m:t>
                                            </m:r>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𝑠</m:t>
                                            </m:r>
                                            <m:d>
                                              <m:dPr>
                                                <m:ctrlPr>
                                                  <a:rPr lang="zh-CN" altLang="zh-CN" i="1" kern="100">
                                                    <a:solidFill>
                                                      <a:srgbClr val="00B05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𝐴</m:t>
                                                </m:r>
                                              </m:e>
                                            </m:d>
                                          </m:e>
                                        </m:d>
                                      </m:den>
                                    </m:f>
                                  </m:e>
                                </m:d>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𝑤</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𝐴</m:t>
                                    </m:r>
                                  </m:sub>
                                </m:s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𝑣</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𝜓</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𝑚</m:t>
                                        </m:r>
                                      </m:e>
                                    </m:d>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𝜓</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𝜇</m:t>
                                        </m:r>
                                      </m:e>
                                    </m:d>
                                  </m:e>
                                </m:d>
                              </m:e>
                            </m:d>
                          </m:e>
                        </m:nary>
                      </m:e>
                    </m:d>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𝑝</m:t>
                        </m:r>
                      </m:e>
                      <m: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𝐴</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𝜓</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effectLst/>
                                <a:latin typeface="Cambria Math" panose="02040503050406030204" pitchFamily="18" charset="0"/>
                                <a:ea typeface="KaiTi" panose="02010609060101010101" pitchFamily="49" charset="-122"/>
                                <a:cs typeface="Times New Roman" panose="02020603050405020304" pitchFamily="18" charset="0"/>
                              </a:rPr>
                              <m:t>μ</m:t>
                            </m:r>
                          </m:e>
                        </m:d>
                      </m:sub>
                    </m:sSub>
                    <m:r>
                      <a:rPr lang="en-US" altLang="zh-CN" i="1" kern="100">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smtClean="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𝑡</m:t>
                    </m:r>
                    <m:d>
                      <m:dPr>
                        <m:ctrlPr>
                          <a:rPr lang="zh-CN" altLang="zh-CN" i="1" kern="100">
                            <a:solidFill>
                              <a:srgbClr val="00B05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𝜇</m:t>
                        </m:r>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𝑠</m:t>
                        </m:r>
                        <m:d>
                          <m:dPr>
                            <m:ctrlPr>
                              <a:rPr lang="zh-CN" altLang="zh-CN" i="1" kern="100">
                                <a:solidFill>
                                  <a:srgbClr val="00B05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00B050"/>
                                </a:solidFill>
                                <a:effectLst/>
                                <a:latin typeface="Cambria Math" panose="02040503050406030204" pitchFamily="18" charset="0"/>
                                <a:ea typeface="KaiTi" panose="02010609060101010101" pitchFamily="49" charset="-122"/>
                                <a:cs typeface="Times New Roman" panose="02020603050405020304" pitchFamily="18" charset="0"/>
                              </a:rPr>
                              <m:t>𝐴</m:t>
                            </m:r>
                          </m:e>
                        </m:d>
                      </m:e>
                    </m:d>
                  </m:oMath>
                </a14:m>
                <a:r>
                  <a:rPr lang="en-US" altLang="zh-CN" kern="100" dirty="0">
                    <a:effectLst/>
                    <a:latin typeface="Cambria Math" panose="02040503050406030204" pitchFamily="18" charset="0"/>
                    <a:ea typeface="KaiTi" panose="02010609060101010101" pitchFamily="49" charset="-122"/>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(15)</a:t>
                </a:r>
                <a:endParaRPr lang="zh-CN" altLang="zh-CN" sz="2400" kern="100" dirty="0">
                  <a:latin typeface="Calibri" panose="020F0502020204030204" pitchFamily="34"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762000" y="2803947"/>
                <a:ext cx="10962640" cy="714683"/>
              </a:xfrm>
              <a:prstGeom prst="rect">
                <a:avLst/>
              </a:prstGeom>
              <a:blipFill rotWithShape="0">
                <a:blip r:embed="rId4"/>
                <a:stretch>
                  <a:fillRect r="-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34016" y="1950429"/>
                <a:ext cx="751167" cy="393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rPr>
                          </m:ctrlPr>
                        </m:sSubPr>
                        <m:e>
                          <m:r>
                            <m:rPr>
                              <m:sty m:val="p"/>
                            </m:rPr>
                            <a:rPr lang="en-US" altLang="zh-CN" kern="100">
                              <a:latin typeface="Cambria Math" panose="02040503050406030204" pitchFamily="18" charset="0"/>
                            </a:rPr>
                            <m:t>Y</m:t>
                          </m:r>
                        </m:e>
                        <m:sub>
                          <m:r>
                            <m:rPr>
                              <m:sty m:val="p"/>
                            </m:rPr>
                            <a:rPr lang="en-US" altLang="zh-CN" kern="100">
                              <a:latin typeface="Cambria Math" panose="02040503050406030204" pitchFamily="18" charset="0"/>
                            </a:rPr>
                            <m:t>A</m:t>
                          </m:r>
                          <m:r>
                            <a:rPr lang="en-US" altLang="zh-CN" kern="100">
                              <a:latin typeface="Cambria Math" panose="02040503050406030204" pitchFamily="18" charset="0"/>
                            </a:rPr>
                            <m:t>,</m:t>
                          </m:r>
                          <m:r>
                            <m:rPr>
                              <m:sty m:val="p"/>
                            </m:rPr>
                            <a:rPr lang="en-US" altLang="zh-CN" kern="100">
                              <a:latin typeface="Cambria Math" panose="02040503050406030204" pitchFamily="18" charset="0"/>
                            </a:rPr>
                            <m:t>μ</m:t>
                          </m:r>
                          <m:r>
                            <a:rPr lang="en-US" altLang="zh-CN" kern="100">
                              <a:latin typeface="Cambria Math" panose="02040503050406030204" pitchFamily="18" charset="0"/>
                            </a:rPr>
                            <m:t>,1</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4016" y="1950429"/>
                <a:ext cx="751167" cy="393249"/>
              </a:xfrm>
              <a:prstGeom prst="rect">
                <a:avLst/>
              </a:prstGeom>
              <a:blipFill rotWithShape="0">
                <a:blip r:embed="rId5"/>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3427" y="2965465"/>
                <a:ext cx="732893"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𝑌</m:t>
                          </m:r>
                        </m:e>
                        <m:sub>
                          <m:r>
                            <a:rPr lang="en-US" altLang="zh-CN" kern="100">
                              <a:latin typeface="Cambria Math" panose="02040503050406030204" pitchFamily="18" charset="0"/>
                            </a:rPr>
                            <m:t>𝐴</m:t>
                          </m:r>
                          <m:r>
                            <a:rPr lang="en-US" altLang="zh-CN" kern="100">
                              <a:latin typeface="Cambria Math" panose="02040503050406030204" pitchFamily="18" charset="0"/>
                            </a:rPr>
                            <m:t>,</m:t>
                          </m:r>
                          <m:r>
                            <a:rPr lang="en-US" altLang="zh-CN" kern="100">
                              <a:latin typeface="Cambria Math" panose="02040503050406030204" pitchFamily="18" charset="0"/>
                            </a:rPr>
                            <m:t>𝜇</m:t>
                          </m:r>
                          <m:r>
                            <a:rPr lang="en-US" altLang="zh-CN" kern="100">
                              <a:latin typeface="Cambria Math" panose="02040503050406030204" pitchFamily="18" charset="0"/>
                            </a:rPr>
                            <m:t>,2</m:t>
                          </m:r>
                        </m:sub>
                      </m:sSub>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03427" y="2965465"/>
                <a:ext cx="732893" cy="391646"/>
              </a:xfrm>
              <a:prstGeom prst="rect">
                <a:avLst/>
              </a:prstGeom>
              <a:blipFill rotWithShape="0">
                <a:blip r:embed="rId6"/>
                <a:stretch>
                  <a:fillRect b="-3077"/>
                </a:stretch>
              </a:blipFill>
            </p:spPr>
            <p:txBody>
              <a:bodyPr/>
              <a:lstStyle/>
              <a:p>
                <a:r>
                  <a:rPr lang="zh-CN" altLang="en-US">
                    <a:noFill/>
                  </a:rPr>
                  <a:t> </a:t>
                </a:r>
              </a:p>
            </p:txBody>
          </p:sp>
        </mc:Fallback>
      </mc:AlternateContent>
      <p:sp>
        <p:nvSpPr>
          <p:cNvPr id="9" name="右箭头 8"/>
          <p:cNvSpPr/>
          <p:nvPr/>
        </p:nvSpPr>
        <p:spPr>
          <a:xfrm>
            <a:off x="985183" y="2031090"/>
            <a:ext cx="375584" cy="307976"/>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右箭头 9"/>
          <p:cNvSpPr/>
          <p:nvPr/>
        </p:nvSpPr>
        <p:spPr>
          <a:xfrm>
            <a:off x="974349" y="3049135"/>
            <a:ext cx="375584" cy="307976"/>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p:cNvSpPr txBox="1"/>
              <p:nvPr/>
            </p:nvSpPr>
            <p:spPr>
              <a:xfrm>
                <a:off x="1349933" y="3818181"/>
                <a:ext cx="3336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ED7D31"/>
                          </a:solidFill>
                          <a:latin typeface="Cambria Math" panose="02040503050406030204" pitchFamily="18" charset="0"/>
                        </a:rPr>
                        <m:t>𝑠</m:t>
                      </m:r>
                      <m:d>
                        <m:dPr>
                          <m:ctrlPr>
                            <a:rPr lang="en-US" altLang="zh-CN" b="0" i="1" smtClean="0">
                              <a:solidFill>
                                <a:srgbClr val="ED7D31"/>
                              </a:solidFill>
                              <a:latin typeface="Cambria Math" panose="02040503050406030204" pitchFamily="18" charset="0"/>
                            </a:rPr>
                          </m:ctrlPr>
                        </m:dPr>
                        <m:e>
                          <m:r>
                            <a:rPr lang="en-US" altLang="zh-CN" b="0" i="1" smtClean="0">
                              <a:solidFill>
                                <a:srgbClr val="ED7D31"/>
                              </a:solidFill>
                              <a:latin typeface="Cambria Math" panose="02040503050406030204" pitchFamily="18" charset="0"/>
                            </a:rPr>
                            <m:t>𝐴</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𝑐𝑖𝑡𝑦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𝑛𝑎𝑚𝑒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𝑚𝑒𝑛𝑐h𝑎𝑛𝑡</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𝐴</m:t>
                      </m:r>
                    </m:oMath>
                  </m:oMathPara>
                </a14:m>
                <a:endParaRPr lang="zh-CN" altLang="en-US" dirty="0">
                  <a:solidFill>
                    <a:srgbClr val="ED7D3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349933" y="3818181"/>
                <a:ext cx="3336811" cy="276999"/>
              </a:xfrm>
              <a:prstGeom prst="rect">
                <a:avLst/>
              </a:prstGeom>
              <a:blipFill rotWithShape="0">
                <a:blip r:embed="rId7"/>
                <a:stretch>
                  <a:fillRect l="-547" t="-2174" r="-1095"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349933" y="4355370"/>
                <a:ext cx="5441682"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kern="100" smtClean="0">
                          <a:solidFill>
                            <a:srgbClr val="ED7D31"/>
                          </a:solidFill>
                          <a:latin typeface="Cambria Math" panose="02040503050406030204" pitchFamily="18" charset="0"/>
                          <a:ea typeface="KaiTi" panose="02010609060101010101" pitchFamily="49" charset="-122"/>
                          <a:cs typeface="Times New Roman" panose="02020603050405020304" pitchFamily="18" charset="0"/>
                        </a:rPr>
                        <m:t>𝑡</m:t>
                      </m:r>
                      <m:d>
                        <m:dPr>
                          <m:ctrlPr>
                            <a:rPr lang="zh-CN" altLang="zh-CN" i="1" kern="100">
                              <a:solidFill>
                                <a:srgbClr val="ED7D3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ED7D31"/>
                              </a:solidFill>
                              <a:latin typeface="Cambria Math" panose="02040503050406030204" pitchFamily="18" charset="0"/>
                              <a:ea typeface="KaiTi" panose="02010609060101010101" pitchFamily="49" charset="-122"/>
                              <a:cs typeface="Times New Roman" panose="02020603050405020304" pitchFamily="18" charset="0"/>
                            </a:rPr>
                            <m:t>𝑚</m:t>
                          </m:r>
                          <m:r>
                            <a:rPr lang="en-US" altLang="zh-CN" i="1" kern="100">
                              <a:solidFill>
                                <a:srgbClr val="ED7D31"/>
                              </a:solidFill>
                              <a:latin typeface="Cambria Math" panose="02040503050406030204" pitchFamily="18" charset="0"/>
                              <a:ea typeface="KaiTi" panose="02010609060101010101" pitchFamily="49" charset="-122"/>
                              <a:cs typeface="Times New Roman" panose="02020603050405020304" pitchFamily="18" charset="0"/>
                            </a:rPr>
                            <m:t>,</m:t>
                          </m:r>
                          <m:r>
                            <a:rPr lang="en-US" altLang="zh-CN" i="1" kern="100">
                              <a:solidFill>
                                <a:srgbClr val="ED7D31"/>
                              </a:solidFill>
                              <a:latin typeface="Cambria Math" panose="02040503050406030204" pitchFamily="18" charset="0"/>
                              <a:ea typeface="KaiTi" panose="02010609060101010101" pitchFamily="49" charset="-122"/>
                              <a:cs typeface="Times New Roman" panose="02020603050405020304" pitchFamily="18" charset="0"/>
                            </a:rPr>
                            <m:t>𝑠</m:t>
                          </m:r>
                          <m:d>
                            <m:dPr>
                              <m:ctrlPr>
                                <a:rPr lang="zh-CN" altLang="zh-CN" i="1" kern="100">
                                  <a:solidFill>
                                    <a:srgbClr val="ED7D3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solidFill>
                                    <a:srgbClr val="ED7D31"/>
                                  </a:solidFill>
                                  <a:latin typeface="Cambria Math" panose="02040503050406030204" pitchFamily="18" charset="0"/>
                                  <a:ea typeface="KaiTi" panose="02010609060101010101" pitchFamily="49" charset="-122"/>
                                  <a:cs typeface="Times New Roman" panose="02020603050405020304" pitchFamily="18" charset="0"/>
                                </a:rPr>
                                <m:t>𝐴</m:t>
                              </m:r>
                            </m:e>
                          </m:d>
                        </m:e>
                      </m:d>
                      <m:r>
                        <a:rPr lang="en-US" altLang="zh-CN" b="0" i="1" kern="100" smtClean="0">
                          <a:latin typeface="Cambria Math" panose="02040503050406030204" pitchFamily="18" charset="0"/>
                          <a:ea typeface="KaiTi" panose="02010609060101010101" pitchFamily="49" charset="-122"/>
                          <a:cs typeface="Times New Roman" panose="02020603050405020304" pitchFamily="18" charset="0"/>
                        </a:rPr>
                        <m:t>    </m:t>
                      </m:r>
                      <m:r>
                        <a:rPr lang="en-US" altLang="zh-CN" i="1">
                          <a:latin typeface="Cambria Math" panose="02040503050406030204" pitchFamily="18" charset="0"/>
                        </a:rPr>
                        <m:t>𝑤𝑒𝑎𝑡h𝑒𝑟</m:t>
                      </m:r>
                      <m:r>
                        <a:rPr lang="en-US" altLang="zh-CN" b="0" i="1" smtClean="0">
                          <a:latin typeface="Cambria Math" panose="02040503050406030204" pitchFamily="18" charset="0"/>
                        </a:rPr>
                        <m:t> </m:t>
                      </m:r>
                      <m:r>
                        <a:rPr lang="en-US" altLang="zh-CN" i="1">
                          <a:latin typeface="Cambria Math" panose="02040503050406030204" pitchFamily="18" charset="0"/>
                        </a:rPr>
                        <m:t>𝑐𝑜𝑒𝑓𝑓𝑖𝑐𝑖𝑒𝑛𝑡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𝑐𝑖𝑡𝑦</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𝑠</m:t>
                      </m:r>
                    </m:oMath>
                  </m:oMathPara>
                </a14:m>
                <a:endParaRPr lang="zh-CN" altLang="en-US" dirty="0">
                  <a:solidFill>
                    <a:srgbClr val="ED7D3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349933" y="4355370"/>
                <a:ext cx="5441682" cy="312650"/>
              </a:xfrm>
              <a:prstGeom prst="rect">
                <a:avLst/>
              </a:prstGeom>
              <a:blipFill rotWithShape="0">
                <a:blip r:embed="rId8"/>
                <a:stretch>
                  <a:fillRect l="-336" r="-112"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4262702028"/>
                  </p:ext>
                </p:extLst>
              </p:nvPr>
            </p:nvGraphicFramePr>
            <p:xfrm>
              <a:off x="1887220" y="5332254"/>
              <a:ext cx="8435340" cy="395224"/>
            </p:xfrm>
            <a:graphic>
              <a:graphicData uri="http://schemas.openxmlformats.org/drawingml/2006/table">
                <a:tbl>
                  <a:tblPr firstRow="1" firstCol="1" bandRow="1">
                    <a:tableStyleId>{2D5ABB26-0587-4C30-8999-92F81FD0307C}</a:tableStyleId>
                  </a:tblPr>
                  <a:tblGrid>
                    <a:gridCol w="7778490">
                      <a:extLst>
                        <a:ext uri="{9D8B030D-6E8A-4147-A177-3AD203B41FA5}">
                          <a16:colId xmlns:a16="http://schemas.microsoft.com/office/drawing/2014/main" val="20000"/>
                        </a:ext>
                      </a:extLst>
                    </a:gridCol>
                    <a:gridCol w="656850">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𝑌</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𝜇</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𝛿</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𝑌</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𝜇</m:t>
                                    </m:r>
                                    <m:r>
                                      <a:rPr lang="en-US" sz="2400" kern="100">
                                        <a:effectLst/>
                                        <a:latin typeface="Cambria Math" panose="02040503050406030204" pitchFamily="18" charset="0"/>
                                      </a:rPr>
                                      <m:t>,3</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𝜀</m:t>
                                </m:r>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𝜇</m:t>
                                    </m:r>
                                    <m:r>
                                      <a:rPr lang="en-US" sz="2400" kern="100">
                                        <a:effectLst/>
                                        <a:latin typeface="Cambria Math" panose="02040503050406030204" pitchFamily="18" charset="0"/>
                                      </a:rPr>
                                      <m:t>,4</m:t>
                                    </m:r>
                                  </m:sub>
                                </m:sSub>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(16)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4262702028"/>
                  </p:ext>
                </p:extLst>
              </p:nvPr>
            </p:nvGraphicFramePr>
            <p:xfrm>
              <a:off x="1887220" y="5332254"/>
              <a:ext cx="8435340" cy="395415"/>
            </p:xfrm>
            <a:graphic>
              <a:graphicData uri="http://schemas.openxmlformats.org/drawingml/2006/table">
                <a:tbl>
                  <a:tblPr firstRow="1" firstCol="1" bandRow="1">
                    <a:tableStyleId>{2D5ABB26-0587-4C30-8999-92F81FD0307C}</a:tableStyleId>
                  </a:tblPr>
                  <a:tblGrid>
                    <a:gridCol w="7778490"/>
                    <a:gridCol w="656850"/>
                  </a:tblGrid>
                  <a:tr h="395415">
                    <a:tc>
                      <a:txBody>
                        <a:bodyPr/>
                        <a:lstStyle/>
                        <a:p>
                          <a:endParaRPr lang="zh-CN"/>
                        </a:p>
                      </a:txBody>
                      <a:tcPr marL="68580" marR="68580" marT="0" marB="0">
                        <a:blipFill rotWithShape="0">
                          <a:blip r:embed="rId9"/>
                          <a:stretch>
                            <a:fillRect t="-22727" r="-8457" b="-37879"/>
                          </a:stretch>
                        </a:blipFill>
                      </a:tcPr>
                    </a:tc>
                    <a:tc>
                      <a:txBody>
                        <a:bodyPr/>
                        <a:lstStyle/>
                        <a:p>
                          <a:pPr algn="l">
                            <a:spcAft>
                              <a:spcPts val="0"/>
                            </a:spcAft>
                          </a:pPr>
                          <a:r>
                            <a:rPr lang="en-US" sz="2400" kern="100" dirty="0">
                              <a:effectLst/>
                            </a:rPr>
                            <a:t>(16)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sp>
            <p:nvSpPr>
              <p:cNvPr id="14" name="文本框 13"/>
              <p:cNvSpPr txBox="1"/>
              <p:nvPr/>
            </p:nvSpPr>
            <p:spPr>
              <a:xfrm>
                <a:off x="7881768" y="5407824"/>
                <a:ext cx="1168846" cy="3006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kern="100" smtClean="0">
                              <a:latin typeface="Cambria Math" panose="02040503050406030204" pitchFamily="18" charset="0"/>
                            </a:rPr>
                          </m:ctrlPr>
                        </m:sSupPr>
                        <m:e>
                          <m:r>
                            <a:rPr lang="en-US" altLang="zh-CN" kern="100" smtClean="0">
                              <a:solidFill>
                                <a:srgbClr val="ED7D31"/>
                              </a:solidFill>
                              <a:latin typeface="Cambria Math" panose="02040503050406030204" pitchFamily="18" charset="0"/>
                            </a:rPr>
                            <m:t>𝛿</m:t>
                          </m:r>
                          <m:r>
                            <a:rPr lang="en-US" altLang="zh-CN" b="0" i="0" kern="100" smtClean="0">
                              <a:solidFill>
                                <a:srgbClr val="ED7D31"/>
                              </a:solidFill>
                              <a:latin typeface="Cambria Math" panose="02040503050406030204" pitchFamily="18" charset="0"/>
                            </a:rPr>
                            <m:t>+</m:t>
                          </m:r>
                          <m:r>
                            <a:rPr lang="en-US" altLang="zh-CN" kern="100">
                              <a:solidFill>
                                <a:srgbClr val="ED7D31"/>
                              </a:solidFill>
                              <a:latin typeface="Cambria Math" panose="02040503050406030204" pitchFamily="18" charset="0"/>
                            </a:rPr>
                            <m:t>𝜀</m:t>
                          </m:r>
                          <m:r>
                            <a:rPr lang="en-US" altLang="zh-CN" b="0" i="1" kern="100" smtClean="0">
                              <a:solidFill>
                                <a:srgbClr val="ED7D31"/>
                              </a:solidFill>
                              <a:latin typeface="Cambria Math" panose="02040503050406030204" pitchFamily="18" charset="0"/>
                            </a:rPr>
                            <m:t>=1</m:t>
                          </m:r>
                        </m:e>
                        <m:sup/>
                      </m:sSup>
                    </m:oMath>
                  </m:oMathPara>
                </a14:m>
                <a:endParaRPr lang="zh-CN" altLang="en-US" dirty="0">
                  <a:solidFill>
                    <a:srgbClr val="ED7D31"/>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7881768" y="5407824"/>
                <a:ext cx="1168846" cy="300660"/>
              </a:xfrm>
              <a:prstGeom prst="rect">
                <a:avLst/>
              </a:prstGeom>
              <a:blipFill rotWithShape="0">
                <a:blip r:embed="rId10"/>
                <a:stretch>
                  <a:fillRect l="-4688" b="-8163"/>
                </a:stretch>
              </a:blipFill>
            </p:spPr>
            <p:txBody>
              <a:bodyPr/>
              <a:lstStyle/>
              <a:p>
                <a:r>
                  <a:rPr lang="zh-CN" altLang="en-US">
                    <a:noFill/>
                  </a:rPr>
                  <a:t> </a:t>
                </a:r>
              </a:p>
            </p:txBody>
          </p:sp>
        </mc:Fallback>
      </mc:AlternateContent>
      <p:sp>
        <p:nvSpPr>
          <p:cNvPr id="15" name="矩形 14"/>
          <p:cNvSpPr/>
          <p:nvPr/>
        </p:nvSpPr>
        <p:spPr>
          <a:xfrm>
            <a:off x="375919" y="5373488"/>
            <a:ext cx="3222101" cy="369332"/>
          </a:xfrm>
          <a:prstGeom prst="rect">
            <a:avLst/>
          </a:prstGeom>
        </p:spPr>
        <p:txBody>
          <a:bodyPr wrap="none">
            <a:spAutoFit/>
          </a:bodyPr>
          <a:lstStyle/>
          <a:p>
            <a:r>
              <a:rPr lang="en-US" altLang="zh-CN" dirty="0">
                <a:solidFill>
                  <a:srgbClr val="0070C0"/>
                </a:solidFill>
              </a:rPr>
              <a:t>The time series weighted model</a:t>
            </a:r>
            <a:endParaRPr lang="zh-CN" altLang="en-US" dirty="0">
              <a:solidFill>
                <a:srgbClr val="0070C0"/>
              </a:solidFill>
            </a:endParaRPr>
          </a:p>
        </p:txBody>
      </p:sp>
    </p:spTree>
    <p:extLst>
      <p:ext uri="{BB962C8B-B14F-4D97-AF65-F5344CB8AC3E}">
        <p14:creationId xmlns:p14="http://schemas.microsoft.com/office/powerpoint/2010/main" val="119781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arn(inVertical)">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80">
                                          <p:stCondLst>
                                            <p:cond delay="0"/>
                                          </p:stCondLst>
                                        </p:cTn>
                                        <p:tgtEl>
                                          <p:spTgt spid="15"/>
                                        </p:tgtEl>
                                      </p:cBhvr>
                                    </p:animEffect>
                                    <p:anim calcmode="lin" valueType="num">
                                      <p:cBhvr>
                                        <p:cTn id="5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1" dur="26">
                                          <p:stCondLst>
                                            <p:cond delay="650"/>
                                          </p:stCondLst>
                                        </p:cTn>
                                        <p:tgtEl>
                                          <p:spTgt spid="15"/>
                                        </p:tgtEl>
                                      </p:cBhvr>
                                      <p:to x="100000" y="60000"/>
                                    </p:animScale>
                                    <p:animScale>
                                      <p:cBhvr>
                                        <p:cTn id="62" dur="166" decel="50000">
                                          <p:stCondLst>
                                            <p:cond delay="676"/>
                                          </p:stCondLst>
                                        </p:cTn>
                                        <p:tgtEl>
                                          <p:spTgt spid="15"/>
                                        </p:tgtEl>
                                      </p:cBhvr>
                                      <p:to x="100000" y="100000"/>
                                    </p:animScale>
                                    <p:animScale>
                                      <p:cBhvr>
                                        <p:cTn id="63" dur="26">
                                          <p:stCondLst>
                                            <p:cond delay="1312"/>
                                          </p:stCondLst>
                                        </p:cTn>
                                        <p:tgtEl>
                                          <p:spTgt spid="15"/>
                                        </p:tgtEl>
                                      </p:cBhvr>
                                      <p:to x="100000" y="80000"/>
                                    </p:animScale>
                                    <p:animScale>
                                      <p:cBhvr>
                                        <p:cTn id="64" dur="166" decel="50000">
                                          <p:stCondLst>
                                            <p:cond delay="1338"/>
                                          </p:stCondLst>
                                        </p:cTn>
                                        <p:tgtEl>
                                          <p:spTgt spid="15"/>
                                        </p:tgtEl>
                                      </p:cBhvr>
                                      <p:to x="100000" y="100000"/>
                                    </p:animScale>
                                    <p:animScale>
                                      <p:cBhvr>
                                        <p:cTn id="65" dur="26">
                                          <p:stCondLst>
                                            <p:cond delay="1642"/>
                                          </p:stCondLst>
                                        </p:cTn>
                                        <p:tgtEl>
                                          <p:spTgt spid="15"/>
                                        </p:tgtEl>
                                      </p:cBhvr>
                                      <p:to x="100000" y="90000"/>
                                    </p:animScale>
                                    <p:animScale>
                                      <p:cBhvr>
                                        <p:cTn id="66" dur="166" decel="50000">
                                          <p:stCondLst>
                                            <p:cond delay="1668"/>
                                          </p:stCondLst>
                                        </p:cTn>
                                        <p:tgtEl>
                                          <p:spTgt spid="15"/>
                                        </p:tgtEl>
                                      </p:cBhvr>
                                      <p:to x="100000" y="100000"/>
                                    </p:animScale>
                                    <p:animScale>
                                      <p:cBhvr>
                                        <p:cTn id="67" dur="26">
                                          <p:stCondLst>
                                            <p:cond delay="1808"/>
                                          </p:stCondLst>
                                        </p:cTn>
                                        <p:tgtEl>
                                          <p:spTgt spid="15"/>
                                        </p:tgtEl>
                                      </p:cBhvr>
                                      <p:to x="100000" y="95000"/>
                                    </p:animScale>
                                    <p:animScale>
                                      <p:cBhvr>
                                        <p:cTn id="68"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animBg="1"/>
      <p:bldP spid="11" grpId="0"/>
      <p:bldP spid="12"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4643120" cy="523220"/>
          </a:xfrm>
          <a:prstGeom prst="rect">
            <a:avLst/>
          </a:prstGeom>
          <a:noFill/>
        </p:spPr>
        <p:txBody>
          <a:bodyPr wrap="square" rtlCol="0">
            <a:spAutoFit/>
          </a:bodyPr>
          <a:lstStyle/>
          <a:p>
            <a:r>
              <a:rPr lang="en-US" altLang="zh-CN" sz="2800" dirty="0"/>
              <a:t>Tree regression model</a:t>
            </a:r>
            <a:endParaRPr lang="zh-CN" altLang="en-US" sz="2800" dirty="0"/>
          </a:p>
        </p:txBody>
      </p:sp>
      <p:sp>
        <p:nvSpPr>
          <p:cNvPr id="7" name="文本框 6"/>
          <p:cNvSpPr txBox="1"/>
          <p:nvPr/>
        </p:nvSpPr>
        <p:spPr>
          <a:xfrm>
            <a:off x="1508760" y="2173923"/>
            <a:ext cx="2773680" cy="369332"/>
          </a:xfrm>
          <a:prstGeom prst="rect">
            <a:avLst/>
          </a:prstGeom>
          <a:noFill/>
        </p:spPr>
        <p:txBody>
          <a:bodyPr wrap="square" rtlCol="0">
            <a:spAutoFit/>
          </a:bodyPr>
          <a:lstStyle/>
          <a:p>
            <a:r>
              <a:rPr lang="en-US" altLang="zh-CN" dirty="0"/>
              <a:t>Single merchant’s model</a:t>
            </a:r>
            <a:endParaRPr lang="zh-CN" altLang="en-US" dirty="0"/>
          </a:p>
        </p:txBody>
      </p:sp>
      <p:sp>
        <p:nvSpPr>
          <p:cNvPr id="8" name="文本框 7"/>
          <p:cNvSpPr txBox="1"/>
          <p:nvPr/>
        </p:nvSpPr>
        <p:spPr>
          <a:xfrm>
            <a:off x="1595120" y="3584358"/>
            <a:ext cx="2773680" cy="369332"/>
          </a:xfrm>
          <a:prstGeom prst="rect">
            <a:avLst/>
          </a:prstGeom>
          <a:noFill/>
        </p:spPr>
        <p:txBody>
          <a:bodyPr wrap="square" rtlCol="0">
            <a:spAutoFit/>
          </a:bodyPr>
          <a:lstStyle/>
          <a:p>
            <a:r>
              <a:rPr lang="en-US" altLang="zh-CN" dirty="0"/>
              <a:t>All  merchants’ model</a:t>
            </a:r>
            <a:endParaRPr lang="zh-CN" altLang="en-US" dirty="0"/>
          </a:p>
        </p:txBody>
      </p:sp>
      <p:sp>
        <p:nvSpPr>
          <p:cNvPr id="9" name="左大括号 8"/>
          <p:cNvSpPr/>
          <p:nvPr/>
        </p:nvSpPr>
        <p:spPr>
          <a:xfrm>
            <a:off x="4513580" y="1865829"/>
            <a:ext cx="350520" cy="985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a:off x="4513580" y="3301703"/>
            <a:ext cx="350520" cy="985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5212080" y="1924925"/>
            <a:ext cx="2773680" cy="369332"/>
          </a:xfrm>
          <a:prstGeom prst="rect">
            <a:avLst/>
          </a:prstGeom>
          <a:noFill/>
        </p:spPr>
        <p:txBody>
          <a:bodyPr wrap="square" rtlCol="0">
            <a:spAutoFit/>
          </a:bodyPr>
          <a:lstStyle/>
          <a:p>
            <a:r>
              <a:rPr lang="en-US" altLang="zh-CN" dirty="0"/>
              <a:t>Date information</a:t>
            </a:r>
            <a:endParaRPr lang="zh-CN" altLang="en-US" dirty="0"/>
          </a:p>
        </p:txBody>
      </p:sp>
      <p:sp>
        <p:nvSpPr>
          <p:cNvPr id="12" name="文本框 11"/>
          <p:cNvSpPr txBox="1"/>
          <p:nvPr/>
        </p:nvSpPr>
        <p:spPr>
          <a:xfrm>
            <a:off x="5212080" y="2358589"/>
            <a:ext cx="2773680" cy="369332"/>
          </a:xfrm>
          <a:prstGeom prst="rect">
            <a:avLst/>
          </a:prstGeom>
          <a:noFill/>
        </p:spPr>
        <p:txBody>
          <a:bodyPr wrap="square" rtlCol="0">
            <a:spAutoFit/>
          </a:bodyPr>
          <a:lstStyle/>
          <a:p>
            <a:r>
              <a:rPr lang="en-US" altLang="zh-CN" dirty="0"/>
              <a:t>Weather  information</a:t>
            </a:r>
            <a:endParaRPr lang="zh-CN" altLang="en-US" dirty="0"/>
          </a:p>
        </p:txBody>
      </p:sp>
      <p:sp>
        <p:nvSpPr>
          <p:cNvPr id="13" name="文本框 12"/>
          <p:cNvSpPr txBox="1"/>
          <p:nvPr/>
        </p:nvSpPr>
        <p:spPr>
          <a:xfrm>
            <a:off x="5212080" y="3106565"/>
            <a:ext cx="2773680" cy="369332"/>
          </a:xfrm>
          <a:prstGeom prst="rect">
            <a:avLst/>
          </a:prstGeom>
          <a:noFill/>
        </p:spPr>
        <p:txBody>
          <a:bodyPr wrap="square" rtlCol="0">
            <a:spAutoFit/>
          </a:bodyPr>
          <a:lstStyle/>
          <a:p>
            <a:r>
              <a:rPr lang="en-US" altLang="zh-CN" dirty="0"/>
              <a:t>Date information</a:t>
            </a:r>
            <a:endParaRPr lang="zh-CN" altLang="en-US" dirty="0"/>
          </a:p>
        </p:txBody>
      </p:sp>
      <p:sp>
        <p:nvSpPr>
          <p:cNvPr id="14" name="文本框 13"/>
          <p:cNvSpPr txBox="1"/>
          <p:nvPr/>
        </p:nvSpPr>
        <p:spPr>
          <a:xfrm>
            <a:off x="5212080" y="3604561"/>
            <a:ext cx="2773680" cy="369332"/>
          </a:xfrm>
          <a:prstGeom prst="rect">
            <a:avLst/>
          </a:prstGeom>
          <a:noFill/>
        </p:spPr>
        <p:txBody>
          <a:bodyPr wrap="square" rtlCol="0">
            <a:spAutoFit/>
          </a:bodyPr>
          <a:lstStyle/>
          <a:p>
            <a:r>
              <a:rPr lang="en-US" altLang="zh-CN" dirty="0"/>
              <a:t>Weather  information</a:t>
            </a:r>
            <a:endParaRPr lang="zh-CN" altLang="en-US" dirty="0"/>
          </a:p>
        </p:txBody>
      </p:sp>
      <p:sp>
        <p:nvSpPr>
          <p:cNvPr id="15" name="文本框 14"/>
          <p:cNvSpPr txBox="1"/>
          <p:nvPr/>
        </p:nvSpPr>
        <p:spPr>
          <a:xfrm>
            <a:off x="5212080" y="4102557"/>
            <a:ext cx="2773680" cy="369332"/>
          </a:xfrm>
          <a:prstGeom prst="rect">
            <a:avLst/>
          </a:prstGeom>
          <a:noFill/>
        </p:spPr>
        <p:txBody>
          <a:bodyPr wrap="square" rtlCol="0">
            <a:spAutoFit/>
          </a:bodyPr>
          <a:lstStyle/>
          <a:p>
            <a:r>
              <a:rPr lang="en-US" altLang="zh-CN" dirty="0">
                <a:solidFill>
                  <a:srgbClr val="00B050"/>
                </a:solidFill>
              </a:rPr>
              <a:t>Merchant   information</a:t>
            </a:r>
            <a:endParaRPr lang="zh-CN" altLang="en-US" dirty="0">
              <a:solidFill>
                <a:srgbClr val="00B050"/>
              </a:solidFill>
            </a:endParaRPr>
          </a:p>
        </p:txBody>
      </p:sp>
      <p:sp>
        <p:nvSpPr>
          <p:cNvPr id="16" name="圆角矩形 15"/>
          <p:cNvSpPr/>
          <p:nvPr/>
        </p:nvSpPr>
        <p:spPr>
          <a:xfrm>
            <a:off x="7843520" y="2187338"/>
            <a:ext cx="1463040" cy="36933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a:t>Xgboost</a:t>
            </a:r>
            <a:endParaRPr lang="zh-CN" altLang="en-US" dirty="0"/>
          </a:p>
        </p:txBody>
      </p:sp>
      <p:sp>
        <p:nvSpPr>
          <p:cNvPr id="17" name="圆角矩形 16"/>
          <p:cNvSpPr/>
          <p:nvPr/>
        </p:nvSpPr>
        <p:spPr>
          <a:xfrm>
            <a:off x="7843520" y="3499428"/>
            <a:ext cx="1869440" cy="4542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Random forest</a:t>
            </a:r>
            <a:endParaRPr lang="zh-CN" altLang="en-US" dirty="0"/>
          </a:p>
        </p:txBody>
      </p:sp>
      <p:sp>
        <p:nvSpPr>
          <p:cNvPr id="19" name="左弧形箭头 18"/>
          <p:cNvSpPr/>
          <p:nvPr/>
        </p:nvSpPr>
        <p:spPr>
          <a:xfrm>
            <a:off x="708660" y="3166173"/>
            <a:ext cx="680720" cy="1615440"/>
          </a:xfrm>
          <a:prstGeom prst="curvedRightArrow">
            <a:avLst>
              <a:gd name="adj1" fmla="val 15900"/>
              <a:gd name="adj2" fmla="val 56018"/>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20" name="矩形 19"/>
          <p:cNvSpPr/>
          <p:nvPr/>
        </p:nvSpPr>
        <p:spPr>
          <a:xfrm>
            <a:off x="944879" y="5145290"/>
            <a:ext cx="3506409" cy="369332"/>
          </a:xfrm>
          <a:prstGeom prst="rect">
            <a:avLst/>
          </a:prstGeom>
        </p:spPr>
        <p:txBody>
          <a:bodyPr wrap="none">
            <a:spAutoFit/>
          </a:bodyPr>
          <a:lstStyle/>
          <a:p>
            <a:r>
              <a:rPr lang="en-US" altLang="zh-CN" dirty="0">
                <a:solidFill>
                  <a:srgbClr val="0070C0"/>
                </a:solidFill>
              </a:rPr>
              <a:t>Weighted as tree regression  model</a:t>
            </a:r>
            <a:endParaRPr lang="zh-CN" altLang="en-US" dirty="0">
              <a:solidFill>
                <a:srgbClr val="0070C0"/>
              </a:solidFill>
            </a:endParaRPr>
          </a:p>
        </p:txBody>
      </p:sp>
    </p:spTree>
    <p:extLst>
      <p:ext uri="{BB962C8B-B14F-4D97-AF65-F5344CB8AC3E}">
        <p14:creationId xmlns:p14="http://schemas.microsoft.com/office/powerpoint/2010/main" val="310160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down)">
                                      <p:cBhvr>
                                        <p:cTn id="67" dur="580">
                                          <p:stCondLst>
                                            <p:cond delay="0"/>
                                          </p:stCondLst>
                                        </p:cTn>
                                        <p:tgtEl>
                                          <p:spTgt spid="20"/>
                                        </p:tgtEl>
                                      </p:cBhvr>
                                    </p:animEffect>
                                    <p:anim calcmode="lin" valueType="num">
                                      <p:cBhvr>
                                        <p:cTn id="6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3" dur="26">
                                          <p:stCondLst>
                                            <p:cond delay="650"/>
                                          </p:stCondLst>
                                        </p:cTn>
                                        <p:tgtEl>
                                          <p:spTgt spid="20"/>
                                        </p:tgtEl>
                                      </p:cBhvr>
                                      <p:to x="100000" y="60000"/>
                                    </p:animScale>
                                    <p:animScale>
                                      <p:cBhvr>
                                        <p:cTn id="74" dur="166" decel="50000">
                                          <p:stCondLst>
                                            <p:cond delay="676"/>
                                          </p:stCondLst>
                                        </p:cTn>
                                        <p:tgtEl>
                                          <p:spTgt spid="20"/>
                                        </p:tgtEl>
                                      </p:cBhvr>
                                      <p:to x="100000" y="100000"/>
                                    </p:animScale>
                                    <p:animScale>
                                      <p:cBhvr>
                                        <p:cTn id="75" dur="26">
                                          <p:stCondLst>
                                            <p:cond delay="1312"/>
                                          </p:stCondLst>
                                        </p:cTn>
                                        <p:tgtEl>
                                          <p:spTgt spid="20"/>
                                        </p:tgtEl>
                                      </p:cBhvr>
                                      <p:to x="100000" y="80000"/>
                                    </p:animScale>
                                    <p:animScale>
                                      <p:cBhvr>
                                        <p:cTn id="76" dur="166" decel="50000">
                                          <p:stCondLst>
                                            <p:cond delay="1338"/>
                                          </p:stCondLst>
                                        </p:cTn>
                                        <p:tgtEl>
                                          <p:spTgt spid="20"/>
                                        </p:tgtEl>
                                      </p:cBhvr>
                                      <p:to x="100000" y="100000"/>
                                    </p:animScale>
                                    <p:animScale>
                                      <p:cBhvr>
                                        <p:cTn id="77" dur="26">
                                          <p:stCondLst>
                                            <p:cond delay="1642"/>
                                          </p:stCondLst>
                                        </p:cTn>
                                        <p:tgtEl>
                                          <p:spTgt spid="20"/>
                                        </p:tgtEl>
                                      </p:cBhvr>
                                      <p:to x="100000" y="90000"/>
                                    </p:animScale>
                                    <p:animScale>
                                      <p:cBhvr>
                                        <p:cTn id="78" dur="166" decel="50000">
                                          <p:stCondLst>
                                            <p:cond delay="1668"/>
                                          </p:stCondLst>
                                        </p:cTn>
                                        <p:tgtEl>
                                          <p:spTgt spid="20"/>
                                        </p:tgtEl>
                                      </p:cBhvr>
                                      <p:to x="100000" y="100000"/>
                                    </p:animScale>
                                    <p:animScale>
                                      <p:cBhvr>
                                        <p:cTn id="79" dur="26">
                                          <p:stCondLst>
                                            <p:cond delay="1808"/>
                                          </p:stCondLst>
                                        </p:cTn>
                                        <p:tgtEl>
                                          <p:spTgt spid="20"/>
                                        </p:tgtEl>
                                      </p:cBhvr>
                                      <p:to x="100000" y="95000"/>
                                    </p:animScale>
                                    <p:animScale>
                                      <p:cBhvr>
                                        <p:cTn id="80"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p:bldP spid="12" grpId="0"/>
      <p:bldP spid="13" grpId="0"/>
      <p:bldP spid="14" grpId="0"/>
      <p:bldP spid="15" grpId="0"/>
      <p:bldP spid="16" grpId="0" animBg="1"/>
      <p:bldP spid="17" grpId="0" animBg="1"/>
      <p:bldP spid="19"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4643120" cy="523220"/>
          </a:xfrm>
          <a:prstGeom prst="rect">
            <a:avLst/>
          </a:prstGeom>
          <a:noFill/>
        </p:spPr>
        <p:txBody>
          <a:bodyPr wrap="square" rtlCol="0">
            <a:spAutoFit/>
          </a:bodyPr>
          <a:lstStyle/>
          <a:p>
            <a:r>
              <a:rPr lang="en-US" altLang="zh-CN" sz="2800" dirty="0"/>
              <a:t>Other optimizations</a:t>
            </a:r>
            <a:endParaRPr lang="zh-CN" altLang="en-US" sz="2800" dirty="0"/>
          </a:p>
        </p:txBody>
      </p:sp>
      <p:sp>
        <p:nvSpPr>
          <p:cNvPr id="5" name="圆角矩形 4"/>
          <p:cNvSpPr/>
          <p:nvPr/>
        </p:nvSpPr>
        <p:spPr>
          <a:xfrm>
            <a:off x="5415280" y="1798320"/>
            <a:ext cx="2092960" cy="558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28 days</a:t>
            </a:r>
            <a:endParaRPr lang="zh-CN" altLang="en-US" dirty="0"/>
          </a:p>
        </p:txBody>
      </p:sp>
      <p:sp>
        <p:nvSpPr>
          <p:cNvPr id="6" name="矩形 5"/>
          <p:cNvSpPr/>
          <p:nvPr/>
        </p:nvSpPr>
        <p:spPr>
          <a:xfrm>
            <a:off x="1169069" y="1987788"/>
            <a:ext cx="1095941" cy="369332"/>
          </a:xfrm>
          <a:prstGeom prst="rect">
            <a:avLst/>
          </a:prstGeom>
        </p:spPr>
        <p:txBody>
          <a:bodyPr wrap="none">
            <a:spAutoFit/>
          </a:bodyPr>
          <a:lstStyle/>
          <a:p>
            <a:pPr algn="ctr"/>
            <a:r>
              <a:rPr lang="en-US" altLang="zh-CN" dirty="0"/>
              <a:t>Resample</a:t>
            </a:r>
            <a:endParaRPr lang="zh-CN" altLang="en-US" dirty="0"/>
          </a:p>
        </p:txBody>
      </p:sp>
      <p:sp>
        <p:nvSpPr>
          <p:cNvPr id="7" name="圆角矩形 6"/>
          <p:cNvSpPr/>
          <p:nvPr/>
        </p:nvSpPr>
        <p:spPr>
          <a:xfrm>
            <a:off x="7508240" y="1798320"/>
            <a:ext cx="2092960" cy="558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Predict segment</a:t>
            </a:r>
            <a:endParaRPr lang="zh-CN" altLang="en-US" dirty="0"/>
          </a:p>
        </p:txBody>
      </p:sp>
      <p:sp>
        <p:nvSpPr>
          <p:cNvPr id="9" name="圆角矩形 8"/>
          <p:cNvSpPr/>
          <p:nvPr/>
        </p:nvSpPr>
        <p:spPr>
          <a:xfrm>
            <a:off x="5059680" y="2357120"/>
            <a:ext cx="2092960" cy="558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28 days</a:t>
            </a:r>
            <a:endParaRPr lang="zh-CN" altLang="en-US" dirty="0"/>
          </a:p>
        </p:txBody>
      </p:sp>
      <p:sp>
        <p:nvSpPr>
          <p:cNvPr id="10" name="圆角矩形 9"/>
          <p:cNvSpPr/>
          <p:nvPr/>
        </p:nvSpPr>
        <p:spPr>
          <a:xfrm>
            <a:off x="3657600" y="2915920"/>
            <a:ext cx="2092960" cy="558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a:t>
            </a:r>
            <a:endParaRPr lang="zh-CN" altLang="en-US" dirty="0"/>
          </a:p>
        </p:txBody>
      </p:sp>
      <p:sp>
        <p:nvSpPr>
          <p:cNvPr id="11" name="矩形 10"/>
          <p:cNvSpPr/>
          <p:nvPr/>
        </p:nvSpPr>
        <p:spPr>
          <a:xfrm>
            <a:off x="1117913" y="4932680"/>
            <a:ext cx="2489912" cy="369332"/>
          </a:xfrm>
          <a:prstGeom prst="rect">
            <a:avLst/>
          </a:prstGeom>
        </p:spPr>
        <p:txBody>
          <a:bodyPr wrap="none">
            <a:spAutoFit/>
          </a:bodyPr>
          <a:lstStyle/>
          <a:p>
            <a:r>
              <a:rPr lang="en-US" altLang="zh-CN" dirty="0"/>
              <a:t>A</a:t>
            </a:r>
            <a:r>
              <a:rPr lang="zh-CN" altLang="en-US" dirty="0"/>
              <a:t>djust </a:t>
            </a:r>
            <a:r>
              <a:rPr lang="en-US" altLang="zh-CN" dirty="0"/>
              <a:t>double 11 festival</a:t>
            </a:r>
            <a:endParaRPr lang="zh-CN" altLang="en-US" dirty="0"/>
          </a:p>
        </p:txBody>
      </p:sp>
      <p:sp>
        <p:nvSpPr>
          <p:cNvPr id="12" name="圆角矩形 11"/>
          <p:cNvSpPr/>
          <p:nvPr/>
        </p:nvSpPr>
        <p:spPr>
          <a:xfrm>
            <a:off x="3992880" y="4837946"/>
            <a:ext cx="2092960" cy="558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3" name="矩形 12"/>
          <p:cNvSpPr/>
          <p:nvPr/>
        </p:nvSpPr>
        <p:spPr>
          <a:xfrm>
            <a:off x="4397359" y="4407654"/>
            <a:ext cx="1708801" cy="369332"/>
          </a:xfrm>
          <a:prstGeom prst="rect">
            <a:avLst/>
          </a:prstGeom>
        </p:spPr>
        <p:txBody>
          <a:bodyPr wrap="none">
            <a:spAutoFit/>
          </a:bodyPr>
          <a:lstStyle/>
          <a:p>
            <a:pPr algn="ctr"/>
            <a:r>
              <a:rPr lang="en-US" altLang="zh-CN" dirty="0"/>
              <a:t>Predict segment</a:t>
            </a:r>
            <a:endParaRPr lang="zh-CN" altLang="en-US" dirty="0"/>
          </a:p>
        </p:txBody>
      </p:sp>
      <p:sp>
        <p:nvSpPr>
          <p:cNvPr id="14" name="圆角矩形 13"/>
          <p:cNvSpPr/>
          <p:nvPr/>
        </p:nvSpPr>
        <p:spPr>
          <a:xfrm>
            <a:off x="5262880" y="4837946"/>
            <a:ext cx="822960" cy="55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11.11</a:t>
            </a:r>
            <a:endParaRPr lang="zh-CN" altLang="en-US" dirty="0"/>
          </a:p>
        </p:txBody>
      </p:sp>
      <mc:AlternateContent xmlns:mc="http://schemas.openxmlformats.org/markup-compatibility/2006" xmlns:a14="http://schemas.microsoft.com/office/drawing/2010/main">
        <mc:Choice Requires="a14">
          <p:sp>
            <p:nvSpPr>
              <p:cNvPr id="15" name="文本框 14"/>
              <p:cNvSpPr txBox="1"/>
              <p:nvPr/>
            </p:nvSpPr>
            <p:spPr>
              <a:xfrm>
                <a:off x="5387422" y="5571420"/>
                <a:ext cx="5738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1.1</m:t>
                      </m:r>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387422" y="5571420"/>
                <a:ext cx="573875" cy="276999"/>
              </a:xfrm>
              <a:prstGeom prst="rect">
                <a:avLst/>
              </a:prstGeom>
              <a:blipFill rotWithShape="0">
                <a:blip r:embed="rId3"/>
                <a:stretch>
                  <a:fillRect l="-6383" r="-9574"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807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0" grpId="0" animBg="1"/>
      <p:bldP spid="11" grpId="0"/>
      <p:bldP spid="12" grpId="0" animBg="1"/>
      <p:bldP spid="13" grpId="0"/>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左大括号 3"/>
          <p:cNvSpPr/>
          <p:nvPr/>
        </p:nvSpPr>
        <p:spPr>
          <a:xfrm>
            <a:off x="2265680" y="1981200"/>
            <a:ext cx="254000" cy="23977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579120" y="2995414"/>
            <a:ext cx="1554480" cy="369332"/>
          </a:xfrm>
          <a:prstGeom prst="rect">
            <a:avLst/>
          </a:prstGeom>
          <a:noFill/>
        </p:spPr>
        <p:txBody>
          <a:bodyPr wrap="square" rtlCol="0">
            <a:spAutoFit/>
          </a:bodyPr>
          <a:lstStyle/>
          <a:p>
            <a:r>
              <a:rPr lang="en-US" altLang="zh-CN" dirty="0"/>
              <a:t>regression</a:t>
            </a:r>
            <a:endParaRPr lang="zh-CN" altLang="en-US" dirty="0"/>
          </a:p>
        </p:txBody>
      </p:sp>
      <p:sp>
        <p:nvSpPr>
          <p:cNvPr id="6" name="文本框 5"/>
          <p:cNvSpPr txBox="1"/>
          <p:nvPr/>
        </p:nvSpPr>
        <p:spPr>
          <a:xfrm>
            <a:off x="2712720" y="2280305"/>
            <a:ext cx="2895600" cy="369332"/>
          </a:xfrm>
          <a:prstGeom prst="rect">
            <a:avLst/>
          </a:prstGeom>
          <a:noFill/>
        </p:spPr>
        <p:txBody>
          <a:bodyPr wrap="square" rtlCol="0">
            <a:spAutoFit/>
          </a:bodyPr>
          <a:lstStyle/>
          <a:p>
            <a:r>
              <a:rPr lang="en-US" altLang="zh-CN" dirty="0"/>
              <a:t>Time series weighted model</a:t>
            </a:r>
            <a:endParaRPr lang="zh-CN" altLang="en-US" dirty="0"/>
          </a:p>
        </p:txBody>
      </p:sp>
      <p:sp>
        <p:nvSpPr>
          <p:cNvPr id="7" name="文本框 6"/>
          <p:cNvSpPr txBox="1"/>
          <p:nvPr/>
        </p:nvSpPr>
        <p:spPr>
          <a:xfrm>
            <a:off x="2712720" y="3720346"/>
            <a:ext cx="2895600" cy="369332"/>
          </a:xfrm>
          <a:prstGeom prst="rect">
            <a:avLst/>
          </a:prstGeom>
          <a:noFill/>
        </p:spPr>
        <p:txBody>
          <a:bodyPr wrap="square" rtlCol="0">
            <a:spAutoFit/>
          </a:bodyPr>
          <a:lstStyle/>
          <a:p>
            <a:r>
              <a:rPr lang="en-US" altLang="zh-CN" dirty="0"/>
              <a:t>Tree regression model</a:t>
            </a:r>
            <a:endParaRPr lang="zh-CN" altLang="en-US" dirty="0"/>
          </a:p>
        </p:txBody>
      </p:sp>
      <p:sp>
        <p:nvSpPr>
          <p:cNvPr id="8" name="左大括号 7"/>
          <p:cNvSpPr/>
          <p:nvPr/>
        </p:nvSpPr>
        <p:spPr>
          <a:xfrm>
            <a:off x="5872480" y="1690688"/>
            <a:ext cx="416560" cy="1548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6583680" y="1452880"/>
            <a:ext cx="2773680" cy="369332"/>
          </a:xfrm>
          <a:prstGeom prst="rect">
            <a:avLst/>
          </a:prstGeom>
          <a:noFill/>
        </p:spPr>
        <p:txBody>
          <a:bodyPr wrap="square" rtlCol="0">
            <a:spAutoFit/>
          </a:bodyPr>
          <a:lstStyle/>
          <a:p>
            <a:r>
              <a:rPr lang="en-US" altLang="zh-CN" dirty="0"/>
              <a:t>Constant factor</a:t>
            </a:r>
            <a:endParaRPr lang="zh-CN" altLang="en-US" dirty="0"/>
          </a:p>
        </p:txBody>
      </p:sp>
      <p:sp>
        <p:nvSpPr>
          <p:cNvPr id="10" name="文本框 9"/>
          <p:cNvSpPr txBox="1"/>
          <p:nvPr/>
        </p:nvSpPr>
        <p:spPr>
          <a:xfrm>
            <a:off x="6583680" y="1910973"/>
            <a:ext cx="2773680" cy="369332"/>
          </a:xfrm>
          <a:prstGeom prst="rect">
            <a:avLst/>
          </a:prstGeom>
          <a:noFill/>
        </p:spPr>
        <p:txBody>
          <a:bodyPr wrap="square" rtlCol="0">
            <a:spAutoFit/>
          </a:bodyPr>
          <a:lstStyle/>
          <a:p>
            <a:r>
              <a:rPr lang="en-US" altLang="zh-CN" dirty="0"/>
              <a:t>Time decay factor</a:t>
            </a:r>
            <a:endParaRPr lang="zh-CN" altLang="en-US" dirty="0"/>
          </a:p>
        </p:txBody>
      </p:sp>
      <p:sp>
        <p:nvSpPr>
          <p:cNvPr id="11" name="文本框 10"/>
          <p:cNvSpPr txBox="1"/>
          <p:nvPr/>
        </p:nvSpPr>
        <p:spPr>
          <a:xfrm>
            <a:off x="6583680" y="2369066"/>
            <a:ext cx="2773680" cy="369332"/>
          </a:xfrm>
          <a:prstGeom prst="rect">
            <a:avLst/>
          </a:prstGeom>
          <a:noFill/>
        </p:spPr>
        <p:txBody>
          <a:bodyPr wrap="square" rtlCol="0">
            <a:spAutoFit/>
          </a:bodyPr>
          <a:lstStyle/>
          <a:p>
            <a:r>
              <a:rPr lang="en-US" altLang="zh-CN" dirty="0"/>
              <a:t>Day of week factor</a:t>
            </a:r>
            <a:endParaRPr lang="zh-CN" altLang="en-US" dirty="0"/>
          </a:p>
        </p:txBody>
      </p:sp>
      <p:sp>
        <p:nvSpPr>
          <p:cNvPr id="12" name="文本框 11"/>
          <p:cNvSpPr txBox="1"/>
          <p:nvPr/>
        </p:nvSpPr>
        <p:spPr>
          <a:xfrm>
            <a:off x="6583680" y="2909967"/>
            <a:ext cx="2773680" cy="369332"/>
          </a:xfrm>
          <a:prstGeom prst="rect">
            <a:avLst/>
          </a:prstGeom>
          <a:noFill/>
        </p:spPr>
        <p:txBody>
          <a:bodyPr wrap="square" rtlCol="0">
            <a:spAutoFit/>
          </a:bodyPr>
          <a:lstStyle/>
          <a:p>
            <a:r>
              <a:rPr lang="en-US" altLang="zh-CN" dirty="0"/>
              <a:t>Weather factor</a:t>
            </a:r>
            <a:endParaRPr lang="zh-CN" altLang="en-US" dirty="0"/>
          </a:p>
        </p:txBody>
      </p:sp>
      <p:sp>
        <p:nvSpPr>
          <p:cNvPr id="13" name="左大括号 12"/>
          <p:cNvSpPr/>
          <p:nvPr/>
        </p:nvSpPr>
        <p:spPr>
          <a:xfrm>
            <a:off x="5872480" y="3579297"/>
            <a:ext cx="350520" cy="985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6487160" y="3579297"/>
            <a:ext cx="2773680" cy="369332"/>
          </a:xfrm>
          <a:prstGeom prst="rect">
            <a:avLst/>
          </a:prstGeom>
          <a:noFill/>
        </p:spPr>
        <p:txBody>
          <a:bodyPr wrap="square" rtlCol="0">
            <a:spAutoFit/>
          </a:bodyPr>
          <a:lstStyle/>
          <a:p>
            <a:r>
              <a:rPr lang="en-US" altLang="zh-CN" dirty="0"/>
              <a:t>Single merchant’s model</a:t>
            </a:r>
            <a:endParaRPr lang="zh-CN" altLang="en-US" dirty="0"/>
          </a:p>
        </p:txBody>
      </p:sp>
      <p:sp>
        <p:nvSpPr>
          <p:cNvPr id="15" name="文本框 14"/>
          <p:cNvSpPr txBox="1"/>
          <p:nvPr/>
        </p:nvSpPr>
        <p:spPr>
          <a:xfrm>
            <a:off x="6487160" y="4214317"/>
            <a:ext cx="2773680" cy="369332"/>
          </a:xfrm>
          <a:prstGeom prst="rect">
            <a:avLst/>
          </a:prstGeom>
          <a:noFill/>
        </p:spPr>
        <p:txBody>
          <a:bodyPr wrap="square" rtlCol="0">
            <a:spAutoFit/>
          </a:bodyPr>
          <a:lstStyle/>
          <a:p>
            <a:r>
              <a:rPr lang="en-US" altLang="zh-CN" dirty="0"/>
              <a:t>All  merchants’ model</a:t>
            </a:r>
            <a:endParaRPr lang="zh-CN" altLang="en-US" dirty="0"/>
          </a:p>
        </p:txBody>
      </p:sp>
      <p:sp>
        <p:nvSpPr>
          <p:cNvPr id="16" name="文本框 15"/>
          <p:cNvSpPr txBox="1"/>
          <p:nvPr/>
        </p:nvSpPr>
        <p:spPr>
          <a:xfrm>
            <a:off x="1036320" y="609600"/>
            <a:ext cx="4643120" cy="523220"/>
          </a:xfrm>
          <a:prstGeom prst="rect">
            <a:avLst/>
          </a:prstGeom>
          <a:noFill/>
        </p:spPr>
        <p:txBody>
          <a:bodyPr wrap="square" rtlCol="0">
            <a:spAutoFit/>
          </a:bodyPr>
          <a:lstStyle/>
          <a:p>
            <a:r>
              <a:rPr lang="en-US" altLang="zh-CN" sz="2800" dirty="0"/>
              <a:t>Summary</a:t>
            </a:r>
            <a:endParaRPr lang="zh-CN" altLang="en-US" sz="2800" dirty="0"/>
          </a:p>
        </p:txBody>
      </p:sp>
      <p:sp>
        <p:nvSpPr>
          <p:cNvPr id="17" name="圆角矩形 16"/>
          <p:cNvSpPr/>
          <p:nvPr/>
        </p:nvSpPr>
        <p:spPr>
          <a:xfrm>
            <a:off x="1793240" y="2160022"/>
            <a:ext cx="822960" cy="55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0.7</a:t>
            </a:r>
            <a:endParaRPr lang="zh-CN" altLang="en-US" dirty="0"/>
          </a:p>
        </p:txBody>
      </p:sp>
      <p:sp>
        <p:nvSpPr>
          <p:cNvPr id="18" name="圆角矩形 17"/>
          <p:cNvSpPr/>
          <p:nvPr/>
        </p:nvSpPr>
        <p:spPr>
          <a:xfrm>
            <a:off x="1793240" y="3641338"/>
            <a:ext cx="822960" cy="55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0.3</a:t>
            </a:r>
            <a:endParaRPr lang="zh-CN" altLang="en-US" dirty="0"/>
          </a:p>
        </p:txBody>
      </p:sp>
      <p:sp>
        <p:nvSpPr>
          <p:cNvPr id="19" name="圆角矩形 18"/>
          <p:cNvSpPr/>
          <p:nvPr/>
        </p:nvSpPr>
        <p:spPr>
          <a:xfrm>
            <a:off x="3483610" y="2959854"/>
            <a:ext cx="822960" cy="55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a:t>
            </a:r>
            <a:endParaRPr lang="zh-CN" altLang="en-US" dirty="0"/>
          </a:p>
        </p:txBody>
      </p:sp>
      <p:sp>
        <p:nvSpPr>
          <p:cNvPr id="20" name="圆角矩形 19"/>
          <p:cNvSpPr/>
          <p:nvPr/>
        </p:nvSpPr>
        <p:spPr>
          <a:xfrm>
            <a:off x="3483610" y="4285417"/>
            <a:ext cx="822960" cy="55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a:t>
            </a:r>
            <a:endParaRPr lang="zh-CN" altLang="en-US" dirty="0"/>
          </a:p>
        </p:txBody>
      </p:sp>
      <p:sp>
        <p:nvSpPr>
          <p:cNvPr id="21" name="文本框 20"/>
          <p:cNvSpPr txBox="1"/>
          <p:nvPr/>
        </p:nvSpPr>
        <p:spPr>
          <a:xfrm>
            <a:off x="2976880" y="5160387"/>
            <a:ext cx="2895600" cy="369332"/>
          </a:xfrm>
          <a:prstGeom prst="rect">
            <a:avLst/>
          </a:prstGeom>
          <a:noFill/>
        </p:spPr>
        <p:txBody>
          <a:bodyPr wrap="square" rtlCol="0">
            <a:spAutoFit/>
          </a:bodyPr>
          <a:lstStyle/>
          <a:p>
            <a:r>
              <a:rPr lang="en-US" altLang="zh-CN" dirty="0">
                <a:solidFill>
                  <a:srgbClr val="00B050"/>
                </a:solidFill>
              </a:rPr>
              <a:t>Ultimate model</a:t>
            </a:r>
            <a:endParaRPr lang="zh-CN" altLang="en-US" dirty="0">
              <a:solidFill>
                <a:srgbClr val="00B050"/>
              </a:solidFill>
            </a:endParaRPr>
          </a:p>
        </p:txBody>
      </p:sp>
    </p:spTree>
    <p:extLst>
      <p:ext uri="{BB962C8B-B14F-4D97-AF65-F5344CB8AC3E}">
        <p14:creationId xmlns:p14="http://schemas.microsoft.com/office/powerpoint/2010/main" val="229354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arn(inVertical)">
                                      <p:cBhvr>
                                        <p:cTn id="54" dur="500"/>
                                        <p:tgtEl>
                                          <p:spTgt spid="18"/>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arn(inVertic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arn(inVertic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80">
                                          <p:stCondLst>
                                            <p:cond delay="0"/>
                                          </p:stCondLst>
                                        </p:cTn>
                                        <p:tgtEl>
                                          <p:spTgt spid="21"/>
                                        </p:tgtEl>
                                      </p:cBhvr>
                                    </p:animEffect>
                                    <p:anim calcmode="lin" valueType="num">
                                      <p:cBhvr>
                                        <p:cTn id="68"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73" dur="26">
                                          <p:stCondLst>
                                            <p:cond delay="650"/>
                                          </p:stCondLst>
                                        </p:cTn>
                                        <p:tgtEl>
                                          <p:spTgt spid="21"/>
                                        </p:tgtEl>
                                      </p:cBhvr>
                                      <p:to x="100000" y="60000"/>
                                    </p:animScale>
                                    <p:animScale>
                                      <p:cBhvr>
                                        <p:cTn id="74" dur="166" decel="50000">
                                          <p:stCondLst>
                                            <p:cond delay="676"/>
                                          </p:stCondLst>
                                        </p:cTn>
                                        <p:tgtEl>
                                          <p:spTgt spid="21"/>
                                        </p:tgtEl>
                                      </p:cBhvr>
                                      <p:to x="100000" y="100000"/>
                                    </p:animScale>
                                    <p:animScale>
                                      <p:cBhvr>
                                        <p:cTn id="75" dur="26">
                                          <p:stCondLst>
                                            <p:cond delay="1312"/>
                                          </p:stCondLst>
                                        </p:cTn>
                                        <p:tgtEl>
                                          <p:spTgt spid="21"/>
                                        </p:tgtEl>
                                      </p:cBhvr>
                                      <p:to x="100000" y="80000"/>
                                    </p:animScale>
                                    <p:animScale>
                                      <p:cBhvr>
                                        <p:cTn id="76" dur="166" decel="50000">
                                          <p:stCondLst>
                                            <p:cond delay="1338"/>
                                          </p:stCondLst>
                                        </p:cTn>
                                        <p:tgtEl>
                                          <p:spTgt spid="21"/>
                                        </p:tgtEl>
                                      </p:cBhvr>
                                      <p:to x="100000" y="100000"/>
                                    </p:animScale>
                                    <p:animScale>
                                      <p:cBhvr>
                                        <p:cTn id="77" dur="26">
                                          <p:stCondLst>
                                            <p:cond delay="1642"/>
                                          </p:stCondLst>
                                        </p:cTn>
                                        <p:tgtEl>
                                          <p:spTgt spid="21"/>
                                        </p:tgtEl>
                                      </p:cBhvr>
                                      <p:to x="100000" y="90000"/>
                                    </p:animScale>
                                    <p:animScale>
                                      <p:cBhvr>
                                        <p:cTn id="78" dur="166" decel="50000">
                                          <p:stCondLst>
                                            <p:cond delay="1668"/>
                                          </p:stCondLst>
                                        </p:cTn>
                                        <p:tgtEl>
                                          <p:spTgt spid="21"/>
                                        </p:tgtEl>
                                      </p:cBhvr>
                                      <p:to x="100000" y="100000"/>
                                    </p:animScale>
                                    <p:animScale>
                                      <p:cBhvr>
                                        <p:cTn id="79" dur="26">
                                          <p:stCondLst>
                                            <p:cond delay="1808"/>
                                          </p:stCondLst>
                                        </p:cTn>
                                        <p:tgtEl>
                                          <p:spTgt spid="21"/>
                                        </p:tgtEl>
                                      </p:cBhvr>
                                      <p:to x="100000" y="95000"/>
                                    </p:animScale>
                                    <p:animScale>
                                      <p:cBhvr>
                                        <p:cTn id="80"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animBg="1"/>
      <p:bldP spid="9" grpId="0"/>
      <p:bldP spid="10" grpId="0"/>
      <p:bldP spid="11" grpId="0"/>
      <p:bldP spid="12" grpId="0"/>
      <p:bldP spid="13" grpId="0" animBg="1"/>
      <p:bldP spid="14" grpId="0"/>
      <p:bldP spid="15" grpId="0"/>
      <p:bldP spid="17" grpId="0" animBg="1"/>
      <p:bldP spid="18" grpId="0" animBg="1"/>
      <p:bldP spid="19" grpId="0" animBg="1"/>
      <p:bldP spid="20" grpId="0" animBg="1"/>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4643120" cy="523220"/>
          </a:xfrm>
          <a:prstGeom prst="rect">
            <a:avLst/>
          </a:prstGeom>
          <a:noFill/>
        </p:spPr>
        <p:txBody>
          <a:bodyPr wrap="square" rtlCol="0">
            <a:spAutoFit/>
          </a:bodyPr>
          <a:lstStyle/>
          <a:p>
            <a:r>
              <a:rPr lang="en-US" altLang="zh-CN" sz="2800" dirty="0"/>
              <a:t>Summary</a:t>
            </a:r>
            <a:endParaRPr lang="zh-CN" altLang="en-US" sz="2800" dirty="0"/>
          </a:p>
        </p:txBody>
      </p:sp>
      <p:pic>
        <p:nvPicPr>
          <p:cNvPr id="8" name="图片 7"/>
          <p:cNvPicPr>
            <a:picLocks noChangeAspect="1"/>
          </p:cNvPicPr>
          <p:nvPr/>
        </p:nvPicPr>
        <p:blipFill>
          <a:blip r:embed="rId2"/>
          <a:stretch>
            <a:fillRect/>
          </a:stretch>
        </p:blipFill>
        <p:spPr>
          <a:xfrm>
            <a:off x="690880" y="1341203"/>
            <a:ext cx="11166948" cy="1786044"/>
          </a:xfrm>
          <a:prstGeom prst="rect">
            <a:avLst/>
          </a:prstGeom>
        </p:spPr>
      </p:pic>
      <p:pic>
        <p:nvPicPr>
          <p:cNvPr id="9" name="图片 8"/>
          <p:cNvPicPr>
            <a:picLocks noChangeAspect="1"/>
          </p:cNvPicPr>
          <p:nvPr/>
        </p:nvPicPr>
        <p:blipFill>
          <a:blip r:embed="rId3"/>
          <a:stretch>
            <a:fillRect/>
          </a:stretch>
        </p:blipFill>
        <p:spPr>
          <a:xfrm>
            <a:off x="794061" y="3127247"/>
            <a:ext cx="10960586" cy="3006665"/>
          </a:xfrm>
          <a:prstGeom prst="rect">
            <a:avLst/>
          </a:prstGeom>
        </p:spPr>
      </p:pic>
    </p:spTree>
    <p:extLst>
      <p:ext uri="{BB962C8B-B14F-4D97-AF65-F5344CB8AC3E}">
        <p14:creationId xmlns:p14="http://schemas.microsoft.com/office/powerpoint/2010/main" val="343935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4643120" cy="523220"/>
          </a:xfrm>
          <a:prstGeom prst="rect">
            <a:avLst/>
          </a:prstGeom>
          <a:noFill/>
        </p:spPr>
        <p:txBody>
          <a:bodyPr wrap="square" rtlCol="0">
            <a:spAutoFit/>
          </a:bodyPr>
          <a:lstStyle/>
          <a:p>
            <a:r>
              <a:rPr lang="en-US" altLang="zh-CN" sz="2800" dirty="0"/>
              <a:t>Team Introduction</a:t>
            </a:r>
            <a:endParaRPr lang="zh-CN" altLang="en-US" sz="28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320" y="1132820"/>
            <a:ext cx="2767825" cy="3284328"/>
          </a:xfrm>
          <a:prstGeom prst="rect">
            <a:avLst/>
          </a:prstGeom>
        </p:spPr>
      </p:pic>
      <p:pic>
        <p:nvPicPr>
          <p:cNvPr id="8194" name="Picture 2" descr="https://timgsa.baidu.com/timg?image&amp;quality=80&amp;size=b9999_10000&amp;sec=1502734494733&amp;di=e981c0b893e46c6f96568602e730a7b3&amp;imgtype=0&amp;src=http%3A%2F%2Fpic1.nipic.com%2F2008-10-13%2F200810138585695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6811" y="5217997"/>
            <a:ext cx="2807334" cy="35914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412240" y="4673600"/>
            <a:ext cx="2391905" cy="369332"/>
          </a:xfrm>
          <a:prstGeom prst="rect">
            <a:avLst/>
          </a:prstGeom>
          <a:noFill/>
        </p:spPr>
        <p:txBody>
          <a:bodyPr wrap="square" rtlCol="0">
            <a:spAutoFit/>
          </a:bodyPr>
          <a:lstStyle/>
          <a:p>
            <a:r>
              <a:rPr lang="en-US" altLang="zh-CN" dirty="0"/>
              <a:t>Zhou Yao(BRYAN)</a:t>
            </a:r>
            <a:endParaRPr lang="zh-CN" altLang="en-US" dirty="0"/>
          </a:p>
        </p:txBody>
      </p:sp>
      <p:sp>
        <p:nvSpPr>
          <p:cNvPr id="9" name="文本框 8"/>
          <p:cNvSpPr txBox="1"/>
          <p:nvPr/>
        </p:nvSpPr>
        <p:spPr>
          <a:xfrm>
            <a:off x="1366520" y="5752204"/>
            <a:ext cx="2391905" cy="369332"/>
          </a:xfrm>
          <a:prstGeom prst="rect">
            <a:avLst/>
          </a:prstGeom>
          <a:noFill/>
        </p:spPr>
        <p:txBody>
          <a:bodyPr wrap="square" rtlCol="0">
            <a:spAutoFit/>
          </a:bodyPr>
          <a:lstStyle/>
          <a:p>
            <a:r>
              <a:rPr lang="en-US" altLang="zh-CN" dirty="0"/>
              <a:t>Rank 5/92540</a:t>
            </a:r>
            <a:endParaRPr lang="zh-CN" altLang="en-US" dirty="0"/>
          </a:p>
        </p:txBody>
      </p:sp>
      <p:pic>
        <p:nvPicPr>
          <p:cNvPr id="8" name="图片 7"/>
          <p:cNvPicPr>
            <a:picLocks noChangeAspect="1"/>
          </p:cNvPicPr>
          <p:nvPr/>
        </p:nvPicPr>
        <p:blipFill>
          <a:blip r:embed="rId5"/>
          <a:stretch>
            <a:fillRect/>
          </a:stretch>
        </p:blipFill>
        <p:spPr>
          <a:xfrm>
            <a:off x="1036320" y="6149416"/>
            <a:ext cx="2485714" cy="457143"/>
          </a:xfrm>
          <a:prstGeom prst="rect">
            <a:avLst/>
          </a:prstGeom>
        </p:spPr>
      </p:pic>
      <p:pic>
        <p:nvPicPr>
          <p:cNvPr id="8196" name="Picture 4" descr="https://timgsa.baidu.com/timg?image&amp;quality=80&amp;size=b9999_10000&amp;sec=1502734639500&amp;di=f8aa8e3784e7dae96072f3f5ecf8625e&amp;imgtype=0&amp;src=http%3A%2F%2Fimg07.huishangbao.com%2Ffile%2Fupload%2F201604%2F19%2F11%2F11-47-32-98-346938.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10733" y="5079119"/>
            <a:ext cx="2198865" cy="52497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5562600" y="5746692"/>
            <a:ext cx="2391905" cy="369332"/>
          </a:xfrm>
          <a:prstGeom prst="rect">
            <a:avLst/>
          </a:prstGeom>
          <a:noFill/>
        </p:spPr>
        <p:txBody>
          <a:bodyPr wrap="square" rtlCol="0">
            <a:spAutoFit/>
          </a:bodyPr>
          <a:lstStyle/>
          <a:p>
            <a:r>
              <a:rPr lang="en-US" altLang="zh-CN" dirty="0"/>
              <a:t>Rank 4/92540</a:t>
            </a:r>
            <a:endParaRPr lang="zh-CN" altLang="en-US" dirty="0"/>
          </a:p>
        </p:txBody>
      </p:sp>
      <p:pic>
        <p:nvPicPr>
          <p:cNvPr id="14" name="图片 13"/>
          <p:cNvPicPr>
            <a:picLocks noChangeAspect="1"/>
          </p:cNvPicPr>
          <p:nvPr/>
        </p:nvPicPr>
        <p:blipFill>
          <a:blip r:embed="rId5"/>
          <a:stretch>
            <a:fillRect/>
          </a:stretch>
        </p:blipFill>
        <p:spPr>
          <a:xfrm>
            <a:off x="5177684" y="6149416"/>
            <a:ext cx="2485714" cy="457143"/>
          </a:xfrm>
          <a:prstGeom prst="rect">
            <a:avLst/>
          </a:prstGeom>
        </p:spPr>
      </p:pic>
      <p:sp>
        <p:nvSpPr>
          <p:cNvPr id="15" name="文本框 14"/>
          <p:cNvSpPr txBox="1"/>
          <p:nvPr/>
        </p:nvSpPr>
        <p:spPr>
          <a:xfrm>
            <a:off x="9286238" y="5746692"/>
            <a:ext cx="2391905" cy="369332"/>
          </a:xfrm>
          <a:prstGeom prst="rect">
            <a:avLst/>
          </a:prstGeom>
          <a:noFill/>
        </p:spPr>
        <p:txBody>
          <a:bodyPr wrap="square" rtlCol="0">
            <a:spAutoFit/>
          </a:bodyPr>
          <a:lstStyle/>
          <a:p>
            <a:r>
              <a:rPr lang="en-US" altLang="zh-CN" dirty="0"/>
              <a:t>Rank 1/92540</a:t>
            </a:r>
            <a:endParaRPr lang="zh-CN" altLang="en-US" dirty="0"/>
          </a:p>
        </p:txBody>
      </p:sp>
      <p:pic>
        <p:nvPicPr>
          <p:cNvPr id="16" name="图片 15"/>
          <p:cNvPicPr>
            <a:picLocks noChangeAspect="1"/>
          </p:cNvPicPr>
          <p:nvPr/>
        </p:nvPicPr>
        <p:blipFill>
          <a:blip r:embed="rId5"/>
          <a:stretch>
            <a:fillRect/>
          </a:stretch>
        </p:blipFill>
        <p:spPr>
          <a:xfrm>
            <a:off x="8867309" y="6116024"/>
            <a:ext cx="2485714" cy="457143"/>
          </a:xfrm>
          <a:prstGeom prst="rect">
            <a:avLst/>
          </a:prstGeom>
        </p:spPr>
      </p:pic>
      <p:pic>
        <p:nvPicPr>
          <p:cNvPr id="2" name="图片 1"/>
          <p:cNvPicPr>
            <a:picLocks noChangeAspect="1"/>
          </p:cNvPicPr>
          <p:nvPr/>
        </p:nvPicPr>
        <p:blipFill>
          <a:blip r:embed="rId7"/>
          <a:stretch>
            <a:fillRect/>
          </a:stretch>
        </p:blipFill>
        <p:spPr>
          <a:xfrm>
            <a:off x="5344536" y="1705432"/>
            <a:ext cx="2076190" cy="2000000"/>
          </a:xfrm>
          <a:prstGeom prst="rect">
            <a:avLst/>
          </a:prstGeom>
        </p:spPr>
      </p:pic>
      <p:sp>
        <p:nvSpPr>
          <p:cNvPr id="17" name="文本框 16"/>
          <p:cNvSpPr txBox="1"/>
          <p:nvPr/>
        </p:nvSpPr>
        <p:spPr>
          <a:xfrm>
            <a:off x="5562599" y="4667715"/>
            <a:ext cx="2391905" cy="369332"/>
          </a:xfrm>
          <a:prstGeom prst="rect">
            <a:avLst/>
          </a:prstGeom>
          <a:noFill/>
        </p:spPr>
        <p:txBody>
          <a:bodyPr wrap="square" rtlCol="0">
            <a:spAutoFit/>
          </a:bodyPr>
          <a:lstStyle/>
          <a:p>
            <a:r>
              <a:rPr lang="en-US" altLang="zh-CN" dirty="0" err="1"/>
              <a:t>Guo</a:t>
            </a:r>
            <a:r>
              <a:rPr lang="en-US" altLang="zh-CN" dirty="0"/>
              <a:t> </a:t>
            </a:r>
            <a:r>
              <a:rPr lang="en-US" altLang="zh-CN" dirty="0" err="1"/>
              <a:t>Pengbo</a:t>
            </a:r>
            <a:r>
              <a:rPr lang="en-US" altLang="zh-CN" dirty="0"/>
              <a:t>(</a:t>
            </a:r>
            <a:r>
              <a:rPr lang="zh-CN" altLang="en-US" dirty="0"/>
              <a:t>桑榆</a:t>
            </a:r>
            <a:r>
              <a:rPr lang="en-US" altLang="zh-CN" dirty="0"/>
              <a:t>)</a:t>
            </a:r>
            <a:endParaRPr lang="zh-CN" altLang="en-US" dirty="0"/>
          </a:p>
        </p:txBody>
      </p:sp>
      <p:sp>
        <p:nvSpPr>
          <p:cNvPr id="18" name="文本框 17"/>
          <p:cNvSpPr txBox="1"/>
          <p:nvPr/>
        </p:nvSpPr>
        <p:spPr>
          <a:xfrm>
            <a:off x="9010733" y="4621976"/>
            <a:ext cx="2391905" cy="369332"/>
          </a:xfrm>
          <a:prstGeom prst="rect">
            <a:avLst/>
          </a:prstGeom>
          <a:noFill/>
        </p:spPr>
        <p:txBody>
          <a:bodyPr wrap="square" rtlCol="0">
            <a:spAutoFit/>
          </a:bodyPr>
          <a:lstStyle/>
          <a:p>
            <a:r>
              <a:rPr lang="en-US" altLang="zh-CN" dirty="0"/>
              <a:t>Chen Jing(</a:t>
            </a:r>
            <a:r>
              <a:rPr lang="zh-CN" altLang="en-US" dirty="0"/>
              <a:t>云泛天音</a:t>
            </a:r>
            <a:r>
              <a:rPr lang="en-US" altLang="zh-CN" dirty="0"/>
              <a:t>)</a:t>
            </a:r>
            <a:endParaRPr lang="zh-CN" altLang="en-US" dirty="0"/>
          </a:p>
        </p:txBody>
      </p:sp>
      <p:pic>
        <p:nvPicPr>
          <p:cNvPr id="3" name="图片 2"/>
          <p:cNvPicPr>
            <a:picLocks noChangeAspect="1"/>
          </p:cNvPicPr>
          <p:nvPr/>
        </p:nvPicPr>
        <p:blipFill>
          <a:blip r:embed="rId8"/>
          <a:stretch>
            <a:fillRect/>
          </a:stretch>
        </p:blipFill>
        <p:spPr>
          <a:xfrm>
            <a:off x="9010733" y="1780168"/>
            <a:ext cx="2019048" cy="2076190"/>
          </a:xfrm>
          <a:prstGeom prst="rect">
            <a:avLst/>
          </a:prstGeom>
        </p:spPr>
      </p:pic>
      <p:pic>
        <p:nvPicPr>
          <p:cNvPr id="6" name="图片 5">
            <a:extLst>
              <a:ext uri="{FF2B5EF4-FFF2-40B4-BE49-F238E27FC236}">
                <a16:creationId xmlns:a16="http://schemas.microsoft.com/office/drawing/2014/main" id="{63FE2CD9-9669-4DD5-B8A6-1BAFF685020D}"/>
              </a:ext>
            </a:extLst>
          </p:cNvPr>
          <p:cNvPicPr>
            <a:picLocks noChangeAspect="1"/>
          </p:cNvPicPr>
          <p:nvPr/>
        </p:nvPicPr>
        <p:blipFill>
          <a:blip r:embed="rId9"/>
          <a:stretch>
            <a:fillRect/>
          </a:stretch>
        </p:blipFill>
        <p:spPr>
          <a:xfrm>
            <a:off x="5499684" y="5037047"/>
            <a:ext cx="1841713" cy="781333"/>
          </a:xfrm>
          <a:prstGeom prst="rect">
            <a:avLst/>
          </a:prstGeom>
        </p:spPr>
      </p:pic>
    </p:spTree>
    <p:extLst>
      <p:ext uri="{BB962C8B-B14F-4D97-AF65-F5344CB8AC3E}">
        <p14:creationId xmlns:p14="http://schemas.microsoft.com/office/powerpoint/2010/main" val="60624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lstStyle/>
          <a:p>
            <a:r>
              <a:rPr lang="en-US" altLang="zh-CN" dirty="0"/>
              <a:t>Competition introduction</a:t>
            </a:r>
          </a:p>
          <a:p>
            <a:r>
              <a:rPr lang="en-US" altLang="zh-CN" dirty="0"/>
              <a:t>Solution</a:t>
            </a:r>
          </a:p>
          <a:p>
            <a:r>
              <a:rPr lang="en-US" altLang="zh-CN" dirty="0"/>
              <a:t>Summary</a:t>
            </a:r>
          </a:p>
          <a:p>
            <a:r>
              <a:rPr lang="en-US" altLang="zh-CN" dirty="0"/>
              <a:t>Team introduction</a:t>
            </a:r>
          </a:p>
          <a:p>
            <a:endParaRPr lang="en-US" altLang="zh-CN" dirty="0"/>
          </a:p>
          <a:p>
            <a:endParaRPr lang="zh-CN" altLang="en-US" dirty="0"/>
          </a:p>
        </p:txBody>
      </p:sp>
    </p:spTree>
    <p:extLst>
      <p:ext uri="{BB962C8B-B14F-4D97-AF65-F5344CB8AC3E}">
        <p14:creationId xmlns:p14="http://schemas.microsoft.com/office/powerpoint/2010/main" val="153200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Competition introduction</a:t>
            </a:r>
            <a:br>
              <a:rPr lang="en-US" altLang="zh-CN" dirty="0"/>
            </a:br>
            <a:endParaRPr lang="zh-CN" altLang="en-US" dirty="0"/>
          </a:p>
        </p:txBody>
      </p:sp>
      <p:sp>
        <p:nvSpPr>
          <p:cNvPr id="4" name="文本框 3"/>
          <p:cNvSpPr txBox="1"/>
          <p:nvPr/>
        </p:nvSpPr>
        <p:spPr>
          <a:xfrm>
            <a:off x="1611086" y="2194560"/>
            <a:ext cx="4850674" cy="369332"/>
          </a:xfrm>
          <a:prstGeom prst="rect">
            <a:avLst/>
          </a:prstGeom>
          <a:noFill/>
        </p:spPr>
        <p:txBody>
          <a:bodyPr wrap="square" rtlCol="0">
            <a:spAutoFit/>
          </a:bodyPr>
          <a:lstStyle/>
          <a:p>
            <a:r>
              <a:rPr lang="en-US" altLang="zh-CN" dirty="0"/>
              <a:t> </a:t>
            </a:r>
            <a:r>
              <a:rPr lang="en-US" altLang="zh-CN" dirty="0" err="1"/>
              <a:t>Bigdata</a:t>
            </a:r>
            <a:r>
              <a:rPr lang="en-US" altLang="zh-CN" dirty="0"/>
              <a:t> from users and businesses’ transactions </a:t>
            </a:r>
            <a:endParaRPr lang="zh-CN" altLang="en-US" dirty="0"/>
          </a:p>
        </p:txBody>
      </p:sp>
      <p:sp>
        <p:nvSpPr>
          <p:cNvPr id="6" name="矩形 5"/>
          <p:cNvSpPr/>
          <p:nvPr/>
        </p:nvSpPr>
        <p:spPr>
          <a:xfrm>
            <a:off x="838200" y="1788829"/>
            <a:ext cx="1505348" cy="369332"/>
          </a:xfrm>
          <a:prstGeom prst="rect">
            <a:avLst/>
          </a:prstGeom>
        </p:spPr>
        <p:txBody>
          <a:bodyPr wrap="none">
            <a:spAutoFit/>
          </a:bodyPr>
          <a:lstStyle/>
          <a:p>
            <a:r>
              <a:rPr lang="en-US" altLang="zh-CN" b="0" i="0" dirty="0">
                <a:solidFill>
                  <a:srgbClr val="313236"/>
                </a:solidFill>
                <a:effectLst/>
                <a:latin typeface="Microsoft YaHei" panose="020B0503020204020204" pitchFamily="34" charset="-122"/>
                <a:ea typeface="Microsoft YaHei" panose="020B0503020204020204" pitchFamily="34" charset="-122"/>
              </a:rPr>
              <a:t>Background</a:t>
            </a:r>
            <a:endParaRPr lang="en-US" altLang="zh-CN" b="0" i="0" dirty="0">
              <a:solidFill>
                <a:srgbClr val="333333"/>
              </a:solidFill>
              <a:effectLst/>
              <a:latin typeface="tahoma" panose="020B0604030504040204" pitchFamily="34" charset="0"/>
            </a:endParaRPr>
          </a:p>
        </p:txBody>
      </p:sp>
      <p:sp>
        <p:nvSpPr>
          <p:cNvPr id="7" name="矩形 6"/>
          <p:cNvSpPr/>
          <p:nvPr/>
        </p:nvSpPr>
        <p:spPr>
          <a:xfrm>
            <a:off x="838200" y="3522176"/>
            <a:ext cx="1317668" cy="369332"/>
          </a:xfrm>
          <a:prstGeom prst="rect">
            <a:avLst/>
          </a:prstGeom>
        </p:spPr>
        <p:txBody>
          <a:bodyPr wrap="none">
            <a:spAutoFit/>
          </a:bodyPr>
          <a:lstStyle/>
          <a:p>
            <a:r>
              <a:rPr lang="en-US" altLang="zh-CN" b="0" i="0" dirty="0">
                <a:solidFill>
                  <a:srgbClr val="313236"/>
                </a:solidFill>
                <a:effectLst/>
                <a:latin typeface="Microsoft YaHei" panose="020B0503020204020204" pitchFamily="34" charset="-122"/>
                <a:ea typeface="Microsoft YaHei" panose="020B0503020204020204" pitchFamily="34" charset="-122"/>
              </a:rPr>
              <a:t>Statement</a:t>
            </a:r>
            <a:endParaRPr lang="en-US" altLang="zh-CN" b="0" i="0" dirty="0">
              <a:solidFill>
                <a:srgbClr val="333333"/>
              </a:solidFill>
              <a:effectLst/>
              <a:latin typeface="tahoma" panose="020B0604030504040204" pitchFamily="34" charset="0"/>
            </a:endParaRPr>
          </a:p>
        </p:txBody>
      </p:sp>
      <p:sp>
        <p:nvSpPr>
          <p:cNvPr id="8" name="矩形 7"/>
          <p:cNvSpPr/>
          <p:nvPr/>
        </p:nvSpPr>
        <p:spPr>
          <a:xfrm>
            <a:off x="829543" y="5070857"/>
            <a:ext cx="1326325" cy="369332"/>
          </a:xfrm>
          <a:prstGeom prst="rect">
            <a:avLst/>
          </a:prstGeom>
        </p:spPr>
        <p:txBody>
          <a:bodyPr wrap="none">
            <a:spAutoFit/>
          </a:bodyPr>
          <a:lstStyle/>
          <a:p>
            <a:r>
              <a:rPr lang="en-US" altLang="zh-CN" b="0" i="0" dirty="0">
                <a:solidFill>
                  <a:srgbClr val="313236"/>
                </a:solidFill>
                <a:effectLst/>
                <a:latin typeface="Microsoft YaHei" panose="020B0503020204020204" pitchFamily="34" charset="-122"/>
                <a:ea typeface="Microsoft YaHei" panose="020B0503020204020204" pitchFamily="34" charset="-122"/>
              </a:rPr>
              <a:t>Evaluation</a:t>
            </a:r>
            <a:endParaRPr lang="en-US" altLang="zh-CN" b="0" i="0" dirty="0">
              <a:solidFill>
                <a:srgbClr val="333333"/>
              </a:solidFill>
              <a:effectLst/>
              <a:latin typeface="tahoma" panose="020B0604030504040204" pitchFamily="34" charset="0"/>
            </a:endParaRPr>
          </a:p>
        </p:txBody>
      </p:sp>
      <p:sp>
        <p:nvSpPr>
          <p:cNvPr id="9" name="矩形 8"/>
          <p:cNvSpPr/>
          <p:nvPr/>
        </p:nvSpPr>
        <p:spPr>
          <a:xfrm>
            <a:off x="1652221" y="3849530"/>
            <a:ext cx="10200640" cy="369332"/>
          </a:xfrm>
          <a:prstGeom prst="rect">
            <a:avLst/>
          </a:prstGeom>
        </p:spPr>
        <p:txBody>
          <a:bodyPr wrap="square">
            <a:spAutoFit/>
          </a:bodyPr>
          <a:lstStyle/>
          <a:p>
            <a:r>
              <a:rPr lang="en-US" altLang="zh-CN" dirty="0"/>
              <a:t>The customer traffic is defined as "user visits per unit time inside businesses using </a:t>
            </a:r>
            <a:r>
              <a:rPr lang="en-US" altLang="zh-CN" dirty="0" err="1"/>
              <a:t>Alipay</a:t>
            </a:r>
            <a:r>
              <a:rPr lang="en-US" altLang="zh-CN" dirty="0"/>
              <a:t> consumption"</a:t>
            </a:r>
          </a:p>
        </p:txBody>
      </p:sp>
      <p:sp>
        <p:nvSpPr>
          <p:cNvPr id="10" name="矩形 9"/>
          <p:cNvSpPr/>
          <p:nvPr/>
        </p:nvSpPr>
        <p:spPr>
          <a:xfrm>
            <a:off x="1680753" y="4325946"/>
            <a:ext cx="6771854" cy="369332"/>
          </a:xfrm>
          <a:prstGeom prst="rect">
            <a:avLst/>
          </a:prstGeom>
        </p:spPr>
        <p:txBody>
          <a:bodyPr wrap="none">
            <a:spAutoFit/>
          </a:bodyPr>
          <a:lstStyle/>
          <a:p>
            <a:r>
              <a:rPr lang="en-US" altLang="zh-CN" dirty="0"/>
              <a:t>Providing user’s browsing , payment history, and merchant information</a:t>
            </a:r>
            <a:endParaRPr lang="zh-CN" altLang="en-US" dirty="0"/>
          </a:p>
        </p:txBody>
      </p:sp>
      <p:sp>
        <p:nvSpPr>
          <p:cNvPr id="11" name="矩形 10"/>
          <p:cNvSpPr/>
          <p:nvPr/>
        </p:nvSpPr>
        <p:spPr>
          <a:xfrm>
            <a:off x="1680753" y="4802362"/>
            <a:ext cx="6579045" cy="369332"/>
          </a:xfrm>
          <a:prstGeom prst="rect">
            <a:avLst/>
          </a:prstGeom>
        </p:spPr>
        <p:txBody>
          <a:bodyPr wrap="none">
            <a:spAutoFit/>
          </a:bodyPr>
          <a:lstStyle/>
          <a:p>
            <a:r>
              <a:rPr lang="en-US" altLang="zh-CN" dirty="0"/>
              <a:t>Forecast daily customer flow for all businesses over the next 14 days</a:t>
            </a:r>
            <a:endParaRPr lang="zh-CN" altLang="en-US" dirty="0"/>
          </a:p>
        </p:txBody>
      </p:sp>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3458088010"/>
                  </p:ext>
                </p:extLst>
              </p:nvPr>
            </p:nvGraphicFramePr>
            <p:xfrm>
              <a:off x="579120" y="4982989"/>
              <a:ext cx="8342810" cy="1542669"/>
            </p:xfrm>
            <a:graphic>
              <a:graphicData uri="http://schemas.openxmlformats.org/drawingml/2006/table">
                <a:tbl>
                  <a:tblPr firstRow="1" firstCol="1" bandRow="1">
                    <a:tableStyleId>{2D5ABB26-0587-4C30-8999-92F81FD0307C}</a:tableStyleId>
                  </a:tblPr>
                  <a:tblGrid>
                    <a:gridCol w="7840995">
                      <a:extLst>
                        <a:ext uri="{9D8B030D-6E8A-4147-A177-3AD203B41FA5}">
                          <a16:colId xmlns:a16="http://schemas.microsoft.com/office/drawing/2014/main" val="20000"/>
                        </a:ext>
                      </a:extLst>
                    </a:gridCol>
                    <a:gridCol w="501815">
                      <a:extLst>
                        <a:ext uri="{9D8B030D-6E8A-4147-A177-3AD203B41FA5}">
                          <a16:colId xmlns:a16="http://schemas.microsoft.com/office/drawing/2014/main" val="20001"/>
                        </a:ext>
                      </a:extLst>
                    </a:gridCol>
                  </a:tblGrid>
                  <a:tr h="1173337">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m:rPr>
                                    <m:sty m:val="p"/>
                                  </m:rPr>
                                  <a:rPr lang="en-US" sz="2400" kern="100">
                                    <a:effectLst/>
                                    <a:latin typeface="Cambria Math" panose="02040503050406030204" pitchFamily="18" charset="0"/>
                                  </a:rPr>
                                  <m:t>L</m:t>
                                </m:r>
                                <m:r>
                                  <a:rPr lang="en-US" sz="2400" kern="100">
                                    <a:effectLst/>
                                    <a:latin typeface="Cambria Math" panose="02040503050406030204" pitchFamily="18" charset="0"/>
                                  </a:rPr>
                                  <m:t>=</m:t>
                                </m:r>
                                <m:f>
                                  <m:fPr>
                                    <m:ctrlPr>
                                      <a:rPr lang="zh-CN" sz="2400" i="1" kern="100">
                                        <a:effectLst/>
                                        <a:latin typeface="Cambria Math" panose="02040503050406030204" pitchFamily="18" charset="0"/>
                                      </a:rPr>
                                    </m:ctrlPr>
                                  </m:fPr>
                                  <m:num>
                                    <m:r>
                                      <a:rPr lang="en-US" sz="2400" kern="100">
                                        <a:effectLst/>
                                        <a:latin typeface="Cambria Math" panose="02040503050406030204" pitchFamily="18" charset="0"/>
                                      </a:rPr>
                                      <m:t>1</m:t>
                                    </m:r>
                                  </m:num>
                                  <m:den>
                                    <m:r>
                                      <a:rPr lang="en-US" sz="2400" kern="100">
                                        <a:effectLst/>
                                        <a:latin typeface="Cambria Math" panose="02040503050406030204" pitchFamily="18" charset="0"/>
                                      </a:rPr>
                                      <m:t>𝑛𝑇</m:t>
                                    </m:r>
                                  </m:den>
                                </m:f>
                                <m:nary>
                                  <m:naryPr>
                                    <m:chr m:val="∑"/>
                                    <m:limLoc m:val="undOvr"/>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𝑖</m:t>
                                    </m:r>
                                  </m:sub>
                                  <m:sup>
                                    <m:r>
                                      <a:rPr lang="en-US" sz="2400" kern="100">
                                        <a:effectLst/>
                                        <a:latin typeface="Cambria Math" panose="02040503050406030204" pitchFamily="18" charset="0"/>
                                      </a:rPr>
                                      <m:t>𝑛</m:t>
                                    </m:r>
                                  </m:sup>
                                  <m:e>
                                    <m:nary>
                                      <m:naryPr>
                                        <m:chr m:val="∑"/>
                                        <m:limLoc m:val="undOvr"/>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𝑡</m:t>
                                        </m:r>
                                      </m:sub>
                                      <m:sup>
                                        <m:r>
                                          <a:rPr lang="en-US" sz="2400" kern="100">
                                            <a:effectLst/>
                                            <a:latin typeface="Cambria Math" panose="02040503050406030204" pitchFamily="18" charset="0"/>
                                          </a:rPr>
                                          <m:t>𝑇</m:t>
                                        </m:r>
                                      </m:sup>
                                      <m:e>
                                        <m:d>
                                          <m:dPr>
                                            <m:begChr m:val="|"/>
                                            <m:endChr m:val="|"/>
                                            <m:ctrlPr>
                                              <a:rPr lang="zh-CN" sz="2400" i="1" kern="100">
                                                <a:effectLst/>
                                                <a:latin typeface="Cambria Math" panose="02040503050406030204" pitchFamily="18" charset="0"/>
                                              </a:rPr>
                                            </m:ctrlPr>
                                          </m:dPr>
                                          <m:e>
                                            <m:f>
                                              <m:fPr>
                                                <m:ctrlPr>
                                                  <a:rPr lang="zh-CN" sz="2400" i="1" kern="100">
                                                    <a:effectLst/>
                                                    <a:latin typeface="Cambria Math" panose="02040503050406030204" pitchFamily="18" charset="0"/>
                                                  </a:rPr>
                                                </m:ctrlPr>
                                              </m:fPr>
                                              <m:num>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𝑐</m:t>
                                                    </m:r>
                                                  </m:e>
                                                  <m:sub>
                                                    <m:r>
                                                      <a:rPr lang="en-US" sz="2400" kern="100">
                                                        <a:effectLst/>
                                                        <a:latin typeface="Cambria Math" panose="02040503050406030204" pitchFamily="18" charset="0"/>
                                                      </a:rPr>
                                                      <m:t>𝑖𝑡</m:t>
                                                    </m:r>
                                                  </m:sub>
                                                </m:sSub>
                                                <m:r>
                                                  <a:rPr lang="en-US" sz="2400" kern="100">
                                                    <a:effectLst/>
                                                    <a:latin typeface="Cambria Math" panose="02040503050406030204" pitchFamily="18" charset="0"/>
                                                  </a:rPr>
                                                  <m:t>−</m:t>
                                                </m:r>
                                                <m:sSubSup>
                                                  <m:sSubSupPr>
                                                    <m:ctrlPr>
                                                      <a:rPr lang="zh-CN" sz="2400" i="1" kern="100">
                                                        <a:effectLst/>
                                                        <a:latin typeface="Cambria Math" panose="02040503050406030204" pitchFamily="18" charset="0"/>
                                                      </a:rPr>
                                                    </m:ctrlPr>
                                                  </m:sSubSupPr>
                                                  <m:e>
                                                    <m:r>
                                                      <a:rPr lang="en-US" sz="2400" kern="100">
                                                        <a:effectLst/>
                                                        <a:latin typeface="Cambria Math" panose="02040503050406030204" pitchFamily="18" charset="0"/>
                                                      </a:rPr>
                                                      <m:t>𝑐</m:t>
                                                    </m:r>
                                                  </m:e>
                                                  <m:sub>
                                                    <m:r>
                                                      <a:rPr lang="en-US" sz="2400" kern="100">
                                                        <a:effectLst/>
                                                        <a:latin typeface="Cambria Math" panose="02040503050406030204" pitchFamily="18" charset="0"/>
                                                      </a:rPr>
                                                      <m:t>𝑖𝑡</m:t>
                                                    </m:r>
                                                  </m:sub>
                                                  <m:sup>
                                                    <m:r>
                                                      <a:rPr lang="en-US" sz="2400" kern="100">
                                                        <a:effectLst/>
                                                        <a:latin typeface="Cambria Math" panose="02040503050406030204" pitchFamily="18" charset="0"/>
                                                      </a:rPr>
                                                      <m:t>𝑔</m:t>
                                                    </m:r>
                                                  </m:sup>
                                                </m:sSubSup>
                                              </m:num>
                                              <m:den>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𝑐</m:t>
                                                    </m:r>
                                                  </m:e>
                                                  <m:sub>
                                                    <m:r>
                                                      <a:rPr lang="en-US" sz="2400" kern="100">
                                                        <a:effectLst/>
                                                        <a:latin typeface="Cambria Math" panose="02040503050406030204" pitchFamily="18" charset="0"/>
                                                      </a:rPr>
                                                      <m:t>𝑖𝑡</m:t>
                                                    </m:r>
                                                  </m:sub>
                                                </m:sSub>
                                                <m:r>
                                                  <a:rPr lang="en-US" sz="2400" kern="100">
                                                    <a:effectLst/>
                                                    <a:latin typeface="Cambria Math" panose="02040503050406030204" pitchFamily="18" charset="0"/>
                                                  </a:rPr>
                                                  <m:t>+</m:t>
                                                </m:r>
                                                <m:sSubSup>
                                                  <m:sSubSupPr>
                                                    <m:ctrlPr>
                                                      <a:rPr lang="zh-CN" sz="2400" i="1" kern="100">
                                                        <a:effectLst/>
                                                        <a:latin typeface="Cambria Math" panose="02040503050406030204" pitchFamily="18" charset="0"/>
                                                      </a:rPr>
                                                    </m:ctrlPr>
                                                  </m:sSubSupPr>
                                                  <m:e>
                                                    <m:r>
                                                      <a:rPr lang="en-US" sz="2400" kern="100">
                                                        <a:effectLst/>
                                                        <a:latin typeface="Cambria Math" panose="02040503050406030204" pitchFamily="18" charset="0"/>
                                                      </a:rPr>
                                                      <m:t>𝑐</m:t>
                                                    </m:r>
                                                  </m:e>
                                                  <m:sub>
                                                    <m:r>
                                                      <a:rPr lang="en-US" sz="2400" kern="100">
                                                        <a:effectLst/>
                                                        <a:latin typeface="Cambria Math" panose="02040503050406030204" pitchFamily="18" charset="0"/>
                                                      </a:rPr>
                                                      <m:t>𝑖𝑡</m:t>
                                                    </m:r>
                                                  </m:sub>
                                                  <m:sup>
                                                    <m:r>
                                                      <a:rPr lang="en-US" sz="2400" kern="100">
                                                        <a:effectLst/>
                                                        <a:latin typeface="Cambria Math" panose="02040503050406030204" pitchFamily="18" charset="0"/>
                                                      </a:rPr>
                                                      <m:t>𝑔</m:t>
                                                    </m:r>
                                                  </m:sup>
                                                </m:sSubSup>
                                              </m:den>
                                            </m:f>
                                          </m:e>
                                        </m:d>
                                      </m:e>
                                    </m:nary>
                                  </m:e>
                                </m:nary>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en-US" sz="2400" kern="100" dirty="0">
                              <a:effectLst/>
                            </a:rPr>
                            <a:t> </a:t>
                          </a:r>
                          <a:endParaRPr lang="zh-CN" sz="2400" kern="100" dirty="0">
                            <a:effectLst/>
                          </a:endParaRPr>
                        </a:p>
                        <a:p>
                          <a:pPr algn="just">
                            <a:lnSpc>
                              <a:spcPct val="150000"/>
                            </a:lnSpc>
                            <a:spcAft>
                              <a:spcPts val="0"/>
                            </a:spcAft>
                          </a:pPr>
                          <a:r>
                            <a:rPr lang="en-US" sz="2400" kern="100" dirty="0">
                              <a:effectLst/>
                            </a:rPr>
                            <a:t>(1)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3458088010"/>
                  </p:ext>
                </p:extLst>
              </p:nvPr>
            </p:nvGraphicFramePr>
            <p:xfrm>
              <a:off x="579120" y="4982989"/>
              <a:ext cx="8342810" cy="1542669"/>
            </p:xfrm>
            <a:graphic>
              <a:graphicData uri="http://schemas.openxmlformats.org/drawingml/2006/table">
                <a:tbl>
                  <a:tblPr firstRow="1" firstCol="1" bandRow="1">
                    <a:tableStyleId>{2D5ABB26-0587-4C30-8999-92F81FD0307C}</a:tableStyleId>
                  </a:tblPr>
                  <a:tblGrid>
                    <a:gridCol w="7840995"/>
                    <a:gridCol w="501815"/>
                  </a:tblGrid>
                  <a:tr h="1542669">
                    <a:tc>
                      <a:txBody>
                        <a:bodyPr/>
                        <a:lstStyle/>
                        <a:p>
                          <a:endParaRPr lang="zh-CN"/>
                        </a:p>
                      </a:txBody>
                      <a:tcPr marL="68580" marR="68580" marT="0" marB="0">
                        <a:blipFill rotWithShape="0">
                          <a:blip r:embed="rId3"/>
                          <a:stretch>
                            <a:fillRect r="-6371"/>
                          </a:stretch>
                        </a:blipFill>
                      </a:tcPr>
                    </a:tc>
                    <a:tc>
                      <a:txBody>
                        <a:bodyPr/>
                        <a:lstStyle/>
                        <a:p>
                          <a:pPr algn="just">
                            <a:lnSpc>
                              <a:spcPct val="150000"/>
                            </a:lnSpc>
                            <a:spcAft>
                              <a:spcPts val="0"/>
                            </a:spcAft>
                          </a:pPr>
                          <a:r>
                            <a:rPr lang="en-US" sz="2400" kern="100" dirty="0">
                              <a:effectLst/>
                            </a:rPr>
                            <a:t> </a:t>
                          </a:r>
                          <a:endParaRPr lang="zh-CN" sz="2400" kern="100" dirty="0">
                            <a:effectLst/>
                          </a:endParaRPr>
                        </a:p>
                        <a:p>
                          <a:pPr algn="just">
                            <a:lnSpc>
                              <a:spcPct val="150000"/>
                            </a:lnSpc>
                            <a:spcAft>
                              <a:spcPts val="0"/>
                            </a:spcAft>
                          </a:pPr>
                          <a:r>
                            <a:rPr lang="en-US" sz="2400" kern="100" dirty="0">
                              <a:effectLst/>
                            </a:rPr>
                            <a:t>(1)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3" name="矩形 2"/>
          <p:cNvSpPr/>
          <p:nvPr/>
        </p:nvSpPr>
        <p:spPr>
          <a:xfrm>
            <a:off x="1680752" y="2655502"/>
            <a:ext cx="10511247" cy="369332"/>
          </a:xfrm>
          <a:prstGeom prst="rect">
            <a:avLst/>
          </a:prstGeom>
        </p:spPr>
        <p:txBody>
          <a:bodyPr wrap="square">
            <a:spAutoFit/>
          </a:bodyPr>
          <a:lstStyle/>
          <a:p>
            <a:r>
              <a:rPr lang="zh-CN" altLang="en-US" dirty="0"/>
              <a:t>The </a:t>
            </a:r>
            <a:r>
              <a:rPr lang="en-US" altLang="zh-CN" dirty="0"/>
              <a:t>Ant Financial </a:t>
            </a:r>
            <a:r>
              <a:rPr lang="zh-CN" altLang="en-US" dirty="0"/>
              <a:t>service O2O platform “</a:t>
            </a:r>
            <a:r>
              <a:rPr lang="en-US" altLang="zh-CN" dirty="0" err="1"/>
              <a:t>Koubei</a:t>
            </a:r>
            <a:r>
              <a:rPr lang="zh-CN" altLang="en-US" dirty="0"/>
              <a:t>" is committed to providing sales forecast for each merchant</a:t>
            </a:r>
          </a:p>
        </p:txBody>
      </p:sp>
      <mc:AlternateContent xmlns:mc="http://schemas.openxmlformats.org/markup-compatibility/2006" xmlns:a14="http://schemas.microsoft.com/office/drawing/2010/main">
        <mc:Choice Requires="a14">
          <p:sp>
            <p:nvSpPr>
              <p:cNvPr id="13" name="矩形 12"/>
              <p:cNvSpPr/>
              <p:nvPr/>
            </p:nvSpPr>
            <p:spPr>
              <a:xfrm>
                <a:off x="6267728" y="5979306"/>
                <a:ext cx="3621889" cy="369332"/>
              </a:xfrm>
              <a:prstGeom prst="rect">
                <a:avLst/>
              </a:prstGeom>
            </p:spPr>
            <p:txBody>
              <a:bodyPr wrap="non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𝑖𝑡</m:t>
                        </m:r>
                      </m:sub>
                    </m:sSub>
                  </m:oMath>
                </a14:m>
                <a:r>
                  <a:rPr lang="zh-CN" altLang="en-US" dirty="0"/>
                  <a:t>  </a:t>
                </a:r>
                <a:r>
                  <a:rPr lang="en-US" altLang="zh-CN" dirty="0"/>
                  <a:t>prediction of merchant </a:t>
                </a:r>
                <a:r>
                  <a:rPr lang="en-US" altLang="zh-CN" dirty="0" err="1">
                    <a:solidFill>
                      <a:srgbClr val="ED7D31"/>
                    </a:solidFill>
                  </a:rPr>
                  <a:t>i</a:t>
                </a:r>
                <a:r>
                  <a:rPr lang="en-US" altLang="zh-CN" dirty="0"/>
                  <a:t> on day </a:t>
                </a:r>
                <a:r>
                  <a:rPr lang="en-US" altLang="zh-CN" dirty="0">
                    <a:solidFill>
                      <a:srgbClr val="ED7D31"/>
                    </a:solidFill>
                  </a:rPr>
                  <a:t>t</a:t>
                </a:r>
                <a:endParaRPr lang="zh-CN" altLang="en-US" dirty="0">
                  <a:solidFill>
                    <a:srgbClr val="ED7D3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6267728" y="5979306"/>
                <a:ext cx="3621889" cy="369332"/>
              </a:xfrm>
              <a:prstGeom prst="rect">
                <a:avLst/>
              </a:prstGeom>
              <a:blipFill rotWithShape="0">
                <a:blip r:embed="rId4"/>
                <a:stretch>
                  <a:fillRect t="-10000" r="-505"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267728" y="6383240"/>
                <a:ext cx="3606821" cy="402546"/>
              </a:xfrm>
              <a:prstGeom prst="rect">
                <a:avLst/>
              </a:prstGeom>
            </p:spPr>
            <p:txBody>
              <a:bodyPr wrap="none">
                <a:spAutoFit/>
              </a:bodyPr>
              <a:lstStyle/>
              <a:p>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𝑐</m:t>
                        </m:r>
                      </m:e>
                      <m:sub>
                        <m:r>
                          <a:rPr lang="en-US" altLang="zh-CN" i="1">
                            <a:latin typeface="Cambria Math" panose="02040503050406030204" pitchFamily="18" charset="0"/>
                          </a:rPr>
                          <m:t>𝑖𝑡</m:t>
                        </m:r>
                      </m:sub>
                      <m:sup>
                        <m:r>
                          <a:rPr lang="en-US" altLang="zh-CN" i="1">
                            <a:latin typeface="Cambria Math" panose="02040503050406030204" pitchFamily="18" charset="0"/>
                          </a:rPr>
                          <m:t>𝑔</m:t>
                        </m:r>
                      </m:sup>
                    </m:sSubSup>
                  </m:oMath>
                </a14:m>
                <a:r>
                  <a:rPr lang="en-US" altLang="zh-CN" dirty="0"/>
                  <a:t>   real value of merchant </a:t>
                </a:r>
                <a:r>
                  <a:rPr lang="en-US" altLang="zh-CN" dirty="0" err="1">
                    <a:solidFill>
                      <a:srgbClr val="ED7D31"/>
                    </a:solidFill>
                  </a:rPr>
                  <a:t>i</a:t>
                </a:r>
                <a:r>
                  <a:rPr lang="en-US" altLang="zh-CN" dirty="0"/>
                  <a:t> on day </a:t>
                </a:r>
                <a:r>
                  <a:rPr lang="en-US" altLang="zh-CN" dirty="0">
                    <a:solidFill>
                      <a:srgbClr val="ED7D31"/>
                    </a:solidFill>
                  </a:rPr>
                  <a:t>t</a:t>
                </a:r>
                <a:endParaRPr lang="zh-CN" altLang="en-US" dirty="0">
                  <a:solidFill>
                    <a:srgbClr val="ED7D31"/>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6267728" y="6383240"/>
                <a:ext cx="3606821" cy="402546"/>
              </a:xfrm>
              <a:prstGeom prst="rect">
                <a:avLst/>
              </a:prstGeom>
              <a:blipFill rotWithShape="0">
                <a:blip r:embed="rId5"/>
                <a:stretch>
                  <a:fillRect t="-3030" r="-507" b="-196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0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par>
                                <p:cTn id="33" presetID="16" presetClass="entr" presetSubtype="2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3"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2796829" y="4776747"/>
            <a:ext cx="8696960" cy="122936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6" name="圆角矩形 25"/>
          <p:cNvSpPr/>
          <p:nvPr/>
        </p:nvSpPr>
        <p:spPr>
          <a:xfrm>
            <a:off x="2796829" y="3506947"/>
            <a:ext cx="8696960" cy="122936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5" name="圆角矩形 24"/>
          <p:cNvSpPr/>
          <p:nvPr/>
        </p:nvSpPr>
        <p:spPr>
          <a:xfrm>
            <a:off x="2824480" y="2204720"/>
            <a:ext cx="8696960" cy="122936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标题 1"/>
          <p:cNvSpPr>
            <a:spLocks noGrp="1"/>
          </p:cNvSpPr>
          <p:nvPr>
            <p:ph type="title"/>
          </p:nvPr>
        </p:nvSpPr>
        <p:spPr>
          <a:xfrm>
            <a:off x="838200" y="365125"/>
            <a:ext cx="10515600" cy="1325563"/>
          </a:xfrm>
        </p:spPr>
        <p:txBody>
          <a:bodyPr/>
          <a:lstStyle/>
          <a:p>
            <a:r>
              <a:rPr lang="en-US" altLang="zh-CN" dirty="0"/>
              <a:t>Data introduction</a:t>
            </a:r>
            <a:br>
              <a:rPr lang="en-US" altLang="zh-CN" dirty="0"/>
            </a:br>
            <a:endParaRPr lang="zh-CN" altLang="en-US" dirty="0"/>
          </a:p>
        </p:txBody>
      </p:sp>
      <p:sp>
        <p:nvSpPr>
          <p:cNvPr id="5" name="矩形 4"/>
          <p:cNvSpPr/>
          <p:nvPr/>
        </p:nvSpPr>
        <p:spPr>
          <a:xfrm>
            <a:off x="1094322" y="1321356"/>
            <a:ext cx="8169993" cy="369332"/>
          </a:xfrm>
          <a:prstGeom prst="rect">
            <a:avLst/>
          </a:prstGeom>
        </p:spPr>
        <p:txBody>
          <a:bodyPr wrap="none">
            <a:spAutoFit/>
          </a:bodyPr>
          <a:lstStyle/>
          <a:p>
            <a:r>
              <a:rPr lang="en-US" altLang="zh-CN" b="0" i="0" dirty="0" err="1">
                <a:solidFill>
                  <a:srgbClr val="5C5D5E"/>
                </a:solidFill>
                <a:effectLst/>
                <a:latin typeface="Microsoft YaHei" panose="020B0503020204020204" pitchFamily="34" charset="-122"/>
                <a:ea typeface="Microsoft YaHei" panose="020B0503020204020204" pitchFamily="34" charset="-122"/>
              </a:rPr>
              <a:t>Merchants’data</a:t>
            </a:r>
            <a:r>
              <a:rPr lang="en-US" altLang="zh-CN" b="0" i="0" dirty="0">
                <a:solidFill>
                  <a:srgbClr val="5C5D5E"/>
                </a:solidFill>
                <a:effectLst/>
                <a:latin typeface="Microsoft YaHei" panose="020B0503020204020204" pitchFamily="34" charset="-122"/>
                <a:ea typeface="Microsoft YaHei" panose="020B0503020204020204" pitchFamily="34" charset="-122"/>
              </a:rPr>
              <a:t> from 2015.07.01  </a:t>
            </a:r>
            <a:r>
              <a:rPr lang="en-US" altLang="zh-CN" dirty="0">
                <a:solidFill>
                  <a:srgbClr val="5C5D5E"/>
                </a:solidFill>
                <a:latin typeface="Microsoft YaHei" panose="020B0503020204020204" pitchFamily="34" charset="-122"/>
                <a:ea typeface="Microsoft YaHei" panose="020B0503020204020204" pitchFamily="34" charset="-122"/>
              </a:rPr>
              <a:t>to  </a:t>
            </a:r>
            <a:r>
              <a:rPr lang="en-US" altLang="zh-CN" b="0" i="0" dirty="0">
                <a:solidFill>
                  <a:srgbClr val="5C5D5E"/>
                </a:solidFill>
                <a:effectLst/>
                <a:latin typeface="Microsoft YaHei" panose="020B0503020204020204" pitchFamily="34" charset="-122"/>
                <a:ea typeface="Microsoft YaHei" panose="020B0503020204020204" pitchFamily="34" charset="-122"/>
              </a:rPr>
              <a:t>2016.10.31</a:t>
            </a:r>
            <a:r>
              <a:rPr lang="zh-CN" altLang="en-US" b="0" i="0" dirty="0">
                <a:solidFill>
                  <a:srgbClr val="5C5D5E"/>
                </a:solidFill>
                <a:effectLst/>
                <a:latin typeface="Microsoft YaHei" panose="020B0503020204020204" pitchFamily="34" charset="-122"/>
                <a:ea typeface="Microsoft YaHei" panose="020B0503020204020204" pitchFamily="34" charset="-122"/>
              </a:rPr>
              <a:t>（</a:t>
            </a:r>
            <a:r>
              <a:rPr lang="en-US" altLang="zh-CN" b="0" i="0" dirty="0">
                <a:solidFill>
                  <a:srgbClr val="5C5D5E"/>
                </a:solidFill>
                <a:effectLst/>
                <a:latin typeface="Microsoft YaHei" panose="020B0503020204020204" pitchFamily="34" charset="-122"/>
                <a:ea typeface="Microsoft YaHei" panose="020B0503020204020204" pitchFamily="34" charset="-122"/>
              </a:rPr>
              <a:t>exclude 2015.12.12</a:t>
            </a:r>
            <a:r>
              <a:rPr lang="zh-CN" altLang="en-US" b="0" i="0" dirty="0">
                <a:solidFill>
                  <a:srgbClr val="5C5D5E"/>
                </a:solidFill>
                <a:effectLst/>
                <a:latin typeface="Microsoft YaHei" panose="020B0503020204020204" pitchFamily="34" charset="-122"/>
                <a:ea typeface="Microsoft YaHei" panose="020B0503020204020204" pitchFamily="34" charset="-122"/>
              </a:rPr>
              <a:t>）</a:t>
            </a:r>
            <a:endParaRPr lang="zh-CN" altLang="en-US" dirty="0"/>
          </a:p>
        </p:txBody>
      </p:sp>
      <p:sp>
        <p:nvSpPr>
          <p:cNvPr id="6" name="矩形 5"/>
          <p:cNvSpPr/>
          <p:nvPr/>
        </p:nvSpPr>
        <p:spPr>
          <a:xfrm>
            <a:off x="1203390" y="2495154"/>
            <a:ext cx="1265090"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shop_info</a:t>
            </a:r>
            <a:endParaRPr lang="zh-CN" altLang="en-US" dirty="0"/>
          </a:p>
        </p:txBody>
      </p:sp>
      <p:sp>
        <p:nvSpPr>
          <p:cNvPr id="7" name="矩形 6"/>
          <p:cNvSpPr/>
          <p:nvPr/>
        </p:nvSpPr>
        <p:spPr>
          <a:xfrm>
            <a:off x="3082686" y="2277587"/>
            <a:ext cx="1042273"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shop_id</a:t>
            </a:r>
            <a:endParaRPr lang="zh-CN" altLang="en-US" dirty="0"/>
          </a:p>
        </p:txBody>
      </p:sp>
      <p:sp>
        <p:nvSpPr>
          <p:cNvPr id="8" name="矩形 7"/>
          <p:cNvSpPr/>
          <p:nvPr/>
        </p:nvSpPr>
        <p:spPr>
          <a:xfrm>
            <a:off x="4685340" y="2277587"/>
            <a:ext cx="1292341"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city_name</a:t>
            </a:r>
            <a:endParaRPr lang="zh-CN" altLang="en-US" dirty="0"/>
          </a:p>
        </p:txBody>
      </p:sp>
      <p:sp>
        <p:nvSpPr>
          <p:cNvPr id="9" name="矩形 8"/>
          <p:cNvSpPr/>
          <p:nvPr/>
        </p:nvSpPr>
        <p:spPr>
          <a:xfrm>
            <a:off x="6235661" y="2277587"/>
            <a:ext cx="1386918"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location_id</a:t>
            </a:r>
            <a:endParaRPr lang="zh-CN" altLang="en-US" dirty="0"/>
          </a:p>
        </p:txBody>
      </p:sp>
      <p:sp>
        <p:nvSpPr>
          <p:cNvPr id="10" name="矩形 9"/>
          <p:cNvSpPr/>
          <p:nvPr/>
        </p:nvSpPr>
        <p:spPr>
          <a:xfrm>
            <a:off x="7880559" y="2277587"/>
            <a:ext cx="1050224"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per_pay</a:t>
            </a:r>
            <a:endParaRPr lang="zh-CN" altLang="en-US" dirty="0"/>
          </a:p>
        </p:txBody>
      </p:sp>
      <p:sp>
        <p:nvSpPr>
          <p:cNvPr id="11" name="矩形 10"/>
          <p:cNvSpPr/>
          <p:nvPr/>
        </p:nvSpPr>
        <p:spPr>
          <a:xfrm>
            <a:off x="9327309" y="2277587"/>
            <a:ext cx="771301" cy="369332"/>
          </a:xfrm>
          <a:prstGeom prst="rect">
            <a:avLst/>
          </a:prstGeom>
        </p:spPr>
        <p:txBody>
          <a:bodyPr wrap="none">
            <a:spAutoFit/>
          </a:bodyPr>
          <a:lstStyle/>
          <a:p>
            <a:r>
              <a:rPr lang="en-US" altLang="zh-CN" b="0" i="0" dirty="0">
                <a:solidFill>
                  <a:srgbClr val="333333"/>
                </a:solidFill>
                <a:effectLst/>
                <a:latin typeface="Microsoft YaHei" panose="020B0503020204020204" pitchFamily="34" charset="-122"/>
                <a:ea typeface="Microsoft YaHei" panose="020B0503020204020204" pitchFamily="34" charset="-122"/>
              </a:rPr>
              <a:t>score</a:t>
            </a:r>
            <a:endParaRPr lang="zh-CN" altLang="en-US" dirty="0"/>
          </a:p>
        </p:txBody>
      </p:sp>
      <p:sp>
        <p:nvSpPr>
          <p:cNvPr id="12" name="矩形 11"/>
          <p:cNvSpPr/>
          <p:nvPr/>
        </p:nvSpPr>
        <p:spPr>
          <a:xfrm>
            <a:off x="3082686" y="2864486"/>
            <a:ext cx="1689886"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comment_cnt</a:t>
            </a:r>
            <a:endParaRPr lang="zh-CN" altLang="en-US" dirty="0"/>
          </a:p>
        </p:txBody>
      </p:sp>
      <p:sp>
        <p:nvSpPr>
          <p:cNvPr id="13" name="矩形 12"/>
          <p:cNvSpPr/>
          <p:nvPr/>
        </p:nvSpPr>
        <p:spPr>
          <a:xfrm>
            <a:off x="4933551" y="2847104"/>
            <a:ext cx="1192762" cy="369332"/>
          </a:xfrm>
          <a:prstGeom prst="rect">
            <a:avLst/>
          </a:prstGeom>
        </p:spPr>
        <p:txBody>
          <a:bodyPr wrap="none">
            <a:spAutoFit/>
          </a:bodyPr>
          <a:lstStyle/>
          <a:p>
            <a:r>
              <a:rPr lang="en-US" altLang="zh-CN"/>
              <a:t>shop_level</a:t>
            </a:r>
            <a:endParaRPr lang="zh-CN" altLang="en-US" dirty="0"/>
          </a:p>
        </p:txBody>
      </p:sp>
      <p:sp>
        <p:nvSpPr>
          <p:cNvPr id="14" name="矩形 13"/>
          <p:cNvSpPr/>
          <p:nvPr/>
        </p:nvSpPr>
        <p:spPr>
          <a:xfrm>
            <a:off x="8042654" y="2864486"/>
            <a:ext cx="1458926" cy="369332"/>
          </a:xfrm>
          <a:prstGeom prst="rect">
            <a:avLst/>
          </a:prstGeom>
        </p:spPr>
        <p:txBody>
          <a:bodyPr wrap="none">
            <a:spAutoFit/>
          </a:bodyPr>
          <a:lstStyle/>
          <a:p>
            <a:r>
              <a:rPr lang="en-US" altLang="zh-CN"/>
              <a:t>cate_2_name</a:t>
            </a:r>
            <a:endParaRPr lang="zh-CN" altLang="en-US" dirty="0"/>
          </a:p>
        </p:txBody>
      </p:sp>
      <p:sp>
        <p:nvSpPr>
          <p:cNvPr id="15" name="矩形 14"/>
          <p:cNvSpPr/>
          <p:nvPr/>
        </p:nvSpPr>
        <p:spPr>
          <a:xfrm>
            <a:off x="6342205" y="2864486"/>
            <a:ext cx="1606209" cy="369332"/>
          </a:xfrm>
          <a:prstGeom prst="rect">
            <a:avLst/>
          </a:prstGeom>
        </p:spPr>
        <p:txBody>
          <a:bodyPr wrap="none">
            <a:spAutoFit/>
          </a:bodyPr>
          <a:lstStyle/>
          <a:p>
            <a:r>
              <a:rPr lang="en-US" altLang="zh-CN" b="0" i="0" dirty="0">
                <a:solidFill>
                  <a:srgbClr val="333333"/>
                </a:solidFill>
                <a:effectLst/>
                <a:latin typeface="Microsoft YaHei" panose="020B0503020204020204" pitchFamily="34" charset="-122"/>
                <a:ea typeface="Microsoft YaHei" panose="020B0503020204020204" pitchFamily="34" charset="-122"/>
              </a:rPr>
              <a:t>cate_1_name</a:t>
            </a:r>
            <a:endParaRPr lang="zh-CN" altLang="en-US" dirty="0"/>
          </a:p>
        </p:txBody>
      </p:sp>
      <p:sp>
        <p:nvSpPr>
          <p:cNvPr id="16" name="矩形 15"/>
          <p:cNvSpPr/>
          <p:nvPr/>
        </p:nvSpPr>
        <p:spPr>
          <a:xfrm>
            <a:off x="9690060" y="2864486"/>
            <a:ext cx="1606209" cy="369332"/>
          </a:xfrm>
          <a:prstGeom prst="rect">
            <a:avLst/>
          </a:prstGeom>
        </p:spPr>
        <p:txBody>
          <a:bodyPr wrap="none">
            <a:spAutoFit/>
          </a:bodyPr>
          <a:lstStyle/>
          <a:p>
            <a:r>
              <a:rPr lang="en-US" altLang="zh-CN" b="0" i="0" dirty="0">
                <a:solidFill>
                  <a:srgbClr val="333333"/>
                </a:solidFill>
                <a:effectLst/>
                <a:latin typeface="Microsoft YaHei" panose="020B0503020204020204" pitchFamily="34" charset="-122"/>
                <a:ea typeface="Microsoft YaHei" panose="020B0503020204020204" pitchFamily="34" charset="-122"/>
              </a:rPr>
              <a:t>cate_3_name</a:t>
            </a:r>
            <a:endParaRPr lang="zh-CN" altLang="en-US" dirty="0"/>
          </a:p>
        </p:txBody>
      </p:sp>
      <p:sp>
        <p:nvSpPr>
          <p:cNvPr id="17" name="矩形 16"/>
          <p:cNvSpPr/>
          <p:nvPr/>
        </p:nvSpPr>
        <p:spPr>
          <a:xfrm>
            <a:off x="1313352" y="3742174"/>
            <a:ext cx="1152816"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user_pay</a:t>
            </a:r>
            <a:endParaRPr lang="zh-CN" altLang="en-US" dirty="0"/>
          </a:p>
        </p:txBody>
      </p:sp>
      <p:sp>
        <p:nvSpPr>
          <p:cNvPr id="18" name="矩形 17"/>
          <p:cNvSpPr/>
          <p:nvPr/>
        </p:nvSpPr>
        <p:spPr>
          <a:xfrm>
            <a:off x="3120356" y="3742174"/>
            <a:ext cx="966931"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user_id</a:t>
            </a:r>
            <a:endParaRPr lang="zh-CN" altLang="en-US" dirty="0"/>
          </a:p>
        </p:txBody>
      </p:sp>
      <p:sp>
        <p:nvSpPr>
          <p:cNvPr id="19" name="矩形 18"/>
          <p:cNvSpPr/>
          <p:nvPr/>
        </p:nvSpPr>
        <p:spPr>
          <a:xfrm>
            <a:off x="4685340" y="3742174"/>
            <a:ext cx="1042273"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shop_id</a:t>
            </a:r>
            <a:endParaRPr lang="zh-CN" altLang="en-US" dirty="0"/>
          </a:p>
        </p:txBody>
      </p:sp>
      <p:sp>
        <p:nvSpPr>
          <p:cNvPr id="20" name="矩形 19"/>
          <p:cNvSpPr/>
          <p:nvPr/>
        </p:nvSpPr>
        <p:spPr>
          <a:xfrm>
            <a:off x="6420460" y="3742174"/>
            <a:ext cx="1470274"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time_stamp</a:t>
            </a:r>
            <a:endParaRPr lang="zh-CN" altLang="en-US" dirty="0"/>
          </a:p>
        </p:txBody>
      </p:sp>
      <p:sp>
        <p:nvSpPr>
          <p:cNvPr id="21" name="矩形 20"/>
          <p:cNvSpPr/>
          <p:nvPr/>
        </p:nvSpPr>
        <p:spPr>
          <a:xfrm>
            <a:off x="1270434" y="5022095"/>
            <a:ext cx="1255472"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user_view</a:t>
            </a:r>
            <a:endParaRPr lang="zh-CN" altLang="en-US" dirty="0"/>
          </a:p>
        </p:txBody>
      </p:sp>
      <p:sp>
        <p:nvSpPr>
          <p:cNvPr id="22" name="矩形 21"/>
          <p:cNvSpPr/>
          <p:nvPr/>
        </p:nvSpPr>
        <p:spPr>
          <a:xfrm>
            <a:off x="3082686" y="5022095"/>
            <a:ext cx="966931"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user_id</a:t>
            </a:r>
            <a:endParaRPr lang="zh-CN" altLang="en-US" dirty="0"/>
          </a:p>
        </p:txBody>
      </p:sp>
      <p:sp>
        <p:nvSpPr>
          <p:cNvPr id="23" name="矩形 22"/>
          <p:cNvSpPr/>
          <p:nvPr/>
        </p:nvSpPr>
        <p:spPr>
          <a:xfrm>
            <a:off x="4606397" y="5022095"/>
            <a:ext cx="1042273"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shop_id</a:t>
            </a:r>
            <a:endParaRPr lang="zh-CN" altLang="en-US" dirty="0"/>
          </a:p>
        </p:txBody>
      </p:sp>
      <p:sp>
        <p:nvSpPr>
          <p:cNvPr id="24" name="矩形 23"/>
          <p:cNvSpPr/>
          <p:nvPr/>
        </p:nvSpPr>
        <p:spPr>
          <a:xfrm>
            <a:off x="6235661" y="5022095"/>
            <a:ext cx="1470274" cy="369332"/>
          </a:xfrm>
          <a:prstGeom prst="rect">
            <a:avLst/>
          </a:prstGeom>
        </p:spPr>
        <p:txBody>
          <a:bodyPr wrap="none">
            <a:spAutoFit/>
          </a:bodyPr>
          <a:lstStyle/>
          <a:p>
            <a:r>
              <a:rPr lang="en-US" altLang="zh-CN" b="0" i="0" dirty="0" err="1">
                <a:solidFill>
                  <a:srgbClr val="333333"/>
                </a:solidFill>
                <a:effectLst/>
                <a:latin typeface="Microsoft YaHei" panose="020B0503020204020204" pitchFamily="34" charset="-122"/>
                <a:ea typeface="Microsoft YaHei" panose="020B0503020204020204" pitchFamily="34" charset="-122"/>
              </a:rPr>
              <a:t>time_stamp</a:t>
            </a:r>
            <a:endParaRPr lang="zh-CN" altLang="en-US" dirty="0"/>
          </a:p>
        </p:txBody>
      </p:sp>
    </p:spTree>
    <p:extLst>
      <p:ext uri="{BB962C8B-B14F-4D97-AF65-F5344CB8AC3E}">
        <p14:creationId xmlns:p14="http://schemas.microsoft.com/office/powerpoint/2010/main" val="186948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arn(inVertical)">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arn(inVertical)">
                                      <p:cBhvr>
                                        <p:cTn id="50" dur="500"/>
                                        <p:tgtEl>
                                          <p:spTgt spid="17"/>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barn(inVertical)">
                                      <p:cBhvr>
                                        <p:cTn id="53" dur="500"/>
                                        <p:tgtEl>
                                          <p:spTgt spid="26"/>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arn(inVertical)">
                                      <p:cBhvr>
                                        <p:cTn id="59" dur="500"/>
                                        <p:tgtEl>
                                          <p:spTgt spid="1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arn(inVertical)">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barn(inVertical)">
                                      <p:cBhvr>
                                        <p:cTn id="67" dur="500"/>
                                        <p:tgtEl>
                                          <p:spTgt spid="21"/>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barn(inVertical)">
                                      <p:cBhvr>
                                        <p:cTn id="70" dur="500"/>
                                        <p:tgtEl>
                                          <p:spTgt spid="27"/>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barn(inVertical)">
                                      <p:cBhvr>
                                        <p:cTn id="73" dur="500"/>
                                        <p:tgtEl>
                                          <p:spTgt spid="22"/>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barn(inVertical)">
                                      <p:cBhvr>
                                        <p:cTn id="76" dur="500"/>
                                        <p:tgtEl>
                                          <p:spTgt spid="23"/>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barn(inVertical)">
                                      <p:cBhvr>
                                        <p:cTn id="7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5" grpId="0" animBg="1"/>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5" name="左大括号 4"/>
          <p:cNvSpPr/>
          <p:nvPr/>
        </p:nvSpPr>
        <p:spPr>
          <a:xfrm>
            <a:off x="2265680" y="1981200"/>
            <a:ext cx="254000" cy="23977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579120" y="2995414"/>
            <a:ext cx="1554480" cy="369332"/>
          </a:xfrm>
          <a:prstGeom prst="rect">
            <a:avLst/>
          </a:prstGeom>
          <a:noFill/>
        </p:spPr>
        <p:txBody>
          <a:bodyPr wrap="square" rtlCol="0">
            <a:spAutoFit/>
          </a:bodyPr>
          <a:lstStyle/>
          <a:p>
            <a:r>
              <a:rPr lang="en-US" altLang="zh-CN" dirty="0"/>
              <a:t>regression</a:t>
            </a:r>
            <a:endParaRPr lang="zh-CN" altLang="en-US" dirty="0"/>
          </a:p>
        </p:txBody>
      </p:sp>
      <p:sp>
        <p:nvSpPr>
          <p:cNvPr id="7" name="文本框 6"/>
          <p:cNvSpPr txBox="1"/>
          <p:nvPr/>
        </p:nvSpPr>
        <p:spPr>
          <a:xfrm>
            <a:off x="2712720" y="2280305"/>
            <a:ext cx="2895600" cy="369332"/>
          </a:xfrm>
          <a:prstGeom prst="rect">
            <a:avLst/>
          </a:prstGeom>
          <a:noFill/>
        </p:spPr>
        <p:txBody>
          <a:bodyPr wrap="square" rtlCol="0">
            <a:spAutoFit/>
          </a:bodyPr>
          <a:lstStyle/>
          <a:p>
            <a:r>
              <a:rPr lang="en-US" altLang="zh-CN" dirty="0"/>
              <a:t>Time series weighted model</a:t>
            </a:r>
            <a:endParaRPr lang="zh-CN" altLang="en-US" dirty="0"/>
          </a:p>
        </p:txBody>
      </p:sp>
      <p:sp>
        <p:nvSpPr>
          <p:cNvPr id="8" name="文本框 7"/>
          <p:cNvSpPr txBox="1"/>
          <p:nvPr/>
        </p:nvSpPr>
        <p:spPr>
          <a:xfrm>
            <a:off x="2712720" y="3720346"/>
            <a:ext cx="2895600" cy="369332"/>
          </a:xfrm>
          <a:prstGeom prst="rect">
            <a:avLst/>
          </a:prstGeom>
          <a:noFill/>
        </p:spPr>
        <p:txBody>
          <a:bodyPr wrap="square" rtlCol="0">
            <a:spAutoFit/>
          </a:bodyPr>
          <a:lstStyle/>
          <a:p>
            <a:r>
              <a:rPr lang="en-US" altLang="zh-CN" dirty="0"/>
              <a:t>Tree regression model</a:t>
            </a:r>
            <a:endParaRPr lang="zh-CN" altLang="en-US" dirty="0"/>
          </a:p>
        </p:txBody>
      </p:sp>
      <p:sp>
        <p:nvSpPr>
          <p:cNvPr id="9" name="左大括号 8"/>
          <p:cNvSpPr/>
          <p:nvPr/>
        </p:nvSpPr>
        <p:spPr>
          <a:xfrm>
            <a:off x="5872480" y="1690688"/>
            <a:ext cx="416560" cy="1548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6583680" y="1452880"/>
            <a:ext cx="2773680" cy="369332"/>
          </a:xfrm>
          <a:prstGeom prst="rect">
            <a:avLst/>
          </a:prstGeom>
          <a:noFill/>
        </p:spPr>
        <p:txBody>
          <a:bodyPr wrap="square" rtlCol="0">
            <a:spAutoFit/>
          </a:bodyPr>
          <a:lstStyle/>
          <a:p>
            <a:r>
              <a:rPr lang="en-US" altLang="zh-CN" dirty="0"/>
              <a:t>Constant factor</a:t>
            </a:r>
            <a:endParaRPr lang="zh-CN" altLang="en-US" dirty="0"/>
          </a:p>
        </p:txBody>
      </p:sp>
      <p:sp>
        <p:nvSpPr>
          <p:cNvPr id="11" name="文本框 10"/>
          <p:cNvSpPr txBox="1"/>
          <p:nvPr/>
        </p:nvSpPr>
        <p:spPr>
          <a:xfrm>
            <a:off x="6583680" y="1910973"/>
            <a:ext cx="2773680" cy="369332"/>
          </a:xfrm>
          <a:prstGeom prst="rect">
            <a:avLst/>
          </a:prstGeom>
          <a:noFill/>
        </p:spPr>
        <p:txBody>
          <a:bodyPr wrap="square" rtlCol="0">
            <a:spAutoFit/>
          </a:bodyPr>
          <a:lstStyle/>
          <a:p>
            <a:r>
              <a:rPr lang="en-US" altLang="zh-CN" dirty="0"/>
              <a:t>Time decay factor</a:t>
            </a:r>
            <a:endParaRPr lang="zh-CN" altLang="en-US" dirty="0"/>
          </a:p>
        </p:txBody>
      </p:sp>
      <p:sp>
        <p:nvSpPr>
          <p:cNvPr id="12" name="文本框 11"/>
          <p:cNvSpPr txBox="1"/>
          <p:nvPr/>
        </p:nvSpPr>
        <p:spPr>
          <a:xfrm>
            <a:off x="6583680" y="2369066"/>
            <a:ext cx="2773680" cy="369332"/>
          </a:xfrm>
          <a:prstGeom prst="rect">
            <a:avLst/>
          </a:prstGeom>
          <a:noFill/>
        </p:spPr>
        <p:txBody>
          <a:bodyPr wrap="square" rtlCol="0">
            <a:spAutoFit/>
          </a:bodyPr>
          <a:lstStyle/>
          <a:p>
            <a:r>
              <a:rPr lang="en-US" altLang="zh-CN" dirty="0"/>
              <a:t>Day of week factor</a:t>
            </a:r>
            <a:endParaRPr lang="zh-CN" altLang="en-US" dirty="0"/>
          </a:p>
        </p:txBody>
      </p:sp>
      <p:sp>
        <p:nvSpPr>
          <p:cNvPr id="13" name="文本框 12"/>
          <p:cNvSpPr txBox="1"/>
          <p:nvPr/>
        </p:nvSpPr>
        <p:spPr>
          <a:xfrm>
            <a:off x="6583680" y="2909967"/>
            <a:ext cx="2773680" cy="369332"/>
          </a:xfrm>
          <a:prstGeom prst="rect">
            <a:avLst/>
          </a:prstGeom>
          <a:noFill/>
        </p:spPr>
        <p:txBody>
          <a:bodyPr wrap="square" rtlCol="0">
            <a:spAutoFit/>
          </a:bodyPr>
          <a:lstStyle/>
          <a:p>
            <a:r>
              <a:rPr lang="en-US" altLang="zh-CN" dirty="0"/>
              <a:t>Weather factor</a:t>
            </a:r>
            <a:endParaRPr lang="zh-CN" altLang="en-US" dirty="0"/>
          </a:p>
        </p:txBody>
      </p:sp>
      <p:sp>
        <p:nvSpPr>
          <p:cNvPr id="14" name="左大括号 13"/>
          <p:cNvSpPr/>
          <p:nvPr/>
        </p:nvSpPr>
        <p:spPr>
          <a:xfrm>
            <a:off x="5872480" y="3579297"/>
            <a:ext cx="350520" cy="985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p:cNvSpPr txBox="1"/>
          <p:nvPr/>
        </p:nvSpPr>
        <p:spPr>
          <a:xfrm>
            <a:off x="6487160" y="3579297"/>
            <a:ext cx="2773680" cy="369332"/>
          </a:xfrm>
          <a:prstGeom prst="rect">
            <a:avLst/>
          </a:prstGeom>
          <a:noFill/>
        </p:spPr>
        <p:txBody>
          <a:bodyPr wrap="square" rtlCol="0">
            <a:spAutoFit/>
          </a:bodyPr>
          <a:lstStyle/>
          <a:p>
            <a:r>
              <a:rPr lang="en-US" altLang="zh-CN" dirty="0"/>
              <a:t>Single merchant’s model</a:t>
            </a:r>
            <a:endParaRPr lang="zh-CN" altLang="en-US" dirty="0"/>
          </a:p>
        </p:txBody>
      </p:sp>
      <p:sp>
        <p:nvSpPr>
          <p:cNvPr id="16" name="文本框 15"/>
          <p:cNvSpPr txBox="1"/>
          <p:nvPr/>
        </p:nvSpPr>
        <p:spPr>
          <a:xfrm>
            <a:off x="6487160" y="4214317"/>
            <a:ext cx="2773680" cy="369332"/>
          </a:xfrm>
          <a:prstGeom prst="rect">
            <a:avLst/>
          </a:prstGeom>
          <a:noFill/>
        </p:spPr>
        <p:txBody>
          <a:bodyPr wrap="square" rtlCol="0">
            <a:spAutoFit/>
          </a:bodyPr>
          <a:lstStyle/>
          <a:p>
            <a:r>
              <a:rPr lang="en-US" altLang="zh-CN" dirty="0"/>
              <a:t>All  merchants’ model</a:t>
            </a:r>
            <a:endParaRPr lang="zh-CN" altLang="en-US" dirty="0"/>
          </a:p>
        </p:txBody>
      </p:sp>
      <p:sp>
        <p:nvSpPr>
          <p:cNvPr id="17" name="圆角矩形 16"/>
          <p:cNvSpPr/>
          <p:nvPr/>
        </p:nvSpPr>
        <p:spPr>
          <a:xfrm>
            <a:off x="5247640" y="5036384"/>
            <a:ext cx="1950720" cy="589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10.18~10.31</a:t>
            </a:r>
            <a:endParaRPr lang="zh-CN" altLang="en-US" dirty="0"/>
          </a:p>
        </p:txBody>
      </p:sp>
      <p:sp>
        <p:nvSpPr>
          <p:cNvPr id="18" name="圆角矩形 17"/>
          <p:cNvSpPr/>
          <p:nvPr/>
        </p:nvSpPr>
        <p:spPr>
          <a:xfrm>
            <a:off x="7127240" y="5645984"/>
            <a:ext cx="1950720" cy="589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11.01~11.11</a:t>
            </a:r>
            <a:endParaRPr lang="zh-CN" altLang="en-US" dirty="0"/>
          </a:p>
        </p:txBody>
      </p:sp>
      <p:sp>
        <p:nvSpPr>
          <p:cNvPr id="19" name="圆角矩形 18"/>
          <p:cNvSpPr/>
          <p:nvPr/>
        </p:nvSpPr>
        <p:spPr>
          <a:xfrm>
            <a:off x="1894840" y="5036384"/>
            <a:ext cx="3352800" cy="589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~10.18        </a:t>
            </a:r>
            <a:r>
              <a:rPr lang="en-US" altLang="zh-CN" dirty="0">
                <a:solidFill>
                  <a:schemeClr val="accent2"/>
                </a:solidFill>
              </a:rPr>
              <a:t>about 28 days</a:t>
            </a:r>
            <a:endParaRPr lang="zh-CN" altLang="en-US" dirty="0">
              <a:solidFill>
                <a:schemeClr val="accent2"/>
              </a:solidFill>
            </a:endParaRPr>
          </a:p>
        </p:txBody>
      </p:sp>
      <p:sp>
        <p:nvSpPr>
          <p:cNvPr id="20" name="圆角矩形 19"/>
          <p:cNvSpPr/>
          <p:nvPr/>
        </p:nvSpPr>
        <p:spPr>
          <a:xfrm>
            <a:off x="3774440" y="5655510"/>
            <a:ext cx="3352800" cy="589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~10.31         </a:t>
            </a:r>
            <a:r>
              <a:rPr lang="en-US" altLang="zh-CN" dirty="0">
                <a:solidFill>
                  <a:schemeClr val="accent2"/>
                </a:solidFill>
              </a:rPr>
              <a:t>about 28 days</a:t>
            </a:r>
            <a:endParaRPr lang="zh-CN" altLang="en-US" dirty="0">
              <a:solidFill>
                <a:schemeClr val="accent2"/>
              </a:solidFill>
            </a:endParaRPr>
          </a:p>
        </p:txBody>
      </p:sp>
      <p:sp>
        <p:nvSpPr>
          <p:cNvPr id="21" name="文本框 20"/>
          <p:cNvSpPr txBox="1"/>
          <p:nvPr/>
        </p:nvSpPr>
        <p:spPr>
          <a:xfrm>
            <a:off x="5770880" y="4656892"/>
            <a:ext cx="1427480" cy="369332"/>
          </a:xfrm>
          <a:prstGeom prst="rect">
            <a:avLst/>
          </a:prstGeom>
          <a:noFill/>
        </p:spPr>
        <p:txBody>
          <a:bodyPr wrap="square" rtlCol="0">
            <a:spAutoFit/>
          </a:bodyPr>
          <a:lstStyle/>
          <a:p>
            <a:r>
              <a:rPr lang="en-US" altLang="zh-CN" dirty="0"/>
              <a:t>validation</a:t>
            </a:r>
            <a:endParaRPr lang="zh-CN" altLang="en-US" dirty="0"/>
          </a:p>
        </p:txBody>
      </p:sp>
      <p:sp>
        <p:nvSpPr>
          <p:cNvPr id="22" name="文本框 21"/>
          <p:cNvSpPr txBox="1"/>
          <p:nvPr/>
        </p:nvSpPr>
        <p:spPr>
          <a:xfrm>
            <a:off x="7579360" y="6239691"/>
            <a:ext cx="1427480" cy="369332"/>
          </a:xfrm>
          <a:prstGeom prst="rect">
            <a:avLst/>
          </a:prstGeom>
          <a:noFill/>
        </p:spPr>
        <p:txBody>
          <a:bodyPr wrap="square" rtlCol="0">
            <a:spAutoFit/>
          </a:bodyPr>
          <a:lstStyle/>
          <a:p>
            <a:r>
              <a:rPr lang="en-US" altLang="zh-CN" dirty="0"/>
              <a:t>predict</a:t>
            </a:r>
            <a:endParaRPr lang="zh-CN" altLang="en-US" dirty="0"/>
          </a:p>
        </p:txBody>
      </p:sp>
      <p:sp>
        <p:nvSpPr>
          <p:cNvPr id="23" name="文本框 22"/>
          <p:cNvSpPr txBox="1"/>
          <p:nvPr/>
        </p:nvSpPr>
        <p:spPr>
          <a:xfrm>
            <a:off x="3060700" y="4628754"/>
            <a:ext cx="713740" cy="369332"/>
          </a:xfrm>
          <a:prstGeom prst="rect">
            <a:avLst/>
          </a:prstGeom>
          <a:noFill/>
        </p:spPr>
        <p:txBody>
          <a:bodyPr wrap="square" rtlCol="0">
            <a:spAutoFit/>
          </a:bodyPr>
          <a:lstStyle/>
          <a:p>
            <a:r>
              <a:rPr lang="en-US" altLang="zh-CN" dirty="0"/>
              <a:t>train</a:t>
            </a:r>
            <a:endParaRPr lang="zh-CN" altLang="en-US" dirty="0"/>
          </a:p>
        </p:txBody>
      </p:sp>
      <p:sp>
        <p:nvSpPr>
          <p:cNvPr id="24" name="文本框 23"/>
          <p:cNvSpPr txBox="1"/>
          <p:nvPr/>
        </p:nvSpPr>
        <p:spPr>
          <a:xfrm>
            <a:off x="5158740" y="6283088"/>
            <a:ext cx="713740" cy="369332"/>
          </a:xfrm>
          <a:prstGeom prst="rect">
            <a:avLst/>
          </a:prstGeom>
          <a:noFill/>
        </p:spPr>
        <p:txBody>
          <a:bodyPr wrap="square" rtlCol="0">
            <a:spAutoFit/>
          </a:bodyPr>
          <a:lstStyle/>
          <a:p>
            <a:r>
              <a:rPr lang="en-US" altLang="zh-CN" dirty="0"/>
              <a:t>train</a:t>
            </a:r>
            <a:endParaRPr lang="zh-CN" altLang="en-US" dirty="0"/>
          </a:p>
        </p:txBody>
      </p:sp>
      <p:sp>
        <p:nvSpPr>
          <p:cNvPr id="25" name="文本框 24"/>
          <p:cNvSpPr txBox="1"/>
          <p:nvPr/>
        </p:nvSpPr>
        <p:spPr>
          <a:xfrm>
            <a:off x="670560" y="5245279"/>
            <a:ext cx="881380" cy="369332"/>
          </a:xfrm>
          <a:prstGeom prst="rect">
            <a:avLst/>
          </a:prstGeom>
          <a:noFill/>
        </p:spPr>
        <p:txBody>
          <a:bodyPr wrap="square" rtlCol="0">
            <a:spAutoFit/>
          </a:bodyPr>
          <a:lstStyle/>
          <a:p>
            <a:r>
              <a:rPr lang="en-US" altLang="zh-CN" dirty="0"/>
              <a:t>offline</a:t>
            </a:r>
            <a:endParaRPr lang="zh-CN" altLang="en-US" dirty="0"/>
          </a:p>
        </p:txBody>
      </p:sp>
      <p:sp>
        <p:nvSpPr>
          <p:cNvPr id="26" name="文本框 25"/>
          <p:cNvSpPr txBox="1"/>
          <p:nvPr/>
        </p:nvSpPr>
        <p:spPr>
          <a:xfrm>
            <a:off x="670560" y="5765484"/>
            <a:ext cx="881380" cy="369332"/>
          </a:xfrm>
          <a:prstGeom prst="rect">
            <a:avLst/>
          </a:prstGeom>
          <a:noFill/>
        </p:spPr>
        <p:txBody>
          <a:bodyPr wrap="square" rtlCol="0">
            <a:spAutoFit/>
          </a:bodyPr>
          <a:lstStyle/>
          <a:p>
            <a:r>
              <a:rPr lang="en-US" altLang="zh-CN" dirty="0"/>
              <a:t>online</a:t>
            </a:r>
            <a:endParaRPr lang="zh-CN" altLang="en-US" dirty="0"/>
          </a:p>
        </p:txBody>
      </p:sp>
    </p:spTree>
    <p:extLst>
      <p:ext uri="{BB962C8B-B14F-4D97-AF65-F5344CB8AC3E}">
        <p14:creationId xmlns:p14="http://schemas.microsoft.com/office/powerpoint/2010/main" val="36808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arn(inVertical)">
                                      <p:cBhvr>
                                        <p:cTn id="72" dur="500"/>
                                        <p:tgtEl>
                                          <p:spTgt spid="19"/>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barn(inVertical)">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barn(inVertical)">
                                      <p:cBhvr>
                                        <p:cTn id="80" dur="500"/>
                                        <p:tgtEl>
                                          <p:spTgt spid="17"/>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arn(inVertical)">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barn(inVertical)">
                                      <p:cBhvr>
                                        <p:cTn id="93" dur="500"/>
                                        <p:tgtEl>
                                          <p:spTgt spid="20"/>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arn(inVertical)">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down)">
                                      <p:cBhvr>
                                        <p:cTn id="101" dur="500"/>
                                        <p:tgtEl>
                                          <p:spTgt spid="22"/>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wipe(down)">
                                      <p:cBhvr>
                                        <p:cTn id="10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P spid="11" grpId="0"/>
      <p:bldP spid="12" grpId="0"/>
      <p:bldP spid="13" grpId="0"/>
      <p:bldP spid="14" grpId="0" animBg="1"/>
      <p:bldP spid="15" grpId="0"/>
      <p:bldP spid="16" grpId="0"/>
      <p:bldP spid="17" grpId="0" animBg="1"/>
      <p:bldP spid="18" grpId="0" animBg="1"/>
      <p:bldP spid="19" grpId="0" animBg="1"/>
      <p:bldP spid="20" grpId="0" animBg="1"/>
      <p:bldP spid="21"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2682240" cy="523220"/>
          </a:xfrm>
          <a:prstGeom prst="rect">
            <a:avLst/>
          </a:prstGeom>
          <a:noFill/>
        </p:spPr>
        <p:txBody>
          <a:bodyPr wrap="square" rtlCol="0">
            <a:spAutoFit/>
          </a:bodyPr>
          <a:lstStyle/>
          <a:p>
            <a:r>
              <a:rPr lang="en-US" altLang="zh-CN" sz="2800" dirty="0"/>
              <a:t>Constant factor</a:t>
            </a:r>
            <a:endParaRPr lang="zh-CN" altLang="en-US" sz="2800" dirty="0"/>
          </a:p>
        </p:txBody>
      </p:sp>
      <p:sp>
        <p:nvSpPr>
          <p:cNvPr id="5" name="文本框 4"/>
          <p:cNvSpPr txBox="1"/>
          <p:nvPr/>
        </p:nvSpPr>
        <p:spPr>
          <a:xfrm>
            <a:off x="487680" y="2287508"/>
            <a:ext cx="2712720" cy="369332"/>
          </a:xfrm>
          <a:prstGeom prst="rect">
            <a:avLst/>
          </a:prstGeom>
          <a:noFill/>
        </p:spPr>
        <p:txBody>
          <a:bodyPr wrap="square" rtlCol="0">
            <a:spAutoFit/>
          </a:bodyPr>
          <a:lstStyle/>
          <a:p>
            <a:r>
              <a:rPr lang="en-US" altLang="zh-CN" dirty="0">
                <a:solidFill>
                  <a:schemeClr val="accent2"/>
                </a:solidFill>
              </a:rPr>
              <a:t>baseline: </a:t>
            </a:r>
            <a:r>
              <a:rPr lang="en-US" altLang="zh-CN" dirty="0" err="1">
                <a:solidFill>
                  <a:schemeClr val="accent2"/>
                </a:solidFill>
              </a:rPr>
              <a:t>avg</a:t>
            </a:r>
            <a:r>
              <a:rPr lang="en-US" altLang="zh-CN" dirty="0">
                <a:solidFill>
                  <a:schemeClr val="accent2"/>
                </a:solidFill>
              </a:rPr>
              <a:t> predict</a:t>
            </a:r>
            <a:endParaRPr lang="zh-CN" altLang="en-US" dirty="0">
              <a:solidFill>
                <a:schemeClr val="accent2"/>
              </a:solidFill>
            </a:endParaRPr>
          </a:p>
        </p:txBody>
      </p:sp>
      <mc:AlternateContent xmlns:mc="http://schemas.openxmlformats.org/markup-compatibility/2006" xmlns:a14="http://schemas.microsoft.com/office/drawing/2010/main">
        <mc:Choice Requires="a14">
          <p:sp>
            <p:nvSpPr>
              <p:cNvPr id="7" name="文本框 6"/>
              <p:cNvSpPr txBox="1"/>
              <p:nvPr/>
            </p:nvSpPr>
            <p:spPr>
              <a:xfrm>
                <a:off x="3312160" y="2951480"/>
                <a:ext cx="35537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𝑚𝑒𝑟𝑐h𝑎𝑛𝑡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solidFill>
                                <a:schemeClr val="accent2"/>
                              </a:solidFill>
                              <a:latin typeface="Cambria Math" panose="02040503050406030204" pitchFamily="18" charset="0"/>
                            </a:rPr>
                            <m:t>𝐴</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𝑝𝑟𝑒𝑑𝑖𝑐𝑡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𝑣𝑎𝑙𝑢𝑒</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312160" y="2951480"/>
                <a:ext cx="3553730" cy="276999"/>
              </a:xfrm>
              <a:prstGeom prst="rect">
                <a:avLst/>
              </a:prstGeom>
              <a:blipFill rotWithShape="0">
                <a:blip r:embed="rId3"/>
                <a:stretch>
                  <a:fillRect l="-1029" t="-2174" r="-1201"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312160" y="3530600"/>
                <a:ext cx="62761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𝑡𝑟𝑎𝑖𝑛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𝑡𝑖𝑚𝑒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𝑠𝑒𝑔𝑚𝑒𝑛𝑡𝑠</m:t>
                      </m:r>
                      <m:r>
                        <a:rPr lang="en-US" altLang="zh-CN" b="0" i="1" smtClean="0">
                          <a:latin typeface="Cambria Math" panose="02040503050406030204" pitchFamily="18" charset="0"/>
                        </a:rPr>
                        <m:t>,</m:t>
                      </m:r>
                      <m:d>
                        <m:dPr>
                          <m:begChr m:val="|"/>
                          <m:endChr m:val="|"/>
                          <m:ctrlPr>
                            <a:rPr lang="en-US" altLang="zh-CN" b="0" i="1" smtClean="0">
                              <a:solidFill>
                                <a:schemeClr val="accent2"/>
                              </a:solidFill>
                              <a:latin typeface="Cambria Math" panose="02040503050406030204" pitchFamily="18" charset="0"/>
                            </a:rPr>
                          </m:ctrlPr>
                        </m:dPr>
                        <m:e>
                          <m:r>
                            <a:rPr lang="en-US" altLang="zh-CN" b="0" i="1" smtClean="0">
                              <a:solidFill>
                                <a:schemeClr val="accent2"/>
                              </a:solidFill>
                              <a:latin typeface="Cambria Math" panose="02040503050406030204" pitchFamily="18" charset="0"/>
                            </a:rPr>
                            <m:t>𝑀</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𝑟𝑒𝑓𝑒𝑟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𝑐𝑜𝑢𝑛𝑡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𝑡𝑟𝑎𝑖𝑛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𝑑𝑎𝑦𝑠</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312160" y="3530600"/>
                <a:ext cx="6276142" cy="276999"/>
              </a:xfrm>
              <a:prstGeom prst="rect">
                <a:avLst/>
              </a:prstGeom>
              <a:blipFill rotWithShape="0">
                <a:blip r:embed="rId4"/>
                <a:stretch>
                  <a:fillRect l="-777" t="-2174" r="-1262"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312160" y="4109720"/>
                <a:ext cx="4885568"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𝑚𝑒𝑟𝑐h𝑎𝑛𝑡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solidFill>
                                <a:schemeClr val="accent2"/>
                              </a:solidFill>
                              <a:latin typeface="Cambria Math" panose="02040503050406030204" pitchFamily="18" charset="0"/>
                            </a:rPr>
                            <m:t>𝐴</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𝑐𝑜𝑛𝑠𝑢𝑚𝑒𝑟𝑠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𝑓𝑙𝑜𝑤</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m:t>
                      </m:r>
                      <m:r>
                        <a:rPr lang="en-US" altLang="zh-CN" b="0" i="1" smtClean="0">
                          <a:latin typeface="Cambria Math" panose="02040503050406030204" pitchFamily="18" charset="0"/>
                        </a:rPr>
                        <m:t> </m:t>
                      </m:r>
                      <m:r>
                        <a:rPr lang="en-US" altLang="zh-CN" b="0" i="1" smtClean="0">
                          <a:solidFill>
                            <a:schemeClr val="accent2"/>
                          </a:solidFill>
                          <a:latin typeface="Cambria Math" panose="02040503050406030204" pitchFamily="18" charset="0"/>
                        </a:rPr>
                        <m:t>𝑚</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312160" y="4109720"/>
                <a:ext cx="4885568" cy="289182"/>
              </a:xfrm>
              <a:prstGeom prst="rect">
                <a:avLst/>
              </a:prstGeom>
              <a:blipFill rotWithShape="0">
                <a:blip r:embed="rId5"/>
                <a:stretch>
                  <a:fillRect l="-623" r="-125" b="-29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1801410639"/>
                  </p:ext>
                </p:extLst>
              </p:nvPr>
            </p:nvGraphicFramePr>
            <p:xfrm>
              <a:off x="1610360" y="2024704"/>
              <a:ext cx="8691880" cy="816356"/>
            </p:xfrm>
            <a:graphic>
              <a:graphicData uri="http://schemas.openxmlformats.org/drawingml/2006/table">
                <a:tbl>
                  <a:tblPr firstRow="1" firstCol="1" bandRow="1">
                    <a:tableStyleId>{2D5ABB26-0587-4C30-8999-92F81FD0307C}</a:tableStyleId>
                  </a:tblPr>
                  <a:tblGrid>
                    <a:gridCol w="8020292">
                      <a:extLst>
                        <a:ext uri="{9D8B030D-6E8A-4147-A177-3AD203B41FA5}">
                          <a16:colId xmlns:a16="http://schemas.microsoft.com/office/drawing/2014/main" val="20000"/>
                        </a:ext>
                      </a:extLst>
                    </a:gridCol>
                    <a:gridCol w="671588">
                      <a:extLst>
                        <a:ext uri="{9D8B030D-6E8A-4147-A177-3AD203B41FA5}">
                          <a16:colId xmlns:a16="http://schemas.microsoft.com/office/drawing/2014/main" val="20001"/>
                        </a:ext>
                      </a:extLst>
                    </a:gridCol>
                  </a:tblGrid>
                  <a:tr h="0">
                    <a:tc>
                      <a:txBody>
                        <a:bodyPr/>
                        <a:lstStyle/>
                        <a:p>
                          <a:pPr indent="266700" algn="ctr">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m:rPr>
                                        <m:sty m:val="p"/>
                                      </m:rPr>
                                      <a:rPr lang="en-US" sz="2400" kern="100">
                                        <a:effectLst/>
                                        <a:latin typeface="Cambria Math" panose="02040503050406030204" pitchFamily="18" charset="0"/>
                                      </a:rPr>
                                      <m:t>A</m:t>
                                    </m:r>
                                  </m:sub>
                                </m:sSub>
                                <m:r>
                                  <a:rPr lang="en-US" sz="2400" kern="100">
                                    <a:effectLst/>
                                    <a:latin typeface="Cambria Math" panose="02040503050406030204" pitchFamily="18" charset="0"/>
                                  </a:rPr>
                                  <m:t>=</m:t>
                                </m:r>
                                <m:f>
                                  <m:fPr>
                                    <m:ctrlPr>
                                      <a:rPr lang="zh-CN" sz="2400" i="1" kern="100">
                                        <a:effectLst/>
                                        <a:latin typeface="Cambria Math" panose="02040503050406030204" pitchFamily="18" charset="0"/>
                                      </a:rPr>
                                    </m:ctrlPr>
                                  </m:fPr>
                                  <m:num>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d>
                                          <m:dPr>
                                            <m:ctrlPr>
                                              <a:rPr lang="zh-CN" sz="2400" i="1" kern="100">
                                                <a:effectLst/>
                                                <a:latin typeface="Cambria Math" panose="02040503050406030204" pitchFamily="18" charset="0"/>
                                              </a:rPr>
                                            </m:ctrlPr>
                                          </m:dPr>
                                          <m:e>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e>
                                    </m:nary>
                                  </m:num>
                                  <m:den>
                                    <m:r>
                                      <a:rPr lang="en-US" sz="2400" kern="100">
                                        <a:effectLst/>
                                        <a:latin typeface="Cambria Math" panose="02040503050406030204" pitchFamily="18" charset="0"/>
                                      </a:rPr>
                                      <m:t>|</m:t>
                                    </m:r>
                                    <m:r>
                                      <a:rPr lang="en-US" sz="2400" kern="100">
                                        <a:effectLst/>
                                        <a:latin typeface="Cambria Math" panose="02040503050406030204" pitchFamily="18" charset="0"/>
                                      </a:rPr>
                                      <m:t>𝑀</m:t>
                                    </m:r>
                                    <m:r>
                                      <a:rPr lang="en-US" sz="2400" kern="100">
                                        <a:effectLst/>
                                        <a:latin typeface="Cambria Math" panose="02040503050406030204" pitchFamily="18" charset="0"/>
                                      </a:rPr>
                                      <m:t>|</m:t>
                                    </m:r>
                                  </m:den>
                                </m:f>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2400" kern="100" dirty="0">
                              <a:effectLst/>
                            </a:rPr>
                            <a:t>	(2)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801410639"/>
                  </p:ext>
                </p:extLst>
              </p:nvPr>
            </p:nvGraphicFramePr>
            <p:xfrm>
              <a:off x="1610360" y="2024704"/>
              <a:ext cx="8691880" cy="816356"/>
            </p:xfrm>
            <a:graphic>
              <a:graphicData uri="http://schemas.openxmlformats.org/drawingml/2006/table">
                <a:tbl>
                  <a:tblPr firstRow="1" firstCol="1" bandRow="1">
                    <a:tableStyleId>{2D5ABB26-0587-4C30-8999-92F81FD0307C}</a:tableStyleId>
                  </a:tblPr>
                  <a:tblGrid>
                    <a:gridCol w="8020292"/>
                    <a:gridCol w="671588"/>
                  </a:tblGrid>
                  <a:tr h="816356">
                    <a:tc>
                      <a:txBody>
                        <a:bodyPr/>
                        <a:lstStyle/>
                        <a:p>
                          <a:endParaRPr lang="zh-CN"/>
                        </a:p>
                      </a:txBody>
                      <a:tcPr marL="68580" marR="68580" marT="0" marB="0">
                        <a:blipFill rotWithShape="0">
                          <a:blip r:embed="rId6"/>
                          <a:stretch>
                            <a:fillRect r="-8359" b="-11852"/>
                          </a:stretch>
                        </a:blipFill>
                      </a:tcPr>
                    </a:tc>
                    <a:tc>
                      <a:txBody>
                        <a:bodyPr/>
                        <a:lstStyle/>
                        <a:p>
                          <a:pPr indent="266700" algn="l">
                            <a:spcAft>
                              <a:spcPts val="0"/>
                            </a:spcAft>
                          </a:pPr>
                          <a:r>
                            <a:rPr lang="en-US" sz="2400" kern="100" dirty="0">
                              <a:effectLst/>
                            </a:rPr>
                            <a:t>	</a:t>
                          </a:r>
                          <a:r>
                            <a:rPr lang="en-US" sz="2400" kern="100" dirty="0" smtClean="0">
                              <a:effectLst/>
                            </a:rPr>
                            <a:t>(</a:t>
                          </a:r>
                          <a:r>
                            <a:rPr lang="en-US" sz="2400" kern="100" dirty="0">
                              <a:effectLst/>
                            </a:rPr>
                            <a:t>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p:cNvGraphicFramePr>
                <a:graphicFrameLocks noGrp="1"/>
              </p:cNvGraphicFramePr>
              <p:nvPr>
                <p:extLst>
                  <p:ext uri="{D42A27DB-BD31-4B8C-83A1-F6EECF244321}">
                    <p14:modId xmlns:p14="http://schemas.microsoft.com/office/powerpoint/2010/main" val="608324397"/>
                  </p:ext>
                </p:extLst>
              </p:nvPr>
            </p:nvGraphicFramePr>
            <p:xfrm>
              <a:off x="1752600" y="4965114"/>
              <a:ext cx="8577580" cy="922814"/>
            </p:xfrm>
            <a:graphic>
              <a:graphicData uri="http://schemas.openxmlformats.org/drawingml/2006/table">
                <a:tbl>
                  <a:tblPr firstRow="1" firstCol="1" bandRow="1">
                    <a:tableStyleId>{2D5ABB26-0587-4C30-8999-92F81FD0307C}</a:tableStyleId>
                  </a:tblPr>
                  <a:tblGrid>
                    <a:gridCol w="7832797">
                      <a:extLst>
                        <a:ext uri="{9D8B030D-6E8A-4147-A177-3AD203B41FA5}">
                          <a16:colId xmlns:a16="http://schemas.microsoft.com/office/drawing/2014/main" val="20000"/>
                        </a:ext>
                      </a:extLst>
                    </a:gridCol>
                    <a:gridCol w="744783">
                      <a:extLst>
                        <a:ext uri="{9D8B030D-6E8A-4147-A177-3AD203B41FA5}">
                          <a16:colId xmlns:a16="http://schemas.microsoft.com/office/drawing/2014/main" val="20001"/>
                        </a:ext>
                      </a:extLst>
                    </a:gridCol>
                  </a:tblGrid>
                  <a:tr h="922814">
                    <a:tc>
                      <a:txBody>
                        <a:bodyPr/>
                        <a:lstStyle/>
                        <a:p>
                          <a:pPr indent="266700"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m:rPr>
                                        <m:sty m:val="p"/>
                                      </m:rPr>
                                      <a:rPr lang="en-US" sz="2400" kern="100">
                                        <a:effectLst/>
                                        <a:latin typeface="Cambria Math" panose="02040503050406030204" pitchFamily="18" charset="0"/>
                                      </a:rPr>
                                      <m:t>A</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𝑎𝑟𝑔𝑚𝑖𝑛</m:t>
                                    </m:r>
                                  </m:e>
                                  <m:sub>
                                    <m:r>
                                      <a:rPr lang="en-US" sz="2400" kern="100">
                                        <a:effectLst/>
                                        <a:latin typeface="Cambria Math" panose="02040503050406030204" pitchFamily="18" charset="0"/>
                                      </a:rPr>
                                      <m:t>𝑦</m:t>
                                    </m:r>
                                  </m:sub>
                                </m:sSub>
                                <m:d>
                                  <m:dPr>
                                    <m:ctrlPr>
                                      <a:rPr lang="zh-CN" sz="2400" i="1" kern="100">
                                        <a:effectLst/>
                                        <a:latin typeface="Cambria Math" panose="02040503050406030204" pitchFamily="18" charset="0"/>
                                      </a:rPr>
                                    </m:ctrlPr>
                                  </m:dPr>
                                  <m:e>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r>
                                          <a:rPr lang="en-US" sz="2400" kern="100">
                                            <a:effectLst/>
                                            <a:latin typeface="Cambria Math" panose="02040503050406030204" pitchFamily="18" charset="0"/>
                                          </a:rPr>
                                          <m:t>𝐿</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𝑦</m:t>
                                            </m:r>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e>
                                    </m:nary>
                                  </m:e>
                                </m:d>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endParaRPr lang="en-US" sz="2400" kern="100" dirty="0">
                            <a:effectLst/>
                          </a:endParaRPr>
                        </a:p>
                        <a:p>
                          <a:pPr indent="266700" algn="l">
                            <a:spcAft>
                              <a:spcPts val="0"/>
                            </a:spcAft>
                          </a:pPr>
                          <a:r>
                            <a:rPr lang="en-US" sz="2400" kern="100" dirty="0">
                              <a:effectLst/>
                            </a:rPr>
                            <a:t>(3)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2" name="表格 11"/>
              <p:cNvGraphicFramePr>
                <a:graphicFrameLocks noGrp="1"/>
              </p:cNvGraphicFramePr>
              <p:nvPr>
                <p:extLst>
                  <p:ext uri="{D42A27DB-BD31-4B8C-83A1-F6EECF244321}">
                    <p14:modId xmlns:p14="http://schemas.microsoft.com/office/powerpoint/2010/main" val="608324397"/>
                  </p:ext>
                </p:extLst>
              </p:nvPr>
            </p:nvGraphicFramePr>
            <p:xfrm>
              <a:off x="1752600" y="4965114"/>
              <a:ext cx="8577580" cy="922814"/>
            </p:xfrm>
            <a:graphic>
              <a:graphicData uri="http://schemas.openxmlformats.org/drawingml/2006/table">
                <a:tbl>
                  <a:tblPr firstRow="1" firstCol="1" bandRow="1">
                    <a:tableStyleId>{2D5ABB26-0587-4C30-8999-92F81FD0307C}</a:tableStyleId>
                  </a:tblPr>
                  <a:tblGrid>
                    <a:gridCol w="7832797"/>
                    <a:gridCol w="744783"/>
                  </a:tblGrid>
                  <a:tr h="922814">
                    <a:tc>
                      <a:txBody>
                        <a:bodyPr/>
                        <a:lstStyle/>
                        <a:p>
                          <a:endParaRPr lang="zh-CN"/>
                        </a:p>
                      </a:txBody>
                      <a:tcPr marL="68580" marR="68580" marT="0" marB="0">
                        <a:blipFill rotWithShape="0">
                          <a:blip r:embed="rId7"/>
                          <a:stretch>
                            <a:fillRect r="-9487"/>
                          </a:stretch>
                        </a:blipFill>
                      </a:tcPr>
                    </a:tc>
                    <a:tc>
                      <a:txBody>
                        <a:bodyPr/>
                        <a:lstStyle/>
                        <a:p>
                          <a:pPr indent="266700" algn="l">
                            <a:spcAft>
                              <a:spcPts val="0"/>
                            </a:spcAft>
                          </a:pPr>
                          <a:endParaRPr lang="en-US" sz="2400" kern="100" dirty="0" smtClean="0">
                            <a:effectLst/>
                          </a:endParaRPr>
                        </a:p>
                        <a:p>
                          <a:pPr indent="266700" algn="l">
                            <a:spcAft>
                              <a:spcPts val="0"/>
                            </a:spcAft>
                          </a:pPr>
                          <a:r>
                            <a:rPr lang="en-US" sz="2400" kern="100" dirty="0" smtClean="0">
                              <a:effectLst/>
                            </a:rPr>
                            <a:t>(</a:t>
                          </a:r>
                          <a:r>
                            <a:rPr lang="en-US" sz="2400" kern="100" dirty="0">
                              <a:effectLst/>
                            </a:rPr>
                            <a:t>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13" name="文本框 12"/>
          <p:cNvSpPr txBox="1"/>
          <p:nvPr/>
        </p:nvSpPr>
        <p:spPr>
          <a:xfrm>
            <a:off x="396240" y="5241855"/>
            <a:ext cx="2712720" cy="369332"/>
          </a:xfrm>
          <a:prstGeom prst="rect">
            <a:avLst/>
          </a:prstGeom>
          <a:noFill/>
        </p:spPr>
        <p:txBody>
          <a:bodyPr wrap="square" rtlCol="0">
            <a:spAutoFit/>
          </a:bodyPr>
          <a:lstStyle/>
          <a:p>
            <a:r>
              <a:rPr lang="en-US" altLang="zh-CN" dirty="0">
                <a:solidFill>
                  <a:schemeClr val="accent2"/>
                </a:solidFill>
              </a:rPr>
              <a:t>better than baseline</a:t>
            </a:r>
            <a:endParaRPr lang="zh-CN" altLang="en-US" dirty="0">
              <a:solidFill>
                <a:schemeClr val="accent2"/>
              </a:solidFill>
            </a:endParaRPr>
          </a:p>
        </p:txBody>
      </p:sp>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extLst>
                  <p:ext uri="{D42A27DB-BD31-4B8C-83A1-F6EECF244321}">
                    <p14:modId xmlns:p14="http://schemas.microsoft.com/office/powerpoint/2010/main" val="1606521752"/>
                  </p:ext>
                </p:extLst>
              </p:nvPr>
            </p:nvGraphicFramePr>
            <p:xfrm>
              <a:off x="1783080" y="6110157"/>
              <a:ext cx="8829040" cy="412814"/>
            </p:xfrm>
            <a:graphic>
              <a:graphicData uri="http://schemas.openxmlformats.org/drawingml/2006/table">
                <a:tbl>
                  <a:tblPr firstRow="1" firstCol="1" bandRow="1">
                    <a:tableStyleId>{2D5ABB26-0587-4C30-8999-92F81FD0307C}</a:tableStyleId>
                  </a:tblPr>
                  <a:tblGrid>
                    <a:gridCol w="7741920">
                      <a:extLst>
                        <a:ext uri="{9D8B030D-6E8A-4147-A177-3AD203B41FA5}">
                          <a16:colId xmlns:a16="http://schemas.microsoft.com/office/drawing/2014/main" val="20000"/>
                        </a:ext>
                      </a:extLst>
                    </a:gridCol>
                    <a:gridCol w="1087120">
                      <a:extLst>
                        <a:ext uri="{9D8B030D-6E8A-4147-A177-3AD203B41FA5}">
                          <a16:colId xmlns:a16="http://schemas.microsoft.com/office/drawing/2014/main" val="20001"/>
                        </a:ext>
                      </a:extLst>
                    </a:gridCol>
                  </a:tblGrid>
                  <a:tr h="0">
                    <a:tc>
                      <a:txBody>
                        <a:bodyPr/>
                        <a:lstStyle/>
                        <a:p>
                          <a:pPr indent="266700"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m:rPr>
                                        <m:sty m:val="p"/>
                                      </m:rPr>
                                      <a:rPr lang="en-US" sz="2400" kern="100">
                                        <a:effectLst/>
                                        <a:latin typeface="Cambria Math" panose="02040503050406030204" pitchFamily="18" charset="0"/>
                                      </a:rPr>
                                      <m:t>A</m:t>
                                    </m:r>
                                  </m:sub>
                                </m:sSub>
                                <m:r>
                                  <a:rPr lang="en-US" sz="2400" kern="100">
                                    <a:effectLst/>
                                    <a:latin typeface="Cambria Math" panose="02040503050406030204" pitchFamily="18" charset="0"/>
                                  </a:rPr>
                                  <m:t>∈</m:t>
                                </m:r>
                                <m:d>
                                  <m:dPr>
                                    <m:begChr m:val="["/>
                                    <m:endChr m:val="]"/>
                                    <m:ctrlPr>
                                      <a:rPr lang="zh-CN" sz="2400" i="1" kern="100">
                                        <a:effectLst/>
                                        <a:latin typeface="Cambria Math" panose="02040503050406030204" pitchFamily="18" charset="0"/>
                                      </a:rPr>
                                    </m:ctrlPr>
                                  </m:dPr>
                                  <m:e>
                                    <m:func>
                                      <m:funcPr>
                                        <m:ctrlPr>
                                          <a:rPr lang="zh-CN" sz="2400" i="1" kern="100">
                                            <a:effectLst/>
                                            <a:latin typeface="Cambria Math" panose="02040503050406030204" pitchFamily="18" charset="0"/>
                                          </a:rPr>
                                        </m:ctrlPr>
                                      </m:funcPr>
                                      <m:fName>
                                        <m:r>
                                          <m:rPr>
                                            <m:sty m:val="p"/>
                                          </m:rPr>
                                          <a:rPr lang="en-US" sz="2400" kern="100">
                                            <a:effectLst/>
                                            <a:latin typeface="Cambria Math" panose="02040503050406030204" pitchFamily="18" charset="0"/>
                                          </a:rPr>
                                          <m:t>min</m:t>
                                        </m:r>
                                      </m:fName>
                                      <m:e>
                                        <m:d>
                                          <m:dPr>
                                            <m:ctrlPr>
                                              <a:rPr lang="zh-CN" sz="2400" i="1" kern="100">
                                                <a:effectLst/>
                                                <a:latin typeface="Cambria Math" panose="02040503050406030204" pitchFamily="18" charset="0"/>
                                              </a:rPr>
                                            </m:ctrlPr>
                                          </m:dPr>
                                          <m:e>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e>
                                    </m:func>
                                    <m:r>
                                      <a:rPr lang="en-US" sz="2400" kern="100">
                                        <a:effectLst/>
                                        <a:latin typeface="Cambria Math" panose="02040503050406030204" pitchFamily="18" charset="0"/>
                                      </a:rPr>
                                      <m:t>,</m:t>
                                    </m:r>
                                    <m:func>
                                      <m:funcPr>
                                        <m:ctrlPr>
                                          <a:rPr lang="zh-CN" sz="2400" i="1" kern="100">
                                            <a:effectLst/>
                                            <a:latin typeface="Cambria Math" panose="02040503050406030204" pitchFamily="18" charset="0"/>
                                          </a:rPr>
                                        </m:ctrlPr>
                                      </m:funcPr>
                                      <m:fName>
                                        <m:r>
                                          <m:rPr>
                                            <m:sty m:val="p"/>
                                          </m:rPr>
                                          <a:rPr lang="en-US" sz="2400" kern="100">
                                            <a:effectLst/>
                                            <a:latin typeface="Cambria Math" panose="02040503050406030204" pitchFamily="18" charset="0"/>
                                          </a:rPr>
                                          <m:t>max</m:t>
                                        </m:r>
                                      </m:fName>
                                      <m:e>
                                        <m:d>
                                          <m:dPr>
                                            <m:ctrlPr>
                                              <a:rPr lang="zh-CN" sz="2400" i="1" kern="100">
                                                <a:effectLst/>
                                                <a:latin typeface="Cambria Math" panose="02040503050406030204" pitchFamily="18" charset="0"/>
                                              </a:rPr>
                                            </m:ctrlPr>
                                          </m:dPr>
                                          <m:e>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e>
                                    </m:func>
                                  </m:e>
                                </m:d>
                                <m:r>
                                  <a:rPr lang="en-US" sz="2400" kern="100">
                                    <a:effectLst/>
                                    <a:latin typeface="Cambria Math" panose="02040503050406030204" pitchFamily="18" charset="0"/>
                                  </a:rPr>
                                  <m:t>,</m:t>
                                </m:r>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2400" kern="100" dirty="0">
                              <a:effectLst/>
                            </a:rPr>
                            <a:t> (4)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4" name="表格 13"/>
              <p:cNvGraphicFramePr>
                <a:graphicFrameLocks noGrp="1"/>
              </p:cNvGraphicFramePr>
              <p:nvPr>
                <p:extLst>
                  <p:ext uri="{D42A27DB-BD31-4B8C-83A1-F6EECF244321}">
                    <p14:modId xmlns:p14="http://schemas.microsoft.com/office/powerpoint/2010/main" val="1606521752"/>
                  </p:ext>
                </p:extLst>
              </p:nvPr>
            </p:nvGraphicFramePr>
            <p:xfrm>
              <a:off x="1783080" y="6110157"/>
              <a:ext cx="8829040" cy="412814"/>
            </p:xfrm>
            <a:graphic>
              <a:graphicData uri="http://schemas.openxmlformats.org/drawingml/2006/table">
                <a:tbl>
                  <a:tblPr firstRow="1" firstCol="1" bandRow="1">
                    <a:tableStyleId>{2D5ABB26-0587-4C30-8999-92F81FD0307C}</a:tableStyleId>
                  </a:tblPr>
                  <a:tblGrid>
                    <a:gridCol w="7741920"/>
                    <a:gridCol w="1087120"/>
                  </a:tblGrid>
                  <a:tr h="412814">
                    <a:tc>
                      <a:txBody>
                        <a:bodyPr/>
                        <a:lstStyle/>
                        <a:p>
                          <a:endParaRPr lang="zh-CN"/>
                        </a:p>
                      </a:txBody>
                      <a:tcPr marL="68580" marR="68580" marT="0" marB="0">
                        <a:blipFill rotWithShape="0">
                          <a:blip r:embed="rId8"/>
                          <a:stretch>
                            <a:fillRect t="-21739" r="-14005" b="-31884"/>
                          </a:stretch>
                        </a:blipFill>
                      </a:tcPr>
                    </a:tc>
                    <a:tc>
                      <a:txBody>
                        <a:bodyPr/>
                        <a:lstStyle/>
                        <a:p>
                          <a:pPr indent="266700" algn="l">
                            <a:spcAft>
                              <a:spcPts val="0"/>
                            </a:spcAft>
                          </a:pPr>
                          <a:r>
                            <a:rPr lang="en-US" sz="2400" kern="100" dirty="0">
                              <a:effectLst/>
                            </a:rPr>
                            <a:t> </a:t>
                          </a:r>
                          <a:r>
                            <a:rPr lang="en-US" sz="2400" kern="100" dirty="0" smtClean="0">
                              <a:effectLst/>
                            </a:rPr>
                            <a:t>(</a:t>
                          </a:r>
                          <a:r>
                            <a:rPr lang="en-US" sz="2400" kern="100" dirty="0">
                              <a:effectLst/>
                            </a:rPr>
                            <a:t>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cxnSp>
        <p:nvCxnSpPr>
          <p:cNvPr id="16" name="直接箭头连接符 15"/>
          <p:cNvCxnSpPr/>
          <p:nvPr/>
        </p:nvCxnSpPr>
        <p:spPr>
          <a:xfrm flipH="1">
            <a:off x="6522720" y="4826000"/>
            <a:ext cx="589280" cy="2336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8" name="文本框 17"/>
              <p:cNvSpPr txBox="1"/>
              <p:nvPr/>
            </p:nvSpPr>
            <p:spPr>
              <a:xfrm>
                <a:off x="7247949" y="4651751"/>
                <a:ext cx="14434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𝑙𝑜𝑠𝑠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𝑓𝑢𝑛𝑐𝑡𝑖𝑜𝑛</m:t>
                      </m:r>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247949" y="4651751"/>
                <a:ext cx="1443408" cy="276999"/>
              </a:xfrm>
              <a:prstGeom prst="rect">
                <a:avLst/>
              </a:prstGeom>
              <a:blipFill rotWithShape="0">
                <a:blip r:embed="rId9"/>
                <a:stretch>
                  <a:fillRect l="-3797" t="-2174" r="-5485" b="-3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530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arn(inVertical)">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3"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3281680" y="2225040"/>
            <a:ext cx="6045200" cy="249936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文本框 3"/>
          <p:cNvSpPr txBox="1"/>
          <p:nvPr/>
        </p:nvSpPr>
        <p:spPr>
          <a:xfrm>
            <a:off x="1036320" y="609600"/>
            <a:ext cx="3840480" cy="523220"/>
          </a:xfrm>
          <a:prstGeom prst="rect">
            <a:avLst/>
          </a:prstGeom>
          <a:noFill/>
        </p:spPr>
        <p:txBody>
          <a:bodyPr wrap="square" rtlCol="0">
            <a:spAutoFit/>
          </a:bodyPr>
          <a:lstStyle/>
          <a:p>
            <a:r>
              <a:rPr lang="en-US" altLang="zh-CN" sz="2800" dirty="0"/>
              <a:t>Time decay factor</a:t>
            </a:r>
            <a:endParaRPr lang="zh-CN" altLang="en-US" sz="2800" dirty="0"/>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890149686"/>
                  </p:ext>
                </p:extLst>
              </p:nvPr>
            </p:nvGraphicFramePr>
            <p:xfrm>
              <a:off x="3147060" y="2381790"/>
              <a:ext cx="6982460" cy="381826"/>
            </p:xfrm>
            <a:graphic>
              <a:graphicData uri="http://schemas.openxmlformats.org/drawingml/2006/table">
                <a:tbl>
                  <a:tblPr firstRow="1" firstCol="1" bandRow="1">
                    <a:tableStyleId>{2D5ABB26-0587-4C30-8999-92F81FD0307C}</a:tableStyleId>
                  </a:tblPr>
                  <a:tblGrid>
                    <a:gridCol w="6261100">
                      <a:extLst>
                        <a:ext uri="{9D8B030D-6E8A-4147-A177-3AD203B41FA5}">
                          <a16:colId xmlns:a16="http://schemas.microsoft.com/office/drawing/2014/main" val="20000"/>
                        </a:ext>
                      </a:extLst>
                    </a:gridCol>
                    <a:gridCol w="721360">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w</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r>
                                      <a:rPr lang="en-US" sz="2400" kern="100">
                                        <a:effectLst/>
                                        <a:latin typeface="Cambria Math" panose="02040503050406030204" pitchFamily="18" charset="0"/>
                                      </a:rPr>
                                      <m:t>,1</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𝑚</m:t>
                                </m:r>
                                <m:r>
                                  <a:rPr lang="en-US" sz="2400" kern="100">
                                    <a:effectLst/>
                                    <a:latin typeface="Cambria Math" panose="02040503050406030204" pitchFamily="18" charset="0"/>
                                  </a:rPr>
                                  <m:t>−</m:t>
                                </m:r>
                                <m:r>
                                  <m:rPr>
                                    <m:sty m:val="p"/>
                                  </m:rPr>
                                  <a:rPr lang="en-US" sz="2400" kern="100">
                                    <a:effectLst/>
                                    <a:latin typeface="Cambria Math" panose="02040503050406030204" pitchFamily="18" charset="0"/>
                                  </a:rPr>
                                  <m:t>min</m:t>
                                </m:r>
                                <m:d>
                                  <m:dPr>
                                    <m:ctrlPr>
                                      <a:rPr lang="zh-CN" sz="2400" i="1" kern="100">
                                        <a:effectLst/>
                                        <a:latin typeface="Cambria Math" panose="02040503050406030204" pitchFamily="18" charset="0"/>
                                      </a:rPr>
                                    </m:ctrlPr>
                                  </m:dPr>
                                  <m:e>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𝑀</m:t>
                                        </m:r>
                                      </m:e>
                                      <m:sub>
                                        <m:r>
                                          <a:rPr lang="en-US" sz="2400" kern="100">
                                            <a:effectLst/>
                                            <a:latin typeface="Cambria Math" panose="02040503050406030204" pitchFamily="18" charset="0"/>
                                          </a:rPr>
                                          <m:t>𝐴</m:t>
                                        </m:r>
                                      </m:sub>
                                    </m:sSub>
                                  </m:e>
                                </m:d>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  (5)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890149686"/>
                  </p:ext>
                </p:extLst>
              </p:nvPr>
            </p:nvGraphicFramePr>
            <p:xfrm>
              <a:off x="3147060" y="2381790"/>
              <a:ext cx="6982460" cy="381826"/>
            </p:xfrm>
            <a:graphic>
              <a:graphicData uri="http://schemas.openxmlformats.org/drawingml/2006/table">
                <a:tbl>
                  <a:tblPr firstRow="1" firstCol="1" bandRow="1">
                    <a:tableStyleId>{2D5ABB26-0587-4C30-8999-92F81FD0307C}</a:tableStyleId>
                  </a:tblPr>
                  <a:tblGrid>
                    <a:gridCol w="6261100"/>
                    <a:gridCol w="721360"/>
                  </a:tblGrid>
                  <a:tr h="381826">
                    <a:tc>
                      <a:txBody>
                        <a:bodyPr/>
                        <a:lstStyle/>
                        <a:p>
                          <a:endParaRPr lang="zh-CN"/>
                        </a:p>
                      </a:txBody>
                      <a:tcPr marL="68580" marR="68580" marT="0" marB="0">
                        <a:blipFill rotWithShape="0">
                          <a:blip r:embed="rId3"/>
                          <a:stretch>
                            <a:fillRect t="-23438" r="-11479" b="-42188"/>
                          </a:stretch>
                        </a:blipFill>
                      </a:tcPr>
                    </a:tc>
                    <a:tc>
                      <a:txBody>
                        <a:bodyPr/>
                        <a:lstStyle/>
                        <a:p>
                          <a:pPr algn="l">
                            <a:spcAft>
                              <a:spcPts val="0"/>
                            </a:spcAft>
                          </a:pPr>
                          <a:r>
                            <a:rPr lang="en-US" sz="2400" kern="100" dirty="0" smtClean="0">
                              <a:effectLst/>
                            </a:rPr>
                            <a:t>  (</a:t>
                          </a:r>
                          <a:r>
                            <a:rPr lang="en-US" sz="2400" kern="100" dirty="0">
                              <a:effectLst/>
                            </a:rPr>
                            <a:t>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378583898"/>
                  </p:ext>
                </p:extLst>
              </p:nvPr>
            </p:nvGraphicFramePr>
            <p:xfrm>
              <a:off x="3078162" y="3194752"/>
              <a:ext cx="6959918" cy="1527874"/>
            </p:xfrm>
            <a:graphic>
              <a:graphicData uri="http://schemas.openxmlformats.org/drawingml/2006/table">
                <a:tbl>
                  <a:tblPr firstRow="1" firstCol="1" bandRow="1">
                    <a:tableStyleId>{2D5ABB26-0587-4C30-8999-92F81FD0307C}</a:tableStyleId>
                  </a:tblPr>
                  <a:tblGrid>
                    <a:gridCol w="6159752">
                      <a:extLst>
                        <a:ext uri="{9D8B030D-6E8A-4147-A177-3AD203B41FA5}">
                          <a16:colId xmlns:a16="http://schemas.microsoft.com/office/drawing/2014/main" val="20000"/>
                        </a:ext>
                      </a:extLst>
                    </a:gridCol>
                    <a:gridCol w="800166">
                      <a:extLst>
                        <a:ext uri="{9D8B030D-6E8A-4147-A177-3AD203B41FA5}">
                          <a16:colId xmlns:a16="http://schemas.microsoft.com/office/drawing/2014/main" val="20001"/>
                        </a:ext>
                      </a:extLst>
                    </a:gridCol>
                  </a:tblGrid>
                  <a:tr h="0">
                    <a:tc>
                      <a:txBody>
                        <a:bodyPr/>
                        <a:lstStyle/>
                        <a:p>
                          <a:pPr indent="266700" algn="ctr">
                            <a:spcAft>
                              <a:spcPts val="0"/>
                            </a:spcAft>
                          </a:pPr>
                          <a14:m>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w</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r>
                                    <a:rPr lang="en-US" sz="2400" kern="100">
                                      <a:effectLst/>
                                      <a:latin typeface="Cambria Math" panose="02040503050406030204" pitchFamily="18" charset="0"/>
                                    </a:rPr>
                                    <m:t>,2</m:t>
                                  </m:r>
                                </m:sub>
                              </m:sSub>
                              <m:r>
                                <a:rPr lang="en-US" sz="2400" kern="100">
                                  <a:effectLst/>
                                  <a:latin typeface="Cambria Math" panose="02040503050406030204" pitchFamily="18" charset="0"/>
                                </a:rPr>
                                <m:t>=</m:t>
                              </m:r>
                              <m:sSup>
                                <m:sSupPr>
                                  <m:ctrlPr>
                                    <a:rPr lang="zh-CN" sz="2400" i="1" kern="100">
                                      <a:effectLst/>
                                      <a:latin typeface="Cambria Math" panose="02040503050406030204" pitchFamily="18" charset="0"/>
                                    </a:rPr>
                                  </m:ctrlPr>
                                </m:sSupPr>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𝑚</m:t>
                                      </m:r>
                                      <m:r>
                                        <a:rPr lang="en-US" sz="2400" kern="100">
                                          <a:effectLst/>
                                          <a:latin typeface="Cambria Math" panose="02040503050406030204" pitchFamily="18" charset="0"/>
                                        </a:rPr>
                                        <m:t>−</m:t>
                                      </m:r>
                                      <m:func>
                                        <m:funcPr>
                                          <m:ctrlPr>
                                            <a:rPr lang="zh-CN" sz="2400" i="1" kern="100">
                                              <a:effectLst/>
                                              <a:latin typeface="Cambria Math" panose="02040503050406030204" pitchFamily="18" charset="0"/>
                                            </a:rPr>
                                          </m:ctrlPr>
                                        </m:funcPr>
                                        <m:fName>
                                          <m:r>
                                            <m:rPr>
                                              <m:sty m:val="p"/>
                                            </m:rPr>
                                            <a:rPr lang="en-US" sz="2400" kern="100">
                                              <a:effectLst/>
                                              <a:latin typeface="Cambria Math" panose="02040503050406030204" pitchFamily="18" charset="0"/>
                                            </a:rPr>
                                            <m:t>min</m:t>
                                          </m:r>
                                        </m:fName>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𝑀</m:t>
                                              </m:r>
                                            </m:e>
                                          </m:d>
                                        </m:e>
                                      </m:func>
                                    </m:e>
                                  </m:d>
                                </m:e>
                                <m:sup>
                                  <m:r>
                                    <a:rPr lang="en-US" sz="2400" kern="100">
                                      <a:effectLst/>
                                      <a:latin typeface="Cambria Math" panose="02040503050406030204" pitchFamily="18" charset="0"/>
                                    </a:rPr>
                                    <m:t>3</m:t>
                                  </m:r>
                                </m:sup>
                              </m:sSup>
                              <m:r>
                                <a:rPr lang="en-US" sz="2400" kern="100">
                                  <a:effectLst/>
                                  <a:latin typeface="Cambria Math" panose="02040503050406030204" pitchFamily="18" charset="0"/>
                                </a:rPr>
                                <m:t>×</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𝑚</m:t>
                                  </m:r>
                                  <m:r>
                                    <a:rPr lang="en-US" sz="2400" kern="100">
                                      <a:effectLst/>
                                      <a:latin typeface="Cambria Math" panose="02040503050406030204" pitchFamily="18" charset="0"/>
                                    </a:rPr>
                                    <m:t>−</m:t>
                                  </m:r>
                                  <m:r>
                                    <m:rPr>
                                      <m:sty m:val="p"/>
                                    </m:rPr>
                                    <a:rPr lang="en-US" sz="2400" kern="100">
                                      <a:effectLst/>
                                      <a:latin typeface="Cambria Math" panose="02040503050406030204" pitchFamily="18" charset="0"/>
                                    </a:rPr>
                                    <m:t>min</m:t>
                                  </m:r>
                                  <m:d>
                                    <m:dPr>
                                      <m:ctrlPr>
                                        <a:rPr lang="zh-CN" sz="2400" i="1" kern="100">
                                          <a:effectLst/>
                                          <a:latin typeface="Cambria Math" panose="02040503050406030204" pitchFamily="18" charset="0"/>
                                        </a:rPr>
                                      </m:ctrlPr>
                                    </m:dPr>
                                    <m:e>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𝑀</m:t>
                                          </m:r>
                                        </m:e>
                                        <m:sub>
                                          <m:r>
                                            <a:rPr lang="en-US" sz="2400" kern="100">
                                              <a:effectLst/>
                                              <a:latin typeface="Cambria Math" panose="02040503050406030204" pitchFamily="18" charset="0"/>
                                            </a:rPr>
                                            <m:t>𝐴</m:t>
                                          </m:r>
                                        </m:sub>
                                      </m:sSub>
                                    </m:e>
                                  </m:d>
                                </m:e>
                              </m:d>
                            </m:oMath>
                          </a14:m>
                          <a:r>
                            <a:rPr lang="en-US" sz="24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2400" kern="100">
                              <a:effectLst/>
                            </a:rPr>
                            <a:t>(6)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indent="266700" algn="ctr">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w</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r>
                                      <a:rPr lang="en-US" sz="2400" kern="100">
                                        <a:effectLst/>
                                        <a:latin typeface="Cambria Math" panose="02040503050406030204" pitchFamily="18" charset="0"/>
                                      </a:rPr>
                                      <m:t>,3</m:t>
                                    </m:r>
                                  </m:sub>
                                </m:sSub>
                                <m:r>
                                  <a:rPr lang="en-US" sz="2400" kern="100">
                                    <a:effectLst/>
                                    <a:latin typeface="Cambria Math" panose="02040503050406030204" pitchFamily="18" charset="0"/>
                                  </a:rPr>
                                  <m:t>=</m:t>
                                </m:r>
                                <m:f>
                                  <m:fPr>
                                    <m:ctrlPr>
                                      <a:rPr lang="zh-CN" sz="2400" i="1" kern="100">
                                        <a:effectLst/>
                                        <a:latin typeface="Cambria Math" panose="02040503050406030204" pitchFamily="18" charset="0"/>
                                      </a:rPr>
                                    </m:ctrlPr>
                                  </m:fPr>
                                  <m:num>
                                    <m:r>
                                      <a:rPr lang="en-US" sz="2400" kern="100">
                                        <a:effectLst/>
                                        <a:latin typeface="Cambria Math" panose="02040503050406030204" pitchFamily="18" charset="0"/>
                                      </a:rPr>
                                      <m:t>1</m:t>
                                    </m:r>
                                  </m:num>
                                  <m:den>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𝑚</m:t>
                                        </m:r>
                                      </m:e>
                                      <m:sub>
                                        <m:r>
                                          <a:rPr lang="en-US" sz="2400" kern="100">
                                            <a:effectLst/>
                                            <a:latin typeface="Cambria Math" panose="02040503050406030204" pitchFamily="18" charset="0"/>
                                          </a:rPr>
                                          <m:t>0</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𝑚</m:t>
                                    </m:r>
                                  </m:den>
                                </m:f>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ctr">
                            <a:spcAft>
                              <a:spcPts val="0"/>
                            </a:spcAft>
                          </a:pPr>
                          <a:r>
                            <a:rPr lang="en-US" sz="2400" kern="100" dirty="0">
                              <a:effectLst/>
                            </a:rPr>
                            <a:t>(7)</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378583898"/>
                  </p:ext>
                </p:extLst>
              </p:nvPr>
            </p:nvGraphicFramePr>
            <p:xfrm>
              <a:off x="3078162" y="3194752"/>
              <a:ext cx="6959918" cy="1527874"/>
            </p:xfrm>
            <a:graphic>
              <a:graphicData uri="http://schemas.openxmlformats.org/drawingml/2006/table">
                <a:tbl>
                  <a:tblPr firstRow="1" firstCol="1" bandRow="1">
                    <a:tableStyleId>{2D5ABB26-0587-4C30-8999-92F81FD0307C}</a:tableStyleId>
                  </a:tblPr>
                  <a:tblGrid>
                    <a:gridCol w="6159752"/>
                    <a:gridCol w="800166"/>
                  </a:tblGrid>
                  <a:tr h="778574">
                    <a:tc>
                      <a:txBody>
                        <a:bodyPr/>
                        <a:lstStyle/>
                        <a:p>
                          <a:endParaRPr lang="zh-CN"/>
                        </a:p>
                      </a:txBody>
                      <a:tcPr marL="68580" marR="68580" marT="0" marB="0">
                        <a:blipFill rotWithShape="0">
                          <a:blip r:embed="rId4"/>
                          <a:stretch>
                            <a:fillRect t="-11719" r="-12945" b="-96094"/>
                          </a:stretch>
                        </a:blipFill>
                      </a:tcPr>
                    </a:tc>
                    <a:tc>
                      <a:txBody>
                        <a:bodyPr/>
                        <a:lstStyle/>
                        <a:p>
                          <a:pPr indent="266700" algn="ctr">
                            <a:spcAft>
                              <a:spcPts val="0"/>
                            </a:spcAft>
                          </a:pPr>
                          <a:r>
                            <a:rPr lang="en-US" sz="2400" kern="100">
                              <a:effectLst/>
                            </a:rPr>
                            <a:t>(6)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49300">
                    <a:tc>
                      <a:txBody>
                        <a:bodyPr/>
                        <a:lstStyle/>
                        <a:p>
                          <a:endParaRPr lang="zh-CN"/>
                        </a:p>
                      </a:txBody>
                      <a:tcPr marL="68580" marR="68580" marT="0" marB="0">
                        <a:blipFill rotWithShape="0">
                          <a:blip r:embed="rId4"/>
                          <a:stretch>
                            <a:fillRect t="-116260" r="-12945"/>
                          </a:stretch>
                        </a:blipFill>
                      </a:tcPr>
                    </a:tc>
                    <a:tc>
                      <a:txBody>
                        <a:bodyPr/>
                        <a:lstStyle/>
                        <a:p>
                          <a:pPr indent="266700" algn="ctr">
                            <a:spcAft>
                              <a:spcPts val="0"/>
                            </a:spcAft>
                          </a:pPr>
                          <a:r>
                            <a:rPr lang="en-US" sz="2400" kern="100" dirty="0">
                              <a:effectLst/>
                            </a:rPr>
                            <a:t>(7)</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7" name="圆角矩形 6"/>
          <p:cNvSpPr/>
          <p:nvPr/>
        </p:nvSpPr>
        <p:spPr>
          <a:xfrm>
            <a:off x="4495800" y="1246704"/>
            <a:ext cx="1950720" cy="589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t>predict time</a:t>
            </a:r>
            <a:endParaRPr lang="zh-CN" altLang="en-US" dirty="0"/>
          </a:p>
        </p:txBody>
      </p:sp>
      <p:sp>
        <p:nvSpPr>
          <p:cNvPr id="8" name="圆角矩形 7"/>
          <p:cNvSpPr/>
          <p:nvPr/>
        </p:nvSpPr>
        <p:spPr>
          <a:xfrm>
            <a:off x="1143000" y="1256230"/>
            <a:ext cx="3352800" cy="5892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a:solidFill>
                  <a:schemeClr val="accent2"/>
                </a:solidFill>
              </a:rPr>
              <a:t>More important</a:t>
            </a:r>
            <a:endParaRPr lang="zh-CN" altLang="en-US" dirty="0">
              <a:solidFill>
                <a:schemeClr val="accent2"/>
              </a:solidFill>
            </a:endParaRPr>
          </a:p>
        </p:txBody>
      </p:sp>
      <p:cxnSp>
        <p:nvCxnSpPr>
          <p:cNvPr id="10" name="直接箭头连接符 9"/>
          <p:cNvCxnSpPr/>
          <p:nvPr/>
        </p:nvCxnSpPr>
        <p:spPr>
          <a:xfrm flipV="1">
            <a:off x="1534160" y="1686560"/>
            <a:ext cx="2763520" cy="101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3860800" y="5989617"/>
                <a:ext cx="33404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𝑚𝑒𝑟𝑐h𝑎𝑛𝑡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solidFill>
                                <a:schemeClr val="accent2"/>
                              </a:solidFill>
                              <a:latin typeface="Cambria Math" panose="02040503050406030204" pitchFamily="18" charset="0"/>
                            </a:rPr>
                            <m:t>𝐴</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𝑡𝑟𝑎𝑖𝑛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𝑑𝑎𝑦𝑠</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860800" y="5989617"/>
                <a:ext cx="3340466" cy="276999"/>
              </a:xfrm>
              <a:prstGeom prst="rect">
                <a:avLst/>
              </a:prstGeom>
              <a:blipFill rotWithShape="0">
                <a:blip r:embed="rId5"/>
                <a:stretch>
                  <a:fillRect l="-1095" t="-4444" r="-2007"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860800" y="6405880"/>
                <a:ext cx="36128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𝑚</m:t>
                          </m:r>
                        </m:e>
                        <m:sub>
                          <m:r>
                            <a:rPr lang="en-US" altLang="zh-CN" i="1">
                              <a:solidFill>
                                <a:schemeClr val="tx1"/>
                              </a:solidFill>
                              <a:latin typeface="Cambria Math" panose="02040503050406030204" pitchFamily="18" charset="0"/>
                            </a:rPr>
                            <m:t>0</m:t>
                          </m:r>
                        </m:sub>
                      </m:sSub>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𝑡h𝑒</m:t>
                      </m:r>
                      <m:r>
                        <a:rPr lang="en-US" altLang="zh-CN" i="1">
                          <a:solidFill>
                            <a:schemeClr val="accent2"/>
                          </a:solidFill>
                          <a:latin typeface="Cambria Math" panose="02040503050406030204" pitchFamily="18" charset="0"/>
                        </a:rPr>
                        <m:t> </m:t>
                      </m:r>
                      <m:r>
                        <a:rPr lang="en-US" altLang="zh-CN" i="1">
                          <a:solidFill>
                            <a:schemeClr val="accent2"/>
                          </a:solidFill>
                          <a:latin typeface="Cambria Math" panose="02040503050406030204" pitchFamily="18" charset="0"/>
                        </a:rPr>
                        <m:t>𝑓𝑖𝑟𝑠𝑡</m:t>
                      </m:r>
                      <m:r>
                        <a:rPr lang="en-US" altLang="zh-CN" i="1">
                          <a:solidFill>
                            <a:schemeClr val="accent2"/>
                          </a:solidFill>
                          <a:latin typeface="Cambria Math" panose="02040503050406030204" pitchFamily="18" charset="0"/>
                        </a:rPr>
                        <m:t> </m:t>
                      </m:r>
                      <m:r>
                        <a:rPr lang="en-US" altLang="zh-CN" i="1">
                          <a:solidFill>
                            <a:schemeClr val="accent2"/>
                          </a:solidFill>
                          <a:latin typeface="Cambria Math" panose="02040503050406030204" pitchFamily="18" charset="0"/>
                        </a:rPr>
                        <m:t>𝑑𝑎𝑦</m:t>
                      </m:r>
                      <m:r>
                        <a:rPr lang="en-US" altLang="zh-CN" i="1">
                          <a:solidFill>
                            <a:schemeClr val="accent2"/>
                          </a:solidFill>
                          <a:latin typeface="Cambria Math" panose="02040503050406030204" pitchFamily="18" charset="0"/>
                        </a:rPr>
                        <m:t> </m:t>
                      </m:r>
                      <m:r>
                        <a:rPr lang="en-US" altLang="zh-CN" i="1" smtClean="0">
                          <a:solidFill>
                            <a:schemeClr val="tx1"/>
                          </a:solidFill>
                          <a:latin typeface="Cambria Math" panose="02040503050406030204" pitchFamily="18" charset="0"/>
                        </a:rPr>
                        <m:t>𝑜𝑓</m:t>
                      </m:r>
                      <m:r>
                        <a:rPr lang="en-US" altLang="zh-CN" i="1" smtClean="0">
                          <a:solidFill>
                            <a:schemeClr val="tx1"/>
                          </a:solidFill>
                          <a:latin typeface="Cambria Math" panose="02040503050406030204" pitchFamily="18" charset="0"/>
                        </a:rPr>
                        <m:t> </m:t>
                      </m:r>
                      <m:r>
                        <a:rPr lang="en-US" altLang="zh-CN" i="1" smtClean="0">
                          <a:solidFill>
                            <a:schemeClr val="tx1"/>
                          </a:solidFill>
                          <a:latin typeface="Cambria Math" panose="02040503050406030204" pitchFamily="18" charset="0"/>
                        </a:rPr>
                        <m:t>𝑝𝑟𝑒𝑑𝑖𝑐𝑡𝑖𝑜𝑛</m:t>
                      </m:r>
                    </m:oMath>
                  </m:oMathPara>
                </a14:m>
                <a:endParaRPr lang="zh-CN" altLang="en-US" i="1" dirty="0">
                  <a:solidFill>
                    <a:schemeClr val="accent2"/>
                  </a:solidFill>
                  <a:latin typeface="Cambria Math" panose="020405030504060302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860800" y="6405880"/>
                <a:ext cx="3612849" cy="276999"/>
              </a:xfrm>
              <a:prstGeom prst="rect">
                <a:avLst/>
              </a:prstGeom>
              <a:blipFill rotWithShape="0">
                <a:blip r:embed="rId6"/>
                <a:stretch>
                  <a:fillRect l="-506" r="-506"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067385876"/>
                  </p:ext>
                </p:extLst>
              </p:nvPr>
            </p:nvGraphicFramePr>
            <p:xfrm>
              <a:off x="3214370" y="4946869"/>
              <a:ext cx="6945630" cy="381826"/>
            </p:xfrm>
            <a:graphic>
              <a:graphicData uri="http://schemas.openxmlformats.org/drawingml/2006/table">
                <a:tbl>
                  <a:tblPr firstRow="1" firstCol="1" bandRow="1">
                    <a:tableStyleId>{2D5ABB26-0587-4C30-8999-92F81FD0307C}</a:tableStyleId>
                  </a:tblPr>
                  <a:tblGrid>
                    <a:gridCol w="603123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0">
                    <a:tc>
                      <a:txBody>
                        <a:bodyPr/>
                        <a:lstStyle/>
                        <a:p>
                          <a:pPr indent="266700" algn="l">
                            <a:spcAft>
                              <a:spcPts val="0"/>
                            </a:spcAft>
                          </a:pPr>
                          <a14:m>
                            <m:oMathPara xmlns:m="http://schemas.openxmlformats.org/officeDocument/2006/math">
                              <m:oMathParaPr>
                                <m:jc m:val="centerGroup"/>
                              </m:oMathParaPr>
                              <m:oMath xmlns:m="http://schemas.openxmlformats.org/officeDocument/2006/math">
                                <m:sSub>
                                  <m:sSubPr>
                                    <m:ctrlPr>
                                      <a:rPr lang="zh-CN" sz="2400" i="1" kern="100" smtClean="0">
                                        <a:solidFill>
                                          <a:srgbClr val="00B050"/>
                                        </a:solidFill>
                                        <a:effectLst/>
                                        <a:latin typeface="Cambria Math" panose="02040503050406030204" pitchFamily="18" charset="0"/>
                                      </a:rPr>
                                    </m:ctrlPr>
                                  </m:sSubPr>
                                  <m:e>
                                    <m:r>
                                      <m:rPr>
                                        <m:sty m:val="p"/>
                                      </m:rPr>
                                      <a:rPr lang="en-US" sz="2400" kern="100">
                                        <a:solidFill>
                                          <a:srgbClr val="00B050"/>
                                        </a:solidFill>
                                        <a:effectLst/>
                                        <a:latin typeface="Cambria Math" panose="02040503050406030204" pitchFamily="18" charset="0"/>
                                      </a:rPr>
                                      <m:t>w</m:t>
                                    </m:r>
                                  </m:e>
                                  <m:sub>
                                    <m:r>
                                      <a:rPr lang="en-US" sz="2400" kern="100">
                                        <a:solidFill>
                                          <a:srgbClr val="00B050"/>
                                        </a:solidFill>
                                        <a:effectLst/>
                                        <a:latin typeface="Cambria Math" panose="02040503050406030204" pitchFamily="18" charset="0"/>
                                      </a:rPr>
                                      <m:t>𝑚</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𝐴</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αw</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r>
                                      <a:rPr lang="en-US" sz="2400" kern="100">
                                        <a:effectLst/>
                                        <a:latin typeface="Cambria Math" panose="02040503050406030204" pitchFamily="18" charset="0"/>
                                      </a:rPr>
                                      <m:t>,1</m:t>
                                    </m:r>
                                  </m:sub>
                                </m:sSub>
                                <m:r>
                                  <a:rPr lang="en-US" sz="2400" kern="100">
                                    <a:effectLst/>
                                    <a:latin typeface="Cambria Math" panose="02040503050406030204" pitchFamily="18" charset="0"/>
                                  </a:rPr>
                                  <m:t>+</m:t>
                                </m:r>
                                <m:r>
                                  <a:rPr lang="en-US" sz="2400" kern="100">
                                    <a:effectLst/>
                                    <a:latin typeface="Cambria Math" panose="02040503050406030204" pitchFamily="18" charset="0"/>
                                  </a:rPr>
                                  <m:t>𝛽</m:t>
                                </m:r>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w</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r>
                                      <a:rPr lang="en-US" sz="2400" kern="100">
                                        <a:effectLst/>
                                        <a:latin typeface="Cambria Math" panose="02040503050406030204" pitchFamily="18" charset="0"/>
                                      </a:rPr>
                                      <m:t>,2</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γw</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r>
                                      <a:rPr lang="en-US" sz="2400" kern="100">
                                        <a:effectLst/>
                                        <a:latin typeface="Cambria Math" panose="02040503050406030204" pitchFamily="18" charset="0"/>
                                      </a:rPr>
                                      <m:t>,3</m:t>
                                    </m:r>
                                  </m:sub>
                                </m:sSub>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2400" kern="100" dirty="0">
                              <a:effectLst/>
                            </a:rPr>
                            <a:t>(8)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067385876"/>
                  </p:ext>
                </p:extLst>
              </p:nvPr>
            </p:nvGraphicFramePr>
            <p:xfrm>
              <a:off x="3214370" y="4946869"/>
              <a:ext cx="6945630" cy="426911"/>
            </p:xfrm>
            <a:graphic>
              <a:graphicData uri="http://schemas.openxmlformats.org/drawingml/2006/table">
                <a:tbl>
                  <a:tblPr firstRow="1" firstCol="1" bandRow="1">
                    <a:tableStyleId>{2D5ABB26-0587-4C30-8999-92F81FD0307C}</a:tableStyleId>
                  </a:tblPr>
                  <a:tblGrid>
                    <a:gridCol w="6031230"/>
                    <a:gridCol w="914400"/>
                  </a:tblGrid>
                  <a:tr h="426911">
                    <a:tc>
                      <a:txBody>
                        <a:bodyPr/>
                        <a:lstStyle/>
                        <a:p>
                          <a:endParaRPr lang="zh-CN"/>
                        </a:p>
                      </a:txBody>
                      <a:tcPr marL="68580" marR="68580" marT="0" marB="0">
                        <a:blipFill rotWithShape="0">
                          <a:blip r:embed="rId7"/>
                          <a:stretch>
                            <a:fillRect t="-21127" r="-15152" b="-28169"/>
                          </a:stretch>
                        </a:blipFill>
                      </a:tcPr>
                    </a:tc>
                    <a:tc>
                      <a:txBody>
                        <a:bodyPr/>
                        <a:lstStyle/>
                        <a:p>
                          <a:pPr indent="266700" algn="l">
                            <a:spcAft>
                              <a:spcPts val="0"/>
                            </a:spcAft>
                          </a:pPr>
                          <a:r>
                            <a:rPr lang="en-US" sz="2400" kern="100" dirty="0">
                              <a:effectLst/>
                            </a:rPr>
                            <a:t>(8)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12" name="左弧形箭头 11"/>
          <p:cNvSpPr/>
          <p:nvPr/>
        </p:nvSpPr>
        <p:spPr>
          <a:xfrm>
            <a:off x="2479040" y="3738880"/>
            <a:ext cx="680720" cy="1615440"/>
          </a:xfrm>
          <a:prstGeom prst="curvedRightArrow">
            <a:avLst>
              <a:gd name="adj1" fmla="val 15900"/>
              <a:gd name="adj2" fmla="val 56018"/>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4" name="矩形 13"/>
          <p:cNvSpPr/>
          <p:nvPr/>
        </p:nvSpPr>
        <p:spPr>
          <a:xfrm>
            <a:off x="8391386" y="4939267"/>
            <a:ext cx="1210588" cy="369332"/>
          </a:xfrm>
          <a:prstGeom prst="rect">
            <a:avLst/>
          </a:prstGeom>
        </p:spPr>
        <p:txBody>
          <a:bodyPr wrap="none">
            <a:spAutoFit/>
          </a:bodyPr>
          <a:lstStyle/>
          <a:p>
            <a:r>
              <a:rPr lang="en-US" altLang="zh-CN" i="1" dirty="0">
                <a:solidFill>
                  <a:schemeClr val="accent2"/>
                </a:solidFill>
                <a:latin typeface="Cambria Math" panose="02040503050406030204" pitchFamily="18" charset="0"/>
              </a:rPr>
              <a:t>α+β+γ=1</a:t>
            </a:r>
            <a:endParaRPr lang="zh-CN" altLang="en-US" i="1" dirty="0">
              <a:solidFill>
                <a:schemeClr val="accent2"/>
              </a:solidFill>
              <a:latin typeface="Cambria Math" panose="02040503050406030204" pitchFamily="18" charset="0"/>
            </a:endParaRPr>
          </a:p>
        </p:txBody>
      </p:sp>
    </p:spTree>
    <p:extLst>
      <p:ext uri="{BB962C8B-B14F-4D97-AF65-F5344CB8AC3E}">
        <p14:creationId xmlns:p14="http://schemas.microsoft.com/office/powerpoint/2010/main" val="282495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arn(inVertical)">
                                      <p:cBhvr>
                                        <p:cTn id="54" dur="500"/>
                                        <p:tgtEl>
                                          <p:spTgt spid="2"/>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arn(inVertical)">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8" grpId="0" animBg="1"/>
      <p:bldP spid="9" grpId="0"/>
      <p:bldP spid="11" grpId="0"/>
      <p:bldP spid="12"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7680" y="2287508"/>
            <a:ext cx="2712720" cy="369332"/>
          </a:xfrm>
          <a:prstGeom prst="rect">
            <a:avLst/>
          </a:prstGeom>
          <a:noFill/>
        </p:spPr>
        <p:txBody>
          <a:bodyPr wrap="square" rtlCol="0">
            <a:spAutoFit/>
          </a:bodyPr>
          <a:lstStyle/>
          <a:p>
            <a:r>
              <a:rPr lang="en-US" altLang="zh-CN" dirty="0">
                <a:solidFill>
                  <a:schemeClr val="accent2"/>
                </a:solidFill>
              </a:rPr>
              <a:t>baseline: </a:t>
            </a:r>
            <a:r>
              <a:rPr lang="en-US" altLang="zh-CN" dirty="0" err="1">
                <a:solidFill>
                  <a:schemeClr val="accent2"/>
                </a:solidFill>
              </a:rPr>
              <a:t>avg</a:t>
            </a:r>
            <a:r>
              <a:rPr lang="en-US" altLang="zh-CN" dirty="0">
                <a:solidFill>
                  <a:schemeClr val="accent2"/>
                </a:solidFill>
              </a:rPr>
              <a:t> predict</a:t>
            </a:r>
            <a:endParaRPr lang="zh-CN" altLang="en-US" dirty="0">
              <a:solidFill>
                <a:schemeClr val="accent2"/>
              </a:solidFill>
            </a:endParaRP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915161001"/>
                  </p:ext>
                </p:extLst>
              </p:nvPr>
            </p:nvGraphicFramePr>
            <p:xfrm>
              <a:off x="1610360" y="2024704"/>
              <a:ext cx="8691880" cy="816356"/>
            </p:xfrm>
            <a:graphic>
              <a:graphicData uri="http://schemas.openxmlformats.org/drawingml/2006/table">
                <a:tbl>
                  <a:tblPr firstRow="1" firstCol="1" bandRow="1">
                    <a:tableStyleId>{2D5ABB26-0587-4C30-8999-92F81FD0307C}</a:tableStyleId>
                  </a:tblPr>
                  <a:tblGrid>
                    <a:gridCol w="8020292">
                      <a:extLst>
                        <a:ext uri="{9D8B030D-6E8A-4147-A177-3AD203B41FA5}">
                          <a16:colId xmlns:a16="http://schemas.microsoft.com/office/drawing/2014/main" val="20000"/>
                        </a:ext>
                      </a:extLst>
                    </a:gridCol>
                    <a:gridCol w="671588">
                      <a:extLst>
                        <a:ext uri="{9D8B030D-6E8A-4147-A177-3AD203B41FA5}">
                          <a16:colId xmlns:a16="http://schemas.microsoft.com/office/drawing/2014/main" val="20001"/>
                        </a:ext>
                      </a:extLst>
                    </a:gridCol>
                  </a:tblGrid>
                  <a:tr h="0">
                    <a:tc>
                      <a:txBody>
                        <a:bodyPr/>
                        <a:lstStyle/>
                        <a:p>
                          <a:pPr indent="266700" algn="ctr">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m:rPr>
                                        <m:sty m:val="p"/>
                                      </m:rPr>
                                      <a:rPr lang="en-US" sz="2400" kern="100">
                                        <a:effectLst/>
                                        <a:latin typeface="Cambria Math" panose="02040503050406030204" pitchFamily="18" charset="0"/>
                                      </a:rPr>
                                      <m:t>A</m:t>
                                    </m:r>
                                  </m:sub>
                                </m:sSub>
                                <m:r>
                                  <a:rPr lang="en-US" sz="2400" kern="100">
                                    <a:effectLst/>
                                    <a:latin typeface="Cambria Math" panose="02040503050406030204" pitchFamily="18" charset="0"/>
                                  </a:rPr>
                                  <m:t>=</m:t>
                                </m:r>
                                <m:f>
                                  <m:fPr>
                                    <m:ctrlPr>
                                      <a:rPr lang="zh-CN" sz="2400" i="1" kern="100">
                                        <a:effectLst/>
                                        <a:latin typeface="Cambria Math" panose="02040503050406030204" pitchFamily="18" charset="0"/>
                                      </a:rPr>
                                    </m:ctrlPr>
                                  </m:fPr>
                                  <m:num>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d>
                                          <m:dPr>
                                            <m:ctrlPr>
                                              <a:rPr lang="zh-CN" sz="2400" i="1" kern="100">
                                                <a:effectLst/>
                                                <a:latin typeface="Cambria Math" panose="02040503050406030204" pitchFamily="18" charset="0"/>
                                              </a:rPr>
                                            </m:ctrlPr>
                                          </m:dPr>
                                          <m:e>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e>
                                    </m:nary>
                                  </m:num>
                                  <m:den>
                                    <m:r>
                                      <a:rPr lang="en-US" sz="2400" kern="100">
                                        <a:effectLst/>
                                        <a:latin typeface="Cambria Math" panose="02040503050406030204" pitchFamily="18" charset="0"/>
                                      </a:rPr>
                                      <m:t>|</m:t>
                                    </m:r>
                                    <m:r>
                                      <a:rPr lang="en-US" sz="2400" kern="100">
                                        <a:effectLst/>
                                        <a:latin typeface="Cambria Math" panose="02040503050406030204" pitchFamily="18" charset="0"/>
                                      </a:rPr>
                                      <m:t>𝑀</m:t>
                                    </m:r>
                                    <m:r>
                                      <a:rPr lang="en-US" sz="2400" kern="100">
                                        <a:effectLst/>
                                        <a:latin typeface="Cambria Math" panose="02040503050406030204" pitchFamily="18" charset="0"/>
                                      </a:rPr>
                                      <m:t>|</m:t>
                                    </m:r>
                                  </m:den>
                                </m:f>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2400" kern="100" dirty="0">
                              <a:effectLst/>
                            </a:rPr>
                            <a:t>	(2)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1801410639"/>
                  </p:ext>
                </p:extLst>
              </p:nvPr>
            </p:nvGraphicFramePr>
            <p:xfrm>
              <a:off x="1610360" y="2024704"/>
              <a:ext cx="8691880" cy="816356"/>
            </p:xfrm>
            <a:graphic>
              <a:graphicData uri="http://schemas.openxmlformats.org/drawingml/2006/table">
                <a:tbl>
                  <a:tblPr firstRow="1" firstCol="1" bandRow="1">
                    <a:tableStyleId>{2D5ABB26-0587-4C30-8999-92F81FD0307C}</a:tableStyleId>
                  </a:tblPr>
                  <a:tblGrid>
                    <a:gridCol w="8020292"/>
                    <a:gridCol w="671588"/>
                  </a:tblGrid>
                  <a:tr h="816356">
                    <a:tc>
                      <a:txBody>
                        <a:bodyPr/>
                        <a:lstStyle/>
                        <a:p>
                          <a:endParaRPr lang="zh-CN"/>
                        </a:p>
                      </a:txBody>
                      <a:tcPr marL="68580" marR="68580" marT="0" marB="0">
                        <a:blipFill rotWithShape="0">
                          <a:blip r:embed="rId5"/>
                          <a:stretch>
                            <a:fillRect r="-8359" b="-11852"/>
                          </a:stretch>
                        </a:blipFill>
                      </a:tcPr>
                    </a:tc>
                    <a:tc>
                      <a:txBody>
                        <a:bodyPr/>
                        <a:lstStyle/>
                        <a:p>
                          <a:pPr indent="266700" algn="l">
                            <a:spcAft>
                              <a:spcPts val="0"/>
                            </a:spcAft>
                          </a:pPr>
                          <a:r>
                            <a:rPr lang="en-US" sz="2400" kern="100" dirty="0">
                              <a:effectLst/>
                            </a:rPr>
                            <a:t>	</a:t>
                          </a:r>
                          <a:r>
                            <a:rPr lang="en-US" sz="2400" kern="100" dirty="0" smtClean="0">
                              <a:effectLst/>
                            </a:rPr>
                            <a:t>(</a:t>
                          </a:r>
                          <a:r>
                            <a:rPr lang="en-US" sz="2400" kern="100" dirty="0">
                              <a:effectLst/>
                            </a:rPr>
                            <a:t>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3653019191"/>
                  </p:ext>
                </p:extLst>
              </p:nvPr>
            </p:nvGraphicFramePr>
            <p:xfrm>
              <a:off x="1595120" y="3838734"/>
              <a:ext cx="8615680" cy="731520"/>
            </p:xfrm>
            <a:graphic>
              <a:graphicData uri="http://schemas.openxmlformats.org/drawingml/2006/table">
                <a:tbl>
                  <a:tblPr firstRow="1" firstCol="1" bandRow="1">
                    <a:tableStyleId>{2D5ABB26-0587-4C30-8999-92F81FD0307C}</a:tableStyleId>
                  </a:tblPr>
                  <a:tblGrid>
                    <a:gridCol w="8097452">
                      <a:extLst>
                        <a:ext uri="{9D8B030D-6E8A-4147-A177-3AD203B41FA5}">
                          <a16:colId xmlns:a16="http://schemas.microsoft.com/office/drawing/2014/main" val="20000"/>
                        </a:ext>
                      </a:extLst>
                    </a:gridCol>
                    <a:gridCol w="518228">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m:rPr>
                                        <m:sty m:val="p"/>
                                      </m:rPr>
                                      <a:rPr lang="en-US" sz="2400" kern="100">
                                        <a:effectLst/>
                                        <a:latin typeface="Cambria Math" panose="02040503050406030204" pitchFamily="18" charset="0"/>
                                      </a:rPr>
                                      <m:t>A</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𝑎𝑟𝑔𝑚𝑖𝑛</m:t>
                                    </m:r>
                                  </m:e>
                                  <m:sub>
                                    <m:r>
                                      <a:rPr lang="en-US" sz="2400" kern="100">
                                        <a:effectLst/>
                                        <a:latin typeface="Cambria Math" panose="02040503050406030204" pitchFamily="18" charset="0"/>
                                      </a:rPr>
                                      <m:t>𝑦</m:t>
                                    </m:r>
                                  </m:sub>
                                </m:sSub>
                                <m:d>
                                  <m:dPr>
                                    <m:ctrlPr>
                                      <a:rPr lang="zh-CN" sz="2400" i="1" kern="100">
                                        <a:effectLst/>
                                        <a:latin typeface="Cambria Math" panose="02040503050406030204" pitchFamily="18" charset="0"/>
                                      </a:rPr>
                                    </m:ctrlPr>
                                  </m:dPr>
                                  <m:e>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𝐿</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𝑦</m:t>
                                                </m:r>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r>
                                              <a:rPr lang="en-US" sz="2400" kern="100">
                                                <a:effectLst/>
                                                <a:latin typeface="Cambria Math" panose="02040503050406030204" pitchFamily="18" charset="0"/>
                                              </a:rPr>
                                              <m:t>×</m:t>
                                            </m:r>
                                            <m:sSub>
                                              <m:sSubPr>
                                                <m:ctrlPr>
                                                  <a:rPr lang="zh-CN" sz="2400" i="1" kern="100" smtClean="0">
                                                    <a:solidFill>
                                                      <a:srgbClr val="00B050"/>
                                                    </a:solidFill>
                                                    <a:effectLst/>
                                                    <a:latin typeface="Cambria Math" panose="02040503050406030204" pitchFamily="18" charset="0"/>
                                                  </a:rPr>
                                                </m:ctrlPr>
                                              </m:sSubPr>
                                              <m:e>
                                                <m:r>
                                                  <a:rPr lang="en-US" sz="2400" kern="100">
                                                    <a:solidFill>
                                                      <a:srgbClr val="00B050"/>
                                                    </a:solidFill>
                                                    <a:effectLst/>
                                                    <a:latin typeface="Cambria Math" panose="02040503050406030204" pitchFamily="18" charset="0"/>
                                                  </a:rPr>
                                                  <m:t>𝑤</m:t>
                                                </m:r>
                                              </m:e>
                                              <m:sub>
                                                <m:r>
                                                  <a:rPr lang="en-US" sz="2400" kern="100">
                                                    <a:solidFill>
                                                      <a:srgbClr val="00B050"/>
                                                    </a:solidFill>
                                                    <a:effectLst/>
                                                    <a:latin typeface="Cambria Math" panose="02040503050406030204" pitchFamily="18" charset="0"/>
                                                  </a:rPr>
                                                  <m:t>𝑚</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𝐴</m:t>
                                                </m:r>
                                              </m:sub>
                                            </m:sSub>
                                            <m:r>
                                              <a:rPr lang="en-US" sz="2400" kern="100">
                                                <a:effectLst/>
                                                <a:latin typeface="Cambria Math" panose="02040503050406030204" pitchFamily="18" charset="0"/>
                                              </a:rPr>
                                              <m:t>)</m:t>
                                            </m:r>
                                          </m:e>
                                        </m:d>
                                      </m:e>
                                    </m:nary>
                                  </m:e>
                                </m:d>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 </a:t>
                          </a:r>
                          <a:endParaRPr lang="zh-CN" sz="2400" kern="100" dirty="0">
                            <a:effectLst/>
                          </a:endParaRPr>
                        </a:p>
                        <a:p>
                          <a:pPr algn="l">
                            <a:spcAft>
                              <a:spcPts val="0"/>
                            </a:spcAft>
                          </a:pPr>
                          <a:r>
                            <a:rPr lang="en-US" sz="2400" kern="100" dirty="0">
                              <a:effectLst/>
                            </a:rPr>
                            <a:t>(9)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653019191"/>
                  </p:ext>
                </p:extLst>
              </p:nvPr>
            </p:nvGraphicFramePr>
            <p:xfrm>
              <a:off x="1595120" y="3838734"/>
              <a:ext cx="8615680" cy="731520"/>
            </p:xfrm>
            <a:graphic>
              <a:graphicData uri="http://schemas.openxmlformats.org/drawingml/2006/table">
                <a:tbl>
                  <a:tblPr firstRow="1" firstCol="1" bandRow="1">
                    <a:tableStyleId>{2D5ABB26-0587-4C30-8999-92F81FD0307C}</a:tableStyleId>
                  </a:tblPr>
                  <a:tblGrid>
                    <a:gridCol w="8097452"/>
                    <a:gridCol w="518228"/>
                  </a:tblGrid>
                  <a:tr h="731520">
                    <a:tc>
                      <a:txBody>
                        <a:bodyPr/>
                        <a:lstStyle/>
                        <a:p>
                          <a:endParaRPr lang="zh-CN"/>
                        </a:p>
                      </a:txBody>
                      <a:tcPr marL="68580" marR="68580" marT="0" marB="0">
                        <a:blipFill rotWithShape="0">
                          <a:blip r:embed="rId6"/>
                          <a:stretch>
                            <a:fillRect r="-6396" b="-24793"/>
                          </a:stretch>
                        </a:blipFill>
                      </a:tcPr>
                    </a:tc>
                    <a:tc>
                      <a:txBody>
                        <a:bodyPr/>
                        <a:lstStyle/>
                        <a:p>
                          <a:pPr algn="l">
                            <a:spcAft>
                              <a:spcPts val="0"/>
                            </a:spcAft>
                          </a:pPr>
                          <a:r>
                            <a:rPr lang="en-US" sz="2400" kern="100" dirty="0">
                              <a:effectLst/>
                            </a:rPr>
                            <a:t> </a:t>
                          </a:r>
                          <a:endParaRPr lang="zh-CN" sz="2400" kern="100" dirty="0">
                            <a:effectLst/>
                          </a:endParaRPr>
                        </a:p>
                        <a:p>
                          <a:pPr algn="l">
                            <a:spcAft>
                              <a:spcPts val="0"/>
                            </a:spcAft>
                          </a:pPr>
                          <a:r>
                            <a:rPr lang="en-US" sz="2400" kern="100" dirty="0">
                              <a:effectLst/>
                            </a:rPr>
                            <a:t>(9)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7" name="文本框 6"/>
          <p:cNvSpPr txBox="1"/>
          <p:nvPr/>
        </p:nvSpPr>
        <p:spPr>
          <a:xfrm>
            <a:off x="416560" y="4065508"/>
            <a:ext cx="2712720" cy="369332"/>
          </a:xfrm>
          <a:prstGeom prst="rect">
            <a:avLst/>
          </a:prstGeom>
          <a:noFill/>
        </p:spPr>
        <p:txBody>
          <a:bodyPr wrap="square" rtlCol="0">
            <a:spAutoFit/>
          </a:bodyPr>
          <a:lstStyle/>
          <a:p>
            <a:r>
              <a:rPr lang="en-US" altLang="zh-CN" dirty="0">
                <a:solidFill>
                  <a:schemeClr val="accent2"/>
                </a:solidFill>
              </a:rPr>
              <a:t>after time decay</a:t>
            </a:r>
            <a:endParaRPr lang="zh-CN" altLang="en-US" dirty="0">
              <a:solidFill>
                <a:schemeClr val="accent2"/>
              </a:solidFill>
            </a:endParaRPr>
          </a:p>
        </p:txBody>
      </p:sp>
      <p:sp>
        <p:nvSpPr>
          <p:cNvPr id="8" name="下箭头 7"/>
          <p:cNvSpPr/>
          <p:nvPr/>
        </p:nvSpPr>
        <p:spPr>
          <a:xfrm>
            <a:off x="5384800" y="3087100"/>
            <a:ext cx="484632" cy="560340"/>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文本框 8"/>
          <p:cNvSpPr txBox="1"/>
          <p:nvPr/>
        </p:nvSpPr>
        <p:spPr>
          <a:xfrm>
            <a:off x="1036320" y="609600"/>
            <a:ext cx="3840480" cy="523220"/>
          </a:xfrm>
          <a:prstGeom prst="rect">
            <a:avLst/>
          </a:prstGeom>
          <a:noFill/>
        </p:spPr>
        <p:txBody>
          <a:bodyPr wrap="square" rtlCol="0">
            <a:spAutoFit/>
          </a:bodyPr>
          <a:lstStyle/>
          <a:p>
            <a:r>
              <a:rPr lang="en-US" altLang="zh-CN" sz="2800" dirty="0"/>
              <a:t>Time decay factor</a:t>
            </a:r>
            <a:endParaRPr lang="zh-CN" altLang="en-US" sz="2800" dirty="0"/>
          </a:p>
        </p:txBody>
      </p:sp>
    </p:spTree>
    <p:extLst>
      <p:ext uri="{BB962C8B-B14F-4D97-AF65-F5344CB8AC3E}">
        <p14:creationId xmlns:p14="http://schemas.microsoft.com/office/powerpoint/2010/main" val="13733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6320" y="609600"/>
            <a:ext cx="3840480" cy="523220"/>
          </a:xfrm>
          <a:prstGeom prst="rect">
            <a:avLst/>
          </a:prstGeom>
          <a:noFill/>
        </p:spPr>
        <p:txBody>
          <a:bodyPr wrap="square" rtlCol="0">
            <a:spAutoFit/>
          </a:bodyPr>
          <a:lstStyle/>
          <a:p>
            <a:r>
              <a:rPr lang="en-US" altLang="zh-CN" sz="2800" dirty="0"/>
              <a:t>Day of week factor</a:t>
            </a:r>
            <a:endParaRPr lang="zh-CN" altLang="en-US" sz="2800" dirty="0"/>
          </a:p>
        </p:txBody>
      </p:sp>
      <p:sp>
        <p:nvSpPr>
          <p:cNvPr id="5" name="文本框 4"/>
          <p:cNvSpPr txBox="1"/>
          <p:nvPr/>
        </p:nvSpPr>
        <p:spPr>
          <a:xfrm>
            <a:off x="426720" y="1484868"/>
            <a:ext cx="3484880" cy="369332"/>
          </a:xfrm>
          <a:prstGeom prst="rect">
            <a:avLst/>
          </a:prstGeom>
          <a:noFill/>
        </p:spPr>
        <p:txBody>
          <a:bodyPr wrap="square" rtlCol="0">
            <a:spAutoFit/>
          </a:bodyPr>
          <a:lstStyle/>
          <a:p>
            <a:r>
              <a:rPr lang="en-US" altLang="zh-CN" dirty="0">
                <a:solidFill>
                  <a:schemeClr val="accent2"/>
                </a:solidFill>
              </a:rPr>
              <a:t>day of week weighted function </a:t>
            </a:r>
            <a:endParaRPr lang="zh-CN" altLang="en-US" dirty="0">
              <a:solidFill>
                <a:schemeClr val="accent2"/>
              </a:solidFill>
            </a:endParaRPr>
          </a:p>
        </p:txBody>
      </p:sp>
      <mc:AlternateContent xmlns:mc="http://schemas.openxmlformats.org/markup-compatibility/2006" xmlns:a14="http://schemas.microsoft.com/office/drawing/2010/main">
        <mc:Choice Requires="a14">
          <p:sp>
            <p:nvSpPr>
              <p:cNvPr id="6" name="矩形 5"/>
              <p:cNvSpPr/>
              <p:nvPr/>
            </p:nvSpPr>
            <p:spPr>
              <a:xfrm>
                <a:off x="4032478" y="1484868"/>
                <a:ext cx="141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𝑣</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zh-CN" altLang="en-US" i="0">
                                  <a:latin typeface="Cambria Math" panose="02040503050406030204" pitchFamily="18" charset="0"/>
                                </a:rPr>
                                <m:t>2</m:t>
                              </m:r>
                            </m:sub>
                          </m:sSub>
                        </m:e>
                      </m:d>
                      <m:r>
                        <a:rPr lang="en-US" altLang="zh-CN" b="0" i="0" smtClean="0">
                          <a:latin typeface="Cambria Math" panose="02040503050406030204" pitchFamily="18" charset="0"/>
                        </a:rPr>
                        <m:t>=</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032478" y="1484868"/>
                <a:ext cx="1417889" cy="369332"/>
              </a:xfrm>
              <a:prstGeom prst="rect">
                <a:avLst/>
              </a:prstGeom>
              <a:blipFill rotWithShape="0">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804160" y="2597834"/>
                <a:ext cx="36849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zh-CN" altLang="en-US">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𝑏𝑒𝑙𝑜𝑛𝑔𝑠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𝑡𝑟𝑎𝑖𝑛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𝑠𝑒𝑔𝑚𝑒𝑛𝑡</m:t>
                      </m:r>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804160" y="2597834"/>
                <a:ext cx="3684919" cy="276999"/>
              </a:xfrm>
              <a:prstGeom prst="rect">
                <a:avLst/>
              </a:prstGeom>
              <a:blipFill rotWithShape="0">
                <a:blip r:embed="rId4"/>
                <a:stretch>
                  <a:fillRect l="-1821" t="-2174" r="-1490"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804160" y="2994074"/>
                <a:ext cx="39115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0"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𝑏𝑒𝑙𝑜𝑛𝑔𝑠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𝑝𝑟𝑒𝑑𝑖𝑐𝑡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𝑠𝑒𝑔𝑚𝑒𝑛𝑡</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804160" y="2994074"/>
                <a:ext cx="3911519" cy="276999"/>
              </a:xfrm>
              <a:prstGeom prst="rect">
                <a:avLst/>
              </a:prstGeom>
              <a:blipFill rotWithShape="0">
                <a:blip r:embed="rId5"/>
                <a:stretch>
                  <a:fillRect l="-1713" t="-2174" r="-1246" b="-32609"/>
                </a:stretch>
              </a:blipFill>
            </p:spPr>
            <p:txBody>
              <a:bodyPr/>
              <a:lstStyle/>
              <a:p>
                <a:r>
                  <a:rPr lang="zh-CN" altLang="en-US">
                    <a:noFill/>
                  </a:rPr>
                  <a:t> </a:t>
                </a:r>
              </a:p>
            </p:txBody>
          </p:sp>
        </mc:Fallback>
      </mc:AlternateContent>
      <p:sp>
        <p:nvSpPr>
          <p:cNvPr id="9" name="左大括号 8"/>
          <p:cNvSpPr/>
          <p:nvPr/>
        </p:nvSpPr>
        <p:spPr>
          <a:xfrm>
            <a:off x="5450367" y="1127740"/>
            <a:ext cx="197078" cy="106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p:cNvSpPr txBox="1"/>
              <p:nvPr/>
            </p:nvSpPr>
            <p:spPr>
              <a:xfrm>
                <a:off x="7869693" y="1034293"/>
                <a:ext cx="222368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ED7D31"/>
                          </a:solidFill>
                          <a:latin typeface="Cambria Math" panose="02040503050406030204" pitchFamily="18" charset="0"/>
                        </a:rPr>
                        <m:t>𝑏</m:t>
                      </m:r>
                      <m:r>
                        <a:rPr lang="en-US" altLang="zh-CN" b="0" i="1" smtClean="0">
                          <a:solidFill>
                            <a:srgbClr val="ED7D31"/>
                          </a:solidFill>
                          <a:latin typeface="Cambria Math" panose="02040503050406030204" pitchFamily="18" charset="0"/>
                        </a:rPr>
                        <m:t>𝑜𝑡h</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𝑡h𝑒𝑚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𝑎𝑟𝑒</m:t>
                      </m:r>
                      <m:r>
                        <a:rPr lang="en-US" altLang="zh-CN" b="0" i="1" smtClean="0">
                          <a:latin typeface="Cambria Math" panose="02040503050406030204" pitchFamily="18" charset="0"/>
                        </a:rPr>
                        <m:t> </m:t>
                      </m:r>
                    </m:oMath>
                  </m:oMathPara>
                </a14:m>
                <a:endParaRPr lang="en-US" altLang="zh-C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𝑤𝑒𝑒𝑘𝑑𝑎𝑦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𝑤𝑒𝑒𝑘𝑒𝑛𝑑</m:t>
                      </m:r>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7869693" y="1034293"/>
                <a:ext cx="2223686" cy="553998"/>
              </a:xfrm>
              <a:prstGeom prst="rect">
                <a:avLst/>
              </a:prstGeom>
              <a:blipFill rotWithShape="0">
                <a:blip r:embed="rId6"/>
                <a:stretch>
                  <a:fillRect l="-3288" t="-1099" r="-1918"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8429372" y="1806434"/>
                <a:ext cx="4651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𝑒</m:t>
                      </m:r>
                      <m:r>
                        <a:rPr lang="en-US" altLang="zh-CN" b="0" i="1" smtClean="0">
                          <a:latin typeface="Cambria Math" panose="02040503050406030204" pitchFamily="18" charset="0"/>
                        </a:rPr>
                        <m:t>𝑙𝑠𝑒</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8429372" y="1806434"/>
                <a:ext cx="465127" cy="276999"/>
              </a:xfrm>
              <a:prstGeom prst="rect">
                <a:avLst/>
              </a:prstGeom>
              <a:blipFill rotWithShape="0">
                <a:blip r:embed="rId7"/>
                <a:stretch>
                  <a:fillRect l="-6579" r="-13158"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857495" y="1172793"/>
                <a:ext cx="19297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ED7D31"/>
                          </a:solidFill>
                          <a:latin typeface="Cambria Math" panose="02040503050406030204" pitchFamily="18" charset="0"/>
                        </a:rPr>
                        <m:t>𝑎</m:t>
                      </m:r>
                      <m:r>
                        <a:rPr lang="en-US" altLang="zh-CN" b="0" i="1" smtClean="0">
                          <a:solidFill>
                            <a:srgbClr val="ED7D31"/>
                          </a:solidFill>
                          <a:latin typeface="Cambria Math" panose="02040503050406030204" pitchFamily="18" charset="0"/>
                        </a:rPr>
                        <m:t> </m:t>
                      </m:r>
                      <m:r>
                        <a:rPr lang="en-US" altLang="zh-CN" i="1" smtClean="0">
                          <a:solidFill>
                            <a:srgbClr val="ED7D31"/>
                          </a:solidFill>
                          <a:latin typeface="Cambria Math" panose="02040503050406030204" pitchFamily="18" charset="0"/>
                        </a:rPr>
                        <m:t>𝑙</m:t>
                      </m:r>
                      <m:r>
                        <a:rPr lang="en-US" altLang="zh-CN" b="0" i="1" smtClean="0">
                          <a:solidFill>
                            <a:srgbClr val="ED7D31"/>
                          </a:solidFill>
                          <a:latin typeface="Cambria Math" panose="02040503050406030204" pitchFamily="18" charset="0"/>
                        </a:rPr>
                        <m:t>𝑎𝑟𝑔𝑒𝑟</m:t>
                      </m:r>
                      <m:r>
                        <a:rPr lang="en-US" altLang="zh-CN" b="0" i="1" smtClean="0">
                          <a:solidFill>
                            <a:srgbClr val="ED7D31"/>
                          </a:solidFill>
                          <a:latin typeface="Cambria Math" panose="02040503050406030204" pitchFamily="18" charset="0"/>
                        </a:rPr>
                        <m:t> </m:t>
                      </m:r>
                      <m:r>
                        <a:rPr lang="en-US" altLang="zh-CN" b="0" i="1" smtClean="0">
                          <a:solidFill>
                            <a:srgbClr val="ED7D31"/>
                          </a:solidFill>
                          <a:latin typeface="Cambria Math" panose="02040503050406030204" pitchFamily="18" charset="0"/>
                        </a:rPr>
                        <m:t>𝑣𝑎𝑙𝑢𝑒</m:t>
                      </m:r>
                      <m:r>
                        <a:rPr lang="en-US" altLang="zh-CN" b="0" i="1" smtClean="0">
                          <a:solidFill>
                            <a:srgbClr val="ED7D31"/>
                          </a:solidFill>
                          <a:latin typeface="Cambria Math" panose="02040503050406030204" pitchFamily="18" charset="0"/>
                        </a:rPr>
                        <m:t>   </m:t>
                      </m:r>
                      <m:r>
                        <a:rPr lang="zh-CN" altLang="en-US" b="0" i="1" smtClean="0">
                          <a:solidFill>
                            <a:schemeClr val="tx1"/>
                          </a:solidFill>
                          <a:latin typeface="Cambria Math" panose="02040503050406030204" pitchFamily="18" charset="0"/>
                        </a:rPr>
                        <m:t>，</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5857495" y="1172793"/>
                <a:ext cx="1929759" cy="276999"/>
              </a:xfrm>
              <a:prstGeom prst="rect">
                <a:avLst/>
              </a:prstGeom>
              <a:blipFill rotWithShape="0">
                <a:blip r:embed="rId8"/>
                <a:stretch>
                  <a:fillRect l="-1266" r="-316"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906066" y="1806434"/>
                <a:ext cx="18839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ED7D31"/>
                          </a:solidFill>
                          <a:latin typeface="Cambria Math" panose="02040503050406030204" pitchFamily="18" charset="0"/>
                        </a:rPr>
                        <m:t>𝑎</m:t>
                      </m:r>
                      <m:r>
                        <a:rPr lang="en-US" altLang="zh-CN" b="0" i="1" smtClean="0">
                          <a:solidFill>
                            <a:srgbClr val="ED7D31"/>
                          </a:solidFill>
                          <a:latin typeface="Cambria Math" panose="02040503050406030204" pitchFamily="18" charset="0"/>
                        </a:rPr>
                        <m:t> </m:t>
                      </m:r>
                      <m:r>
                        <a:rPr lang="en-US" altLang="zh-CN" i="1" smtClean="0">
                          <a:solidFill>
                            <a:srgbClr val="ED7D31"/>
                          </a:solidFill>
                          <a:latin typeface="Cambria Math" panose="02040503050406030204" pitchFamily="18" charset="0"/>
                        </a:rPr>
                        <m:t>𝑠</m:t>
                      </m:r>
                      <m:r>
                        <a:rPr lang="en-US" altLang="zh-CN" b="0" i="1" smtClean="0">
                          <a:solidFill>
                            <a:srgbClr val="ED7D31"/>
                          </a:solidFill>
                          <a:latin typeface="Cambria Math" panose="02040503050406030204" pitchFamily="18" charset="0"/>
                        </a:rPr>
                        <m:t>𝑚𝑎𝑙𝑙</m:t>
                      </m:r>
                      <m:r>
                        <a:rPr lang="en-US" altLang="zh-CN" b="0" i="1" smtClean="0">
                          <a:solidFill>
                            <a:srgbClr val="ED7D31"/>
                          </a:solidFill>
                          <a:latin typeface="Cambria Math" panose="02040503050406030204" pitchFamily="18" charset="0"/>
                        </a:rPr>
                        <m:t> </m:t>
                      </m:r>
                      <m:r>
                        <a:rPr lang="en-US" altLang="zh-CN" b="0" i="1" smtClean="0">
                          <a:solidFill>
                            <a:srgbClr val="ED7D31"/>
                          </a:solidFill>
                          <a:latin typeface="Cambria Math" panose="02040503050406030204" pitchFamily="18" charset="0"/>
                        </a:rPr>
                        <m:t>𝑣𝑎𝑙𝑢𝑒</m:t>
                      </m:r>
                      <m:r>
                        <a:rPr lang="en-US" altLang="zh-CN" b="0" i="1" smtClean="0">
                          <a:solidFill>
                            <a:srgbClr val="ED7D31"/>
                          </a:solidFill>
                          <a:latin typeface="Cambria Math" panose="02040503050406030204" pitchFamily="18" charset="0"/>
                        </a:rPr>
                        <m:t>    </m:t>
                      </m:r>
                      <m:r>
                        <a:rPr lang="zh-CN" altLang="en-US" b="0" i="1" smtClean="0">
                          <a:solidFill>
                            <a:schemeClr val="tx1"/>
                          </a:solidFill>
                          <a:latin typeface="Cambria Math" panose="02040503050406030204" pitchFamily="18" charset="0"/>
                        </a:rPr>
                        <m:t>，</m:t>
                      </m:r>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906066" y="1806434"/>
                <a:ext cx="1883914" cy="276999"/>
              </a:xfrm>
              <a:prstGeom prst="rect">
                <a:avLst/>
              </a:prstGeom>
              <a:blipFill rotWithShape="0">
                <a:blip r:embed="rId9"/>
                <a:stretch>
                  <a:fillRect l="-1294" r="-324"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2790495156"/>
                  </p:ext>
                </p:extLst>
              </p:nvPr>
            </p:nvGraphicFramePr>
            <p:xfrm>
              <a:off x="1595120" y="3838734"/>
              <a:ext cx="8615680" cy="731520"/>
            </p:xfrm>
            <a:graphic>
              <a:graphicData uri="http://schemas.openxmlformats.org/drawingml/2006/table">
                <a:tbl>
                  <a:tblPr firstRow="1" firstCol="1" bandRow="1">
                    <a:tableStyleId>{2D5ABB26-0587-4C30-8999-92F81FD0307C}</a:tableStyleId>
                  </a:tblPr>
                  <a:tblGrid>
                    <a:gridCol w="8097452">
                      <a:extLst>
                        <a:ext uri="{9D8B030D-6E8A-4147-A177-3AD203B41FA5}">
                          <a16:colId xmlns:a16="http://schemas.microsoft.com/office/drawing/2014/main" val="20000"/>
                        </a:ext>
                      </a:extLst>
                    </a:gridCol>
                    <a:gridCol w="518228">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m:rPr>
                                        <m:sty m:val="p"/>
                                      </m:rPr>
                                      <a:rPr lang="en-US" sz="2400" kern="100">
                                        <a:effectLst/>
                                        <a:latin typeface="Cambria Math" panose="02040503050406030204" pitchFamily="18" charset="0"/>
                                      </a:rPr>
                                      <m:t>A</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𝑎𝑟𝑔𝑚𝑖𝑛</m:t>
                                    </m:r>
                                  </m:e>
                                  <m:sub>
                                    <m:r>
                                      <a:rPr lang="en-US" sz="2400" kern="100">
                                        <a:effectLst/>
                                        <a:latin typeface="Cambria Math" panose="02040503050406030204" pitchFamily="18" charset="0"/>
                                      </a:rPr>
                                      <m:t>𝑦</m:t>
                                    </m:r>
                                  </m:sub>
                                </m:sSub>
                                <m:d>
                                  <m:dPr>
                                    <m:ctrlPr>
                                      <a:rPr lang="zh-CN" sz="2400" i="1" kern="100">
                                        <a:effectLst/>
                                        <a:latin typeface="Cambria Math" panose="02040503050406030204" pitchFamily="18" charset="0"/>
                                      </a:rPr>
                                    </m:ctrlPr>
                                  </m:dPr>
                                  <m:e>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𝐿</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𝑦</m:t>
                                                </m:r>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r>
                                              <a:rPr lang="en-US" sz="2400" kern="100">
                                                <a:effectLst/>
                                                <a:latin typeface="Cambria Math" panose="02040503050406030204" pitchFamily="18" charset="0"/>
                                              </a:rPr>
                                              <m:t>×</m:t>
                                            </m:r>
                                            <m:sSub>
                                              <m:sSubPr>
                                                <m:ctrlPr>
                                                  <a:rPr lang="zh-CN" sz="2400" i="1" kern="100" smtClean="0">
                                                    <a:solidFill>
                                                      <a:srgbClr val="00B050"/>
                                                    </a:solidFill>
                                                    <a:effectLst/>
                                                    <a:latin typeface="Cambria Math" panose="02040503050406030204" pitchFamily="18" charset="0"/>
                                                  </a:rPr>
                                                </m:ctrlPr>
                                              </m:sSubPr>
                                              <m:e>
                                                <m:r>
                                                  <a:rPr lang="en-US" sz="2400" kern="100">
                                                    <a:solidFill>
                                                      <a:srgbClr val="00B050"/>
                                                    </a:solidFill>
                                                    <a:effectLst/>
                                                    <a:latin typeface="Cambria Math" panose="02040503050406030204" pitchFamily="18" charset="0"/>
                                                  </a:rPr>
                                                  <m:t>𝑤</m:t>
                                                </m:r>
                                              </m:e>
                                              <m:sub>
                                                <m:r>
                                                  <a:rPr lang="en-US" sz="2400" kern="100">
                                                    <a:solidFill>
                                                      <a:srgbClr val="00B050"/>
                                                    </a:solidFill>
                                                    <a:effectLst/>
                                                    <a:latin typeface="Cambria Math" panose="02040503050406030204" pitchFamily="18" charset="0"/>
                                                  </a:rPr>
                                                  <m:t>𝑚</m:t>
                                                </m:r>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𝐴</m:t>
                                                </m:r>
                                              </m:sub>
                                            </m:sSub>
                                            <m:r>
                                              <a:rPr lang="en-US" sz="2400" kern="100">
                                                <a:effectLst/>
                                                <a:latin typeface="Cambria Math" panose="02040503050406030204" pitchFamily="18" charset="0"/>
                                              </a:rPr>
                                              <m:t>)</m:t>
                                            </m:r>
                                          </m:e>
                                        </m:d>
                                      </m:e>
                                    </m:nary>
                                  </m:e>
                                </m:d>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 </a:t>
                          </a:r>
                          <a:endParaRPr lang="zh-CN" sz="2400" kern="100" dirty="0">
                            <a:effectLst/>
                          </a:endParaRPr>
                        </a:p>
                        <a:p>
                          <a:pPr algn="l">
                            <a:spcAft>
                              <a:spcPts val="0"/>
                            </a:spcAft>
                          </a:pPr>
                          <a:r>
                            <a:rPr lang="en-US" sz="2400" kern="100" dirty="0">
                              <a:effectLst/>
                            </a:rPr>
                            <a:t>(9)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2790495156"/>
                  </p:ext>
                </p:extLst>
              </p:nvPr>
            </p:nvGraphicFramePr>
            <p:xfrm>
              <a:off x="1595120" y="3838734"/>
              <a:ext cx="8615680" cy="731520"/>
            </p:xfrm>
            <a:graphic>
              <a:graphicData uri="http://schemas.openxmlformats.org/drawingml/2006/table">
                <a:tbl>
                  <a:tblPr firstRow="1" firstCol="1" bandRow="1">
                    <a:tableStyleId>{2D5ABB26-0587-4C30-8999-92F81FD0307C}</a:tableStyleId>
                  </a:tblPr>
                  <a:tblGrid>
                    <a:gridCol w="8097452"/>
                    <a:gridCol w="518228"/>
                  </a:tblGrid>
                  <a:tr h="731520">
                    <a:tc>
                      <a:txBody>
                        <a:bodyPr/>
                        <a:lstStyle/>
                        <a:p>
                          <a:endParaRPr lang="zh-CN"/>
                        </a:p>
                      </a:txBody>
                      <a:tcPr marL="68580" marR="68580" marT="0" marB="0">
                        <a:blipFill rotWithShape="0">
                          <a:blip r:embed="rId10"/>
                          <a:stretch>
                            <a:fillRect r="-6396" b="-24793"/>
                          </a:stretch>
                        </a:blipFill>
                      </a:tcPr>
                    </a:tc>
                    <a:tc>
                      <a:txBody>
                        <a:bodyPr/>
                        <a:lstStyle/>
                        <a:p>
                          <a:pPr algn="l">
                            <a:spcAft>
                              <a:spcPts val="0"/>
                            </a:spcAft>
                          </a:pPr>
                          <a:r>
                            <a:rPr lang="en-US" sz="2400" kern="100" dirty="0">
                              <a:effectLst/>
                            </a:rPr>
                            <a:t> </a:t>
                          </a:r>
                          <a:endParaRPr lang="zh-CN" sz="2400" kern="100" dirty="0">
                            <a:effectLst/>
                          </a:endParaRPr>
                        </a:p>
                        <a:p>
                          <a:pPr algn="l">
                            <a:spcAft>
                              <a:spcPts val="0"/>
                            </a:spcAft>
                          </a:pPr>
                          <a:r>
                            <a:rPr lang="en-US" sz="2400" kern="100" dirty="0">
                              <a:effectLst/>
                            </a:rPr>
                            <a:t>(9)</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16" name="文本框 15"/>
          <p:cNvSpPr txBox="1"/>
          <p:nvPr/>
        </p:nvSpPr>
        <p:spPr>
          <a:xfrm>
            <a:off x="416560" y="4065508"/>
            <a:ext cx="2712720" cy="369332"/>
          </a:xfrm>
          <a:prstGeom prst="rect">
            <a:avLst/>
          </a:prstGeom>
          <a:noFill/>
        </p:spPr>
        <p:txBody>
          <a:bodyPr wrap="square" rtlCol="0">
            <a:spAutoFit/>
          </a:bodyPr>
          <a:lstStyle/>
          <a:p>
            <a:r>
              <a:rPr lang="en-US" altLang="zh-CN" dirty="0">
                <a:solidFill>
                  <a:schemeClr val="accent2"/>
                </a:solidFill>
              </a:rPr>
              <a:t>after time decay</a:t>
            </a:r>
            <a:endParaRPr lang="zh-CN" altLang="en-US" dirty="0">
              <a:solidFill>
                <a:schemeClr val="accent2"/>
              </a:solidFill>
            </a:endParaRPr>
          </a:p>
        </p:txBody>
      </p:sp>
      <mc:AlternateContent xmlns:mc="http://schemas.openxmlformats.org/markup-compatibility/2006" xmlns:a14="http://schemas.microsoft.com/office/drawing/2010/main">
        <mc:Choice Requires="a14">
          <p:graphicFrame>
            <p:nvGraphicFramePr>
              <p:cNvPr id="17" name="表格 16"/>
              <p:cNvGraphicFramePr>
                <a:graphicFrameLocks noGrp="1"/>
              </p:cNvGraphicFramePr>
              <p:nvPr>
                <p:extLst>
                  <p:ext uri="{D42A27DB-BD31-4B8C-83A1-F6EECF244321}">
                    <p14:modId xmlns:p14="http://schemas.microsoft.com/office/powerpoint/2010/main" val="1379755226"/>
                  </p:ext>
                </p:extLst>
              </p:nvPr>
            </p:nvGraphicFramePr>
            <p:xfrm>
              <a:off x="2336800" y="5482381"/>
              <a:ext cx="9316720" cy="731520"/>
            </p:xfrm>
            <a:graphic>
              <a:graphicData uri="http://schemas.openxmlformats.org/drawingml/2006/table">
                <a:tbl>
                  <a:tblPr firstRow="1" firstCol="1" bandRow="1">
                    <a:tableStyleId>{2D5ABB26-0587-4C30-8999-92F81FD0307C}</a:tableStyleId>
                  </a:tblPr>
                  <a:tblGrid>
                    <a:gridCol w="8596853">
                      <a:extLst>
                        <a:ext uri="{9D8B030D-6E8A-4147-A177-3AD203B41FA5}">
                          <a16:colId xmlns:a16="http://schemas.microsoft.com/office/drawing/2014/main" val="20000"/>
                        </a:ext>
                      </a:extLst>
                    </a:gridCol>
                    <a:gridCol w="719867">
                      <a:extLst>
                        <a:ext uri="{9D8B030D-6E8A-4147-A177-3AD203B41FA5}">
                          <a16:colId xmlns:a16="http://schemas.microsoft.com/office/drawing/2014/main" val="20001"/>
                        </a:ext>
                      </a:extLst>
                    </a:gridCol>
                  </a:tblGrid>
                  <a:tr h="0">
                    <a:tc>
                      <a:txBody>
                        <a:bodyPr/>
                        <a:lstStyle/>
                        <a:p>
                          <a:pPr algn="l">
                            <a:spcAft>
                              <a:spcPts val="0"/>
                            </a:spcAft>
                          </a:pPr>
                          <a14:m>
                            <m:oMathPara xmlns:m="http://schemas.openxmlformats.org/officeDocument/2006/math">
                              <m:oMathParaPr>
                                <m:jc m:val="centerGroup"/>
                              </m:oMathParaPr>
                              <m:oMath xmlns:m="http://schemas.openxmlformats.org/officeDocument/2006/math">
                                <m:sSub>
                                  <m:sSubPr>
                                    <m:ctrlPr>
                                      <a:rPr lang="zh-CN" sz="2400" i="1" kern="100">
                                        <a:effectLst/>
                                        <a:latin typeface="Cambria Math" panose="02040503050406030204" pitchFamily="18" charset="0"/>
                                      </a:rPr>
                                    </m:ctrlPr>
                                  </m:sSubPr>
                                  <m:e>
                                    <m:r>
                                      <m:rPr>
                                        <m:sty m:val="p"/>
                                      </m:rPr>
                                      <a:rPr lang="en-US" sz="2400" kern="100">
                                        <a:effectLst/>
                                        <a:latin typeface="Cambria Math" panose="02040503050406030204" pitchFamily="18" charset="0"/>
                                      </a:rPr>
                                      <m:t>Y</m:t>
                                    </m:r>
                                  </m:e>
                                  <m:sub>
                                    <m:r>
                                      <m:rPr>
                                        <m:sty m:val="p"/>
                                      </m:rPr>
                                      <a:rPr lang="en-US" sz="2400" kern="100">
                                        <a:effectLst/>
                                        <a:latin typeface="Cambria Math" panose="02040503050406030204" pitchFamily="18" charset="0"/>
                                      </a:rPr>
                                      <m:t>A</m:t>
                                    </m:r>
                                    <m:r>
                                      <a:rPr lang="en-US" sz="2400" kern="100">
                                        <a:effectLst/>
                                        <a:latin typeface="Cambria Math" panose="02040503050406030204" pitchFamily="18" charset="0"/>
                                      </a:rPr>
                                      <m:t>,</m:t>
                                    </m:r>
                                    <m:r>
                                      <m:rPr>
                                        <m:sty m:val="p"/>
                                      </m:rPr>
                                      <a:rPr lang="en-US" sz="2400" kern="100">
                                        <a:effectLst/>
                                        <a:latin typeface="Cambria Math" panose="02040503050406030204" pitchFamily="18" charset="0"/>
                                      </a:rPr>
                                      <m:t>μ</m:t>
                                    </m:r>
                                    <m:r>
                                      <a:rPr lang="en-US" sz="2400" kern="100">
                                        <a:effectLst/>
                                        <a:latin typeface="Cambria Math" panose="02040503050406030204" pitchFamily="18" charset="0"/>
                                      </a:rPr>
                                      <m:t>,1</m:t>
                                    </m:r>
                                  </m:sub>
                                </m:sSub>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𝑎𝑟𝑔𝑚𝑖𝑛</m:t>
                                    </m:r>
                                  </m:e>
                                  <m:sub>
                                    <m:r>
                                      <a:rPr lang="en-US" sz="2400" kern="100">
                                        <a:effectLst/>
                                        <a:latin typeface="Cambria Math" panose="02040503050406030204" pitchFamily="18" charset="0"/>
                                      </a:rPr>
                                      <m:t>𝑦</m:t>
                                    </m:r>
                                  </m:sub>
                                </m:sSub>
                                <m:d>
                                  <m:dPr>
                                    <m:ctrlPr>
                                      <a:rPr lang="zh-CN" sz="2400" i="1" kern="100">
                                        <a:effectLst/>
                                        <a:latin typeface="Cambria Math" panose="02040503050406030204" pitchFamily="18" charset="0"/>
                                      </a:rPr>
                                    </m:ctrlPr>
                                  </m:dPr>
                                  <m:e>
                                    <m:nary>
                                      <m:naryPr>
                                        <m:chr m:val="∑"/>
                                        <m:limLoc m:val="subSup"/>
                                        <m:supHide m:val="on"/>
                                        <m:ctrlPr>
                                          <a:rPr lang="zh-CN" sz="2400" i="1" kern="100">
                                            <a:effectLst/>
                                            <a:latin typeface="Cambria Math" panose="02040503050406030204" pitchFamily="18" charset="0"/>
                                          </a:rPr>
                                        </m:ctrlPr>
                                      </m:naryPr>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𝑀</m:t>
                                        </m:r>
                                      </m:sub>
                                      <m:sup/>
                                      <m:e>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𝐿</m:t>
                                            </m:r>
                                            <m:d>
                                              <m:dPr>
                                                <m:ctrlPr>
                                                  <a:rPr lang="zh-CN" sz="2400" i="1" kern="100">
                                                    <a:effectLst/>
                                                    <a:latin typeface="Cambria Math" panose="02040503050406030204" pitchFamily="18" charset="0"/>
                                                  </a:rPr>
                                                </m:ctrlPr>
                                              </m:dPr>
                                              <m:e>
                                                <m:r>
                                                  <a:rPr lang="en-US" sz="2400" kern="100">
                                                    <a:effectLst/>
                                                    <a:latin typeface="Cambria Math" panose="02040503050406030204" pitchFamily="18" charset="0"/>
                                                  </a:rPr>
                                                  <m:t>𝑦</m:t>
                                                </m:r>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𝐾</m:t>
                                                    </m:r>
                                                  </m:e>
                                                  <m:sub>
                                                    <m:r>
                                                      <a:rPr lang="en-US" sz="2400" kern="100">
                                                        <a:effectLst/>
                                                        <a:latin typeface="Cambria Math" panose="02040503050406030204" pitchFamily="18" charset="0"/>
                                                      </a:rPr>
                                                      <m:t>𝐴</m:t>
                                                    </m:r>
                                                    <m:r>
                                                      <a:rPr lang="en-US" sz="2400" kern="100">
                                                        <a:effectLst/>
                                                        <a:latin typeface="Cambria Math" panose="02040503050406030204" pitchFamily="18" charset="0"/>
                                                      </a:rPr>
                                                      <m:t>,</m:t>
                                                    </m:r>
                                                    <m:r>
                                                      <a:rPr lang="en-US" sz="2400" kern="100">
                                                        <a:effectLst/>
                                                        <a:latin typeface="Cambria Math" panose="02040503050406030204" pitchFamily="18" charset="0"/>
                                                      </a:rPr>
                                                      <m:t>𝑚</m:t>
                                                    </m:r>
                                                  </m:sub>
                                                </m:sSub>
                                              </m:e>
                                            </m:d>
                                            <m:r>
                                              <a:rPr lang="en-US" sz="2400" kern="100">
                                                <a:effectLst/>
                                                <a:latin typeface="Cambria Math" panose="02040503050406030204" pitchFamily="18" charset="0"/>
                                              </a:rPr>
                                              <m:t>∙</m:t>
                                            </m:r>
                                            <m:sSub>
                                              <m:sSubPr>
                                                <m:ctrlPr>
                                                  <a:rPr lang="zh-CN" sz="2400" i="1" kern="100">
                                                    <a:effectLst/>
                                                    <a:latin typeface="Cambria Math" panose="02040503050406030204" pitchFamily="18" charset="0"/>
                                                  </a:rPr>
                                                </m:ctrlPr>
                                              </m:sSubPr>
                                              <m:e>
                                                <m:r>
                                                  <a:rPr lang="en-US" sz="2400" kern="100">
                                                    <a:effectLst/>
                                                    <a:latin typeface="Cambria Math" panose="02040503050406030204" pitchFamily="18" charset="0"/>
                                                  </a:rPr>
                                                  <m:t>𝑤</m:t>
                                                </m:r>
                                              </m:e>
                                              <m:sub>
                                                <m:r>
                                                  <a:rPr lang="en-US" sz="2400" kern="100">
                                                    <a:effectLst/>
                                                    <a:latin typeface="Cambria Math" panose="02040503050406030204" pitchFamily="18" charset="0"/>
                                                  </a:rPr>
                                                  <m:t>𝑚</m:t>
                                                </m:r>
                                                <m:r>
                                                  <a:rPr lang="en-US" sz="2400" kern="100">
                                                    <a:effectLst/>
                                                    <a:latin typeface="Cambria Math" panose="02040503050406030204" pitchFamily="18" charset="0"/>
                                                  </a:rPr>
                                                  <m:t>,</m:t>
                                                </m:r>
                                                <m:r>
                                                  <a:rPr lang="en-US" sz="2400" kern="100">
                                                    <a:effectLst/>
                                                    <a:latin typeface="Cambria Math" panose="02040503050406030204" pitchFamily="18" charset="0"/>
                                                  </a:rPr>
                                                  <m:t>𝐴</m:t>
                                                </m:r>
                                              </m:sub>
                                            </m:sSub>
                                            <m:r>
                                              <a:rPr lang="en-US" sz="2400" kern="100">
                                                <a:effectLst/>
                                                <a:latin typeface="Cambria Math" panose="02040503050406030204" pitchFamily="18" charset="0"/>
                                              </a:rPr>
                                              <m:t>∙</m:t>
                                            </m:r>
                                            <m:r>
                                              <a:rPr lang="en-US" sz="2400" kern="100" smtClean="0">
                                                <a:solidFill>
                                                  <a:srgbClr val="00B050"/>
                                                </a:solidFill>
                                                <a:effectLst/>
                                                <a:latin typeface="Cambria Math" panose="02040503050406030204" pitchFamily="18" charset="0"/>
                                              </a:rPr>
                                              <m:t>𝑣</m:t>
                                            </m:r>
                                            <m:d>
                                              <m:dPr>
                                                <m:ctrlPr>
                                                  <a:rPr lang="zh-CN" sz="2400" i="1" kern="100">
                                                    <a:solidFill>
                                                      <a:srgbClr val="00B050"/>
                                                    </a:solidFill>
                                                    <a:effectLst/>
                                                    <a:latin typeface="Cambria Math" panose="02040503050406030204" pitchFamily="18" charset="0"/>
                                                  </a:rPr>
                                                </m:ctrlPr>
                                              </m:dPr>
                                              <m:e>
                                                <m:r>
                                                  <a:rPr lang="en-US" sz="2400" kern="100">
                                                    <a:solidFill>
                                                      <a:srgbClr val="00B050"/>
                                                    </a:solidFill>
                                                    <a:effectLst/>
                                                    <a:latin typeface="Cambria Math" panose="02040503050406030204" pitchFamily="18" charset="0"/>
                                                  </a:rPr>
                                                  <m:t>𝜓</m:t>
                                                </m:r>
                                                <m:d>
                                                  <m:dPr>
                                                    <m:ctrlPr>
                                                      <a:rPr lang="zh-CN" sz="2400" i="1" kern="100">
                                                        <a:solidFill>
                                                          <a:srgbClr val="00B050"/>
                                                        </a:solidFill>
                                                        <a:effectLst/>
                                                        <a:latin typeface="Cambria Math" panose="02040503050406030204" pitchFamily="18" charset="0"/>
                                                      </a:rPr>
                                                    </m:ctrlPr>
                                                  </m:dPr>
                                                  <m:e>
                                                    <m:r>
                                                      <a:rPr lang="en-US" sz="2400" kern="100">
                                                        <a:solidFill>
                                                          <a:srgbClr val="00B050"/>
                                                        </a:solidFill>
                                                        <a:effectLst/>
                                                        <a:latin typeface="Cambria Math" panose="02040503050406030204" pitchFamily="18" charset="0"/>
                                                      </a:rPr>
                                                      <m:t>𝑚</m:t>
                                                    </m:r>
                                                  </m:e>
                                                </m:d>
                                                <m:r>
                                                  <a:rPr lang="en-US" sz="2400" kern="100">
                                                    <a:solidFill>
                                                      <a:srgbClr val="00B050"/>
                                                    </a:solidFill>
                                                    <a:effectLst/>
                                                    <a:latin typeface="Cambria Math" panose="02040503050406030204" pitchFamily="18" charset="0"/>
                                                  </a:rPr>
                                                  <m:t>,</m:t>
                                                </m:r>
                                                <m:r>
                                                  <a:rPr lang="en-US" sz="2400" kern="100">
                                                    <a:solidFill>
                                                      <a:srgbClr val="00B050"/>
                                                    </a:solidFill>
                                                    <a:effectLst/>
                                                    <a:latin typeface="Cambria Math" panose="02040503050406030204" pitchFamily="18" charset="0"/>
                                                  </a:rPr>
                                                  <m:t>𝜓</m:t>
                                                </m:r>
                                                <m:d>
                                                  <m:dPr>
                                                    <m:ctrlPr>
                                                      <a:rPr lang="zh-CN" sz="2400" i="1" kern="100">
                                                        <a:solidFill>
                                                          <a:srgbClr val="00B050"/>
                                                        </a:solidFill>
                                                        <a:effectLst/>
                                                        <a:latin typeface="Cambria Math" panose="02040503050406030204" pitchFamily="18" charset="0"/>
                                                      </a:rPr>
                                                    </m:ctrlPr>
                                                  </m:dPr>
                                                  <m:e>
                                                    <m:r>
                                                      <a:rPr lang="en-US" sz="2400" kern="100">
                                                        <a:solidFill>
                                                          <a:srgbClr val="00B050"/>
                                                        </a:solidFill>
                                                        <a:effectLst/>
                                                        <a:latin typeface="Cambria Math" panose="02040503050406030204" pitchFamily="18" charset="0"/>
                                                      </a:rPr>
                                                      <m:t>𝜇</m:t>
                                                    </m:r>
                                                  </m:e>
                                                </m:d>
                                              </m:e>
                                            </m:d>
                                          </m:e>
                                        </m:d>
                                      </m:e>
                                    </m:nary>
                                  </m:e>
                                </m:d>
                              </m:oMath>
                            </m:oMathPara>
                          </a14:m>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a:effectLst/>
                            </a:rPr>
                            <a:t> </a:t>
                          </a:r>
                        </a:p>
                        <a:p>
                          <a:pPr algn="l">
                            <a:spcAft>
                              <a:spcPts val="0"/>
                            </a:spcAft>
                          </a:pPr>
                          <a:r>
                            <a:rPr lang="en-US" sz="2400" kern="100" dirty="0">
                              <a:effectLst/>
                            </a:rPr>
                            <a:t>(10)</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bl>
              </a:graphicData>
            </a:graphic>
          </p:graphicFrame>
        </mc:Choice>
        <mc:Fallback xmlns="">
          <p:graphicFrame>
            <p:nvGraphicFramePr>
              <p:cNvPr id="17" name="表格 16"/>
              <p:cNvGraphicFramePr>
                <a:graphicFrameLocks noGrp="1"/>
              </p:cNvGraphicFramePr>
              <p:nvPr>
                <p:extLst>
                  <p:ext uri="{D42A27DB-BD31-4B8C-83A1-F6EECF244321}">
                    <p14:modId xmlns:p14="http://schemas.microsoft.com/office/powerpoint/2010/main" val="1379755226"/>
                  </p:ext>
                </p:extLst>
              </p:nvPr>
            </p:nvGraphicFramePr>
            <p:xfrm>
              <a:off x="2336800" y="5482381"/>
              <a:ext cx="9316720" cy="731520"/>
            </p:xfrm>
            <a:graphic>
              <a:graphicData uri="http://schemas.openxmlformats.org/drawingml/2006/table">
                <a:tbl>
                  <a:tblPr firstRow="1" firstCol="1" bandRow="1">
                    <a:tableStyleId>{2D5ABB26-0587-4C30-8999-92F81FD0307C}</a:tableStyleId>
                  </a:tblPr>
                  <a:tblGrid>
                    <a:gridCol w="8596853"/>
                    <a:gridCol w="719867"/>
                  </a:tblGrid>
                  <a:tr h="731520">
                    <a:tc>
                      <a:txBody>
                        <a:bodyPr/>
                        <a:lstStyle/>
                        <a:p>
                          <a:endParaRPr lang="zh-CN"/>
                        </a:p>
                      </a:txBody>
                      <a:tcPr marL="68580" marR="68580" marT="0" marB="0">
                        <a:blipFill rotWithShape="0">
                          <a:blip r:embed="rId11"/>
                          <a:stretch>
                            <a:fillRect r="-8363" b="-24793"/>
                          </a:stretch>
                        </a:blipFill>
                      </a:tcPr>
                    </a:tc>
                    <a:tc>
                      <a:txBody>
                        <a:bodyPr/>
                        <a:lstStyle/>
                        <a:p>
                          <a:pPr algn="l">
                            <a:spcAft>
                              <a:spcPts val="0"/>
                            </a:spcAft>
                          </a:pPr>
                          <a:r>
                            <a:rPr lang="en-US" sz="2400" kern="100" dirty="0">
                              <a:effectLst/>
                            </a:rPr>
                            <a:t> </a:t>
                          </a:r>
                          <a:endParaRPr lang="en-US" sz="2400" kern="100" dirty="0" smtClean="0">
                            <a:effectLst/>
                          </a:endParaRPr>
                        </a:p>
                        <a:p>
                          <a:pPr algn="l">
                            <a:spcAft>
                              <a:spcPts val="0"/>
                            </a:spcAft>
                          </a:pPr>
                          <a:r>
                            <a:rPr lang="en-US" sz="2400" kern="100" dirty="0" smtClean="0">
                              <a:effectLst/>
                            </a:rPr>
                            <a:t>(</a:t>
                          </a:r>
                          <a:r>
                            <a:rPr lang="en-US" sz="2400" kern="100" dirty="0">
                              <a:effectLst/>
                            </a:rPr>
                            <a:t>10)</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18" name="文本框 17"/>
          <p:cNvSpPr txBox="1"/>
          <p:nvPr/>
        </p:nvSpPr>
        <p:spPr>
          <a:xfrm>
            <a:off x="416560" y="5482381"/>
            <a:ext cx="1859280" cy="646331"/>
          </a:xfrm>
          <a:prstGeom prst="rect">
            <a:avLst/>
          </a:prstGeom>
          <a:noFill/>
        </p:spPr>
        <p:txBody>
          <a:bodyPr wrap="square" rtlCol="0">
            <a:spAutoFit/>
          </a:bodyPr>
          <a:lstStyle/>
          <a:p>
            <a:r>
              <a:rPr lang="en-US" altLang="zh-CN" dirty="0">
                <a:solidFill>
                  <a:schemeClr val="accent2"/>
                </a:solidFill>
              </a:rPr>
              <a:t>after day of week </a:t>
            </a:r>
          </a:p>
          <a:p>
            <a:r>
              <a:rPr lang="en-US" altLang="zh-CN" dirty="0">
                <a:solidFill>
                  <a:schemeClr val="accent2"/>
                </a:solidFill>
              </a:rPr>
              <a:t>        factor</a:t>
            </a:r>
            <a:endParaRPr lang="zh-CN" altLang="en-US" dirty="0">
              <a:solidFill>
                <a:schemeClr val="accent2"/>
              </a:solidFill>
            </a:endParaRPr>
          </a:p>
        </p:txBody>
      </p:sp>
      <p:sp>
        <p:nvSpPr>
          <p:cNvPr id="19" name="下箭头 18"/>
          <p:cNvSpPr/>
          <p:nvPr/>
        </p:nvSpPr>
        <p:spPr>
          <a:xfrm>
            <a:off x="5208051" y="4815355"/>
            <a:ext cx="484632" cy="560340"/>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2693520" y="6369149"/>
                <a:ext cx="31513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ED7D31"/>
                          </a:solidFill>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𝑑𝑎𝑦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solidFill>
                            <a:srgbClr val="ED7D31"/>
                          </a:solidFill>
                          <a:latin typeface="Cambria Math" panose="02040503050406030204" pitchFamily="18" charset="0"/>
                        </a:rPr>
                        <m:t>𝑝𝑟𝑒𝑑𝑖𝑐𝑡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𝑠𝑒𝑔𝑚𝑒𝑛𝑡</m:t>
                      </m:r>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2693520" y="6369149"/>
                <a:ext cx="3151311" cy="276999"/>
              </a:xfrm>
              <a:prstGeom prst="rect">
                <a:avLst/>
              </a:prstGeom>
              <a:blipFill rotWithShape="0">
                <a:blip r:embed="rId12"/>
                <a:stretch>
                  <a:fillRect l="-580" t="-2222" r="-1741"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5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arn(inVertical)">
                                      <p:cBhvr>
                                        <p:cTn id="46" dur="500"/>
                                        <p:tgtEl>
                                          <p:spTgt spid="16"/>
                                        </p:tgtEl>
                                      </p:cBhvr>
                                    </p:animEffect>
                                  </p:childTnLst>
                                </p:cTn>
                              </p:par>
                              <p:par>
                                <p:cTn id="47" presetID="16" presetClass="entr" presetSubtype="21"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arn(inVertical)">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arn(inVertical)">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inVertical)">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barn(inVertical)">
                                      <p:cBhvr>
                                        <p:cTn id="7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P spid="10" grpId="0"/>
      <p:bldP spid="11" grpId="0"/>
      <p:bldP spid="12" grpId="0"/>
      <p:bldP spid="14" grpId="0"/>
      <p:bldP spid="16" grpId="0"/>
      <p:bldP spid="18" grpId="0"/>
      <p:bldP spid="19" grpId="0" animBg="1"/>
      <p:bldP spid="2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1526</Words>
  <Application>Microsoft Office PowerPoint</Application>
  <PresentationFormat>宽屏</PresentationFormat>
  <Paragraphs>238</Paragraphs>
  <Slides>17</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KaiTi</vt:lpstr>
      <vt:lpstr>宋体</vt:lpstr>
      <vt:lpstr>Microsoft YaHei</vt:lpstr>
      <vt:lpstr>Arial</vt:lpstr>
      <vt:lpstr>Calibri</vt:lpstr>
      <vt:lpstr>Calibri Light</vt:lpstr>
      <vt:lpstr>Cambria Math</vt:lpstr>
      <vt:lpstr>tahoma</vt:lpstr>
      <vt:lpstr>Times New Roman</vt:lpstr>
      <vt:lpstr>Office 主题</vt:lpstr>
      <vt:lpstr>IJCAI-17 The Forecasting of Consumers’ traffic for Merchants of Koubei</vt:lpstr>
      <vt:lpstr>Outline</vt:lpstr>
      <vt:lpstr>Competition introduction </vt:lpstr>
      <vt:lpstr>Data introduction </vt:lpstr>
      <vt:lpstr>Solution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IJCAI-17 The Forecasting of </dc:title>
  <dc:creator>BRYAN</dc:creator>
  <cp:lastModifiedBy>T111789</cp:lastModifiedBy>
  <cp:revision>100</cp:revision>
  <dcterms:created xsi:type="dcterms:W3CDTF">2017-08-13T16:06:08Z</dcterms:created>
  <dcterms:modified xsi:type="dcterms:W3CDTF">2017-08-21T13:41:46Z</dcterms:modified>
</cp:coreProperties>
</file>