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3" r:id="rId16"/>
    <p:sldId id="263" r:id="rId17"/>
    <p:sldId id="26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1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7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2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3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2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7BD04-3252-4452-90F8-EDA468B36899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frgs.br/~comba/papers/thesis/diss-leonardo.pdf" TargetMode="External"/><Relationship Id="rId2" Type="http://schemas.openxmlformats.org/officeDocument/2006/relationships/hyperlink" Target="http://www.cs.wustl.edu/~taoju/research/dualContour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Cubical Marching Squares (CMS)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John </a:t>
            </a:r>
            <a:r>
              <a:rPr lang="en-US" dirty="0" err="1" smtClean="0"/>
              <a:t>Mecham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Generation [Ambiguous case]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35316" cy="4351338"/>
          </a:xfrm>
        </p:spPr>
        <p:txBody>
          <a:bodyPr/>
          <a:lstStyle/>
          <a:p>
            <a:r>
              <a:rPr lang="en-US" dirty="0" smtClean="0"/>
              <a:t>If case 3.1 were chosen</a:t>
            </a:r>
            <a:br>
              <a:rPr lang="en-US" dirty="0" smtClean="0"/>
            </a:br>
            <a:r>
              <a:rPr lang="en-US" dirty="0" smtClean="0"/>
              <a:t> generated geometry: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11" y="2818093"/>
            <a:ext cx="2246647" cy="228385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73515" y="1825625"/>
            <a:ext cx="58353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case 3.2 were chosen </a:t>
            </a:r>
            <a:br>
              <a:rPr lang="en-US" dirty="0" smtClean="0"/>
            </a:br>
            <a:r>
              <a:rPr lang="en-US" dirty="0" smtClean="0"/>
              <a:t>generated geometry: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327" y="2743154"/>
            <a:ext cx="2584284" cy="2516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2863" y="5664451"/>
            <a:ext cx="848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 you can see in the 3.1 case intersecting triangles are generated which shouldn’t occur!</a:t>
            </a:r>
          </a:p>
          <a:p>
            <a:pPr algn="ctr"/>
            <a:r>
              <a:rPr lang="en-US" dirty="0" smtClean="0"/>
              <a:t>But how do we generate these red points any way?</a:t>
            </a:r>
          </a:p>
          <a:p>
            <a:pPr algn="ctr"/>
            <a:r>
              <a:rPr lang="en-US" dirty="0" smtClean="0"/>
              <a:t>Also note AT MOST 4 segment can ever be generated per 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Generation [additional points]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known how to generate the correct case. But as you noticed in previous problem the surface may need more points. How do we generate these? [What follows is my guess]</a:t>
            </a:r>
            <a:endParaRPr lang="en-US" dirty="0"/>
          </a:p>
          <a:p>
            <a:r>
              <a:rPr lang="en-US" dirty="0" smtClean="0"/>
              <a:t>We use something developed in </a:t>
            </a:r>
            <a:r>
              <a:rPr lang="en-US" dirty="0" err="1" smtClean="0">
                <a:hlinkClick r:id="rId2"/>
              </a:rPr>
              <a:t>Schaffner’s</a:t>
            </a:r>
            <a:r>
              <a:rPr lang="en-US" dirty="0" smtClean="0">
                <a:hlinkClick r:id="rId2"/>
              </a:rPr>
              <a:t> paper</a:t>
            </a:r>
            <a:r>
              <a:rPr lang="en-US" dirty="0" smtClean="0"/>
              <a:t> which finds the isopoints of the cube using the different edge values and normals.</a:t>
            </a:r>
          </a:p>
          <a:p>
            <a:r>
              <a:rPr lang="en-US" dirty="0" smtClean="0"/>
              <a:t>Leonardo Augusto Schmitz came up with a simple iterative algorithm for this. [</a:t>
            </a:r>
            <a:r>
              <a:rPr lang="en-US" dirty="0" smtClean="0">
                <a:hlinkClick r:id="rId3"/>
              </a:rPr>
              <a:t>4.2.1 Particle-based feature approximation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Next I will introduce Augusto Schmitz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Particle-based feature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originally based on 3D trilinear approximation</a:t>
            </a:r>
          </a:p>
          <a:p>
            <a:pPr lvl="1"/>
            <a:r>
              <a:rPr lang="en-US" sz="2200" dirty="0" smtClean="0"/>
              <a:t>It’s trivial to reduce 2D</a:t>
            </a:r>
          </a:p>
          <a:p>
            <a:pPr lvl="1"/>
            <a:r>
              <a:rPr lang="en-US" sz="2200" dirty="0" smtClean="0"/>
              <a:t>Originally used for DC. Can be used for CMS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4200"/>
            <a:ext cx="561975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7474" y="3124200"/>
            <a:ext cx="5149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It’s really just a local minimization problem.</a:t>
            </a:r>
          </a:p>
          <a:p>
            <a:r>
              <a:rPr lang="en-US" dirty="0" err="1" smtClean="0"/>
              <a:t>Schaffner</a:t>
            </a:r>
            <a:r>
              <a:rPr lang="en-US" dirty="0" smtClean="0"/>
              <a:t> </a:t>
            </a:r>
            <a:r>
              <a:rPr lang="en-US" dirty="0" smtClean="0"/>
              <a:t>also provides a technique that is more accurate but relies heavily on QR decomposition of a matrix </a:t>
            </a:r>
          </a:p>
          <a:p>
            <a:endParaRPr lang="en-US" dirty="0"/>
          </a:p>
          <a:p>
            <a:r>
              <a:rPr lang="en-US" dirty="0" err="1" smtClean="0"/>
              <a:t>Schaffner</a:t>
            </a:r>
            <a:r>
              <a:rPr lang="en-US" dirty="0" smtClean="0"/>
              <a:t> </a:t>
            </a:r>
            <a:r>
              <a:rPr lang="en-US" dirty="0" smtClean="0"/>
              <a:t>method was also extremely sensitive to floating point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56" y="3611988"/>
            <a:ext cx="3193131" cy="3246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Generation [additional points]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27143" cy="4351338"/>
          </a:xfrm>
        </p:spPr>
        <p:txBody>
          <a:bodyPr/>
          <a:lstStyle/>
          <a:p>
            <a:r>
              <a:rPr lang="en-US" dirty="0" smtClean="0"/>
              <a:t>So back to how we generate those red points?</a:t>
            </a:r>
          </a:p>
          <a:p>
            <a:pPr lvl="1"/>
            <a:r>
              <a:rPr lang="en-US" dirty="0" smtClean="0"/>
              <a:t>Note we only need to generate it if the angle between edge points are still “large” (heuristic).</a:t>
            </a:r>
          </a:p>
          <a:p>
            <a:pPr lvl="1"/>
            <a:r>
              <a:rPr lang="en-US" dirty="0" smtClean="0"/>
              <a:t>Example below is for case 3.2, The procedure be extended to all cases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343" y="1325518"/>
            <a:ext cx="2533650" cy="2466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242" y="3611989"/>
            <a:ext cx="3193131" cy="32460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62798" y="3427322"/>
            <a:ext cx="99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3.2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From Faces to Cells</a:t>
            </a:r>
            <a:br>
              <a:rPr lang="en-US" dirty="0" smtClean="0"/>
            </a:br>
            <a:r>
              <a:rPr lang="en-US" dirty="0" smtClean="0"/>
              <a:t>Cell Tracing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have all the segments of the faces. How do we get the triangles for the cell?</a:t>
            </a:r>
          </a:p>
          <a:p>
            <a:r>
              <a:rPr lang="en-US" dirty="0" smtClean="0"/>
              <a:t>Step 1: Trace segments together to form “components”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75" y="3425923"/>
            <a:ext cx="2839704" cy="3030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7009" y="3425923"/>
            <a:ext cx="6144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Tables can be used to make component tracing simpler. Components form loops.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After you have components each component *can* sample for one additional point.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Next slide will go more in-depth on this topic</a:t>
            </a:r>
          </a:p>
        </p:txBody>
      </p:sp>
    </p:spTree>
    <p:extLst>
      <p:ext uri="{BB962C8B-B14F-4D97-AF65-F5344CB8AC3E}">
        <p14:creationId xmlns:p14="http://schemas.microsoft.com/office/powerpoint/2010/main" val="37302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Feature Point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CMS paper suggests we use “</a:t>
            </a:r>
            <a:r>
              <a:rPr lang="en-US" dirty="0" err="1" smtClean="0"/>
              <a:t>Kobbelt</a:t>
            </a:r>
            <a:r>
              <a:rPr lang="en-US" dirty="0" smtClean="0"/>
              <a:t> et al” algorithm</a:t>
            </a:r>
          </a:p>
          <a:p>
            <a:pPr lvl="1"/>
            <a:r>
              <a:rPr lang="en-US" dirty="0" smtClean="0"/>
              <a:t>Relies on singular value decomposition. </a:t>
            </a:r>
          </a:p>
          <a:p>
            <a:pPr lvl="1"/>
            <a:r>
              <a:rPr lang="en-US" dirty="0" smtClean="0"/>
              <a:t>We may instead be able to extend the Schmitz algorithm to work for components.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Once this point has been generated a triangle fan can be created. Where the point p is the middle point.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00" y="2269893"/>
            <a:ext cx="3078832" cy="432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545" y="4392381"/>
            <a:ext cx="24003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Subdivision [Introduction]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I have told you have we have started with an octree. </a:t>
            </a:r>
          </a:p>
          <a:p>
            <a:r>
              <a:rPr lang="en-US" dirty="0" smtClean="0"/>
              <a:t>However when you make this octree you must decide whether or not to subdivide a cell or node.</a:t>
            </a:r>
          </a:p>
          <a:p>
            <a:endParaRPr lang="en-US" dirty="0"/>
          </a:p>
          <a:p>
            <a:r>
              <a:rPr lang="en-US" dirty="0" smtClean="0"/>
              <a:t>For each face of cell</a:t>
            </a:r>
          </a:p>
          <a:p>
            <a:pPr lvl="1"/>
            <a:r>
              <a:rPr lang="en-US" dirty="0" smtClean="0"/>
              <a:t>If face has edge ambiguity</a:t>
            </a:r>
          </a:p>
          <a:p>
            <a:pPr lvl="2"/>
            <a:r>
              <a:rPr lang="en-US" dirty="0" smtClean="0"/>
              <a:t>Subdivide cell  </a:t>
            </a:r>
            <a:endParaRPr lang="en-US" dirty="0"/>
          </a:p>
        </p:txBody>
      </p:sp>
      <p:pic>
        <p:nvPicPr>
          <p:cNvPr id="4098" name="Picture 2" descr="http://upload.wikimedia.org/wikipedia/commons/thumb/2/20/Octree2.svg/400px-Octre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562500"/>
            <a:ext cx="4379495" cy="25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0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Subdivision [Cont.]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this “edge” ambiguity?</a:t>
            </a:r>
          </a:p>
          <a:p>
            <a:pPr lvl="1"/>
            <a:r>
              <a:rPr lang="en-US" dirty="0" smtClean="0"/>
              <a:t>We use the surface normals (</a:t>
            </a:r>
            <a:r>
              <a:rPr lang="en-US" dirty="0" err="1" smtClean="0"/>
              <a:t>hermite</a:t>
            </a:r>
            <a:r>
              <a:rPr lang="en-US" dirty="0" smtClean="0"/>
              <a:t> data) and a heuristic to see if the cell needs to be subdivided.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524" y="3130967"/>
            <a:ext cx="4010025" cy="2200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8779" y="5534526"/>
            <a:ext cx="1029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is face case 2. The dot products of normals tell us that the angle between the normal is too large so subdivision of cell should occur (seen in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data structures</a:t>
            </a:r>
          </a:p>
          <a:p>
            <a:r>
              <a:rPr lang="en-US" dirty="0" smtClean="0"/>
              <a:t>Program organization</a:t>
            </a:r>
          </a:p>
          <a:p>
            <a:r>
              <a:rPr lang="en-US" dirty="0" smtClean="0"/>
              <a:t>Multi Materials</a:t>
            </a:r>
          </a:p>
          <a:p>
            <a:r>
              <a:rPr lang="en-US" dirty="0" smtClean="0"/>
              <a:t>Mystery algorithm - </a:t>
            </a:r>
            <a:r>
              <a:rPr lang="en-US" dirty="0" smtClean="0"/>
              <a:t>“</a:t>
            </a:r>
            <a:r>
              <a:rPr lang="en-US" dirty="0" err="1" smtClean="0"/>
              <a:t>Kobbelt</a:t>
            </a:r>
            <a:r>
              <a:rPr lang="en-US" dirty="0" smtClean="0"/>
              <a:t> et al”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CMS / Dual Contour (DC) / Marching Cubes – are all types of </a:t>
            </a:r>
            <a:r>
              <a:rPr lang="en-US" dirty="0" err="1" smtClean="0"/>
              <a:t>isosurface</a:t>
            </a:r>
            <a:r>
              <a:rPr lang="en-US" dirty="0" smtClean="0"/>
              <a:t> extraction algorithms</a:t>
            </a:r>
          </a:p>
          <a:p>
            <a:pPr lvl="1"/>
            <a:r>
              <a:rPr lang="en-US" dirty="0" smtClean="0"/>
              <a:t>These algorithms are concerned with extracting surface data (triangles) from volume data</a:t>
            </a:r>
          </a:p>
          <a:p>
            <a:pPr lvl="1"/>
            <a:r>
              <a:rPr lang="en-US" dirty="0" smtClean="0"/>
              <a:t>Volume data usually starts out as depth data (e.g. MRI)</a:t>
            </a:r>
          </a:p>
          <a:p>
            <a:pPr lvl="1"/>
            <a:r>
              <a:rPr lang="en-US" dirty="0" smtClean="0"/>
              <a:t>Additionally surface normals are extracted</a:t>
            </a:r>
          </a:p>
          <a:p>
            <a:pPr lvl="2"/>
            <a:r>
              <a:rPr lang="en-US" dirty="0" smtClean="0"/>
              <a:t>If surface normals aren’t explicitly known they can be approximated from depth data</a:t>
            </a:r>
          </a:p>
          <a:p>
            <a:pPr lvl="2"/>
            <a:r>
              <a:rPr lang="en-US" dirty="0" smtClean="0"/>
              <a:t>These normals are known as “</a:t>
            </a:r>
            <a:r>
              <a:rPr lang="en-US" i="1" dirty="0" err="1"/>
              <a:t>Hermite</a:t>
            </a:r>
            <a:r>
              <a:rPr lang="en-US" i="1" dirty="0"/>
              <a:t> </a:t>
            </a:r>
            <a:r>
              <a:rPr lang="en-US" i="1" dirty="0" smtClean="0"/>
              <a:t>data”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Modern </a:t>
            </a:r>
            <a:r>
              <a:rPr lang="en-US" dirty="0" err="1" smtClean="0"/>
              <a:t>Isosurface</a:t>
            </a:r>
            <a:r>
              <a:rPr lang="en-US" dirty="0" smtClean="0"/>
              <a:t> extraction algorithms use depth and normal data.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Marching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Cube intersection</a:t>
            </a:r>
          </a:p>
          <a:p>
            <a:pPr lvl="1"/>
            <a:r>
              <a:rPr lang="en-US" dirty="0" smtClean="0"/>
              <a:t>Each corner of the cube has an associated value </a:t>
            </a:r>
          </a:p>
          <a:p>
            <a:pPr lvl="1"/>
            <a:r>
              <a:rPr lang="en-US" dirty="0" smtClean="0"/>
              <a:t>Above a certain value it’s considered inside the surface and below a certain value it’s “outside” the surface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By interpolation we obtain points on the surface</a:t>
            </a:r>
            <a:endParaRPr lang="en-US" dirty="0"/>
          </a:p>
        </p:txBody>
      </p:sp>
      <p:pic>
        <p:nvPicPr>
          <p:cNvPr id="2050" name="Picture 2" descr="http://groups.csail.mit.edu/graphics/classes/6.838/S98/meetings/m7/MCubes_1d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99"/>
          <a:stretch/>
        </p:blipFill>
        <p:spPr bwMode="auto">
          <a:xfrm>
            <a:off x="6496050" y="3167188"/>
            <a:ext cx="4857750" cy="83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8" y="3584241"/>
            <a:ext cx="3457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Marching Cubes [cont.]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5386"/>
          </a:xfrm>
        </p:spPr>
        <p:txBody>
          <a:bodyPr>
            <a:normAutofit/>
          </a:bodyPr>
          <a:lstStyle/>
          <a:p>
            <a:r>
              <a:rPr lang="en-US" dirty="0" smtClean="0"/>
              <a:t>Using corner information </a:t>
            </a:r>
          </a:p>
          <a:p>
            <a:pPr lvl="1"/>
            <a:r>
              <a:rPr lang="en-US" dirty="0" smtClean="0"/>
              <a:t>Each corner of cube is classified as inside/outside</a:t>
            </a:r>
          </a:p>
          <a:p>
            <a:pPr lvl="1"/>
            <a:r>
              <a:rPr lang="en-US" dirty="0" smtClean="0"/>
              <a:t>Points on surface are calculated (red dots in previous slides)</a:t>
            </a:r>
          </a:p>
          <a:p>
            <a:pPr lvl="1"/>
            <a:r>
              <a:rPr lang="en-US" dirty="0" smtClean="0"/>
              <a:t>Points on surface are convert to triangles based on cube’s classification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3074" name="Picture 2" descr="http://daac.hpc.mil/gettingStarted/images/Marching_Cubes_combinatio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769" y="3696118"/>
            <a:ext cx="4494031" cy="278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0551" y="3696118"/>
            <a:ext cx="6352037" cy="3416320"/>
          </a:xfrm>
          <a:prstGeom prst="rect">
            <a:avLst/>
          </a:prstGeom>
          <a:noFill/>
          <a:ln w="3175" cap="sq" cmpd="dbl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Pro’s: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Simple </a:t>
            </a:r>
            <a:r>
              <a:rPr lang="en-US" sz="2400" dirty="0" smtClean="0"/>
              <a:t>- Only </a:t>
            </a:r>
            <a:r>
              <a:rPr lang="en-US" sz="2400" dirty="0"/>
              <a:t>need to know depth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Localized - Doesn’t </a:t>
            </a:r>
            <a:r>
              <a:rPr lang="en-US" sz="2400" dirty="0"/>
              <a:t>need to know about neighboring cubes (Dual Contour)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Con’s: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Doesn’t work for sharp corners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Very inaccurate (generates incorrect surface)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4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Algorithm works by breaking 6 faces of the cube into 2D planes</a:t>
            </a:r>
          </a:p>
          <a:p>
            <a:r>
              <a:rPr lang="en-US" dirty="0" smtClean="0"/>
              <a:t>Segments on each face are generated then wrapped together to generate the triangles of the cell.</a:t>
            </a:r>
          </a:p>
          <a:p>
            <a:r>
              <a:rPr lang="en-US" dirty="0" smtClean="0"/>
              <a:t>CMS = Face Segment Algorithm + Tracing Algorithm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5045"/>
            <a:ext cx="6327316" cy="1797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1690688"/>
            <a:ext cx="2820353" cy="20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input data (CMS)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dirty="0" smtClean="0"/>
              <a:t>Takes a grid or octree structure with normals and defined intersections</a:t>
            </a:r>
            <a:endParaRPr lang="en-US" dirty="0"/>
          </a:p>
        </p:txBody>
      </p:sp>
      <p:pic>
        <p:nvPicPr>
          <p:cNvPr id="1028" name="Picture 4" descr="https://upvoid.com/m/i/2013/t/volume.png.640x0_q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370221"/>
            <a:ext cx="5715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33963" y="6196514"/>
            <a:ext cx="61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 lines are surface normals at intersection points of the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Breaks cube into 6 squares. Outputs segments for each square.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square is classified in a similar way as marching cubes</a:t>
            </a:r>
          </a:p>
          <a:p>
            <a:r>
              <a:rPr lang="en-US" dirty="0" smtClean="0"/>
              <a:t>Points on the edge are found like in marching cubes.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52" y="2366193"/>
            <a:ext cx="4856747" cy="19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Generation [Ambiguous case]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3 is ambiguous so which do you choose?</a:t>
            </a:r>
          </a:p>
          <a:p>
            <a:pPr lvl="1"/>
            <a:r>
              <a:rPr lang="en-US" dirty="0" smtClean="0"/>
              <a:t>We use the normal data to tell which case (3.1 or 3.2) has a smaller angle between the normals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384" y="3132615"/>
            <a:ext cx="2182479" cy="22186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3800" y="3841816"/>
            <a:ext cx="27345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&lt;- Is this case 3.1 or 3.2?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525" y="4660213"/>
            <a:ext cx="4856747" cy="19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Generation [Ambiguous case]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53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determine if it’s case 3.1 or 3.2 we compare the angles produced in each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Case 3.2 has lower angles so it’s correct. </a:t>
            </a:r>
          </a:p>
          <a:p>
            <a:r>
              <a:rPr lang="en-US" dirty="0" smtClean="0"/>
              <a:t>Some form of a heuristic will have to be use for edge cases.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34" y="2938533"/>
            <a:ext cx="2389990" cy="24295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05" y="2938533"/>
            <a:ext cx="2389990" cy="24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</TotalTime>
  <Words>939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Introduction to Cubical Marching Squares (CMS)</vt:lpstr>
      <vt:lpstr>Background </vt:lpstr>
      <vt:lpstr>Introduction to Marching Cubes</vt:lpstr>
      <vt:lpstr>Introduction to Marching Cubes [cont.]</vt:lpstr>
      <vt:lpstr>CMS Overview</vt:lpstr>
      <vt:lpstr>The input data (CMS)</vt:lpstr>
      <vt:lpstr>Segment Generation</vt:lpstr>
      <vt:lpstr>Segment Generation [Ambiguous case]</vt:lpstr>
      <vt:lpstr>Segment Generation [Ambiguous case]</vt:lpstr>
      <vt:lpstr>Segment Generation [Ambiguous case]</vt:lpstr>
      <vt:lpstr>Segment Generation [additional points]</vt:lpstr>
      <vt:lpstr>Particle-based feature approximation</vt:lpstr>
      <vt:lpstr>Segment Generation [additional points]</vt:lpstr>
      <vt:lpstr>From Faces to Cells Cell Tracing Algorithm</vt:lpstr>
      <vt:lpstr>Component Feature Point Sampling</vt:lpstr>
      <vt:lpstr>Cell Subdivision [Introduction]</vt:lpstr>
      <vt:lpstr>Cell Subdivision [Cont.]</vt:lpstr>
      <vt:lpstr>Next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Cubical Marching Squares (CMS)</dc:title>
  <dc:creator>0xFFFF</dc:creator>
  <cp:lastModifiedBy>0xFFFF</cp:lastModifiedBy>
  <cp:revision>27</cp:revision>
  <dcterms:created xsi:type="dcterms:W3CDTF">2015-02-06T23:22:51Z</dcterms:created>
  <dcterms:modified xsi:type="dcterms:W3CDTF">2015-02-07T03:25:28Z</dcterms:modified>
</cp:coreProperties>
</file>