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9FBFB"/>
    <a:srgbClr val="000000"/>
    <a:srgbClr val="AB1500"/>
    <a:srgbClr val="AB4642"/>
    <a:srgbClr val="38D3AA"/>
    <a:srgbClr val="73FDD6"/>
    <a:srgbClr val="FF7D41"/>
    <a:srgbClr val="F4B183"/>
    <a:srgbClr val="7C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79"/>
    <p:restoredTop sz="94743"/>
  </p:normalViewPr>
  <p:slideViewPr>
    <p:cSldViewPr snapToGrid="0">
      <p:cViewPr varScale="1">
        <p:scale>
          <a:sx n="111" d="100"/>
          <a:sy n="111" d="100"/>
        </p:scale>
        <p:origin x="200" y="20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37B2D8-7AE4-AF40-847F-78BE659E3D7F}" type="datetimeFigureOut">
              <a:rPr lang="en-US"/>
              <a:pPr>
                <a:defRPr/>
              </a:pPr>
              <a:t>6/14/17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425B6B6-7BDF-7543-BB80-1E8CD5DFB3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52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5B6B6-7BDF-7543-BB80-1E8CD5DFB3A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7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2775" y="4867275"/>
            <a:ext cx="119221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FFFFFF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FFFFFF"/>
                </a:solidFill>
                <a:cs typeface="Arial" charset="0"/>
              </a:rPr>
              <a:t>IBM Corporation</a:t>
            </a: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406900" y="0"/>
            <a:ext cx="4454525" cy="51435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55675" y="4687366"/>
            <a:ext cx="631978" cy="25610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6" name="Subtitle 2"/>
          <p:cNvSpPr>
            <a:spLocks noGrp="1"/>
          </p:cNvSpPr>
          <p:nvPr>
            <p:ph type="subTitle" idx="11"/>
          </p:nvPr>
        </p:nvSpPr>
        <p:spPr>
          <a:xfrm>
            <a:off x="597694" y="1771739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592933" y="595409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89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51435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2462706"/>
            <a:ext cx="631978" cy="25610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FFFFFF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FFFFFF"/>
                </a:solidFill>
                <a:cs typeface="Arial" charset="0"/>
              </a:rPr>
              <a:t>IBM Corporation</a:t>
            </a:r>
          </a:p>
        </p:txBody>
      </p:sp>
      <p:sp>
        <p:nvSpPr>
          <p:cNvPr id="57" name="Subtitle 2"/>
          <p:cNvSpPr>
            <a:spLocks noGrp="1"/>
          </p:cNvSpPr>
          <p:nvPr>
            <p:ph type="subTitle" idx="11"/>
          </p:nvPr>
        </p:nvSpPr>
        <p:spPr>
          <a:xfrm>
            <a:off x="597694" y="1771157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592933" y="595409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565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FFFFFF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FFFFFF"/>
                </a:solidFill>
                <a:cs typeface="Arial" charset="0"/>
              </a:rPr>
              <a:t>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407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7695" y="1770533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4511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FFFFFF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FFFFFF"/>
                </a:solidFill>
                <a:cs typeface="Arial" charset="0"/>
              </a:rPr>
              <a:t>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411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0869" y="1773094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347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90688" y="495935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38ADE48-9156-4A43-963F-EAB5237C87F1}" type="slidenum">
              <a:rPr lang="en-US" sz="600">
                <a:solidFill>
                  <a:srgbClr val="5A5A5A"/>
                </a:solidFill>
                <a:cs typeface="Arial" charset="0"/>
              </a:rPr>
              <a:pPr/>
              <a:t>‹#›</a:t>
            </a:fld>
            <a:endParaRPr lang="en-US" sz="600">
              <a:solidFill>
                <a:srgbClr val="5A5A5A"/>
              </a:solidFill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9075" y="495935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  <a:cs typeface="Arial" charset="0"/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" y="495935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5A5A5A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5A5A5A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5A5A5A"/>
                </a:solidFill>
                <a:cs typeface="Arial" charset="0"/>
              </a:rPr>
              <a:t>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1"/>
            <a:ext cx="8595360" cy="818606"/>
          </a:xfrm>
        </p:spPr>
        <p:txBody>
          <a:bodyPr>
            <a:noAutofit/>
          </a:bodyPr>
          <a:lstStyle>
            <a:lvl1pPr>
              <a:lnSpc>
                <a:spcPts val="3000"/>
              </a:lnSpc>
              <a:defRPr sz="2600" b="1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74320" y="1257981"/>
            <a:ext cx="4114800" cy="3474720"/>
          </a:xfrm>
        </p:spPr>
        <p:txBody>
          <a:bodyPr>
            <a:noAutofit/>
          </a:bodyPr>
          <a:lstStyle>
            <a:lvl1pPr marL="285750" indent="-285750">
              <a:buFont typeface="Wingdings" charset="2"/>
              <a:buChar char="§"/>
              <a:defRPr sz="16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64" y="4909313"/>
            <a:ext cx="365760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2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466570" y="2261016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Thank you!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466570" y="4005243"/>
            <a:ext cx="41837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Web</a:t>
            </a:r>
            <a:r>
              <a:rPr lang="en-US" sz="1400" b="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ibm.biz</a:t>
            </a:r>
            <a:r>
              <a:rPr lang="en-US" sz="1400" dirty="0" smtClean="0">
                <a:solidFill>
                  <a:schemeClr val="bg1"/>
                </a:solidFill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</a:rPr>
              <a:t>apiharmony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GitHub</a:t>
            </a: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github.ibm.com</a:t>
            </a:r>
            <a:r>
              <a:rPr lang="en-US" sz="1400" dirty="0" smtClean="0">
                <a:solidFill>
                  <a:schemeClr val="bg1"/>
                </a:solidFill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</a:rPr>
              <a:t>apiharmony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Blog</a:t>
            </a: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www.apiful.io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Twitter</a:t>
            </a:r>
            <a:r>
              <a:rPr lang="en-US" sz="1400" dirty="0" smtClean="0">
                <a:solidFill>
                  <a:schemeClr val="bg1"/>
                </a:solidFill>
              </a:rPr>
              <a:t>	@</a:t>
            </a:r>
            <a:r>
              <a:rPr lang="en-US" sz="1400" dirty="0" err="1">
                <a:solidFill>
                  <a:schemeClr val="bg1"/>
                </a:solidFill>
              </a:rPr>
              <a:t>apiharmony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64" y="4910328"/>
            <a:ext cx="365760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3250" y="603250"/>
            <a:ext cx="3990975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49825" y="679450"/>
            <a:ext cx="3657600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1" r:id="rId3"/>
    <p:sldLayoutId id="2147484112" r:id="rId4"/>
    <p:sldLayoutId id="2147484117" r:id="rId5"/>
    <p:sldLayoutId id="2147484123" r:id="rId6"/>
  </p:sldLayoutIdLst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407"/>
            <a:ext cx="3962400" cy="384721"/>
          </a:xfrm>
        </p:spPr>
        <p:txBody>
          <a:bodyPr/>
          <a:lstStyle/>
          <a:p>
            <a:r>
              <a:rPr lang="en-US" dirty="0" smtClean="0"/>
              <a:t>OAS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receives increasingly attention &amp; 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is an emerging paradigm for data-centric web APIs</a:t>
            </a:r>
          </a:p>
          <a:p>
            <a:pPr lvl="1"/>
            <a:r>
              <a:rPr lang="en-US" dirty="0" smtClean="0"/>
              <a:t>Single endpoint (instead of resource-centric endpoints in REST)</a:t>
            </a:r>
          </a:p>
          <a:p>
            <a:pPr lvl="1"/>
            <a:r>
              <a:rPr lang="en-US" dirty="0" smtClean="0"/>
              <a:t>User sends type-checked data-queries</a:t>
            </a:r>
          </a:p>
          <a:p>
            <a:pPr lvl="1"/>
            <a:r>
              <a:rPr lang="en-US" dirty="0" smtClean="0"/>
              <a:t>Backend resolves queries and returns only desired data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GraphQL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Flexibility for (diverse) clients</a:t>
            </a:r>
          </a:p>
          <a:p>
            <a:pPr lvl="1"/>
            <a:r>
              <a:rPr lang="en-US" dirty="0" smtClean="0"/>
              <a:t>Optimized payload-size</a:t>
            </a:r>
          </a:p>
          <a:p>
            <a:pPr lvl="1"/>
            <a:r>
              <a:rPr lang="en-US" dirty="0"/>
              <a:t>Less </a:t>
            </a:r>
            <a:r>
              <a:rPr lang="en-US" dirty="0" smtClean="0"/>
              <a:t>roundtrips</a:t>
            </a:r>
          </a:p>
          <a:p>
            <a:pPr lvl="1"/>
            <a:r>
              <a:rPr lang="en-US" dirty="0" smtClean="0"/>
              <a:t>Documentation built-in</a:t>
            </a:r>
          </a:p>
          <a:p>
            <a:pPr lvl="1"/>
            <a:r>
              <a:rPr lang="en-US" dirty="0" smtClean="0"/>
              <a:t>API evolution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30926" y="1257981"/>
            <a:ext cx="3872993" cy="25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3888" indent="-27622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9051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146175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379538" indent="-23336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Selected users</a:t>
            </a:r>
            <a:r>
              <a:rPr lang="mr-IN" b="1" dirty="0" smtClean="0"/>
              <a:t>…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888007" y="3155703"/>
            <a:ext cx="18325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Source: http</a:t>
            </a:r>
            <a:r>
              <a:rPr lang="en-US" sz="900" dirty="0"/>
              <a:t>://</a:t>
            </a:r>
            <a:r>
              <a:rPr lang="en-US" sz="900" dirty="0" err="1" smtClean="0"/>
              <a:t>graphql.org</a:t>
            </a:r>
            <a:r>
              <a:rPr lang="en-US" sz="900" dirty="0" smtClean="0"/>
              <a:t>/users</a:t>
            </a:r>
            <a:endParaRPr lang="en-US" sz="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93" y="1582703"/>
            <a:ext cx="717433" cy="717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284" y="2400972"/>
            <a:ext cx="731996" cy="731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27" y="2365931"/>
            <a:ext cx="802078" cy="802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7" y="1622147"/>
            <a:ext cx="638544" cy="638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280" y="1582703"/>
            <a:ext cx="717433" cy="7174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764" y="1616148"/>
            <a:ext cx="919516" cy="6505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481" y="2565040"/>
            <a:ext cx="795783" cy="40386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30926" y="3525114"/>
            <a:ext cx="3872993" cy="25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3888" indent="-27622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9051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146175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379538" indent="-23336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r-IN" b="1" dirty="0" smtClean="0"/>
              <a:t>…</a:t>
            </a:r>
            <a:r>
              <a:rPr lang="en-US" b="1" dirty="0" smtClean="0"/>
              <a:t>and startups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9353" y="3857816"/>
            <a:ext cx="1310013" cy="3414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1108" y="3922463"/>
            <a:ext cx="1615672" cy="380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9353" y="4339073"/>
            <a:ext cx="1271270" cy="35528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211609" y="4486478"/>
            <a:ext cx="2101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1200" dirty="0" smtClean="0"/>
              <a:t>…</a:t>
            </a:r>
            <a:r>
              <a:rPr lang="en-US" sz="1200" dirty="0" smtClean="0"/>
              <a:t>all “backend-as-a-service”</a:t>
            </a:r>
            <a:endParaRPr lang="en-US" sz="1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72" y="2373647"/>
            <a:ext cx="1042741" cy="78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work on automatically transitioning existing APIs to </a:t>
            </a:r>
            <a:r>
              <a:rPr lang="en-US" dirty="0" err="1" smtClean="0"/>
              <a:t>GraphQL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96" y="1148221"/>
            <a:ext cx="911772" cy="911772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4689318" y="1278318"/>
            <a:ext cx="4454682" cy="3939999"/>
            <a:chOff x="4689318" y="1278318"/>
            <a:chExt cx="4454682" cy="39399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318" y="1908377"/>
              <a:ext cx="4454682" cy="33099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901" y="1278318"/>
              <a:ext cx="2154621" cy="754117"/>
            </a:xfrm>
            <a:prstGeom prst="rect">
              <a:avLst/>
            </a:prstGeom>
          </p:spPr>
        </p:pic>
      </p:grpSp>
      <p:sp>
        <p:nvSpPr>
          <p:cNvPr id="7" name="Right Arrow 6"/>
          <p:cNvSpPr/>
          <p:nvPr/>
        </p:nvSpPr>
        <p:spPr>
          <a:xfrm>
            <a:off x="3794235" y="1361087"/>
            <a:ext cx="1555530" cy="58857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Automatic transition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9" y="2144037"/>
            <a:ext cx="3014784" cy="22400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27" y="2894213"/>
            <a:ext cx="3014784" cy="224006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7048179" y="1968013"/>
            <a:ext cx="1629228" cy="2537488"/>
            <a:chOff x="7048179" y="1968013"/>
            <a:chExt cx="1629228" cy="2537488"/>
          </a:xfrm>
        </p:grpSpPr>
        <p:sp>
          <p:nvSpPr>
            <p:cNvPr id="17" name="Rounded Rectangle 16"/>
            <p:cNvSpPr/>
            <p:nvPr/>
          </p:nvSpPr>
          <p:spPr>
            <a:xfrm>
              <a:off x="7253137" y="1968013"/>
              <a:ext cx="1424270" cy="86662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4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Queries are automatically resolved as API calls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48179" y="2994677"/>
              <a:ext cx="1513929" cy="151082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8" idx="0"/>
              <a:endCxn id="17" idx="2"/>
            </p:cNvCxnSpPr>
            <p:nvPr/>
          </p:nvCxnSpPr>
          <p:spPr>
            <a:xfrm flipV="1">
              <a:off x="7805144" y="2834642"/>
              <a:ext cx="160128" cy="160035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304342" y="2356414"/>
            <a:ext cx="1493884" cy="1841513"/>
            <a:chOff x="7068224" y="2325760"/>
            <a:chExt cx="1493884" cy="1841513"/>
          </a:xfrm>
        </p:grpSpPr>
        <p:sp>
          <p:nvSpPr>
            <p:cNvPr id="34" name="Rounded Rectangle 33"/>
            <p:cNvSpPr/>
            <p:nvPr/>
          </p:nvSpPr>
          <p:spPr>
            <a:xfrm>
              <a:off x="7068224" y="2325760"/>
              <a:ext cx="1146041" cy="46356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6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Data-centric transition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68224" y="2994677"/>
              <a:ext cx="1493884" cy="1172596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5" idx="0"/>
              <a:endCxn id="34" idx="2"/>
            </p:cNvCxnSpPr>
            <p:nvPr/>
          </p:nvCxnSpPr>
          <p:spPr>
            <a:xfrm flipH="1" flipV="1">
              <a:off x="7641245" y="2789322"/>
              <a:ext cx="173921" cy="20535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416087" y="3595884"/>
            <a:ext cx="1424270" cy="1177026"/>
            <a:chOff x="5416087" y="3595884"/>
            <a:chExt cx="1424270" cy="1177026"/>
          </a:xfrm>
        </p:grpSpPr>
        <p:sp>
          <p:nvSpPr>
            <p:cNvPr id="15" name="Rectangle 14"/>
            <p:cNvSpPr/>
            <p:nvPr/>
          </p:nvSpPr>
          <p:spPr>
            <a:xfrm>
              <a:off x="5516032" y="3595884"/>
              <a:ext cx="814501" cy="13716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16087" y="4069758"/>
              <a:ext cx="1424270" cy="7031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“Links” are translated to graph structure</a:t>
              </a:r>
            </a:p>
          </p:txBody>
        </p:sp>
        <p:cxnSp>
          <p:nvCxnSpPr>
            <p:cNvPr id="20" name="Straight Connector 19"/>
            <p:cNvCxnSpPr>
              <a:stCxn id="15" idx="2"/>
              <a:endCxn id="16" idx="0"/>
            </p:cNvCxnSpPr>
            <p:nvPr/>
          </p:nvCxnSpPr>
          <p:spPr>
            <a:xfrm>
              <a:off x="5923283" y="3733044"/>
              <a:ext cx="204939" cy="33671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319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Challenges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Mutations (i.e., POST, PUT, DELETE</a:t>
            </a:r>
            <a:r>
              <a:rPr lang="mr-IN" dirty="0"/>
              <a:t>…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Subscriptions</a:t>
            </a:r>
          </a:p>
          <a:p>
            <a:pPr lvl="1"/>
            <a:r>
              <a:rPr lang="en-US" dirty="0" smtClean="0"/>
              <a:t>Defining links</a:t>
            </a:r>
            <a:endParaRPr lang="en-US" dirty="0"/>
          </a:p>
          <a:p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/>
              <a:t>and opportunities</a:t>
            </a:r>
          </a:p>
          <a:p>
            <a:pPr lvl="1"/>
            <a:r>
              <a:rPr lang="en-US" dirty="0" smtClean="0"/>
              <a:t>Automatic deployment of </a:t>
            </a:r>
            <a:r>
              <a:rPr lang="en-US" dirty="0" err="1"/>
              <a:t>GraphQL</a:t>
            </a:r>
            <a:r>
              <a:rPr lang="en-US" dirty="0"/>
              <a:t> interfaces to </a:t>
            </a:r>
            <a:r>
              <a:rPr lang="en-US" dirty="0" err="1"/>
              <a:t>OpenWhisk</a:t>
            </a:r>
            <a:endParaRPr lang="en-US" dirty="0"/>
          </a:p>
          <a:p>
            <a:pPr lvl="1"/>
            <a:r>
              <a:rPr lang="en-US" dirty="0" smtClean="0"/>
              <a:t>Composition of </a:t>
            </a:r>
            <a:r>
              <a:rPr lang="en-US" dirty="0"/>
              <a:t>multiple </a:t>
            </a:r>
            <a:r>
              <a:rPr lang="en-US" dirty="0" smtClean="0"/>
              <a:t>APIs (using cross-API links)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137699" y="576874"/>
            <a:ext cx="3176990" cy="4205428"/>
            <a:chOff x="5112760" y="576874"/>
            <a:chExt cx="3176990" cy="4205428"/>
          </a:xfrm>
        </p:grpSpPr>
        <p:sp>
          <p:nvSpPr>
            <p:cNvPr id="20" name="Cloud 19"/>
            <p:cNvSpPr/>
            <p:nvPr/>
          </p:nvSpPr>
          <p:spPr>
            <a:xfrm>
              <a:off x="6024532" y="3712039"/>
              <a:ext cx="2265218" cy="1070263"/>
            </a:xfrm>
            <a:prstGeom prst="cloud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534" y="576874"/>
              <a:ext cx="911772" cy="91177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2760" y="1442063"/>
              <a:ext cx="911772" cy="91177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571" y="1455196"/>
              <a:ext cx="911772" cy="911772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5702530" y="1126376"/>
              <a:ext cx="644004" cy="40132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863531" y="2175858"/>
              <a:ext cx="999040" cy="1637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970221" y="1442063"/>
              <a:ext cx="93518" cy="164825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66335" y="192695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&lt;link&gt;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66815" y="1097446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&lt;link&gt;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36304" y="1325390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&lt;link&gt;</a:t>
              </a:r>
              <a:endParaRPr lang="en-US" sz="1200" dirty="0"/>
            </a:p>
          </p:txBody>
        </p:sp>
        <p:sp>
          <p:nvSpPr>
            <p:cNvPr id="18" name="Right Arrow 17"/>
            <p:cNvSpPr/>
            <p:nvPr/>
          </p:nvSpPr>
          <p:spPr>
            <a:xfrm rot="3600000">
              <a:off x="6238964" y="2720831"/>
              <a:ext cx="1019305" cy="588579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Automatic transition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0794" y="3663273"/>
              <a:ext cx="2154621" cy="75411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77"/>
            <a:stretch/>
          </p:blipFill>
          <p:spPr>
            <a:xfrm>
              <a:off x="6924510" y="4307244"/>
              <a:ext cx="428514" cy="442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99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895059" y="82567"/>
            <a:ext cx="4201759" cy="911772"/>
            <a:chOff x="274320" y="1001487"/>
            <a:chExt cx="4201759" cy="9117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" y="1001487"/>
              <a:ext cx="911772" cy="911772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1470135" y="1314450"/>
              <a:ext cx="720615" cy="408637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458" y="1159142"/>
              <a:ext cx="2154621" cy="754117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85831" y="3149132"/>
            <a:ext cx="5051848" cy="1614663"/>
            <a:chOff x="697981" y="3007883"/>
            <a:chExt cx="5051848" cy="161466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788" y="3007883"/>
              <a:ext cx="284388" cy="28438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8768" y="3009775"/>
              <a:ext cx="2351061" cy="161277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878317" y="3847606"/>
              <a:ext cx="1082566" cy="524698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7981" y="3238341"/>
              <a:ext cx="1834739" cy="1169551"/>
              <a:chOff x="611578" y="2777425"/>
              <a:chExt cx="1834739" cy="116955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11578" y="2777425"/>
                <a:ext cx="183473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/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users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/{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username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}: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links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: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</a:t>
                </a:r>
                <a:r>
                  <a:rPr lang="mr-IN" sz="1000" dirty="0" err="1" smtClean="0">
                    <a:latin typeface="Courier New" charset="0"/>
                    <a:ea typeface="Courier New" charset="0"/>
                    <a:cs typeface="Courier New" charset="0"/>
                  </a:rPr>
                  <a:t>employerCompany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...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/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companies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/{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id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}: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87663" y="3129776"/>
                <a:ext cx="1387401" cy="464054"/>
              </a:xfrm>
              <a:prstGeom prst="rect">
                <a:avLst/>
              </a:prstGeom>
              <a:solidFill>
                <a:schemeClr val="accent6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Curved Connector 13"/>
            <p:cNvCxnSpPr>
              <a:stCxn id="12" idx="3"/>
              <a:endCxn id="11" idx="1"/>
            </p:cNvCxnSpPr>
            <p:nvPr/>
          </p:nvCxnSpPr>
          <p:spPr>
            <a:xfrm>
              <a:off x="2461467" y="3822719"/>
              <a:ext cx="1416850" cy="287236"/>
            </a:xfrm>
            <a:prstGeom prst="curvedConnector3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85831" y="1383207"/>
            <a:ext cx="5051848" cy="1400009"/>
            <a:chOff x="385831" y="1383207"/>
            <a:chExt cx="5051848" cy="140000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6618" y="1383207"/>
              <a:ext cx="2351061" cy="113598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638" y="1383207"/>
              <a:ext cx="284388" cy="284388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3474411" y="1971971"/>
              <a:ext cx="1446993" cy="414390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85831" y="1613665"/>
              <a:ext cx="1834739" cy="1169551"/>
              <a:chOff x="611578" y="2777425"/>
              <a:chExt cx="1834739" cy="116955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611578" y="2777425"/>
                <a:ext cx="183473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/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users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/{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username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}: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schema: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type: object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properties: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name:</a:t>
                </a:r>
              </a:p>
              <a:p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85773" y="3133762"/>
                <a:ext cx="1135033" cy="777626"/>
              </a:xfrm>
              <a:prstGeom prst="rect">
                <a:avLst/>
              </a:prstGeom>
              <a:solidFill>
                <a:schemeClr val="accent6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Curved Connector 23"/>
            <p:cNvCxnSpPr>
              <a:stCxn id="26" idx="3"/>
              <a:endCxn id="22" idx="1"/>
            </p:cNvCxnSpPr>
            <p:nvPr/>
          </p:nvCxnSpPr>
          <p:spPr>
            <a:xfrm flipV="1">
              <a:off x="1895059" y="2179166"/>
              <a:ext cx="1579352" cy="179649"/>
            </a:xfrm>
            <a:prstGeom prst="curvedConnector3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8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2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74320" y="754328"/>
            <a:ext cx="4962040" cy="2114521"/>
            <a:chOff x="475638" y="1506683"/>
            <a:chExt cx="4962040" cy="211452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6617" y="1506683"/>
              <a:ext cx="2351061" cy="211452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788" y="1508657"/>
              <a:ext cx="284388" cy="284388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3480775" y="2103592"/>
              <a:ext cx="1832005" cy="111416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75638" y="1748335"/>
              <a:ext cx="2312764" cy="1631216"/>
              <a:chOff x="611578" y="2777425"/>
              <a:chExt cx="2312764" cy="163121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611578" y="2777425"/>
                <a:ext cx="2312764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/</a:t>
                </a:r>
                <a:r>
                  <a:rPr lang="mr-IN" sz="1000" dirty="0" err="1" smtClean="0">
                    <a:latin typeface="Courier New" charset="0"/>
                    <a:ea typeface="Courier New" charset="0"/>
                    <a:cs typeface="Courier New" charset="0"/>
                  </a:rPr>
                  <a:t>users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: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post:</a:t>
                </a:r>
              </a:p>
              <a:p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en-US" sz="1000" dirty="0" err="1" smtClean="0">
                    <a:latin typeface="Courier New" charset="0"/>
                    <a:ea typeface="Courier New" charset="0"/>
                    <a:cs typeface="Courier New" charset="0"/>
                  </a:rPr>
                  <a:t>requestBody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:</a:t>
                </a:r>
              </a:p>
              <a:p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 application/</a:t>
                </a:r>
                <a:r>
                  <a:rPr lang="en-US" sz="1000" dirty="0" err="1" smtClean="0">
                    <a:latin typeface="Courier New" charset="0"/>
                    <a:ea typeface="Courier New" charset="0"/>
                    <a:cs typeface="Courier New" charset="0"/>
                  </a:rPr>
                  <a:t>json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  content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    schema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      $ref: user</a:t>
                </a:r>
              </a:p>
              <a:p>
                <a:endParaRPr lang="en-US" sz="10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85773" y="3147596"/>
                <a:ext cx="1589635" cy="932983"/>
              </a:xfrm>
              <a:prstGeom prst="rect">
                <a:avLst/>
              </a:prstGeom>
              <a:solidFill>
                <a:schemeClr val="accent6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Curved Connector 23"/>
            <p:cNvCxnSpPr>
              <a:stCxn id="26" idx="3"/>
              <a:endCxn id="22" idx="1"/>
            </p:cNvCxnSpPr>
            <p:nvPr/>
          </p:nvCxnSpPr>
          <p:spPr>
            <a:xfrm>
              <a:off x="2439468" y="2584998"/>
              <a:ext cx="1041307" cy="75679"/>
            </a:xfrm>
            <a:prstGeom prst="curvedConnector3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274320" y="3119723"/>
            <a:ext cx="4837142" cy="1612771"/>
            <a:chOff x="274320" y="3119723"/>
            <a:chExt cx="4837142" cy="1612771"/>
          </a:xfrm>
        </p:grpSpPr>
        <p:sp>
          <p:nvSpPr>
            <p:cNvPr id="28" name="Rectangle 27"/>
            <p:cNvSpPr/>
            <p:nvPr/>
          </p:nvSpPr>
          <p:spPr>
            <a:xfrm>
              <a:off x="3631301" y="3470553"/>
              <a:ext cx="1480161" cy="946542"/>
            </a:xfrm>
            <a:prstGeom prst="rect">
              <a:avLst/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smtClean="0">
                  <a:solidFill>
                    <a:schemeClr val="tx1"/>
                  </a:solidFill>
                </a:rPr>
                <a:t>API</a:t>
              </a:r>
              <a:endParaRPr lang="en-US" sz="1200" b="1">
                <a:solidFill>
                  <a:schemeClr val="tx1"/>
                </a:solidFill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320" y="3119723"/>
              <a:ext cx="2351061" cy="1612771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586551" y="3721355"/>
              <a:ext cx="1521307" cy="3657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GET /users/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erik</a:t>
              </a:r>
              <a:endParaRPr lang="en-US" sz="10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86551" y="4149239"/>
              <a:ext cx="1521307" cy="36576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/>
              <a:r>
                <a:rPr lang="en-US" sz="1000" dirty="0">
                  <a:solidFill>
                    <a:srgbClr val="212121"/>
                  </a:solidFill>
                  <a:latin typeface="Courier New" charset="0"/>
                  <a:ea typeface="Courier New" charset="0"/>
                  <a:cs typeface="Courier New" charset="0"/>
                </a:rPr>
                <a:t>GET /companies/</a:t>
              </a:r>
              <a:r>
                <a:rPr lang="en-US" sz="1000" dirty="0" err="1">
                  <a:solidFill>
                    <a:srgbClr val="212121"/>
                  </a:solidFill>
                  <a:latin typeface="Courier New" charset="0"/>
                  <a:ea typeface="Courier New" charset="0"/>
                  <a:cs typeface="Courier New" charset="0"/>
                </a:rPr>
                <a:t>ibm</a:t>
              </a:r>
              <a:endParaRPr lang="en-US" sz="1000" dirty="0">
                <a:solidFill>
                  <a:srgbClr val="21212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57798" flipH="1">
              <a:off x="1847934" y="3793128"/>
              <a:ext cx="3209174" cy="387467"/>
            </a:xfrm>
            <a:prstGeom prst="arc">
              <a:avLst/>
            </a:prstGeom>
            <a:ln w="19050">
              <a:solidFill>
                <a:schemeClr val="accent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endCxn id="41" idx="1"/>
            </p:cNvCxnSpPr>
            <p:nvPr/>
          </p:nvCxnSpPr>
          <p:spPr>
            <a:xfrm>
              <a:off x="1840375" y="3898677"/>
              <a:ext cx="1746176" cy="5558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1795627" y="4048984"/>
              <a:ext cx="1790924" cy="181664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29" idx="1"/>
            </p:cNvCxnSpPr>
            <p:nvPr/>
          </p:nvCxnSpPr>
          <p:spPr>
            <a:xfrm>
              <a:off x="1795627" y="4224863"/>
              <a:ext cx="1790924" cy="107256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2918029" y="3706979"/>
              <a:ext cx="210312" cy="2103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2"/>
                  </a:solidFill>
                </a:rPr>
                <a:t>1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919142" y="4124689"/>
              <a:ext cx="210312" cy="2103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2"/>
                  </a:solidFill>
                </a:rPr>
                <a:t>2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3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Custom 3 1">
      <a:dk1>
        <a:srgbClr val="212121"/>
      </a:dk1>
      <a:lt1>
        <a:srgbClr val="D5D5D5"/>
      </a:lt1>
      <a:dk2>
        <a:srgbClr val="424242"/>
      </a:dk2>
      <a:lt2>
        <a:srgbClr val="FEFFFF"/>
      </a:lt2>
      <a:accent1>
        <a:srgbClr val="00A6A0"/>
      </a:accent1>
      <a:accent2>
        <a:srgbClr val="FF2600"/>
      </a:accent2>
      <a:accent3>
        <a:srgbClr val="005392"/>
      </a:accent3>
      <a:accent4>
        <a:srgbClr val="325C80"/>
      </a:accent4>
      <a:accent5>
        <a:srgbClr val="5596E6"/>
      </a:accent5>
      <a:accent6>
        <a:srgbClr val="7CC7FF"/>
      </a:accent6>
      <a:hlink>
        <a:srgbClr val="0096FF"/>
      </a:hlink>
      <a:folHlink>
        <a:srgbClr val="0096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Cloud_Pres_Template_Nov2015_Final.pot</Template>
  <TotalTime>5914</TotalTime>
  <Words>232</Words>
  <Application>Microsoft Macintosh PowerPoint</Application>
  <PresentationFormat>On-screen Show (16:9)</PresentationFormat>
  <Paragraphs>68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Courier New</vt:lpstr>
      <vt:lpstr>Mangal</vt:lpstr>
      <vt:lpstr>ＭＳ Ｐゴシック</vt:lpstr>
      <vt:lpstr>Wingdings</vt:lpstr>
      <vt:lpstr>Arial</vt:lpstr>
      <vt:lpstr>Blue</vt:lpstr>
      <vt:lpstr>OAS Graph</vt:lpstr>
      <vt:lpstr>GraphQL receives increasingly attention &amp; adoption</vt:lpstr>
      <vt:lpstr>We work on automatically transitioning existing APIs to GraphQL</vt:lpstr>
      <vt:lpstr>Challenges and opportunities</vt:lpstr>
      <vt:lpstr>Images</vt:lpstr>
      <vt:lpstr>Images 2</vt:lpstr>
      <vt:lpstr>PowerPoint Presentation</vt:lpstr>
    </vt:vector>
  </TitlesOfParts>
  <Manager/>
  <Company>Microsoft</Company>
  <LinksUpToDate>false</LinksUpToDate>
  <SharedDoc>false</SharedDoc>
  <HyperlinkBase/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Family &amp; friends</dc:creator>
  <cp:keywords/>
  <dc:description/>
  <cp:lastModifiedBy>ERIK WITTERN</cp:lastModifiedBy>
  <cp:revision>614</cp:revision>
  <dcterms:created xsi:type="dcterms:W3CDTF">2015-10-02T14:38:26Z</dcterms:created>
  <dcterms:modified xsi:type="dcterms:W3CDTF">2017-06-14T17:19:28Z</dcterms:modified>
  <cp:category/>
</cp:coreProperties>
</file>