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9FBFB"/>
    <a:srgbClr val="000000"/>
    <a:srgbClr val="AB1500"/>
    <a:srgbClr val="AB4642"/>
    <a:srgbClr val="38D3AA"/>
    <a:srgbClr val="73FDD6"/>
    <a:srgbClr val="FF7D41"/>
    <a:srgbClr val="F4B183"/>
    <a:srgbClr val="7C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/>
    <p:restoredTop sz="94771"/>
  </p:normalViewPr>
  <p:slideViewPr>
    <p:cSldViewPr snapToGrid="0">
      <p:cViewPr varScale="1">
        <p:scale>
          <a:sx n="149" d="100"/>
          <a:sy n="149" d="100"/>
        </p:scale>
        <p:origin x="168" y="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37B2D8-7AE4-AF40-847F-78BE659E3D7F}" type="datetimeFigureOut">
              <a:rPr lang="en-US"/>
              <a:pPr>
                <a:defRPr/>
              </a:pPr>
              <a:t>6/28/17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5B6B6-7BDF-7543-BB80-1E8CD5DFB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5B6B6-7BDF-7543-BB80-1E8CD5DFB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5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1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7309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0688" y="495935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8ADE48-9156-4A43-963F-EAB5237C87F1}" type="slidenum">
              <a:rPr lang="en-US" sz="600">
                <a:solidFill>
                  <a:srgbClr val="5A5A5A"/>
                </a:solidFill>
                <a:cs typeface="Arial" charset="0"/>
              </a:rPr>
              <a:pPr/>
              <a:t>‹#›</a:t>
            </a:fld>
            <a:endParaRPr lang="en-US" sz="600">
              <a:solidFill>
                <a:srgbClr val="5A5A5A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75" y="495935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  <a:cs typeface="Arial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" y="495935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5A5A5A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5A5A5A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5A5A5A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1"/>
            <a:ext cx="8595360" cy="818606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600"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4320" y="1257981"/>
            <a:ext cx="4114800" cy="3474720"/>
          </a:xfrm>
        </p:spPr>
        <p:txBody>
          <a:bodyPr>
            <a:noAutofit/>
          </a:bodyPr>
          <a:lstStyle>
            <a:lvl1pPr marL="285750" indent="-285750">
              <a:buFont typeface="Wingdings" charset="2"/>
              <a:buChar char="§"/>
              <a:defRPr sz="16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09313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66570" y="226101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Thank you!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66570" y="4005243"/>
            <a:ext cx="4183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Web</a:t>
            </a:r>
            <a:r>
              <a:rPr lang="en-US" sz="1400" b="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ibm.biz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github.ibm.com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Blog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www.apiful.io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Twitter</a:t>
            </a:r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10328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603250"/>
            <a:ext cx="3990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679450"/>
            <a:ext cx="3657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1" r:id="rId3"/>
    <p:sldLayoutId id="2147484112" r:id="rId4"/>
    <p:sldLayoutId id="2147484117" r:id="rId5"/>
    <p:sldLayoutId id="2147484123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384721"/>
          </a:xfrm>
        </p:spPr>
        <p:txBody>
          <a:bodyPr/>
          <a:lstStyle/>
          <a:p>
            <a:r>
              <a:rPr lang="en-US" dirty="0" smtClean="0"/>
              <a:t>OAS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receives increasingly attention &amp;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an emerging paradigm for data-centric web APIs</a:t>
            </a:r>
          </a:p>
          <a:p>
            <a:pPr lvl="1"/>
            <a:r>
              <a:rPr lang="en-US" dirty="0" smtClean="0"/>
              <a:t>Single endpoint (instead of resource-centric endpoints in REST)</a:t>
            </a:r>
          </a:p>
          <a:p>
            <a:pPr lvl="1"/>
            <a:r>
              <a:rPr lang="en-US" dirty="0" smtClean="0"/>
              <a:t>User sends type-checked data-queries</a:t>
            </a:r>
          </a:p>
          <a:p>
            <a:pPr lvl="1"/>
            <a:r>
              <a:rPr lang="en-US" dirty="0" smtClean="0"/>
              <a:t>Backend resolves queries and returns only desired data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Flexibility for (diverse) clients</a:t>
            </a:r>
          </a:p>
          <a:p>
            <a:pPr lvl="1"/>
            <a:r>
              <a:rPr lang="en-US" dirty="0" smtClean="0"/>
              <a:t>Optimized payload-size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roundtrips</a:t>
            </a:r>
          </a:p>
          <a:p>
            <a:pPr lvl="1"/>
            <a:r>
              <a:rPr lang="en-US" dirty="0" smtClean="0"/>
              <a:t>Documentation built-in</a:t>
            </a:r>
          </a:p>
          <a:p>
            <a:pPr lvl="1"/>
            <a:r>
              <a:rPr lang="en-US" dirty="0" smtClean="0"/>
              <a:t>API evolution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0926" y="1257981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Selected users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88007" y="315570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 smtClean="0"/>
              <a:t>graphql.org</a:t>
            </a:r>
            <a:r>
              <a:rPr lang="en-US" sz="900" dirty="0" smtClean="0"/>
              <a:t>/users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3" y="1582703"/>
            <a:ext cx="717433" cy="71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4" y="2400972"/>
            <a:ext cx="731996" cy="73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7" y="2365931"/>
            <a:ext cx="802078" cy="802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7" y="1622147"/>
            <a:ext cx="638544" cy="638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0" y="1582703"/>
            <a:ext cx="717433" cy="71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64" y="1616148"/>
            <a:ext cx="919516" cy="650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81" y="2565040"/>
            <a:ext cx="795783" cy="40386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30926" y="3525114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b="1" dirty="0" smtClean="0"/>
              <a:t>…</a:t>
            </a:r>
            <a:r>
              <a:rPr lang="en-US" b="1" dirty="0" smtClean="0"/>
              <a:t>and startups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353" y="3857816"/>
            <a:ext cx="1310013" cy="34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108" y="3922463"/>
            <a:ext cx="1615672" cy="380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53" y="4339073"/>
            <a:ext cx="1271270" cy="355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1609" y="4486478"/>
            <a:ext cx="2101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dirty="0" smtClean="0"/>
              <a:t>…</a:t>
            </a:r>
            <a:r>
              <a:rPr lang="en-US" sz="1200" dirty="0" smtClean="0"/>
              <a:t>all “backend-as-a-service”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72" y="2373647"/>
            <a:ext cx="1042741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 on automatically transitioning existing APIs to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96" y="1148221"/>
            <a:ext cx="911772" cy="91177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89318" y="1278318"/>
            <a:ext cx="4454682" cy="3939999"/>
            <a:chOff x="4689318" y="1278318"/>
            <a:chExt cx="4454682" cy="3939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318" y="1908377"/>
              <a:ext cx="4454682" cy="33099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01" y="1278318"/>
              <a:ext cx="2154621" cy="754117"/>
            </a:xfrm>
            <a:prstGeom prst="rect">
              <a:avLst/>
            </a:prstGeom>
          </p:spPr>
        </p:pic>
      </p:grpSp>
      <p:sp>
        <p:nvSpPr>
          <p:cNvPr id="7" name="Right Arrow 6"/>
          <p:cNvSpPr/>
          <p:nvPr/>
        </p:nvSpPr>
        <p:spPr>
          <a:xfrm>
            <a:off x="3794235" y="1361087"/>
            <a:ext cx="1555530" cy="5885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Automatic transition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" y="2144037"/>
            <a:ext cx="3014784" cy="224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27" y="2894213"/>
            <a:ext cx="3014784" cy="224006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048179" y="1968013"/>
            <a:ext cx="1629228" cy="2537488"/>
            <a:chOff x="7048179" y="1968013"/>
            <a:chExt cx="1629228" cy="2537488"/>
          </a:xfrm>
        </p:grpSpPr>
        <p:sp>
          <p:nvSpPr>
            <p:cNvPr id="17" name="Rounded Rectangle 16"/>
            <p:cNvSpPr/>
            <p:nvPr/>
          </p:nvSpPr>
          <p:spPr>
            <a:xfrm>
              <a:off x="7253137" y="1968013"/>
              <a:ext cx="1424270" cy="8666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Queries are automatically resolved as API calls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8179" y="2994677"/>
              <a:ext cx="1513929" cy="15108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  <a:endCxn id="17" idx="2"/>
            </p:cNvCxnSpPr>
            <p:nvPr/>
          </p:nvCxnSpPr>
          <p:spPr>
            <a:xfrm flipV="1">
              <a:off x="7805144" y="2834642"/>
              <a:ext cx="160128" cy="1600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04342" y="2356414"/>
            <a:ext cx="1493884" cy="1841513"/>
            <a:chOff x="7068224" y="2325760"/>
            <a:chExt cx="1493884" cy="1841513"/>
          </a:xfrm>
        </p:grpSpPr>
        <p:sp>
          <p:nvSpPr>
            <p:cNvPr id="34" name="Rounded Rectangle 33"/>
            <p:cNvSpPr/>
            <p:nvPr/>
          </p:nvSpPr>
          <p:spPr>
            <a:xfrm>
              <a:off x="7068224" y="2325760"/>
              <a:ext cx="1146041" cy="46356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Data-centric transition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68224" y="2994677"/>
              <a:ext cx="1493884" cy="11725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0"/>
              <a:endCxn id="34" idx="2"/>
            </p:cNvCxnSpPr>
            <p:nvPr/>
          </p:nvCxnSpPr>
          <p:spPr>
            <a:xfrm flipH="1" flipV="1">
              <a:off x="7641245" y="2789322"/>
              <a:ext cx="173921" cy="2053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16087" y="3595884"/>
            <a:ext cx="1424270" cy="1177026"/>
            <a:chOff x="5416087" y="3595884"/>
            <a:chExt cx="1424270" cy="1177026"/>
          </a:xfrm>
        </p:grpSpPr>
        <p:sp>
          <p:nvSpPr>
            <p:cNvPr id="15" name="Rectangle 14"/>
            <p:cNvSpPr/>
            <p:nvPr/>
          </p:nvSpPr>
          <p:spPr>
            <a:xfrm>
              <a:off x="5516032" y="3595884"/>
              <a:ext cx="814501" cy="1371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16087" y="4069758"/>
              <a:ext cx="1424270" cy="7031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“Links” are translated to graph structure</a:t>
              </a:r>
            </a:p>
          </p:txBody>
        </p:sp>
        <p:cxnSp>
          <p:nvCxnSpPr>
            <p:cNvPr id="20" name="Straight Connector 19"/>
            <p:cNvCxnSpPr>
              <a:stCxn id="15" idx="2"/>
              <a:endCxn id="16" idx="0"/>
            </p:cNvCxnSpPr>
            <p:nvPr/>
          </p:nvCxnSpPr>
          <p:spPr>
            <a:xfrm>
              <a:off x="5923283" y="3733044"/>
              <a:ext cx="204939" cy="33671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Mutations (i.e., POST, PUT, DELETE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Defining links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and opportunities</a:t>
            </a:r>
          </a:p>
          <a:p>
            <a:pPr lvl="1"/>
            <a:r>
              <a:rPr lang="en-US" dirty="0" smtClean="0"/>
              <a:t>Automatic deployment of </a:t>
            </a:r>
            <a:r>
              <a:rPr lang="en-US" dirty="0" err="1"/>
              <a:t>GraphQL</a:t>
            </a:r>
            <a:r>
              <a:rPr lang="en-US" dirty="0"/>
              <a:t> interfaces to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smtClean="0"/>
              <a:t>Composition of </a:t>
            </a:r>
            <a:r>
              <a:rPr lang="en-US" dirty="0"/>
              <a:t>multiple </a:t>
            </a:r>
            <a:r>
              <a:rPr lang="en-US" dirty="0" smtClean="0"/>
              <a:t>APIs (using cross-API links)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37699" y="576874"/>
            <a:ext cx="3176990" cy="4205428"/>
            <a:chOff x="5112760" y="576874"/>
            <a:chExt cx="3176990" cy="4205428"/>
          </a:xfrm>
        </p:grpSpPr>
        <p:sp>
          <p:nvSpPr>
            <p:cNvPr id="20" name="Cloud 19"/>
            <p:cNvSpPr/>
            <p:nvPr/>
          </p:nvSpPr>
          <p:spPr>
            <a:xfrm>
              <a:off x="6024532" y="3712039"/>
              <a:ext cx="2265218" cy="1070263"/>
            </a:xfrm>
            <a:prstGeom prst="cloud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34" y="576874"/>
              <a:ext cx="911772" cy="91177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760" y="1442063"/>
              <a:ext cx="911772" cy="911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1" y="1455196"/>
              <a:ext cx="911772" cy="91177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702530" y="1126376"/>
              <a:ext cx="644004" cy="4013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3531" y="2175858"/>
              <a:ext cx="999040" cy="163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0221" y="1442063"/>
              <a:ext cx="93518" cy="1648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6335" y="192695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6815" y="1097446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6304" y="132539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8" name="Right Arrow 17"/>
            <p:cNvSpPr/>
            <p:nvPr/>
          </p:nvSpPr>
          <p:spPr>
            <a:xfrm rot="3600000">
              <a:off x="6238964" y="2720831"/>
              <a:ext cx="1019305" cy="58857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Automatic transition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94" y="3663273"/>
              <a:ext cx="2154621" cy="7541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7"/>
            <a:stretch/>
          </p:blipFill>
          <p:spPr>
            <a:xfrm>
              <a:off x="6924510" y="4307244"/>
              <a:ext cx="428514" cy="442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95059" y="82567"/>
            <a:ext cx="4201759" cy="911772"/>
            <a:chOff x="274320" y="1001487"/>
            <a:chExt cx="4201759" cy="91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1001487"/>
              <a:ext cx="911772" cy="91177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1470135" y="1314450"/>
              <a:ext cx="720615" cy="4086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58" y="1159142"/>
              <a:ext cx="2154621" cy="75411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85831" y="3149132"/>
            <a:ext cx="5051848" cy="1614663"/>
            <a:chOff x="697981" y="3007883"/>
            <a:chExt cx="5051848" cy="16146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88" y="3007883"/>
              <a:ext cx="284388" cy="2843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768" y="3009775"/>
              <a:ext cx="2351061" cy="161277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78317" y="3847606"/>
              <a:ext cx="1082566" cy="524698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981" y="3238341"/>
              <a:ext cx="1834739" cy="1169551"/>
              <a:chOff x="611578" y="2777425"/>
              <a:chExt cx="1834739" cy="116955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links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employerCompany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companies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id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7663" y="3129776"/>
                <a:ext cx="1387401" cy="464054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Curved Connector 13"/>
            <p:cNvCxnSpPr>
              <a:stCxn id="12" idx="3"/>
              <a:endCxn id="11" idx="1"/>
            </p:cNvCxnSpPr>
            <p:nvPr/>
          </p:nvCxnSpPr>
          <p:spPr>
            <a:xfrm>
              <a:off x="2461467" y="3822719"/>
              <a:ext cx="1416850" cy="287236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5831" y="1383207"/>
            <a:ext cx="5051848" cy="1400009"/>
            <a:chOff x="385831" y="1383207"/>
            <a:chExt cx="5051848" cy="14000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6618" y="1383207"/>
              <a:ext cx="2351061" cy="11359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8" y="138320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74411" y="1971971"/>
              <a:ext cx="1446993" cy="41439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5831" y="1613665"/>
              <a:ext cx="1834739" cy="1169551"/>
              <a:chOff x="611578" y="2777425"/>
              <a:chExt cx="1834739" cy="11695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schema: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type: object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properties: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name: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33762"/>
                <a:ext cx="1135033" cy="777626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 flipV="1">
              <a:off x="1895059" y="2179166"/>
              <a:ext cx="1579352" cy="17964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8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2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4320" y="754328"/>
            <a:ext cx="4962040" cy="2114521"/>
            <a:chOff x="475638" y="1506683"/>
            <a:chExt cx="4962040" cy="21145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17" y="1506683"/>
              <a:ext cx="2351061" cy="211452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88" y="150865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80775" y="2103592"/>
              <a:ext cx="1832005" cy="111416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5638" y="1748335"/>
              <a:ext cx="2312764" cy="1631216"/>
              <a:chOff x="611578" y="2777425"/>
              <a:chExt cx="2312764" cy="163121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23127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post: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requestBody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application/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json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content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schema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$ref: user</a:t>
                </a:r>
              </a:p>
              <a:p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47596"/>
                <a:ext cx="1589635" cy="932983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>
              <a:off x="2439468" y="2584998"/>
              <a:ext cx="1041307" cy="7567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74320" y="3119723"/>
            <a:ext cx="4837142" cy="1612771"/>
            <a:chOff x="274320" y="3119723"/>
            <a:chExt cx="4837142" cy="1612771"/>
          </a:xfrm>
        </p:grpSpPr>
        <p:sp>
          <p:nvSpPr>
            <p:cNvPr id="28" name="Rectangle 27"/>
            <p:cNvSpPr/>
            <p:nvPr/>
          </p:nvSpPr>
          <p:spPr>
            <a:xfrm>
              <a:off x="3631301" y="3470553"/>
              <a:ext cx="1480161" cy="94654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</a:rPr>
                <a:t>API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" y="3119723"/>
              <a:ext cx="2351061" cy="161277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86551" y="3721355"/>
              <a:ext cx="1521307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GET /users/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erik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6551" y="4149239"/>
              <a:ext cx="1521307" cy="36576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/>
              <a:r>
                <a:rPr lang="en-US" sz="1000" dirty="0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GET /companies/</a:t>
              </a:r>
              <a:r>
                <a:rPr lang="en-US" sz="1000" dirty="0" err="1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ibm</a:t>
              </a:r>
              <a:endParaRPr lang="en-US" sz="1000" dirty="0">
                <a:solidFill>
                  <a:srgbClr val="21212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57798" flipH="1">
              <a:off x="1847934" y="3793128"/>
              <a:ext cx="3209174" cy="387467"/>
            </a:xfrm>
            <a:prstGeom prst="arc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>
              <a:off x="1840375" y="3898677"/>
              <a:ext cx="1746176" cy="5558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795627" y="4048984"/>
              <a:ext cx="1790924" cy="181664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29" idx="1"/>
            </p:cNvCxnSpPr>
            <p:nvPr/>
          </p:nvCxnSpPr>
          <p:spPr>
            <a:xfrm>
              <a:off x="1795627" y="4224863"/>
              <a:ext cx="1790924" cy="107256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918029" y="370697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1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19142" y="412468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3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4320" y="858556"/>
            <a:ext cx="4971678" cy="1664866"/>
            <a:chOff x="274320" y="858556"/>
            <a:chExt cx="4971678" cy="1664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858556"/>
              <a:ext cx="2345916" cy="12180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585" y="858556"/>
              <a:ext cx="2329413" cy="1664866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30525" y="1382750"/>
              <a:ext cx="1839207" cy="14630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3923" y="1444599"/>
              <a:ext cx="1386680" cy="49131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17151" y="114196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</a:rPr>
                <a:t>API Key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36939" y="1187449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</a:rPr>
                <a:t>Basic </a:t>
              </a:r>
              <a:r>
                <a:rPr lang="en-US" sz="1200" dirty="0" err="1" smtClean="0">
                  <a:solidFill>
                    <a:schemeClr val="accent6"/>
                  </a:solidFill>
                </a:rPr>
                <a:t>auth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5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Custom 3 1">
      <a:dk1>
        <a:srgbClr val="212121"/>
      </a:dk1>
      <a:lt1>
        <a:srgbClr val="D5D5D5"/>
      </a:lt1>
      <a:dk2>
        <a:srgbClr val="424242"/>
      </a:dk2>
      <a:lt2>
        <a:srgbClr val="FEFFFF"/>
      </a:lt2>
      <a:accent1>
        <a:srgbClr val="00A6A0"/>
      </a:accent1>
      <a:accent2>
        <a:srgbClr val="FF2600"/>
      </a:accent2>
      <a:accent3>
        <a:srgbClr val="005392"/>
      </a:accent3>
      <a:accent4>
        <a:srgbClr val="325C80"/>
      </a:accent4>
      <a:accent5>
        <a:srgbClr val="5596E6"/>
      </a:accent5>
      <a:accent6>
        <a:srgbClr val="7CC7FF"/>
      </a:accent6>
      <a:hlink>
        <a:srgbClr val="0096FF"/>
      </a:hlink>
      <a:folHlink>
        <a:srgbClr val="009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Cloud_Pres_Template_Nov2015_Final.pot</Template>
  <TotalTime>6317</TotalTime>
  <Words>238</Words>
  <Application>Microsoft Macintosh PowerPoint</Application>
  <PresentationFormat>On-screen Show (16:9)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 New</vt:lpstr>
      <vt:lpstr>Mangal</vt:lpstr>
      <vt:lpstr>ＭＳ Ｐゴシック</vt:lpstr>
      <vt:lpstr>Wingdings</vt:lpstr>
      <vt:lpstr>Arial</vt:lpstr>
      <vt:lpstr>Blue</vt:lpstr>
      <vt:lpstr>OAS Graph</vt:lpstr>
      <vt:lpstr>GraphQL receives increasingly attention &amp; adoption</vt:lpstr>
      <vt:lpstr>We work on automatically transitioning existing APIs to GraphQL</vt:lpstr>
      <vt:lpstr>Challenges and opportunities</vt:lpstr>
      <vt:lpstr>Images</vt:lpstr>
      <vt:lpstr>Images 2</vt:lpstr>
      <vt:lpstr>Images 3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Family &amp; friends</dc:creator>
  <cp:keywords/>
  <dc:description/>
  <cp:lastModifiedBy>ERIK WITTERN</cp:lastModifiedBy>
  <cp:revision>620</cp:revision>
  <dcterms:created xsi:type="dcterms:W3CDTF">2015-10-02T14:38:26Z</dcterms:created>
  <dcterms:modified xsi:type="dcterms:W3CDTF">2017-06-28T17:58:30Z</dcterms:modified>
  <cp:category/>
</cp:coreProperties>
</file>