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BFB"/>
    <a:srgbClr val="000000"/>
    <a:srgbClr val="AB1500"/>
    <a:srgbClr val="AB4642"/>
    <a:srgbClr val="38D3AA"/>
    <a:srgbClr val="73FDD6"/>
    <a:srgbClr val="FF7D41"/>
    <a:srgbClr val="F4B183"/>
    <a:srgbClr val="7CC7FF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49"/>
    <p:restoredTop sz="94680"/>
  </p:normalViewPr>
  <p:slideViewPr>
    <p:cSldViewPr snapToGrid="0">
      <p:cViewPr varScale="1">
        <p:scale>
          <a:sx n="153" d="100"/>
          <a:sy n="153" d="100"/>
        </p:scale>
        <p:origin x="176" y="7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37B2D8-7AE4-AF40-847F-78BE659E3D7F}" type="datetimeFigureOut">
              <a:rPr lang="en-US"/>
              <a:pPr>
                <a:defRPr/>
              </a:pPr>
              <a:t>5/31/17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25B6B6-7BDF-7543-BB80-1E8CD5DFB3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25B6B6-7BDF-7543-BB80-1E8CD5DFB3A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7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2775" y="4867275"/>
            <a:ext cx="1192213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4406900" y="0"/>
            <a:ext cx="4454525" cy="5143500"/>
          </a:xfrm>
          <a:custGeom>
            <a:avLst/>
            <a:gdLst>
              <a:gd name="T0" fmla="*/ 3743 w 5612"/>
              <a:gd name="T1" fmla="*/ 0 h 6480"/>
              <a:gd name="T2" fmla="*/ 3915 w 5612"/>
              <a:gd name="T3" fmla="*/ 106 h 6480"/>
              <a:gd name="T4" fmla="*/ 4082 w 5612"/>
              <a:gd name="T5" fmla="*/ 222 h 6480"/>
              <a:gd name="T6" fmla="*/ 4243 w 5612"/>
              <a:gd name="T7" fmla="*/ 348 h 6480"/>
              <a:gd name="T8" fmla="*/ 4397 w 5612"/>
              <a:gd name="T9" fmla="*/ 479 h 6480"/>
              <a:gd name="T10" fmla="*/ 4542 w 5612"/>
              <a:gd name="T11" fmla="*/ 621 h 6480"/>
              <a:gd name="T12" fmla="*/ 4679 w 5612"/>
              <a:gd name="T13" fmla="*/ 770 h 6480"/>
              <a:gd name="T14" fmla="*/ 4811 w 5612"/>
              <a:gd name="T15" fmla="*/ 925 h 6480"/>
              <a:gd name="T16" fmla="*/ 4931 w 5612"/>
              <a:gd name="T17" fmla="*/ 1088 h 6480"/>
              <a:gd name="T18" fmla="*/ 5045 w 5612"/>
              <a:gd name="T19" fmla="*/ 1257 h 6480"/>
              <a:gd name="T20" fmla="*/ 5147 w 5612"/>
              <a:gd name="T21" fmla="*/ 1431 h 6480"/>
              <a:gd name="T22" fmla="*/ 5241 w 5612"/>
              <a:gd name="T23" fmla="*/ 1614 h 6480"/>
              <a:gd name="T24" fmla="*/ 5325 w 5612"/>
              <a:gd name="T25" fmla="*/ 1801 h 6480"/>
              <a:gd name="T26" fmla="*/ 5400 w 5612"/>
              <a:gd name="T27" fmla="*/ 1993 h 6480"/>
              <a:gd name="T28" fmla="*/ 5463 w 5612"/>
              <a:gd name="T29" fmla="*/ 2191 h 6480"/>
              <a:gd name="T30" fmla="*/ 5516 w 5612"/>
              <a:gd name="T31" fmla="*/ 2392 h 6480"/>
              <a:gd name="T32" fmla="*/ 5557 w 5612"/>
              <a:gd name="T33" fmla="*/ 2600 h 6480"/>
              <a:gd name="T34" fmla="*/ 5589 w 5612"/>
              <a:gd name="T35" fmla="*/ 2810 h 6480"/>
              <a:gd name="T36" fmla="*/ 5606 w 5612"/>
              <a:gd name="T37" fmla="*/ 3022 h 6480"/>
              <a:gd name="T38" fmla="*/ 5612 w 5612"/>
              <a:gd name="T39" fmla="*/ 3240 h 6480"/>
              <a:gd name="T40" fmla="*/ 5606 w 5612"/>
              <a:gd name="T41" fmla="*/ 3458 h 6480"/>
              <a:gd name="T42" fmla="*/ 5589 w 5612"/>
              <a:gd name="T43" fmla="*/ 3670 h 6480"/>
              <a:gd name="T44" fmla="*/ 5557 w 5612"/>
              <a:gd name="T45" fmla="*/ 3880 h 6480"/>
              <a:gd name="T46" fmla="*/ 5516 w 5612"/>
              <a:gd name="T47" fmla="*/ 4086 h 6480"/>
              <a:gd name="T48" fmla="*/ 5463 w 5612"/>
              <a:gd name="T49" fmla="*/ 4289 h 6480"/>
              <a:gd name="T50" fmla="*/ 5400 w 5612"/>
              <a:gd name="T51" fmla="*/ 4487 h 6480"/>
              <a:gd name="T52" fmla="*/ 5325 w 5612"/>
              <a:gd name="T53" fmla="*/ 4679 h 6480"/>
              <a:gd name="T54" fmla="*/ 5241 w 5612"/>
              <a:gd name="T55" fmla="*/ 4866 h 6480"/>
              <a:gd name="T56" fmla="*/ 5149 w 5612"/>
              <a:gd name="T57" fmla="*/ 5047 h 6480"/>
              <a:gd name="T58" fmla="*/ 5045 w 5612"/>
              <a:gd name="T59" fmla="*/ 5223 h 6480"/>
              <a:gd name="T60" fmla="*/ 4933 w 5612"/>
              <a:gd name="T61" fmla="*/ 5392 h 6480"/>
              <a:gd name="T62" fmla="*/ 4811 w 5612"/>
              <a:gd name="T63" fmla="*/ 5555 h 6480"/>
              <a:gd name="T64" fmla="*/ 4681 w 5612"/>
              <a:gd name="T65" fmla="*/ 5710 h 6480"/>
              <a:gd name="T66" fmla="*/ 4544 w 5612"/>
              <a:gd name="T67" fmla="*/ 5859 h 6480"/>
              <a:gd name="T68" fmla="*/ 4399 w 5612"/>
              <a:gd name="T69" fmla="*/ 5999 h 6480"/>
              <a:gd name="T70" fmla="*/ 4245 w 5612"/>
              <a:gd name="T71" fmla="*/ 6132 h 6480"/>
              <a:gd name="T72" fmla="*/ 4084 w 5612"/>
              <a:gd name="T73" fmla="*/ 6256 h 6480"/>
              <a:gd name="T74" fmla="*/ 3917 w 5612"/>
              <a:gd name="T75" fmla="*/ 6372 h 6480"/>
              <a:gd name="T76" fmla="*/ 3745 w 5612"/>
              <a:gd name="T77" fmla="*/ 6480 h 6480"/>
              <a:gd name="T78" fmla="*/ 0 w 5612"/>
              <a:gd name="T79" fmla="*/ 6480 h 6480"/>
              <a:gd name="T80" fmla="*/ 3743 w 5612"/>
              <a:gd name="T81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12" h="6480">
                <a:moveTo>
                  <a:pt x="3743" y="0"/>
                </a:moveTo>
                <a:lnTo>
                  <a:pt x="3915" y="106"/>
                </a:lnTo>
                <a:lnTo>
                  <a:pt x="4082" y="222"/>
                </a:lnTo>
                <a:lnTo>
                  <a:pt x="4243" y="348"/>
                </a:lnTo>
                <a:lnTo>
                  <a:pt x="4397" y="479"/>
                </a:lnTo>
                <a:lnTo>
                  <a:pt x="4542" y="621"/>
                </a:lnTo>
                <a:lnTo>
                  <a:pt x="4679" y="770"/>
                </a:lnTo>
                <a:lnTo>
                  <a:pt x="4811" y="925"/>
                </a:lnTo>
                <a:lnTo>
                  <a:pt x="4931" y="1088"/>
                </a:lnTo>
                <a:lnTo>
                  <a:pt x="5045" y="1257"/>
                </a:lnTo>
                <a:lnTo>
                  <a:pt x="5147" y="1431"/>
                </a:lnTo>
                <a:lnTo>
                  <a:pt x="5241" y="1614"/>
                </a:lnTo>
                <a:lnTo>
                  <a:pt x="5325" y="1801"/>
                </a:lnTo>
                <a:lnTo>
                  <a:pt x="5400" y="1993"/>
                </a:lnTo>
                <a:lnTo>
                  <a:pt x="5463" y="2191"/>
                </a:lnTo>
                <a:lnTo>
                  <a:pt x="5516" y="2392"/>
                </a:lnTo>
                <a:lnTo>
                  <a:pt x="5557" y="2600"/>
                </a:lnTo>
                <a:lnTo>
                  <a:pt x="5589" y="2810"/>
                </a:lnTo>
                <a:lnTo>
                  <a:pt x="5606" y="3022"/>
                </a:lnTo>
                <a:lnTo>
                  <a:pt x="5612" y="3240"/>
                </a:lnTo>
                <a:lnTo>
                  <a:pt x="5606" y="3458"/>
                </a:lnTo>
                <a:lnTo>
                  <a:pt x="5589" y="3670"/>
                </a:lnTo>
                <a:lnTo>
                  <a:pt x="5557" y="3880"/>
                </a:lnTo>
                <a:lnTo>
                  <a:pt x="5516" y="4086"/>
                </a:lnTo>
                <a:lnTo>
                  <a:pt x="5463" y="4289"/>
                </a:lnTo>
                <a:lnTo>
                  <a:pt x="5400" y="4487"/>
                </a:lnTo>
                <a:lnTo>
                  <a:pt x="5325" y="4679"/>
                </a:lnTo>
                <a:lnTo>
                  <a:pt x="5241" y="4866"/>
                </a:lnTo>
                <a:lnTo>
                  <a:pt x="5149" y="5047"/>
                </a:lnTo>
                <a:lnTo>
                  <a:pt x="5045" y="5223"/>
                </a:lnTo>
                <a:lnTo>
                  <a:pt x="4933" y="5392"/>
                </a:lnTo>
                <a:lnTo>
                  <a:pt x="4811" y="5555"/>
                </a:lnTo>
                <a:lnTo>
                  <a:pt x="4681" y="5710"/>
                </a:lnTo>
                <a:lnTo>
                  <a:pt x="4544" y="5859"/>
                </a:lnTo>
                <a:lnTo>
                  <a:pt x="4399" y="5999"/>
                </a:lnTo>
                <a:lnTo>
                  <a:pt x="4245" y="6132"/>
                </a:lnTo>
                <a:lnTo>
                  <a:pt x="4084" y="6256"/>
                </a:lnTo>
                <a:lnTo>
                  <a:pt x="3917" y="6372"/>
                </a:lnTo>
                <a:lnTo>
                  <a:pt x="3745" y="6480"/>
                </a:lnTo>
                <a:lnTo>
                  <a:pt x="0" y="6480"/>
                </a:lnTo>
                <a:lnTo>
                  <a:pt x="374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55675" y="4687366"/>
            <a:ext cx="631978" cy="25610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6" name="Subtitle 2"/>
          <p:cNvSpPr>
            <a:spLocks noGrp="1"/>
          </p:cNvSpPr>
          <p:nvPr>
            <p:ph type="subTitle" idx="11"/>
          </p:nvPr>
        </p:nvSpPr>
        <p:spPr>
          <a:xfrm>
            <a:off x="597694" y="1771739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592933" y="595409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898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53050" y="0"/>
            <a:ext cx="3790950" cy="5143500"/>
          </a:xfrm>
          <a:custGeom>
            <a:avLst/>
            <a:gdLst>
              <a:gd name="T0" fmla="*/ 3182 w 4776"/>
              <a:gd name="T1" fmla="*/ 0 h 6480"/>
              <a:gd name="T2" fmla="*/ 3374 w 4776"/>
              <a:gd name="T3" fmla="*/ 6 h 6480"/>
              <a:gd name="T4" fmla="*/ 3563 w 4776"/>
              <a:gd name="T5" fmla="*/ 22 h 6480"/>
              <a:gd name="T6" fmla="*/ 3747 w 4776"/>
              <a:gd name="T7" fmla="*/ 51 h 6480"/>
              <a:gd name="T8" fmla="*/ 3930 w 4776"/>
              <a:gd name="T9" fmla="*/ 88 h 6480"/>
              <a:gd name="T10" fmla="*/ 4109 w 4776"/>
              <a:gd name="T11" fmla="*/ 137 h 6480"/>
              <a:gd name="T12" fmla="*/ 4281 w 4776"/>
              <a:gd name="T13" fmla="*/ 194 h 6480"/>
              <a:gd name="T14" fmla="*/ 4450 w 4776"/>
              <a:gd name="T15" fmla="*/ 263 h 6480"/>
              <a:gd name="T16" fmla="*/ 4615 w 4776"/>
              <a:gd name="T17" fmla="*/ 340 h 6480"/>
              <a:gd name="T18" fmla="*/ 4772 w 4776"/>
              <a:gd name="T19" fmla="*/ 426 h 6480"/>
              <a:gd name="T20" fmla="*/ 4776 w 4776"/>
              <a:gd name="T21" fmla="*/ 426 h 6480"/>
              <a:gd name="T22" fmla="*/ 1590 w 4776"/>
              <a:gd name="T23" fmla="*/ 6480 h 6480"/>
              <a:gd name="T24" fmla="*/ 0 w 4776"/>
              <a:gd name="T25" fmla="*/ 3184 h 6480"/>
              <a:gd name="T26" fmla="*/ 1592 w 4776"/>
              <a:gd name="T27" fmla="*/ 426 h 6480"/>
              <a:gd name="T28" fmla="*/ 1751 w 4776"/>
              <a:gd name="T29" fmla="*/ 340 h 6480"/>
              <a:gd name="T30" fmla="*/ 1914 w 4776"/>
              <a:gd name="T31" fmla="*/ 263 h 6480"/>
              <a:gd name="T32" fmla="*/ 2083 w 4776"/>
              <a:gd name="T33" fmla="*/ 194 h 6480"/>
              <a:gd name="T34" fmla="*/ 2257 w 4776"/>
              <a:gd name="T35" fmla="*/ 137 h 6480"/>
              <a:gd name="T36" fmla="*/ 2434 w 4776"/>
              <a:gd name="T37" fmla="*/ 88 h 6480"/>
              <a:gd name="T38" fmla="*/ 2617 w 4776"/>
              <a:gd name="T39" fmla="*/ 51 h 6480"/>
              <a:gd name="T40" fmla="*/ 2801 w 4776"/>
              <a:gd name="T41" fmla="*/ 22 h 6480"/>
              <a:gd name="T42" fmla="*/ 2990 w 4776"/>
              <a:gd name="T43" fmla="*/ 6 h 6480"/>
              <a:gd name="T44" fmla="*/ 3182 w 4776"/>
              <a:gd name="T45" fmla="*/ 0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6" h="6480">
                <a:moveTo>
                  <a:pt x="3182" y="0"/>
                </a:moveTo>
                <a:lnTo>
                  <a:pt x="3374" y="6"/>
                </a:lnTo>
                <a:lnTo>
                  <a:pt x="3563" y="22"/>
                </a:lnTo>
                <a:lnTo>
                  <a:pt x="3747" y="51"/>
                </a:lnTo>
                <a:lnTo>
                  <a:pt x="3930" y="88"/>
                </a:lnTo>
                <a:lnTo>
                  <a:pt x="4109" y="137"/>
                </a:lnTo>
                <a:lnTo>
                  <a:pt x="4281" y="194"/>
                </a:lnTo>
                <a:lnTo>
                  <a:pt x="4450" y="263"/>
                </a:lnTo>
                <a:lnTo>
                  <a:pt x="4615" y="340"/>
                </a:lnTo>
                <a:lnTo>
                  <a:pt x="4772" y="426"/>
                </a:lnTo>
                <a:lnTo>
                  <a:pt x="4776" y="426"/>
                </a:lnTo>
                <a:lnTo>
                  <a:pt x="1590" y="6480"/>
                </a:lnTo>
                <a:lnTo>
                  <a:pt x="0" y="3184"/>
                </a:lnTo>
                <a:lnTo>
                  <a:pt x="1592" y="426"/>
                </a:lnTo>
                <a:lnTo>
                  <a:pt x="1751" y="340"/>
                </a:lnTo>
                <a:lnTo>
                  <a:pt x="1914" y="263"/>
                </a:lnTo>
                <a:lnTo>
                  <a:pt x="2083" y="194"/>
                </a:lnTo>
                <a:lnTo>
                  <a:pt x="2257" y="137"/>
                </a:lnTo>
                <a:lnTo>
                  <a:pt x="2434" y="88"/>
                </a:lnTo>
                <a:lnTo>
                  <a:pt x="2617" y="51"/>
                </a:lnTo>
                <a:lnTo>
                  <a:pt x="2801" y="22"/>
                </a:lnTo>
                <a:lnTo>
                  <a:pt x="2990" y="6"/>
                </a:lnTo>
                <a:lnTo>
                  <a:pt x="31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05785" y="2462706"/>
            <a:ext cx="631978" cy="256109"/>
            <a:chOff x="1938338" y="2368551"/>
            <a:chExt cx="5260976" cy="2132013"/>
          </a:xfrm>
          <a:solidFill>
            <a:schemeClr val="accent3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208588" y="2936876"/>
              <a:ext cx="758825" cy="141288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36073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57" name="Subtitle 2"/>
          <p:cNvSpPr>
            <a:spLocks noGrp="1"/>
          </p:cNvSpPr>
          <p:nvPr>
            <p:ph type="subTitle" idx="11"/>
          </p:nvPr>
        </p:nvSpPr>
        <p:spPr>
          <a:xfrm>
            <a:off x="597694" y="1771157"/>
            <a:ext cx="3974305" cy="307777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592933" y="595409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565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07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597695" y="1770533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4511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8006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2775" y="4867275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FFFFFF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FFFFFF"/>
                </a:solidFill>
                <a:cs typeface="Arial" charset="0"/>
              </a:rPr>
              <a:t>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11"/>
            <a:ext cx="3962400" cy="777136"/>
          </a:xfrm>
        </p:spPr>
        <p:txBody>
          <a:bodyPr/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800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1"/>
          </p:nvPr>
        </p:nvSpPr>
        <p:spPr>
          <a:xfrm>
            <a:off x="600869" y="1773094"/>
            <a:ext cx="3968750" cy="307777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134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90688" y="4959350"/>
            <a:ext cx="3079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fld id="{338ADE48-9156-4A43-963F-EAB5237C87F1}" type="slidenum">
              <a:rPr lang="en-US" sz="600">
                <a:solidFill>
                  <a:srgbClr val="5A5A5A"/>
                </a:solidFill>
                <a:cs typeface="Arial" charset="0"/>
              </a:rPr>
              <a:pPr/>
              <a:t>‹#›</a:t>
            </a:fld>
            <a:endParaRPr lang="en-US" sz="600">
              <a:solidFill>
                <a:srgbClr val="5A5A5A"/>
              </a:solidFill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9075" y="4959350"/>
            <a:ext cx="1968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>
                <a:solidFill>
                  <a:srgbClr val="5A5A5A"/>
                </a:solidFill>
                <a:cs typeface="Arial" charset="0"/>
              </a:rPr>
              <a:t>Page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" y="4959350"/>
            <a:ext cx="119221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600" dirty="0">
                <a:solidFill>
                  <a:srgbClr val="5A5A5A"/>
                </a:solidFill>
                <a:cs typeface="Arial" charset="0"/>
              </a:rPr>
              <a:t>© </a:t>
            </a:r>
            <a:r>
              <a:rPr lang="en-US" sz="600" dirty="0" smtClean="0">
                <a:solidFill>
                  <a:srgbClr val="5A5A5A"/>
                </a:solidFill>
                <a:cs typeface="Arial" charset="0"/>
              </a:rPr>
              <a:t>2017 </a:t>
            </a:r>
            <a:r>
              <a:rPr lang="en-US" sz="600" dirty="0">
                <a:solidFill>
                  <a:srgbClr val="5A5A5A"/>
                </a:solidFill>
                <a:cs typeface="Arial" charset="0"/>
              </a:rPr>
              <a:t>IBM Corporation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881"/>
            <a:ext cx="8595360" cy="818606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600" b="1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274320" y="1257981"/>
            <a:ext cx="4114800" cy="3474720"/>
          </a:xfrm>
        </p:spPr>
        <p:txBody>
          <a:bodyPr>
            <a:noAutofit/>
          </a:bodyPr>
          <a:lstStyle>
            <a:lvl1pPr marL="285750" indent="-285750">
              <a:buFont typeface="Wingdings" charset="2"/>
              <a:buChar char="§"/>
              <a:defRPr sz="1600">
                <a:solidFill>
                  <a:schemeClr val="tx2"/>
                </a:solidFill>
              </a:defRPr>
            </a:lvl1pPr>
            <a:lvl2pPr>
              <a:defRPr sz="15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64" y="4909313"/>
            <a:ext cx="365760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2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3466570" y="2261016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Thank you!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466570" y="4005243"/>
            <a:ext cx="41837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Web</a:t>
            </a:r>
            <a:r>
              <a:rPr lang="en-US" sz="1400" b="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ibm.biz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apiharmony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GitHub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github.ibm.com</a:t>
            </a:r>
            <a:r>
              <a:rPr lang="en-US" sz="1400" dirty="0" smtClean="0">
                <a:solidFill>
                  <a:schemeClr val="bg1"/>
                </a:solidFill>
              </a:rPr>
              <a:t>/</a:t>
            </a:r>
            <a:r>
              <a:rPr lang="en-US" sz="1400" dirty="0" err="1" smtClean="0">
                <a:solidFill>
                  <a:schemeClr val="bg1"/>
                </a:solidFill>
              </a:rPr>
              <a:t>apiharmony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Blog</a:t>
            </a:r>
            <a:r>
              <a:rPr lang="en-US" sz="1400" dirty="0" smtClean="0">
                <a:solidFill>
                  <a:schemeClr val="bg1"/>
                </a:solidFill>
              </a:rPr>
              <a:t>	</a:t>
            </a:r>
            <a:r>
              <a:rPr lang="en-US" sz="1400" dirty="0" err="1" smtClean="0">
                <a:solidFill>
                  <a:schemeClr val="bg1"/>
                </a:solidFill>
              </a:rPr>
              <a:t>www.apiful.io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Twitter</a:t>
            </a:r>
            <a:r>
              <a:rPr lang="en-US" sz="1400" dirty="0" smtClean="0">
                <a:solidFill>
                  <a:schemeClr val="bg1"/>
                </a:solidFill>
              </a:rPr>
              <a:t>	@</a:t>
            </a:r>
            <a:r>
              <a:rPr lang="en-US" sz="1400" dirty="0" err="1">
                <a:solidFill>
                  <a:schemeClr val="bg1"/>
                </a:solidFill>
              </a:rPr>
              <a:t>apiharmony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64" y="4910328"/>
            <a:ext cx="365760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3250" y="603250"/>
            <a:ext cx="3990975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49825" y="679450"/>
            <a:ext cx="3657600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1" r:id="rId3"/>
    <p:sldLayoutId id="2147484112" r:id="rId4"/>
    <p:sldLayoutId id="2147484117" r:id="rId5"/>
    <p:sldLayoutId id="2147484123" r:id="rId6"/>
  </p:sldLayoutIdLst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rgbClr val="FFFFFF"/>
          </a:solidFill>
          <a:latin typeface="+mj-lt"/>
          <a:ea typeface="ＭＳ Ｐゴシック" charset="0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857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FFFFFF"/>
          </a:solidFill>
          <a:latin typeface="+mn-lt"/>
          <a:ea typeface="ＭＳ Ｐゴシック" charset="0"/>
          <a:cs typeface="ＭＳ Ｐゴシック" charset="0"/>
        </a:defRPr>
      </a:lvl1pPr>
      <a:lvl2pPr marL="623888" indent="-276225" algn="l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FFFFFF"/>
          </a:solidFill>
          <a:latin typeface="+mn-lt"/>
          <a:ea typeface="ＭＳ Ｐゴシック" charset="0"/>
          <a:cs typeface="+mn-cs"/>
        </a:defRPr>
      </a:lvl2pPr>
      <a:lvl3pPr marL="914400" indent="-29051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FFFFFF"/>
          </a:solidFill>
          <a:latin typeface="+mn-lt"/>
          <a:ea typeface="ＭＳ Ｐゴシック" charset="0"/>
          <a:cs typeface="+mn-cs"/>
        </a:defRPr>
      </a:lvl3pPr>
      <a:lvl4pPr marL="1146175" indent="-231775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4pPr>
      <a:lvl5pPr marL="1379538" indent="-23336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FFFFFF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933" y="595407"/>
            <a:ext cx="3962400" cy="384721"/>
          </a:xfrm>
        </p:spPr>
        <p:txBody>
          <a:bodyPr/>
          <a:lstStyle/>
          <a:p>
            <a:r>
              <a:rPr lang="en-US" dirty="0" smtClean="0"/>
              <a:t>OAS 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receives increasingly attention &amp; adoption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is an emerging paradigm for data-centric web APIs</a:t>
            </a:r>
          </a:p>
          <a:p>
            <a:pPr lvl="1"/>
            <a:r>
              <a:rPr lang="en-US" dirty="0" smtClean="0"/>
              <a:t>Single endpoint (instead of resource-centric endpoints in REST)</a:t>
            </a:r>
          </a:p>
          <a:p>
            <a:pPr lvl="1"/>
            <a:r>
              <a:rPr lang="en-US" dirty="0" smtClean="0"/>
              <a:t>User sends type-checked data-queries</a:t>
            </a:r>
          </a:p>
          <a:p>
            <a:pPr lvl="1"/>
            <a:r>
              <a:rPr lang="en-US" dirty="0" smtClean="0"/>
              <a:t>Backend resolves queries and returns only desired data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GraphQL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Flexibility for (diverse) clients</a:t>
            </a:r>
          </a:p>
          <a:p>
            <a:pPr lvl="1"/>
            <a:r>
              <a:rPr lang="en-US" dirty="0" smtClean="0"/>
              <a:t>Optimized payload-size</a:t>
            </a:r>
          </a:p>
          <a:p>
            <a:pPr lvl="1"/>
            <a:r>
              <a:rPr lang="en-US" dirty="0"/>
              <a:t>Less </a:t>
            </a:r>
            <a:r>
              <a:rPr lang="en-US" dirty="0" smtClean="0"/>
              <a:t>roundtrips</a:t>
            </a:r>
            <a:endParaRPr lang="en-US" dirty="0" smtClean="0"/>
          </a:p>
          <a:p>
            <a:pPr lvl="1"/>
            <a:r>
              <a:rPr lang="en-US" dirty="0" smtClean="0"/>
              <a:t>Documentation built-in</a:t>
            </a:r>
          </a:p>
          <a:p>
            <a:pPr lvl="1"/>
            <a:r>
              <a:rPr lang="en-US" dirty="0" smtClean="0"/>
              <a:t>API evolution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30926" y="1257981"/>
            <a:ext cx="3872993" cy="25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3888" indent="-27622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9051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146175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379538" indent="-23336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Selected users</a:t>
            </a:r>
            <a:r>
              <a:rPr lang="mr-IN" b="1" dirty="0" smtClean="0"/>
              <a:t>…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888007" y="3155703"/>
            <a:ext cx="18325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Source: http</a:t>
            </a:r>
            <a:r>
              <a:rPr lang="en-US" sz="900" dirty="0"/>
              <a:t>://</a:t>
            </a:r>
            <a:r>
              <a:rPr lang="en-US" sz="900" dirty="0" err="1" smtClean="0"/>
              <a:t>graphql.org</a:t>
            </a:r>
            <a:r>
              <a:rPr lang="en-US" sz="900" dirty="0" smtClean="0"/>
              <a:t>/users</a:t>
            </a:r>
            <a:endParaRPr lang="en-US" sz="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93" y="1582703"/>
            <a:ext cx="717433" cy="7174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284" y="2400972"/>
            <a:ext cx="731996" cy="731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27" y="2365931"/>
            <a:ext cx="802078" cy="802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7" y="1622147"/>
            <a:ext cx="638544" cy="638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80" y="1582703"/>
            <a:ext cx="717433" cy="717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764" y="1616148"/>
            <a:ext cx="919516" cy="650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81" y="2565040"/>
            <a:ext cx="795783" cy="40386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30926" y="3525114"/>
            <a:ext cx="3872993" cy="25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fontAlgn="base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23888" indent="-27622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9051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146175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379538" indent="-233363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r-IN" b="1" dirty="0" smtClean="0"/>
              <a:t>…</a:t>
            </a:r>
            <a:r>
              <a:rPr lang="en-US" b="1" dirty="0" smtClean="0"/>
              <a:t>and startups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9353" y="3857816"/>
            <a:ext cx="1310013" cy="3414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1108" y="3922463"/>
            <a:ext cx="1615672" cy="380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9353" y="4339073"/>
            <a:ext cx="1271270" cy="3552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211609" y="4486478"/>
            <a:ext cx="2101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1200" dirty="0" smtClean="0"/>
              <a:t>…</a:t>
            </a:r>
            <a:r>
              <a:rPr lang="en-US" sz="1200" dirty="0" smtClean="0"/>
              <a:t>all “backend-as-a-service”</a:t>
            </a:r>
            <a:endParaRPr lang="en-US" sz="1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72" y="2373647"/>
            <a:ext cx="1042741" cy="7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work on automatically transitioning existing APIs to </a:t>
            </a:r>
            <a:r>
              <a:rPr lang="en-US" dirty="0" err="1" smtClean="0"/>
              <a:t>GraphQL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96" y="1148221"/>
            <a:ext cx="911772" cy="911772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689318" y="1278318"/>
            <a:ext cx="4454682" cy="3939999"/>
            <a:chOff x="4689318" y="1278318"/>
            <a:chExt cx="4454682" cy="393999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318" y="1908377"/>
              <a:ext cx="4454682" cy="33099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901" y="1278318"/>
              <a:ext cx="2154621" cy="754117"/>
            </a:xfrm>
            <a:prstGeom prst="rect">
              <a:avLst/>
            </a:prstGeom>
          </p:spPr>
        </p:pic>
      </p:grpSp>
      <p:sp>
        <p:nvSpPr>
          <p:cNvPr id="7" name="Right Arrow 6"/>
          <p:cNvSpPr/>
          <p:nvPr/>
        </p:nvSpPr>
        <p:spPr>
          <a:xfrm>
            <a:off x="3794235" y="1361087"/>
            <a:ext cx="1555530" cy="58857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Automatic transition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9" y="2144037"/>
            <a:ext cx="3014784" cy="22400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27" y="2894213"/>
            <a:ext cx="3014784" cy="224006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7048179" y="1968013"/>
            <a:ext cx="1629228" cy="2537488"/>
            <a:chOff x="7048179" y="1968013"/>
            <a:chExt cx="1629228" cy="2537488"/>
          </a:xfrm>
        </p:grpSpPr>
        <p:sp>
          <p:nvSpPr>
            <p:cNvPr id="17" name="Rounded Rectangle 16"/>
            <p:cNvSpPr/>
            <p:nvPr/>
          </p:nvSpPr>
          <p:spPr>
            <a:xfrm>
              <a:off x="7253137" y="1968013"/>
              <a:ext cx="1424270" cy="86662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4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Queries are automatically resolved as API calls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48179" y="2994677"/>
              <a:ext cx="1513929" cy="151082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8" idx="0"/>
              <a:endCxn id="17" idx="2"/>
            </p:cNvCxnSpPr>
            <p:nvPr/>
          </p:nvCxnSpPr>
          <p:spPr>
            <a:xfrm flipV="1">
              <a:off x="7805144" y="2834642"/>
              <a:ext cx="160128" cy="160035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304342" y="2356414"/>
            <a:ext cx="1493884" cy="1841513"/>
            <a:chOff x="7068224" y="2325760"/>
            <a:chExt cx="1493884" cy="1841513"/>
          </a:xfrm>
        </p:grpSpPr>
        <p:sp>
          <p:nvSpPr>
            <p:cNvPr id="34" name="Rounded Rectangle 33"/>
            <p:cNvSpPr/>
            <p:nvPr/>
          </p:nvSpPr>
          <p:spPr>
            <a:xfrm>
              <a:off x="7068224" y="2325760"/>
              <a:ext cx="1146041" cy="46356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6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Data-centric transition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068224" y="2994677"/>
              <a:ext cx="1493884" cy="117259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5" idx="0"/>
              <a:endCxn id="34" idx="2"/>
            </p:cNvCxnSpPr>
            <p:nvPr/>
          </p:nvCxnSpPr>
          <p:spPr>
            <a:xfrm flipH="1" flipV="1">
              <a:off x="7641245" y="2789322"/>
              <a:ext cx="173921" cy="20535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416087" y="3595884"/>
            <a:ext cx="1424270" cy="1177026"/>
            <a:chOff x="5416087" y="3595884"/>
            <a:chExt cx="1424270" cy="1177026"/>
          </a:xfrm>
        </p:grpSpPr>
        <p:sp>
          <p:nvSpPr>
            <p:cNvPr id="15" name="Rectangle 14"/>
            <p:cNvSpPr/>
            <p:nvPr/>
          </p:nvSpPr>
          <p:spPr>
            <a:xfrm>
              <a:off x="5516032" y="3595884"/>
              <a:ext cx="814501" cy="1371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16087" y="4069758"/>
              <a:ext cx="1424270" cy="7031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“Links” are translated to graph structure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>
              <a:stCxn id="15" idx="2"/>
              <a:endCxn id="16" idx="0"/>
            </p:cNvCxnSpPr>
            <p:nvPr/>
          </p:nvCxnSpPr>
          <p:spPr>
            <a:xfrm>
              <a:off x="5923283" y="3733044"/>
              <a:ext cx="204939" cy="33671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31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Challenges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Mutations (i.e., POST, PUT, DELETE</a:t>
            </a:r>
            <a:r>
              <a:rPr lang="mr-IN" dirty="0"/>
              <a:t>…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Subscriptions</a:t>
            </a:r>
          </a:p>
          <a:p>
            <a:pPr lvl="1"/>
            <a:r>
              <a:rPr lang="en-US" dirty="0" smtClean="0"/>
              <a:t>Defining links</a:t>
            </a:r>
            <a:endParaRPr lang="en-US" dirty="0"/>
          </a:p>
          <a:p>
            <a:endParaRPr lang="en-US" dirty="0" smtClean="0"/>
          </a:p>
          <a:p>
            <a:r>
              <a:rPr lang="mr-IN" dirty="0" smtClean="0"/>
              <a:t>…</a:t>
            </a:r>
            <a:r>
              <a:rPr lang="en-US" dirty="0"/>
              <a:t>and opportunities</a:t>
            </a:r>
          </a:p>
          <a:p>
            <a:pPr lvl="1"/>
            <a:r>
              <a:rPr lang="en-US" dirty="0" smtClean="0"/>
              <a:t>Automatic deployment of </a:t>
            </a:r>
            <a:r>
              <a:rPr lang="en-US" dirty="0" err="1"/>
              <a:t>GraphQL</a:t>
            </a:r>
            <a:r>
              <a:rPr lang="en-US" dirty="0"/>
              <a:t> interfaces to </a:t>
            </a:r>
            <a:r>
              <a:rPr lang="en-US" dirty="0" err="1"/>
              <a:t>OpenWhisk</a:t>
            </a:r>
            <a:endParaRPr lang="en-US" dirty="0"/>
          </a:p>
          <a:p>
            <a:pPr lvl="1"/>
            <a:r>
              <a:rPr lang="en-US" dirty="0" smtClean="0"/>
              <a:t>Composition of </a:t>
            </a:r>
            <a:r>
              <a:rPr lang="en-US" dirty="0"/>
              <a:t>multiple </a:t>
            </a:r>
            <a:r>
              <a:rPr lang="en-US" dirty="0" smtClean="0"/>
              <a:t>APIs (using cross-API links)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137699" y="576874"/>
            <a:ext cx="3176990" cy="4205428"/>
            <a:chOff x="5112760" y="576874"/>
            <a:chExt cx="3176990" cy="4205428"/>
          </a:xfrm>
        </p:grpSpPr>
        <p:sp>
          <p:nvSpPr>
            <p:cNvPr id="20" name="Cloud 19"/>
            <p:cNvSpPr/>
            <p:nvPr/>
          </p:nvSpPr>
          <p:spPr>
            <a:xfrm>
              <a:off x="6024532" y="3712039"/>
              <a:ext cx="2265218" cy="1070263"/>
            </a:xfrm>
            <a:prstGeom prst="cloud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534" y="576874"/>
              <a:ext cx="911772" cy="91177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760" y="1442063"/>
              <a:ext cx="911772" cy="91177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571" y="1455196"/>
              <a:ext cx="911772" cy="911772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5702530" y="1126376"/>
              <a:ext cx="644004" cy="40132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863531" y="2175858"/>
              <a:ext cx="999040" cy="1637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970221" y="1442063"/>
              <a:ext cx="93518" cy="16482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66335" y="1926959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&lt;link&gt;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66815" y="1097446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&lt;link&gt;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36304" y="1325390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&lt;link&gt;</a:t>
              </a:r>
              <a:endParaRPr lang="en-US" sz="1200" dirty="0"/>
            </a:p>
          </p:txBody>
        </p:sp>
        <p:sp>
          <p:nvSpPr>
            <p:cNvPr id="18" name="Right Arrow 17"/>
            <p:cNvSpPr/>
            <p:nvPr/>
          </p:nvSpPr>
          <p:spPr>
            <a:xfrm rot="3600000">
              <a:off x="6238964" y="2720831"/>
              <a:ext cx="1019305" cy="588579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Automatic transition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0794" y="3663273"/>
              <a:ext cx="2154621" cy="75411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977"/>
            <a:stretch/>
          </p:blipFill>
          <p:spPr>
            <a:xfrm>
              <a:off x="6924510" y="4307244"/>
              <a:ext cx="428514" cy="442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99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3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Custom 3 1">
      <a:dk1>
        <a:srgbClr val="212121"/>
      </a:dk1>
      <a:lt1>
        <a:srgbClr val="D5D5D5"/>
      </a:lt1>
      <a:dk2>
        <a:srgbClr val="424242"/>
      </a:dk2>
      <a:lt2>
        <a:srgbClr val="FEFFFF"/>
      </a:lt2>
      <a:accent1>
        <a:srgbClr val="00A6A0"/>
      </a:accent1>
      <a:accent2>
        <a:srgbClr val="FF2600"/>
      </a:accent2>
      <a:accent3>
        <a:srgbClr val="005392"/>
      </a:accent3>
      <a:accent4>
        <a:srgbClr val="325C80"/>
      </a:accent4>
      <a:accent5>
        <a:srgbClr val="5596E6"/>
      </a:accent5>
      <a:accent6>
        <a:srgbClr val="7CC7FF"/>
      </a:accent6>
      <a:hlink>
        <a:srgbClr val="0096FF"/>
      </a:hlink>
      <a:folHlink>
        <a:srgbClr val="0096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Cloud_Pres_Template_Nov2015_Final.pot</Template>
  <TotalTime>5745</TotalTime>
  <Words>153</Words>
  <Application>Microsoft Macintosh PowerPoint</Application>
  <PresentationFormat>On-screen Show (16:9)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Mangal</vt:lpstr>
      <vt:lpstr>ＭＳ Ｐゴシック</vt:lpstr>
      <vt:lpstr>Wingdings</vt:lpstr>
      <vt:lpstr>Arial</vt:lpstr>
      <vt:lpstr>Blue</vt:lpstr>
      <vt:lpstr>OAS Graph</vt:lpstr>
      <vt:lpstr>GraphQL receives increasingly attention &amp; adoption</vt:lpstr>
      <vt:lpstr>We work on automatically transitioning existing APIs to GraphQL</vt:lpstr>
      <vt:lpstr>Challenges and opportunities</vt:lpstr>
      <vt:lpstr>PowerPoint Presentation</vt:lpstr>
    </vt:vector>
  </TitlesOfParts>
  <Manager/>
  <Company>Microsoft</Company>
  <LinksUpToDate>false</LinksUpToDate>
  <SharedDoc>false</SharedDoc>
  <HyperlinkBase/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Family &amp; friends</dc:creator>
  <cp:keywords/>
  <dc:description/>
  <cp:lastModifiedBy>ERIK WITTERN</cp:lastModifiedBy>
  <cp:revision>599</cp:revision>
  <dcterms:created xsi:type="dcterms:W3CDTF">2015-10-02T14:38:26Z</dcterms:created>
  <dcterms:modified xsi:type="dcterms:W3CDTF">2017-05-31T20:17:03Z</dcterms:modified>
  <cp:category/>
</cp:coreProperties>
</file>