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1AC55-BB17-4435-AF6A-A0C5A6F5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9D316-1689-4F66-ACCD-53E83AD1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35740-CCDD-442C-9518-12B6DD5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A52B3B-8FCF-4C79-9FB0-1822CC02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A4F8F-7A3C-4C98-B4BF-2E0D7BD3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0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679D-E812-4D3A-8444-8165CB4C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08E198-5228-49A1-964E-744C0C4B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4C06BC-AB6F-4A45-AF55-BE18F1D7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29841-6F04-4144-B267-04D6C9D8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49DDC9-E3B4-4A7C-BF08-4A7562C4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5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41E971-BEA9-4FE5-9656-1DC014CBC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574277-4C65-46BE-9DE3-E99D5AB8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CE14D2-5589-4653-9FDE-18A7394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C65EC-2CA8-4CD0-A307-2BBE127A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4856D9-A1A8-404C-BF84-E6DDC6E4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89060-4ADA-41EE-8BC5-28E4AB41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4921A6-0140-4388-95A4-97C3B62B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801D6F-7E7B-47DD-A928-6C42CBEE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F5987-12F2-4195-B2FB-BAF5256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8A580-19A0-414A-9FD2-DC2C85EA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12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41EA5-10BB-4C2D-A99A-7A599988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2544FB-33D0-4BCD-89EE-AF12F994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DB993-1DA0-4EF1-9ABA-1B39AB10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0F34D-51B3-4271-A31D-EC776FEE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B51FF3-AC5B-4590-93AE-D6CD9DBB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5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A17C7-C771-418C-8DA5-713EBCAA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F54FC9-2541-4019-9615-B91C73B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886C32-DBE3-4BDE-863F-9A71BCBEE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1182E3-B2C5-44AC-97B7-5E89C550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3962B-C6EB-4372-9301-D7582D44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B1A24B-440F-4086-8C99-CEBC18B8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5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F0634-6846-40CD-89A7-AC163A72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CA503-A3A9-4963-9FBF-64BBEA00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758F53-8B54-4367-B5B7-1B3CCE216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B25163-B2F8-4F03-8A67-4D31D554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F19EDD-384C-4380-A5A8-13BCC858A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6DF30C-34A2-4162-A533-9B313637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1B246-FF14-4A53-99AD-5507DA02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B33D45-E83A-42D8-8B50-4666D90F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9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4E089-2179-4B64-A91E-44D33759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8D43CE-D6D8-404E-9CE2-8897D858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72ED35-5F93-4E8D-91CA-8E9CD816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A1646D-E612-4ABA-A418-682B7F6B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139194-9352-4AE5-A08E-3672B98C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4D79C9-C5E6-4F17-AC41-9D52F7C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E5E614-5720-4E83-996D-CA75C2C0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1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52BC-EAF9-4D22-820B-BEDD2CB9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F0B1-FB77-428E-BFC6-4DCCE24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CA84DE-E376-4709-8633-AA433ED6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F9BDD-3EAE-45A5-A849-C2078E5E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6D1CC3-1CD2-400D-B3E9-E1BD699A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8B51E-B9A1-4975-9D98-ECE24E2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05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2718F-D3FF-46F4-9003-AC9F83E9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3EDB80-1B17-4D92-A636-17C705CB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005EA1-5877-4E35-B76A-2868AF7B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ABF1C-D824-4136-ABF4-E1D1E36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F74AF7-20CE-4BB7-8B78-DDC4103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7DCB5D-1A8B-4630-80ED-05BD8013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8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570D41-C86B-4019-B17D-4FAE96E0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C0CBC9-C867-48A8-9F9F-45E769B4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56E6B8-D8EF-4076-9B8E-022ABA532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4705-0CAE-48A5-A8F0-D41BF7E64DA1}" type="datetimeFigureOut">
              <a:rPr lang="zh-TW" altLang="en-US" smtClean="0"/>
              <a:t>2023/11/3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FEC664-0BBD-45E3-B90C-CBDA74D59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6C244-689C-4EB3-8449-12BCA480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3D2E-8E9F-4479-A7F0-6840AA5E95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39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E4F122A-D506-4E34-A6DA-FAE7EC08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80"/>
            <a:ext cx="8573537" cy="4370097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41875C1-3888-4F29-AF25-163492555661}"/>
              </a:ext>
            </a:extLst>
          </p:cNvPr>
          <p:cNvSpPr/>
          <p:nvPr/>
        </p:nvSpPr>
        <p:spPr>
          <a:xfrm>
            <a:off x="3826276" y="2823099"/>
            <a:ext cx="878889" cy="60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5A591-3F52-471F-B4AA-0F21A03BC280}"/>
              </a:ext>
            </a:extLst>
          </p:cNvPr>
          <p:cNvSpPr txBox="1"/>
          <p:nvPr/>
        </p:nvSpPr>
        <p:spPr>
          <a:xfrm>
            <a:off x="4705165" y="29662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F6CBBB-588B-423E-ADB9-416FC95A0B71}"/>
              </a:ext>
            </a:extLst>
          </p:cNvPr>
          <p:cNvSpPr/>
          <p:nvPr/>
        </p:nvSpPr>
        <p:spPr>
          <a:xfrm>
            <a:off x="1945690" y="763480"/>
            <a:ext cx="878889" cy="465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A31419-0DC1-43D8-AC1B-1FC711ED8C09}"/>
              </a:ext>
            </a:extLst>
          </p:cNvPr>
          <p:cNvSpPr txBox="1"/>
          <p:nvPr/>
        </p:nvSpPr>
        <p:spPr>
          <a:xfrm>
            <a:off x="2682536" y="763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刪除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912212B-45F9-44D3-AC91-6C7619968BE2}"/>
              </a:ext>
            </a:extLst>
          </p:cNvPr>
          <p:cNvSpPr/>
          <p:nvPr/>
        </p:nvSpPr>
        <p:spPr>
          <a:xfrm>
            <a:off x="4456332" y="715477"/>
            <a:ext cx="2379474" cy="4653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6827DA-4D2F-4C70-8082-B236725F3631}"/>
              </a:ext>
            </a:extLst>
          </p:cNvPr>
          <p:cNvSpPr txBox="1"/>
          <p:nvPr/>
        </p:nvSpPr>
        <p:spPr>
          <a:xfrm>
            <a:off x="6835806" y="800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點擊色改灰色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0F19B14-B0E5-419C-BA40-2C322B59E676}"/>
              </a:ext>
            </a:extLst>
          </p:cNvPr>
          <p:cNvSpPr/>
          <p:nvPr/>
        </p:nvSpPr>
        <p:spPr>
          <a:xfrm>
            <a:off x="3452267" y="2016710"/>
            <a:ext cx="878889" cy="605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70B0AF-ECC3-48A2-8D07-7763924426C6}"/>
              </a:ext>
            </a:extLst>
          </p:cNvPr>
          <p:cNvSpPr txBox="1"/>
          <p:nvPr/>
        </p:nvSpPr>
        <p:spPr>
          <a:xfrm>
            <a:off x="2805936" y="1808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iimoo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E4F122A-D506-4E34-A6DA-FAE7EC08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9" b="77857"/>
          <a:stretch/>
        </p:blipFill>
        <p:spPr>
          <a:xfrm>
            <a:off x="932688" y="1711591"/>
            <a:ext cx="11149916" cy="19055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D75A591-3F52-471F-B4AA-0F21A03BC280}"/>
              </a:ext>
            </a:extLst>
          </p:cNvPr>
          <p:cNvSpPr txBox="1"/>
          <p:nvPr/>
        </p:nvSpPr>
        <p:spPr>
          <a:xfrm>
            <a:off x="6027293" y="1501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作品集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912212B-45F9-44D3-AC91-6C7619968BE2}"/>
              </a:ext>
            </a:extLst>
          </p:cNvPr>
          <p:cNvSpPr/>
          <p:nvPr/>
        </p:nvSpPr>
        <p:spPr>
          <a:xfrm>
            <a:off x="4207757" y="1953087"/>
            <a:ext cx="750549" cy="426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6827DA-4D2F-4C70-8082-B236725F3631}"/>
              </a:ext>
            </a:extLst>
          </p:cNvPr>
          <p:cNvSpPr txBox="1"/>
          <p:nvPr/>
        </p:nvSpPr>
        <p:spPr>
          <a:xfrm>
            <a:off x="3724723" y="1607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首頁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0F19B14-B0E5-419C-BA40-2C322B59E676}"/>
              </a:ext>
            </a:extLst>
          </p:cNvPr>
          <p:cNvSpPr/>
          <p:nvPr/>
        </p:nvSpPr>
        <p:spPr>
          <a:xfrm>
            <a:off x="5030641" y="1711591"/>
            <a:ext cx="1107996" cy="704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EA46848-8FCD-4C2F-900E-D153C1C2BC13}"/>
              </a:ext>
            </a:extLst>
          </p:cNvPr>
          <p:cNvSpPr/>
          <p:nvPr/>
        </p:nvSpPr>
        <p:spPr>
          <a:xfrm>
            <a:off x="6261964" y="1957483"/>
            <a:ext cx="662619" cy="417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FACCD2-ED99-4C7D-90A0-E0EC0E1E2B31}"/>
              </a:ext>
            </a:extLst>
          </p:cNvPr>
          <p:cNvSpPr txBox="1"/>
          <p:nvPr/>
        </p:nvSpPr>
        <p:spPr>
          <a:xfrm>
            <a:off x="4754119" y="1342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關於我們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9237637-95A1-42AE-8645-AA1286888015}"/>
              </a:ext>
            </a:extLst>
          </p:cNvPr>
          <p:cNvSpPr txBox="1"/>
          <p:nvPr/>
        </p:nvSpPr>
        <p:spPr>
          <a:xfrm>
            <a:off x="6825221" y="15450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工作流程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646321B-E086-4CCA-9BFB-3F83C989CC14}"/>
              </a:ext>
            </a:extLst>
          </p:cNvPr>
          <p:cNvSpPr/>
          <p:nvPr/>
        </p:nvSpPr>
        <p:spPr>
          <a:xfrm>
            <a:off x="7047910" y="1936933"/>
            <a:ext cx="662619" cy="417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F706901-02F7-4124-8A35-EA1C8410EE60}"/>
              </a:ext>
            </a:extLst>
          </p:cNvPr>
          <p:cNvSpPr/>
          <p:nvPr/>
        </p:nvSpPr>
        <p:spPr>
          <a:xfrm>
            <a:off x="7833856" y="1936933"/>
            <a:ext cx="785946" cy="417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294CA40-9CA4-4DB7-B8EB-76BF8A01CD5E}"/>
              </a:ext>
            </a:extLst>
          </p:cNvPr>
          <p:cNvSpPr txBox="1"/>
          <p:nvPr/>
        </p:nvSpPr>
        <p:spPr>
          <a:xfrm>
            <a:off x="7871153" y="1540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聯繫我們</a:t>
            </a:r>
          </a:p>
        </p:txBody>
      </p:sp>
    </p:spTree>
    <p:extLst>
      <p:ext uri="{BB962C8B-B14F-4D97-AF65-F5344CB8AC3E}">
        <p14:creationId xmlns:p14="http://schemas.microsoft.com/office/powerpoint/2010/main" val="33853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FACCD2-ED99-4C7D-90A0-E0EC0E1E2B31}"/>
              </a:ext>
            </a:extLst>
          </p:cNvPr>
          <p:cNvSpPr txBox="1"/>
          <p:nvPr/>
        </p:nvSpPr>
        <p:spPr>
          <a:xfrm>
            <a:off x="705902" y="39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關於我們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BDFEC1-D79A-418C-8BD0-B6AA2DB9B46C}"/>
              </a:ext>
            </a:extLst>
          </p:cNvPr>
          <p:cNvSpPr txBox="1"/>
          <p:nvPr/>
        </p:nvSpPr>
        <p:spPr>
          <a:xfrm>
            <a:off x="3047260" y="338065"/>
            <a:ext cx="60945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futura-pt"/>
              </a:rPr>
              <a:t>設計師的設計思考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重視以人為本的出發點，相信設計的本質來自於生活的感受與時間記憶的積累，隨著時間對空間想法的堆疊，與想像力串連，藉由材質、動線、陽光，讓空間與人創造對話的連結，編寫空間與人的故事及情感，表達一種平凡生活與美學的交融。</a:t>
            </a: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futura-pt"/>
              </a:rPr>
              <a:t>接案類型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坪數不限制，住宅與商業空間皆可。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暫不提供局部裝修的委託</a:t>
            </a:r>
            <a:endParaRPr lang="en-US" altLang="zh-TW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futura-pt"/>
              </a:rPr>
              <a:t>收費方式</a:t>
            </a:r>
          </a:p>
          <a:p>
            <a:pPr algn="l"/>
            <a:r>
              <a:rPr lang="zh-TW" altLang="en-US" b="1" i="0" dirty="0">
                <a:solidFill>
                  <a:srgbClr val="757575"/>
                </a:solidFill>
                <a:effectLst/>
                <a:latin typeface="proxima-nova"/>
              </a:rPr>
              <a:t>初步諮詢</a:t>
            </a:r>
            <a:endParaRPr lang="zh-TW" altLang="en-US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－免收取費用。</a:t>
            </a:r>
          </a:p>
          <a:p>
            <a:pPr algn="l"/>
            <a:r>
              <a:rPr lang="zh-TW" altLang="en-US" b="1" i="0" dirty="0">
                <a:solidFill>
                  <a:srgbClr val="757575"/>
                </a:solidFill>
                <a:effectLst/>
                <a:latin typeface="proxima-nova"/>
              </a:rPr>
              <a:t>丈量 提案 規劃</a:t>
            </a:r>
            <a:endParaRPr lang="zh-TW" altLang="en-US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－費用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$5000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／式。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（現場丈量、基礎平面圖、風格提案規劃，後續如有簽訂設計合約即可折抵。）</a:t>
            </a:r>
          </a:p>
          <a:p>
            <a:pPr algn="l"/>
            <a:r>
              <a:rPr lang="zh-TW" altLang="en-US" b="1" i="0" dirty="0">
                <a:solidFill>
                  <a:srgbClr val="757575"/>
                </a:solidFill>
                <a:effectLst/>
                <a:latin typeface="proxima-nova"/>
              </a:rPr>
              <a:t>正式委託</a:t>
            </a:r>
            <a:endParaRPr lang="zh-TW" altLang="en-US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－設計服務：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$4000 /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坪。</a:t>
            </a:r>
            <a:b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</a:b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－工程費用：新成屋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6 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萬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/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坪起，中古屋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8 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萬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/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坪起，老屋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15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萬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/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坪起。 。</a:t>
            </a:r>
            <a:b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</a:b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－工程監管：為總工程款之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8-10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％</a:t>
            </a:r>
            <a:endParaRPr lang="en-US" altLang="zh-TW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futura-pt"/>
              </a:rPr>
              <a:t>售後服務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保固期為一年。</a:t>
            </a:r>
          </a:p>
        </p:txBody>
      </p:sp>
    </p:spTree>
    <p:extLst>
      <p:ext uri="{BB962C8B-B14F-4D97-AF65-F5344CB8AC3E}">
        <p14:creationId xmlns:p14="http://schemas.microsoft.com/office/powerpoint/2010/main" val="208553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FACCD2-ED99-4C7D-90A0-E0EC0E1E2B31}"/>
              </a:ext>
            </a:extLst>
          </p:cNvPr>
          <p:cNvSpPr txBox="1"/>
          <p:nvPr/>
        </p:nvSpPr>
        <p:spPr>
          <a:xfrm>
            <a:off x="705902" y="396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作品集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C04856-3A95-49A5-84F7-DB097E18CECC}"/>
              </a:ext>
            </a:extLst>
          </p:cNvPr>
          <p:cNvSpPr txBox="1"/>
          <p:nvPr/>
        </p:nvSpPr>
        <p:spPr>
          <a:xfrm>
            <a:off x="3048740" y="765815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futura-pt"/>
              </a:rPr>
              <a:t>平面圖</a:t>
            </a:r>
            <a:endParaRPr lang="en-US" altLang="zh-TW" b="0" i="0" dirty="0">
              <a:solidFill>
                <a:srgbClr val="333333"/>
              </a:solidFill>
              <a:effectLst/>
              <a:latin typeface="futura-pt"/>
            </a:endParaRPr>
          </a:p>
          <a:p>
            <a:pPr algn="l"/>
            <a:endParaRPr lang="en-US" altLang="zh-TW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dirty="0">
                <a:solidFill>
                  <a:srgbClr val="757575"/>
                </a:solidFill>
                <a:latin typeface="proxima-nova"/>
              </a:rPr>
              <a:t>資訊  區域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(</a:t>
            </a:r>
            <a:r>
              <a:rPr lang="zh-TW" altLang="en-US" dirty="0">
                <a:solidFill>
                  <a:srgbClr val="757575"/>
                </a:solidFill>
                <a:latin typeface="proxima-nova"/>
              </a:rPr>
              <a:t>英文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)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           年份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(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英文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)</a:t>
            </a:r>
          </a:p>
          <a:p>
            <a:pPr algn="l"/>
            <a:r>
              <a:rPr lang="zh-TW" altLang="en-US" dirty="0">
                <a:solidFill>
                  <a:srgbClr val="757575"/>
                </a:solidFill>
                <a:latin typeface="proxima-nova"/>
              </a:rPr>
              <a:t>           坪數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(</a:t>
            </a:r>
            <a:r>
              <a:rPr lang="zh-TW" altLang="en-US" dirty="0">
                <a:solidFill>
                  <a:srgbClr val="757575"/>
                </a:solidFill>
                <a:latin typeface="proxima-nova"/>
              </a:rPr>
              <a:t>英文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)</a:t>
            </a: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           專案名字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(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英文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)</a:t>
            </a:r>
          </a:p>
          <a:p>
            <a:pPr algn="l"/>
            <a:endParaRPr lang="en-US" altLang="zh-TW" dirty="0">
              <a:solidFill>
                <a:srgbClr val="757575"/>
              </a:solidFill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簡介 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(4</a:t>
            </a:r>
            <a:r>
              <a:rPr lang="zh-TW" altLang="en-US" dirty="0">
                <a:solidFill>
                  <a:srgbClr val="757575"/>
                </a:solidFill>
                <a:latin typeface="proxima-nova"/>
              </a:rPr>
              <a:t>句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proxima-nova"/>
              </a:rPr>
              <a:t>)</a:t>
            </a:r>
          </a:p>
          <a:p>
            <a:pPr algn="l"/>
            <a:endParaRPr lang="en-US" altLang="zh-TW" dirty="0">
              <a:solidFill>
                <a:srgbClr val="757575"/>
              </a:solidFill>
              <a:latin typeface="proxima-nova"/>
            </a:endParaRPr>
          </a:p>
          <a:p>
            <a:pPr algn="l"/>
            <a:endParaRPr lang="en-US" altLang="zh-TW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endParaRPr lang="en-US" altLang="zh-TW" dirty="0">
              <a:solidFill>
                <a:srgbClr val="757575"/>
              </a:solidFill>
              <a:latin typeface="proxima-nova"/>
            </a:endParaRPr>
          </a:p>
          <a:p>
            <a:pPr algn="l"/>
            <a:endParaRPr lang="en-US" altLang="zh-TW" b="0" i="0" dirty="0">
              <a:solidFill>
                <a:srgbClr val="757575"/>
              </a:solidFill>
              <a:effectLst/>
              <a:latin typeface="proxima-nova"/>
            </a:endParaRPr>
          </a:p>
          <a:p>
            <a:pPr algn="l"/>
            <a:r>
              <a:rPr lang="zh-TW" altLang="en-US" b="0" i="0" dirty="0">
                <a:solidFill>
                  <a:srgbClr val="757575"/>
                </a:solidFill>
                <a:effectLst/>
                <a:latin typeface="proxima-nova"/>
              </a:rPr>
              <a:t>照片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4-6</a:t>
            </a:r>
            <a:r>
              <a:rPr lang="zh-TW" altLang="en-US" dirty="0">
                <a:solidFill>
                  <a:srgbClr val="757575"/>
                </a:solidFill>
                <a:latin typeface="proxima-nova"/>
              </a:rPr>
              <a:t>張</a:t>
            </a:r>
            <a:r>
              <a:rPr lang="en-US" altLang="zh-TW" dirty="0">
                <a:solidFill>
                  <a:srgbClr val="757575"/>
                </a:solidFill>
                <a:latin typeface="proxima-nova"/>
              </a:rPr>
              <a:t>~</a:t>
            </a:r>
            <a:endParaRPr lang="zh-TW" altLang="en-US" b="0" i="0" dirty="0">
              <a:solidFill>
                <a:srgbClr val="757575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313623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E92C7B2-87D0-4F3F-89F2-7B508488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14"/>
            <a:ext cx="12192000" cy="48003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D75A591-3F52-471F-B4AA-0F21A03BC280}"/>
              </a:ext>
            </a:extLst>
          </p:cNvPr>
          <p:cNvSpPr txBox="1"/>
          <p:nvPr/>
        </p:nvSpPr>
        <p:spPr>
          <a:xfrm>
            <a:off x="785111" y="3360813"/>
            <a:ext cx="660469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客變</a:t>
            </a:r>
          </a:p>
          <a:p>
            <a:endParaRPr lang="zh-TW" altLang="en-US" sz="1400" b="1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設計師與客戶接洽，提供免費諮詢服務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簽定設計約後，設計師依據客戶求提供平面配置圖</a:t>
            </a:r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配置圖定案後，設計師會依據建商提供圖面，繪製機電圖、給排水配置圖</a:t>
            </a:r>
          </a:p>
          <a:p>
            <a:r>
              <a:rPr lang="en-US" altLang="zh-TW" sz="1400" dirty="0"/>
              <a:t>4.</a:t>
            </a:r>
            <a:r>
              <a:rPr lang="zh-TW" altLang="en-US" sz="1400" dirty="0"/>
              <a:t>完成上述所有客變設計圖後，更陪同協助與建商選材</a:t>
            </a:r>
          </a:p>
          <a:p>
            <a:endParaRPr lang="zh-TW" altLang="en-US" sz="1400" b="1" dirty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新成屋</a:t>
            </a:r>
            <a:r>
              <a:rPr lang="en-US" altLang="zh-TW" sz="1400" b="1" dirty="0">
                <a:solidFill>
                  <a:srgbClr val="FF0000"/>
                </a:solidFill>
              </a:rPr>
              <a:t>/</a:t>
            </a:r>
            <a:r>
              <a:rPr lang="zh-TW" altLang="en-US" sz="1400" b="1" dirty="0">
                <a:solidFill>
                  <a:srgbClr val="FF0000"/>
                </a:solidFill>
              </a:rPr>
              <a:t>老屋舊翻新</a:t>
            </a:r>
            <a:r>
              <a:rPr lang="en-US" altLang="zh-TW" sz="1400" b="1" dirty="0">
                <a:solidFill>
                  <a:srgbClr val="FF0000"/>
                </a:solidFill>
              </a:rPr>
              <a:t>/</a:t>
            </a:r>
            <a:r>
              <a:rPr lang="zh-TW" altLang="en-US" sz="1400" b="1" dirty="0">
                <a:solidFill>
                  <a:srgbClr val="FF0000"/>
                </a:solidFill>
              </a:rPr>
              <a:t>商業空間設計</a:t>
            </a:r>
          </a:p>
          <a:p>
            <a:endParaRPr lang="zh-TW" altLang="en-US" sz="1400" b="1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預約現場</a:t>
            </a:r>
            <a:r>
              <a:rPr lang="en-US" altLang="zh-TW" sz="1400" dirty="0"/>
              <a:t>/</a:t>
            </a:r>
            <a:r>
              <a:rPr lang="zh-TW" altLang="en-US" sz="1400" dirty="0"/>
              <a:t>辦公室提供免費諮詢服務，由設計師針對各個空間去了解客戶需求</a:t>
            </a:r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平面圖繪製，與客戶說明設計方向，依客戶需求再做圖面調整</a:t>
            </a:r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簽定設計約後，設計師繪製</a:t>
            </a:r>
            <a:r>
              <a:rPr lang="en-US" altLang="zh-TW" sz="1400" dirty="0"/>
              <a:t>3D</a:t>
            </a:r>
            <a:r>
              <a:rPr lang="zh-TW" altLang="en-US" sz="1400" dirty="0"/>
              <a:t>圖，施工圖面，材質設定，擬定工程預算</a:t>
            </a:r>
          </a:p>
          <a:p>
            <a:r>
              <a:rPr lang="en-US" altLang="zh-TW" sz="1400" dirty="0"/>
              <a:t>4.</a:t>
            </a:r>
            <a:r>
              <a:rPr lang="zh-TW" altLang="en-US" sz="1400" dirty="0"/>
              <a:t>簽定工程約後，進行開工前置作業，進度安排</a:t>
            </a:r>
            <a:endParaRPr lang="en-US" altLang="zh-TW" sz="1400" dirty="0"/>
          </a:p>
          <a:p>
            <a:r>
              <a:rPr lang="en-US" altLang="zh-TW" sz="1400" dirty="0"/>
              <a:t>5.</a:t>
            </a:r>
            <a:r>
              <a:rPr lang="zh-TW" altLang="en-US" sz="1400" dirty="0"/>
              <a:t>軟件建議，</a:t>
            </a:r>
            <a:r>
              <a:rPr lang="zh-TW" altLang="en-US" sz="1400" b="0" i="0" dirty="0">
                <a:solidFill>
                  <a:srgbClr val="757575"/>
                </a:solidFill>
                <a:effectLst/>
                <a:latin typeface="proxima-nova"/>
              </a:rPr>
              <a:t>安排傢俱、窗簾提案，陪同挑選。</a:t>
            </a:r>
            <a:endParaRPr lang="zh-TW" altLang="en-US" sz="1400" dirty="0"/>
          </a:p>
          <a:p>
            <a:r>
              <a:rPr lang="en-US" altLang="zh-TW" sz="1400" dirty="0"/>
              <a:t>6.</a:t>
            </a:r>
            <a:r>
              <a:rPr lang="zh-TW" altLang="en-US" sz="1400" dirty="0"/>
              <a:t>裝修工程中，確保施工現場如圖施作，完工後，再由設計師偕同客戶做成品驗收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F6CBBB-588B-423E-ADB9-416FC95A0B71}"/>
              </a:ext>
            </a:extLst>
          </p:cNvPr>
          <p:cNvSpPr/>
          <p:nvPr/>
        </p:nvSpPr>
        <p:spPr>
          <a:xfrm>
            <a:off x="1907373" y="1981199"/>
            <a:ext cx="1316861" cy="1376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6827DA-4D2F-4C70-8082-B236725F3631}"/>
              </a:ext>
            </a:extLst>
          </p:cNvPr>
          <p:cNvSpPr txBox="1"/>
          <p:nvPr/>
        </p:nvSpPr>
        <p:spPr>
          <a:xfrm>
            <a:off x="6835806" y="8005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服務流程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70B0AF-ECC3-48A2-8D07-7763924426C6}"/>
              </a:ext>
            </a:extLst>
          </p:cNvPr>
          <p:cNvSpPr txBox="1"/>
          <p:nvPr/>
        </p:nvSpPr>
        <p:spPr>
          <a:xfrm>
            <a:off x="2805936" y="1808043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Icon</a:t>
            </a:r>
            <a:r>
              <a:rPr lang="zh-TW" altLang="en-US" b="1" dirty="0">
                <a:solidFill>
                  <a:srgbClr val="FF0000"/>
                </a:solidFill>
              </a:rPr>
              <a:t>拿掉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2CDDFA-3711-486A-9A59-EFDF883C89E3}"/>
              </a:ext>
            </a:extLst>
          </p:cNvPr>
          <p:cNvSpPr txBox="1"/>
          <p:nvPr/>
        </p:nvSpPr>
        <p:spPr>
          <a:xfrm>
            <a:off x="705902" y="3964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0655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443</Words>
  <Application>Microsoft Office PowerPoint</Application>
  <PresentationFormat>寬螢幕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futura-pt</vt:lpstr>
      <vt:lpstr>proxima-nova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2023-11-03T07:47:32Z</dcterms:created>
  <dcterms:modified xsi:type="dcterms:W3CDTF">2023-11-04T02:36:55Z</dcterms:modified>
</cp:coreProperties>
</file>