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2" r:id="rId7"/>
    <p:sldId id="264" r:id="rId8"/>
    <p:sldId id="266" r:id="rId9"/>
    <p:sldId id="265"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1AC55-BB17-4435-AF6A-A0C5A6F540D6}"/>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359D316-1689-4F66-ACCD-53E83AD13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2835740-CCDD-442C-9518-12B6DD553729}"/>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5" name="頁尾版面配置區 4">
            <a:extLst>
              <a:ext uri="{FF2B5EF4-FFF2-40B4-BE49-F238E27FC236}">
                <a16:creationId xmlns:a16="http://schemas.microsoft.com/office/drawing/2014/main" id="{7BA52B3B-8FCF-4C79-9FB0-1822CC02A4C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4A4F8F-7A3C-4C98-B4BF-2E0D7BD39BDE}"/>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1959027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04679D-E812-4D3A-8444-8165CB4CE09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108E198-5228-49A1-964E-744C0C4B0908}"/>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A4C06BC-AB6F-4A45-AF55-BE18F1D77198}"/>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5" name="頁尾版面配置區 4">
            <a:extLst>
              <a:ext uri="{FF2B5EF4-FFF2-40B4-BE49-F238E27FC236}">
                <a16:creationId xmlns:a16="http://schemas.microsoft.com/office/drawing/2014/main" id="{B6E29841-6F04-4144-B267-04D6C9D80B2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049DDC9-E3B4-4A7C-BF08-4A7562C42E85}"/>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42655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341E971-BEA9-4FE5-9656-1DC014CBC01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5574277-4C65-46BE-9DE3-E99D5AB8916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7CE14D2-5589-4653-9FDE-18A7394A7665}"/>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5" name="頁尾版面配置區 4">
            <a:extLst>
              <a:ext uri="{FF2B5EF4-FFF2-40B4-BE49-F238E27FC236}">
                <a16:creationId xmlns:a16="http://schemas.microsoft.com/office/drawing/2014/main" id="{215C65EC-2CA8-4CD0-A307-2BBE127A6FF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F4856D9-A1A8-404C-BF84-E6DDC6E4493D}"/>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198293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D89060-4ADA-41EE-8BC5-28E4AB41AB4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34921A6-0140-4388-95A4-97C3B62B36A4}"/>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F801D6F-7E7B-47DD-A928-6C42CBEE5F3C}"/>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5" name="頁尾版面配置區 4">
            <a:extLst>
              <a:ext uri="{FF2B5EF4-FFF2-40B4-BE49-F238E27FC236}">
                <a16:creationId xmlns:a16="http://schemas.microsoft.com/office/drawing/2014/main" id="{C81F5987-12F2-4195-B2FB-BAF5256039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08A580-19A0-414A-9FD2-DC2C85EAE1B2}"/>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3721128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B41EA5-10BB-4C2D-A99A-7A5999882A89}"/>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2A2544FB-33D0-4BCD-89EE-AF12F9944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97DB993-1DA0-4EF1-9ABA-1B39AB10A786}"/>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5" name="頁尾版面配置區 4">
            <a:extLst>
              <a:ext uri="{FF2B5EF4-FFF2-40B4-BE49-F238E27FC236}">
                <a16:creationId xmlns:a16="http://schemas.microsoft.com/office/drawing/2014/main" id="{E1F0F34D-51B3-4271-A31D-EC776FEE57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EB51FF3-AC5B-4590-93AE-D6CD9DBB1F76}"/>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3859058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BA17C7-C771-418C-8DA5-713EBCAA2E2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9F54FC9-2541-4019-9615-B91C73BC163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1886C32-DBE3-4BDE-863F-9A71BCBEE5FD}"/>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B1182E3-B2C5-44AC-97B7-5E89C550E419}"/>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6" name="頁尾版面配置區 5">
            <a:extLst>
              <a:ext uri="{FF2B5EF4-FFF2-40B4-BE49-F238E27FC236}">
                <a16:creationId xmlns:a16="http://schemas.microsoft.com/office/drawing/2014/main" id="{5923962B-C6EB-4372-9301-D7582D444A7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CB1A24B-440F-4086-8C99-CEBC18B8BC73}"/>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399456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1F0634-6846-40CD-89A7-AC163A7288C7}"/>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07CA503-A3A9-4963-9FBF-64BBEA004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C4758F53-8B54-4367-B5B7-1B3CCE2168B6}"/>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FB25163-B2F8-4F03-8A67-4D31D5541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EF19EDD-384C-4380-A5A8-13BCC858A38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076DF30C-34A2-4162-A533-9B3136371FE6}"/>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8" name="頁尾版面配置區 7">
            <a:extLst>
              <a:ext uri="{FF2B5EF4-FFF2-40B4-BE49-F238E27FC236}">
                <a16:creationId xmlns:a16="http://schemas.microsoft.com/office/drawing/2014/main" id="{2521B246-FF14-4A53-99AD-5507DA026D3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5B33D45-E83A-42D8-8B50-4666D90F865F}"/>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121729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D4E089-2179-4B64-A91E-44D3375933F2}"/>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78D43CE-D6D8-404E-9CE2-8897D858E35E}"/>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4" name="頁尾版面配置區 3">
            <a:extLst>
              <a:ext uri="{FF2B5EF4-FFF2-40B4-BE49-F238E27FC236}">
                <a16:creationId xmlns:a16="http://schemas.microsoft.com/office/drawing/2014/main" id="{9372ED35-5F93-4E8D-91CA-8E9CD816BFC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14A1646D-E612-4ABA-A418-682B7F6B1F0C}"/>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218018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4139194-9352-4AE5-A08E-3672B98CF155}"/>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3" name="頁尾版面配置區 2">
            <a:extLst>
              <a:ext uri="{FF2B5EF4-FFF2-40B4-BE49-F238E27FC236}">
                <a16:creationId xmlns:a16="http://schemas.microsoft.com/office/drawing/2014/main" id="{394D79C9-C5E6-4F17-AC41-9D52F7C96508}"/>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DE5E614-5720-4E83-996D-CA75C2C0E8CC}"/>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282161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8F52BC-EAF9-4D22-820B-BEDD2CB9B9F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58FF0B1-FB77-428E-BFC6-4DCCE24D0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8CA84DE-E376-4709-8633-AA433ED68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6EF9BDD-3EAE-45A5-A849-C2078E5EC997}"/>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6" name="頁尾版面配置區 5">
            <a:extLst>
              <a:ext uri="{FF2B5EF4-FFF2-40B4-BE49-F238E27FC236}">
                <a16:creationId xmlns:a16="http://schemas.microsoft.com/office/drawing/2014/main" id="{0B6D1CC3-1CD2-400D-B3E9-E1BD699AB6D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2D8B51E-B9A1-4975-9D98-ECE24E23EFEE}"/>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210705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12718F-D3FF-46F4-9003-AC9F83E98F5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A93EDB80-1B17-4D92-A636-17C705CB2E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8A005EA1-5877-4E35-B76A-2868AF7BC5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EEABF1C-D824-4136-ABF4-E1D1E3643755}"/>
              </a:ext>
            </a:extLst>
          </p:cNvPr>
          <p:cNvSpPr>
            <a:spLocks noGrp="1"/>
          </p:cNvSpPr>
          <p:nvPr>
            <p:ph type="dt" sz="half" idx="10"/>
          </p:nvPr>
        </p:nvSpPr>
        <p:spPr/>
        <p:txBody>
          <a:bodyPr/>
          <a:lstStyle/>
          <a:p>
            <a:fld id="{FDFE4705-0CAE-48A5-A8F0-D41BF7E64DA1}" type="datetimeFigureOut">
              <a:rPr lang="zh-TW" altLang="en-US" smtClean="0"/>
              <a:t>2023/11/11</a:t>
            </a:fld>
            <a:endParaRPr lang="zh-TW" altLang="en-US"/>
          </a:p>
        </p:txBody>
      </p:sp>
      <p:sp>
        <p:nvSpPr>
          <p:cNvPr id="6" name="頁尾版面配置區 5">
            <a:extLst>
              <a:ext uri="{FF2B5EF4-FFF2-40B4-BE49-F238E27FC236}">
                <a16:creationId xmlns:a16="http://schemas.microsoft.com/office/drawing/2014/main" id="{97F74AF7-20CE-4BB7-8B78-DDC41039E2A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E7DCB5D-1A8B-4630-80ED-05BD8013B191}"/>
              </a:ext>
            </a:extLst>
          </p:cNvPr>
          <p:cNvSpPr>
            <a:spLocks noGrp="1"/>
          </p:cNvSpPr>
          <p:nvPr>
            <p:ph type="sldNum" sz="quarter" idx="12"/>
          </p:nvPr>
        </p:nvSpPr>
        <p:spPr/>
        <p:txBody>
          <a:body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62981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8570D41-C86B-4019-B17D-4FAE96E0D8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8C0CBC9-C867-48A8-9F9F-45E769B47B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D56E6B8-D8EF-4076-9B8E-022ABA532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E4705-0CAE-48A5-A8F0-D41BF7E64DA1}" type="datetimeFigureOut">
              <a:rPr lang="zh-TW" altLang="en-US" smtClean="0"/>
              <a:t>2023/11/11</a:t>
            </a:fld>
            <a:endParaRPr lang="zh-TW" altLang="en-US"/>
          </a:p>
        </p:txBody>
      </p:sp>
      <p:sp>
        <p:nvSpPr>
          <p:cNvPr id="5" name="頁尾版面配置區 4">
            <a:extLst>
              <a:ext uri="{FF2B5EF4-FFF2-40B4-BE49-F238E27FC236}">
                <a16:creationId xmlns:a16="http://schemas.microsoft.com/office/drawing/2014/main" id="{19FEC664-0BBD-45E3-B90C-CBDA74D593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7A6C244-689C-4EB3-8449-12BCA4806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F3D2E-8E9F-4479-A7F0-6840AA5E9517}" type="slidenum">
              <a:rPr lang="zh-TW" altLang="en-US" smtClean="0"/>
              <a:t>‹#›</a:t>
            </a:fld>
            <a:endParaRPr lang="zh-TW" altLang="en-US"/>
          </a:p>
        </p:txBody>
      </p:sp>
    </p:spTree>
    <p:extLst>
      <p:ext uri="{BB962C8B-B14F-4D97-AF65-F5344CB8AC3E}">
        <p14:creationId xmlns:p14="http://schemas.microsoft.com/office/powerpoint/2010/main" val="3649391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E4F122A-D506-4E34-A6DA-FAE7EC087AE0}"/>
              </a:ext>
            </a:extLst>
          </p:cNvPr>
          <p:cNvPicPr>
            <a:picLocks noChangeAspect="1"/>
          </p:cNvPicPr>
          <p:nvPr/>
        </p:nvPicPr>
        <p:blipFill>
          <a:blip r:embed="rId2"/>
          <a:stretch>
            <a:fillRect/>
          </a:stretch>
        </p:blipFill>
        <p:spPr>
          <a:xfrm>
            <a:off x="0" y="763480"/>
            <a:ext cx="8573537" cy="4370097"/>
          </a:xfrm>
          <a:prstGeom prst="rect">
            <a:avLst/>
          </a:prstGeom>
        </p:spPr>
      </p:pic>
      <p:sp>
        <p:nvSpPr>
          <p:cNvPr id="6" name="橢圓 5">
            <a:extLst>
              <a:ext uri="{FF2B5EF4-FFF2-40B4-BE49-F238E27FC236}">
                <a16:creationId xmlns:a16="http://schemas.microsoft.com/office/drawing/2014/main" id="{141875C1-3888-4F29-AF25-163492555661}"/>
              </a:ext>
            </a:extLst>
          </p:cNvPr>
          <p:cNvSpPr/>
          <p:nvPr/>
        </p:nvSpPr>
        <p:spPr>
          <a:xfrm>
            <a:off x="3826276" y="2823099"/>
            <a:ext cx="878889" cy="6059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0D75A591-3F52-471F-B4AA-0F21A03BC280}"/>
              </a:ext>
            </a:extLst>
          </p:cNvPr>
          <p:cNvSpPr txBox="1"/>
          <p:nvPr/>
        </p:nvSpPr>
        <p:spPr>
          <a:xfrm>
            <a:off x="4705165" y="2966283"/>
            <a:ext cx="646331" cy="369332"/>
          </a:xfrm>
          <a:prstGeom prst="rect">
            <a:avLst/>
          </a:prstGeom>
          <a:noFill/>
        </p:spPr>
        <p:txBody>
          <a:bodyPr wrap="none" rtlCol="0">
            <a:spAutoFit/>
          </a:bodyPr>
          <a:lstStyle/>
          <a:p>
            <a:r>
              <a:rPr lang="zh-TW" altLang="en-US" b="1" dirty="0">
                <a:solidFill>
                  <a:srgbClr val="FF0000"/>
                </a:solidFill>
              </a:rPr>
              <a:t>刪除</a:t>
            </a:r>
          </a:p>
        </p:txBody>
      </p:sp>
      <p:sp>
        <p:nvSpPr>
          <p:cNvPr id="8" name="橢圓 7">
            <a:extLst>
              <a:ext uri="{FF2B5EF4-FFF2-40B4-BE49-F238E27FC236}">
                <a16:creationId xmlns:a16="http://schemas.microsoft.com/office/drawing/2014/main" id="{52F6CBBB-588B-423E-ADB9-416FC95A0B71}"/>
              </a:ext>
            </a:extLst>
          </p:cNvPr>
          <p:cNvSpPr/>
          <p:nvPr/>
        </p:nvSpPr>
        <p:spPr>
          <a:xfrm>
            <a:off x="1945690" y="763480"/>
            <a:ext cx="878889" cy="465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E6A31419-0DC1-43D8-AC1B-1FC711ED8C09}"/>
              </a:ext>
            </a:extLst>
          </p:cNvPr>
          <p:cNvSpPr txBox="1"/>
          <p:nvPr/>
        </p:nvSpPr>
        <p:spPr>
          <a:xfrm>
            <a:off x="2682536" y="763480"/>
            <a:ext cx="646331" cy="369332"/>
          </a:xfrm>
          <a:prstGeom prst="rect">
            <a:avLst/>
          </a:prstGeom>
          <a:noFill/>
        </p:spPr>
        <p:txBody>
          <a:bodyPr wrap="none" rtlCol="0">
            <a:spAutoFit/>
          </a:bodyPr>
          <a:lstStyle/>
          <a:p>
            <a:r>
              <a:rPr lang="zh-TW" altLang="en-US" b="1" dirty="0">
                <a:solidFill>
                  <a:srgbClr val="FF0000"/>
                </a:solidFill>
              </a:rPr>
              <a:t>刪除</a:t>
            </a:r>
          </a:p>
        </p:txBody>
      </p:sp>
      <p:sp>
        <p:nvSpPr>
          <p:cNvPr id="10" name="橢圓 9">
            <a:extLst>
              <a:ext uri="{FF2B5EF4-FFF2-40B4-BE49-F238E27FC236}">
                <a16:creationId xmlns:a16="http://schemas.microsoft.com/office/drawing/2014/main" id="{6912212B-45F9-44D3-AC91-6C7619968BE2}"/>
              </a:ext>
            </a:extLst>
          </p:cNvPr>
          <p:cNvSpPr/>
          <p:nvPr/>
        </p:nvSpPr>
        <p:spPr>
          <a:xfrm>
            <a:off x="4456332" y="715477"/>
            <a:ext cx="2379474" cy="4653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CA6827DA-4D2F-4C70-8082-B236725F3631}"/>
              </a:ext>
            </a:extLst>
          </p:cNvPr>
          <p:cNvSpPr txBox="1"/>
          <p:nvPr/>
        </p:nvSpPr>
        <p:spPr>
          <a:xfrm>
            <a:off x="6835806" y="800555"/>
            <a:ext cx="1569660" cy="369332"/>
          </a:xfrm>
          <a:prstGeom prst="rect">
            <a:avLst/>
          </a:prstGeom>
          <a:noFill/>
        </p:spPr>
        <p:txBody>
          <a:bodyPr wrap="none" rtlCol="0">
            <a:spAutoFit/>
          </a:bodyPr>
          <a:lstStyle/>
          <a:p>
            <a:r>
              <a:rPr lang="zh-TW" altLang="en-US" b="1" dirty="0">
                <a:solidFill>
                  <a:srgbClr val="FF0000"/>
                </a:solidFill>
              </a:rPr>
              <a:t>點擊色改灰色</a:t>
            </a:r>
          </a:p>
        </p:txBody>
      </p:sp>
      <p:sp>
        <p:nvSpPr>
          <p:cNvPr id="13" name="橢圓 12">
            <a:extLst>
              <a:ext uri="{FF2B5EF4-FFF2-40B4-BE49-F238E27FC236}">
                <a16:creationId xmlns:a16="http://schemas.microsoft.com/office/drawing/2014/main" id="{50F19B14-B0E5-419C-BA40-2C322B59E676}"/>
              </a:ext>
            </a:extLst>
          </p:cNvPr>
          <p:cNvSpPr/>
          <p:nvPr/>
        </p:nvSpPr>
        <p:spPr>
          <a:xfrm>
            <a:off x="3452267" y="2016710"/>
            <a:ext cx="878889" cy="6059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文字方塊 13">
            <a:extLst>
              <a:ext uri="{FF2B5EF4-FFF2-40B4-BE49-F238E27FC236}">
                <a16:creationId xmlns:a16="http://schemas.microsoft.com/office/drawing/2014/main" id="{0A70B0AF-ECC3-48A2-8D07-7763924426C6}"/>
              </a:ext>
            </a:extLst>
          </p:cNvPr>
          <p:cNvSpPr txBox="1"/>
          <p:nvPr/>
        </p:nvSpPr>
        <p:spPr>
          <a:xfrm>
            <a:off x="2805936" y="1808043"/>
            <a:ext cx="731290" cy="369332"/>
          </a:xfrm>
          <a:prstGeom prst="rect">
            <a:avLst/>
          </a:prstGeom>
          <a:noFill/>
        </p:spPr>
        <p:txBody>
          <a:bodyPr wrap="none" rtlCol="0">
            <a:spAutoFit/>
          </a:bodyPr>
          <a:lstStyle/>
          <a:p>
            <a:r>
              <a:rPr lang="en-US" altLang="zh-TW" b="1" dirty="0" err="1">
                <a:solidFill>
                  <a:srgbClr val="FF0000"/>
                </a:solidFill>
              </a:rPr>
              <a:t>iimoo</a:t>
            </a:r>
            <a:endParaRPr lang="zh-TW" altLang="en-US" b="1" dirty="0">
              <a:solidFill>
                <a:srgbClr val="FF0000"/>
              </a:solidFill>
            </a:endParaRPr>
          </a:p>
        </p:txBody>
      </p:sp>
    </p:spTree>
    <p:extLst>
      <p:ext uri="{BB962C8B-B14F-4D97-AF65-F5344CB8AC3E}">
        <p14:creationId xmlns:p14="http://schemas.microsoft.com/office/powerpoint/2010/main" val="345146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AE4F122A-D506-4E34-A6DA-FAE7EC087AE0}"/>
              </a:ext>
            </a:extLst>
          </p:cNvPr>
          <p:cNvPicPr>
            <a:picLocks noChangeAspect="1"/>
          </p:cNvPicPr>
          <p:nvPr/>
        </p:nvPicPr>
        <p:blipFill rotWithShape="1">
          <a:blip r:embed="rId2"/>
          <a:srcRect l="33959" b="77857"/>
          <a:stretch/>
        </p:blipFill>
        <p:spPr>
          <a:xfrm>
            <a:off x="932688" y="1711591"/>
            <a:ext cx="11149916" cy="1905570"/>
          </a:xfrm>
          <a:prstGeom prst="rect">
            <a:avLst/>
          </a:prstGeom>
        </p:spPr>
      </p:pic>
      <p:sp>
        <p:nvSpPr>
          <p:cNvPr id="7" name="文字方塊 6">
            <a:extLst>
              <a:ext uri="{FF2B5EF4-FFF2-40B4-BE49-F238E27FC236}">
                <a16:creationId xmlns:a16="http://schemas.microsoft.com/office/drawing/2014/main" id="{0D75A591-3F52-471F-B4AA-0F21A03BC280}"/>
              </a:ext>
            </a:extLst>
          </p:cNvPr>
          <p:cNvSpPr txBox="1"/>
          <p:nvPr/>
        </p:nvSpPr>
        <p:spPr>
          <a:xfrm>
            <a:off x="6027293" y="1501975"/>
            <a:ext cx="877163" cy="369332"/>
          </a:xfrm>
          <a:prstGeom prst="rect">
            <a:avLst/>
          </a:prstGeom>
          <a:noFill/>
        </p:spPr>
        <p:txBody>
          <a:bodyPr wrap="none" rtlCol="0">
            <a:spAutoFit/>
          </a:bodyPr>
          <a:lstStyle/>
          <a:p>
            <a:r>
              <a:rPr lang="zh-TW" altLang="en-US" b="1" dirty="0">
                <a:solidFill>
                  <a:srgbClr val="FF0000"/>
                </a:solidFill>
              </a:rPr>
              <a:t>作品集</a:t>
            </a:r>
          </a:p>
        </p:txBody>
      </p:sp>
      <p:sp>
        <p:nvSpPr>
          <p:cNvPr id="10" name="橢圓 9">
            <a:extLst>
              <a:ext uri="{FF2B5EF4-FFF2-40B4-BE49-F238E27FC236}">
                <a16:creationId xmlns:a16="http://schemas.microsoft.com/office/drawing/2014/main" id="{6912212B-45F9-44D3-AC91-6C7619968BE2}"/>
              </a:ext>
            </a:extLst>
          </p:cNvPr>
          <p:cNvSpPr/>
          <p:nvPr/>
        </p:nvSpPr>
        <p:spPr>
          <a:xfrm>
            <a:off x="4207757" y="1953087"/>
            <a:ext cx="750549" cy="4261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文字方塊 11">
            <a:extLst>
              <a:ext uri="{FF2B5EF4-FFF2-40B4-BE49-F238E27FC236}">
                <a16:creationId xmlns:a16="http://schemas.microsoft.com/office/drawing/2014/main" id="{CA6827DA-4D2F-4C70-8082-B236725F3631}"/>
              </a:ext>
            </a:extLst>
          </p:cNvPr>
          <p:cNvSpPr txBox="1"/>
          <p:nvPr/>
        </p:nvSpPr>
        <p:spPr>
          <a:xfrm>
            <a:off x="3724723" y="1607380"/>
            <a:ext cx="646331" cy="369332"/>
          </a:xfrm>
          <a:prstGeom prst="rect">
            <a:avLst/>
          </a:prstGeom>
          <a:noFill/>
        </p:spPr>
        <p:txBody>
          <a:bodyPr wrap="none" rtlCol="0">
            <a:spAutoFit/>
          </a:bodyPr>
          <a:lstStyle/>
          <a:p>
            <a:r>
              <a:rPr lang="zh-TW" altLang="en-US" b="1" dirty="0">
                <a:solidFill>
                  <a:srgbClr val="FF0000"/>
                </a:solidFill>
              </a:rPr>
              <a:t>首頁</a:t>
            </a:r>
          </a:p>
        </p:txBody>
      </p:sp>
      <p:sp>
        <p:nvSpPr>
          <p:cNvPr id="13" name="橢圓 12">
            <a:extLst>
              <a:ext uri="{FF2B5EF4-FFF2-40B4-BE49-F238E27FC236}">
                <a16:creationId xmlns:a16="http://schemas.microsoft.com/office/drawing/2014/main" id="{50F19B14-B0E5-419C-BA40-2C322B59E676}"/>
              </a:ext>
            </a:extLst>
          </p:cNvPr>
          <p:cNvSpPr/>
          <p:nvPr/>
        </p:nvSpPr>
        <p:spPr>
          <a:xfrm>
            <a:off x="5030641" y="1711591"/>
            <a:ext cx="1107996" cy="70486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橢圓 10">
            <a:extLst>
              <a:ext uri="{FF2B5EF4-FFF2-40B4-BE49-F238E27FC236}">
                <a16:creationId xmlns:a16="http://schemas.microsoft.com/office/drawing/2014/main" id="{4EA46848-8FCD-4C2F-900E-D153C1C2BC13}"/>
              </a:ext>
            </a:extLst>
          </p:cNvPr>
          <p:cNvSpPr/>
          <p:nvPr/>
        </p:nvSpPr>
        <p:spPr>
          <a:xfrm>
            <a:off x="6261964" y="1957483"/>
            <a:ext cx="662619" cy="4173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文字方塊 15">
            <a:extLst>
              <a:ext uri="{FF2B5EF4-FFF2-40B4-BE49-F238E27FC236}">
                <a16:creationId xmlns:a16="http://schemas.microsoft.com/office/drawing/2014/main" id="{FEFACCD2-ED99-4C7D-90A0-E0EC0E1E2B31}"/>
              </a:ext>
            </a:extLst>
          </p:cNvPr>
          <p:cNvSpPr txBox="1"/>
          <p:nvPr/>
        </p:nvSpPr>
        <p:spPr>
          <a:xfrm>
            <a:off x="4754119" y="1342259"/>
            <a:ext cx="1107996" cy="369332"/>
          </a:xfrm>
          <a:prstGeom prst="rect">
            <a:avLst/>
          </a:prstGeom>
          <a:noFill/>
        </p:spPr>
        <p:txBody>
          <a:bodyPr wrap="none" rtlCol="0">
            <a:spAutoFit/>
          </a:bodyPr>
          <a:lstStyle/>
          <a:p>
            <a:r>
              <a:rPr lang="zh-TW" altLang="en-US" b="1" dirty="0">
                <a:solidFill>
                  <a:srgbClr val="FF0000"/>
                </a:solidFill>
              </a:rPr>
              <a:t>關於我們</a:t>
            </a:r>
          </a:p>
        </p:txBody>
      </p:sp>
      <p:sp>
        <p:nvSpPr>
          <p:cNvPr id="17" name="文字方塊 16">
            <a:extLst>
              <a:ext uri="{FF2B5EF4-FFF2-40B4-BE49-F238E27FC236}">
                <a16:creationId xmlns:a16="http://schemas.microsoft.com/office/drawing/2014/main" id="{49237637-95A1-42AE-8645-AA1286888015}"/>
              </a:ext>
            </a:extLst>
          </p:cNvPr>
          <p:cNvSpPr txBox="1"/>
          <p:nvPr/>
        </p:nvSpPr>
        <p:spPr>
          <a:xfrm>
            <a:off x="6825221" y="1545063"/>
            <a:ext cx="1107996" cy="369332"/>
          </a:xfrm>
          <a:prstGeom prst="rect">
            <a:avLst/>
          </a:prstGeom>
          <a:noFill/>
        </p:spPr>
        <p:txBody>
          <a:bodyPr wrap="none" rtlCol="0">
            <a:spAutoFit/>
          </a:bodyPr>
          <a:lstStyle/>
          <a:p>
            <a:r>
              <a:rPr lang="zh-TW" altLang="en-US" b="1" dirty="0">
                <a:solidFill>
                  <a:srgbClr val="FF0000"/>
                </a:solidFill>
              </a:rPr>
              <a:t>工作流程</a:t>
            </a:r>
          </a:p>
        </p:txBody>
      </p:sp>
      <p:sp>
        <p:nvSpPr>
          <p:cNvPr id="18" name="橢圓 17">
            <a:extLst>
              <a:ext uri="{FF2B5EF4-FFF2-40B4-BE49-F238E27FC236}">
                <a16:creationId xmlns:a16="http://schemas.microsoft.com/office/drawing/2014/main" id="{6646321B-E086-4CCA-9BFB-3F83C989CC14}"/>
              </a:ext>
            </a:extLst>
          </p:cNvPr>
          <p:cNvSpPr/>
          <p:nvPr/>
        </p:nvSpPr>
        <p:spPr>
          <a:xfrm>
            <a:off x="7047910" y="1936933"/>
            <a:ext cx="662619" cy="4173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橢圓 18">
            <a:extLst>
              <a:ext uri="{FF2B5EF4-FFF2-40B4-BE49-F238E27FC236}">
                <a16:creationId xmlns:a16="http://schemas.microsoft.com/office/drawing/2014/main" id="{9F706901-02F7-4124-8A35-EA1C8410EE60}"/>
              </a:ext>
            </a:extLst>
          </p:cNvPr>
          <p:cNvSpPr/>
          <p:nvPr/>
        </p:nvSpPr>
        <p:spPr>
          <a:xfrm>
            <a:off x="7833856" y="1936933"/>
            <a:ext cx="785946" cy="4173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文字方塊 19">
            <a:extLst>
              <a:ext uri="{FF2B5EF4-FFF2-40B4-BE49-F238E27FC236}">
                <a16:creationId xmlns:a16="http://schemas.microsoft.com/office/drawing/2014/main" id="{E294CA40-9CA4-4DB7-B8EB-76BF8A01CD5E}"/>
              </a:ext>
            </a:extLst>
          </p:cNvPr>
          <p:cNvSpPr txBox="1"/>
          <p:nvPr/>
        </p:nvSpPr>
        <p:spPr>
          <a:xfrm>
            <a:off x="7871153" y="1540590"/>
            <a:ext cx="1107996" cy="369332"/>
          </a:xfrm>
          <a:prstGeom prst="rect">
            <a:avLst/>
          </a:prstGeom>
          <a:noFill/>
        </p:spPr>
        <p:txBody>
          <a:bodyPr wrap="none" rtlCol="0">
            <a:spAutoFit/>
          </a:bodyPr>
          <a:lstStyle/>
          <a:p>
            <a:r>
              <a:rPr lang="zh-TW" altLang="en-US" b="1" dirty="0">
                <a:solidFill>
                  <a:srgbClr val="FF0000"/>
                </a:solidFill>
              </a:rPr>
              <a:t>聯繫我們</a:t>
            </a:r>
          </a:p>
        </p:txBody>
      </p:sp>
    </p:spTree>
    <p:extLst>
      <p:ext uri="{BB962C8B-B14F-4D97-AF65-F5344CB8AC3E}">
        <p14:creationId xmlns:p14="http://schemas.microsoft.com/office/powerpoint/2010/main" val="338531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id="{FEFACCD2-ED99-4C7D-90A0-E0EC0E1E2B31}"/>
              </a:ext>
            </a:extLst>
          </p:cNvPr>
          <p:cNvSpPr txBox="1"/>
          <p:nvPr/>
        </p:nvSpPr>
        <p:spPr>
          <a:xfrm>
            <a:off x="705902" y="396483"/>
            <a:ext cx="1213794" cy="923330"/>
          </a:xfrm>
          <a:prstGeom prst="rect">
            <a:avLst/>
          </a:prstGeom>
          <a:noFill/>
        </p:spPr>
        <p:txBody>
          <a:bodyPr wrap="none" rtlCol="0">
            <a:spAutoFit/>
          </a:bodyPr>
          <a:lstStyle/>
          <a:p>
            <a:r>
              <a:rPr lang="zh-TW" altLang="en-US" b="1" dirty="0">
                <a:solidFill>
                  <a:srgbClr val="FF0000"/>
                </a:solidFill>
              </a:rPr>
              <a:t>關於</a:t>
            </a:r>
            <a:r>
              <a:rPr lang="zh-TW" altLang="en-US" b="1" dirty="0" smtClean="0">
                <a:solidFill>
                  <a:srgbClr val="FF0000"/>
                </a:solidFill>
              </a:rPr>
              <a:t>我們</a:t>
            </a:r>
            <a:endParaRPr lang="en-US" altLang="zh-TW" b="1" dirty="0" smtClean="0">
              <a:solidFill>
                <a:srgbClr val="FF0000"/>
              </a:solidFill>
            </a:endParaRPr>
          </a:p>
          <a:p>
            <a:endParaRPr lang="en-US" altLang="zh-TW" b="1" dirty="0">
              <a:solidFill>
                <a:srgbClr val="FF0000"/>
              </a:solidFill>
            </a:endParaRPr>
          </a:p>
          <a:p>
            <a:r>
              <a:rPr lang="en-US" altLang="zh-TW" b="1" dirty="0" smtClean="0">
                <a:solidFill>
                  <a:srgbClr val="FF0000"/>
                </a:solidFill>
              </a:rPr>
              <a:t>11/11</a:t>
            </a:r>
            <a:r>
              <a:rPr lang="zh-TW" altLang="en-US" b="1" dirty="0" smtClean="0">
                <a:solidFill>
                  <a:srgbClr val="FF0000"/>
                </a:solidFill>
              </a:rPr>
              <a:t>更新</a:t>
            </a:r>
            <a:endParaRPr lang="zh-TW" altLang="en-US" b="1" dirty="0">
              <a:solidFill>
                <a:srgbClr val="FF0000"/>
              </a:solidFill>
            </a:endParaRPr>
          </a:p>
        </p:txBody>
      </p:sp>
      <p:sp>
        <p:nvSpPr>
          <p:cNvPr id="15" name="文字方塊 14">
            <a:extLst>
              <a:ext uri="{FF2B5EF4-FFF2-40B4-BE49-F238E27FC236}">
                <a16:creationId xmlns:a16="http://schemas.microsoft.com/office/drawing/2014/main" id="{03BDFEC1-D79A-418C-8BD0-B6AA2DB9B46C}"/>
              </a:ext>
            </a:extLst>
          </p:cNvPr>
          <p:cNvSpPr txBox="1"/>
          <p:nvPr/>
        </p:nvSpPr>
        <p:spPr>
          <a:xfrm>
            <a:off x="3047259" y="396483"/>
            <a:ext cx="7053473" cy="6555641"/>
          </a:xfrm>
          <a:prstGeom prst="rect">
            <a:avLst/>
          </a:prstGeom>
          <a:noFill/>
        </p:spPr>
        <p:txBody>
          <a:bodyPr wrap="square">
            <a:spAutoFit/>
          </a:bodyPr>
          <a:lstStyle/>
          <a:p>
            <a:pPr algn="l"/>
            <a:r>
              <a:rPr lang="zh-TW" altLang="en-US" sz="1400" dirty="0" smtClean="0">
                <a:solidFill>
                  <a:srgbClr val="757575"/>
                </a:solidFill>
                <a:latin typeface="proxima-nova"/>
              </a:rPr>
              <a:t>設計</a:t>
            </a:r>
            <a:r>
              <a:rPr lang="zh-TW" altLang="en-US" sz="1400" dirty="0">
                <a:solidFill>
                  <a:srgbClr val="757575"/>
                </a:solidFill>
                <a:latin typeface="proxima-nova"/>
              </a:rPr>
              <a:t>是相對</a:t>
            </a:r>
            <a:r>
              <a:rPr lang="zh-TW" altLang="en-US" sz="1400" dirty="0" smtClean="0">
                <a:solidFill>
                  <a:srgbClr val="757575"/>
                </a:solidFill>
                <a:latin typeface="proxima-nova"/>
              </a:rPr>
              <a:t>的，沒有絕對</a:t>
            </a:r>
            <a:endParaRPr lang="en-US" altLang="zh-TW" sz="1400" dirty="0" smtClean="0">
              <a:solidFill>
                <a:srgbClr val="757575"/>
              </a:solidFill>
              <a:latin typeface="proxima-nova"/>
            </a:endParaRPr>
          </a:p>
          <a:p>
            <a:pPr algn="l"/>
            <a:r>
              <a:rPr lang="zh-TW" altLang="en-US" sz="1400" dirty="0">
                <a:solidFill>
                  <a:srgbClr val="757575"/>
                </a:solidFill>
                <a:latin typeface="proxima-nova"/>
              </a:rPr>
              <a:t>每一種設計都</a:t>
            </a:r>
            <a:r>
              <a:rPr lang="zh-TW" altLang="en-US" sz="1400" dirty="0" smtClean="0">
                <a:solidFill>
                  <a:srgbClr val="757575"/>
                </a:solidFill>
                <a:latin typeface="proxima-nova"/>
              </a:rPr>
              <a:t>有一定存在的意義</a:t>
            </a:r>
            <a:endParaRPr lang="en-US" altLang="zh-TW" sz="1400" dirty="0" smtClean="0">
              <a:solidFill>
                <a:srgbClr val="757575"/>
              </a:solidFill>
              <a:latin typeface="proxima-nova"/>
            </a:endParaRPr>
          </a:p>
          <a:p>
            <a:pPr algn="l"/>
            <a:r>
              <a:rPr lang="zh-TW" altLang="en-US" sz="1400" dirty="0">
                <a:solidFill>
                  <a:srgbClr val="757575"/>
                </a:solidFill>
                <a:latin typeface="proxima-nova"/>
              </a:rPr>
              <a:t>相對帶來選擇可能性，絕對限制了思維的開拓</a:t>
            </a:r>
            <a:endParaRPr lang="en-US" altLang="zh-TW" sz="1400" dirty="0" smtClean="0">
              <a:solidFill>
                <a:srgbClr val="757575"/>
              </a:solidFill>
              <a:latin typeface="proxima-nova"/>
            </a:endParaRPr>
          </a:p>
          <a:p>
            <a:pPr algn="l"/>
            <a:endParaRPr lang="en-US" altLang="zh-TW" sz="1400" b="0" i="0" dirty="0" smtClean="0">
              <a:solidFill>
                <a:srgbClr val="757575"/>
              </a:solidFill>
              <a:effectLst/>
              <a:latin typeface="proxima-nova"/>
            </a:endParaRPr>
          </a:p>
          <a:p>
            <a:r>
              <a:rPr lang="zh-TW" altLang="en-US" sz="1400" dirty="0" smtClean="0">
                <a:solidFill>
                  <a:srgbClr val="757575"/>
                </a:solidFill>
                <a:latin typeface="proxima-nova"/>
              </a:rPr>
              <a:t>藝術滿足我們的精神</a:t>
            </a:r>
            <a:r>
              <a:rPr lang="zh-TW" altLang="en-US" sz="1400" dirty="0">
                <a:solidFill>
                  <a:srgbClr val="757575"/>
                </a:solidFill>
                <a:latin typeface="proxima-nova"/>
              </a:rPr>
              <a:t>需求，</a:t>
            </a:r>
            <a:r>
              <a:rPr lang="zh-TW" altLang="en-US" sz="1400" dirty="0" smtClean="0">
                <a:solidFill>
                  <a:srgbClr val="757575"/>
                </a:solidFill>
                <a:latin typeface="proxima-nova"/>
              </a:rPr>
              <a:t>設計解決</a:t>
            </a:r>
            <a:r>
              <a:rPr lang="zh-TW" altLang="en-US" sz="1400" dirty="0">
                <a:solidFill>
                  <a:srgbClr val="757575"/>
                </a:solidFill>
                <a:latin typeface="proxima-nova"/>
              </a:rPr>
              <a:t>問題滿足需求</a:t>
            </a:r>
            <a:endParaRPr lang="en-US" altLang="zh-TW" sz="1400" dirty="0">
              <a:solidFill>
                <a:srgbClr val="757575"/>
              </a:solidFill>
              <a:latin typeface="proxima-nova"/>
            </a:endParaRPr>
          </a:p>
          <a:p>
            <a:r>
              <a:rPr lang="zh-TW" altLang="en-US" sz="1400" dirty="0">
                <a:solidFill>
                  <a:srgbClr val="757575"/>
                </a:solidFill>
                <a:latin typeface="proxima-nova"/>
              </a:rPr>
              <a:t>設計是生活的需要，為生活帶來方便與情趣</a:t>
            </a:r>
            <a:endParaRPr lang="en-US" altLang="zh-TW" sz="1400" dirty="0">
              <a:solidFill>
                <a:srgbClr val="757575"/>
              </a:solidFill>
              <a:latin typeface="proxima-nova"/>
            </a:endParaRPr>
          </a:p>
          <a:p>
            <a:pPr algn="l"/>
            <a:endParaRPr lang="en-US" altLang="zh-TW" sz="1400" b="0" i="0" dirty="0" smtClean="0">
              <a:solidFill>
                <a:srgbClr val="757575"/>
              </a:solidFill>
              <a:effectLst/>
              <a:latin typeface="proxima-nova"/>
            </a:endParaRPr>
          </a:p>
          <a:p>
            <a:pPr algn="l"/>
            <a:endParaRPr lang="zh-TW" altLang="en-US" sz="1400" b="0" i="0" dirty="0">
              <a:solidFill>
                <a:srgbClr val="757575"/>
              </a:solidFill>
              <a:effectLst/>
              <a:latin typeface="proxima-nova"/>
            </a:endParaRPr>
          </a:p>
          <a:p>
            <a:pPr algn="l"/>
            <a:r>
              <a:rPr lang="zh-TW" altLang="en-US" sz="1400" b="0" i="0" dirty="0">
                <a:solidFill>
                  <a:srgbClr val="333333"/>
                </a:solidFill>
                <a:effectLst/>
                <a:latin typeface="futura-pt"/>
              </a:rPr>
              <a:t>接案類型</a:t>
            </a:r>
          </a:p>
          <a:p>
            <a:pPr algn="l"/>
            <a:r>
              <a:rPr lang="zh-TW" altLang="en-US" sz="1400" b="0" i="0" dirty="0" smtClean="0">
                <a:solidFill>
                  <a:srgbClr val="757575"/>
                </a:solidFill>
                <a:effectLst/>
                <a:latin typeface="proxima-nova"/>
              </a:rPr>
              <a:t>住宅</a:t>
            </a:r>
            <a:r>
              <a:rPr lang="zh-TW" altLang="en-US" sz="1400" b="0" i="0" dirty="0">
                <a:solidFill>
                  <a:srgbClr val="757575"/>
                </a:solidFill>
                <a:effectLst/>
                <a:latin typeface="proxima-nova"/>
              </a:rPr>
              <a:t>與商業</a:t>
            </a:r>
            <a:r>
              <a:rPr lang="zh-TW" altLang="en-US" sz="1400" b="0" i="0" dirty="0" smtClean="0">
                <a:solidFill>
                  <a:srgbClr val="757575"/>
                </a:solidFill>
                <a:effectLst/>
                <a:latin typeface="proxima-nova"/>
              </a:rPr>
              <a:t>空間</a:t>
            </a:r>
            <a:endParaRPr lang="zh-TW" altLang="en-US" sz="1400" b="0" i="0" dirty="0">
              <a:solidFill>
                <a:srgbClr val="757575"/>
              </a:solidFill>
              <a:effectLst/>
              <a:latin typeface="proxima-nova"/>
            </a:endParaRPr>
          </a:p>
          <a:p>
            <a:pPr algn="l"/>
            <a:r>
              <a:rPr lang="zh-TW" altLang="en-US" sz="1400" b="0" i="0" dirty="0">
                <a:solidFill>
                  <a:srgbClr val="757575"/>
                </a:solidFill>
                <a:effectLst/>
                <a:latin typeface="proxima-nova"/>
              </a:rPr>
              <a:t>暫不提供局部裝修的</a:t>
            </a:r>
            <a:r>
              <a:rPr lang="zh-TW" altLang="en-US" sz="1400" b="0" i="0" dirty="0" smtClean="0">
                <a:solidFill>
                  <a:srgbClr val="757575"/>
                </a:solidFill>
                <a:effectLst/>
                <a:latin typeface="proxima-nova"/>
              </a:rPr>
              <a:t>委託</a:t>
            </a:r>
            <a:endParaRPr lang="en-US" altLang="zh-TW" sz="1400" b="0" i="0" dirty="0" smtClean="0">
              <a:solidFill>
                <a:srgbClr val="757575"/>
              </a:solidFill>
              <a:effectLst/>
              <a:latin typeface="proxima-nova"/>
            </a:endParaRPr>
          </a:p>
          <a:p>
            <a:pPr algn="l"/>
            <a:endParaRPr lang="en-US" altLang="zh-TW" sz="1400" b="0" i="0" dirty="0" smtClean="0">
              <a:solidFill>
                <a:srgbClr val="757575"/>
              </a:solidFill>
              <a:effectLst/>
              <a:latin typeface="proxima-nova"/>
            </a:endParaRPr>
          </a:p>
          <a:p>
            <a:pPr algn="l"/>
            <a:endParaRPr lang="zh-TW" altLang="en-US" sz="1400" b="0" i="0" dirty="0">
              <a:solidFill>
                <a:srgbClr val="333333"/>
              </a:solidFill>
              <a:effectLst/>
              <a:latin typeface="futura-pt"/>
            </a:endParaRPr>
          </a:p>
          <a:p>
            <a:pPr algn="l"/>
            <a:r>
              <a:rPr lang="zh-TW" altLang="en-US" sz="1400" b="1" i="0" dirty="0">
                <a:solidFill>
                  <a:srgbClr val="757575"/>
                </a:solidFill>
                <a:effectLst/>
                <a:latin typeface="proxima-nova"/>
              </a:rPr>
              <a:t>初步諮詢</a:t>
            </a:r>
            <a:endParaRPr lang="zh-TW" altLang="en-US" sz="1400" b="0" i="0" dirty="0">
              <a:solidFill>
                <a:srgbClr val="757575"/>
              </a:solidFill>
              <a:effectLst/>
              <a:latin typeface="proxima-nova"/>
            </a:endParaRPr>
          </a:p>
          <a:p>
            <a:pPr algn="l"/>
            <a:r>
              <a:rPr lang="zh-TW" altLang="en-US" sz="1400" b="0" i="0" dirty="0">
                <a:solidFill>
                  <a:srgbClr val="757575"/>
                </a:solidFill>
                <a:effectLst/>
                <a:latin typeface="proxima-nova"/>
              </a:rPr>
              <a:t>－免收取費用</a:t>
            </a:r>
            <a:r>
              <a:rPr lang="zh-TW" altLang="en-US" sz="1400" b="0" i="0" dirty="0" smtClean="0">
                <a:solidFill>
                  <a:srgbClr val="757575"/>
                </a:solidFill>
                <a:effectLst/>
                <a:latin typeface="proxima-nova"/>
              </a:rPr>
              <a:t>。</a:t>
            </a:r>
            <a:endParaRPr lang="en-US" altLang="zh-TW" sz="1400" b="0" i="0" dirty="0" smtClean="0">
              <a:solidFill>
                <a:srgbClr val="757575"/>
              </a:solidFill>
              <a:effectLst/>
              <a:latin typeface="proxima-nova"/>
            </a:endParaRPr>
          </a:p>
          <a:p>
            <a:pPr algn="l"/>
            <a:endParaRPr lang="en-US" altLang="zh-TW" sz="1400" b="0" i="0" dirty="0" smtClean="0">
              <a:solidFill>
                <a:srgbClr val="757575"/>
              </a:solidFill>
              <a:effectLst/>
              <a:latin typeface="proxima-nova"/>
            </a:endParaRPr>
          </a:p>
          <a:p>
            <a:pPr algn="l"/>
            <a:endParaRPr lang="zh-TW" altLang="en-US" sz="1400" b="0" i="0" dirty="0">
              <a:solidFill>
                <a:srgbClr val="757575"/>
              </a:solidFill>
              <a:effectLst/>
              <a:latin typeface="proxima-nova"/>
            </a:endParaRPr>
          </a:p>
          <a:p>
            <a:pPr algn="l"/>
            <a:r>
              <a:rPr lang="zh-TW" altLang="en-US" sz="1400" b="1" i="0" dirty="0">
                <a:solidFill>
                  <a:srgbClr val="757575"/>
                </a:solidFill>
                <a:effectLst/>
                <a:latin typeface="proxima-nova"/>
              </a:rPr>
              <a:t>丈量 提案 規劃</a:t>
            </a:r>
            <a:endParaRPr lang="zh-TW" altLang="en-US" sz="1400" b="0" i="0" dirty="0">
              <a:solidFill>
                <a:srgbClr val="757575"/>
              </a:solidFill>
              <a:effectLst/>
              <a:latin typeface="proxima-nova"/>
            </a:endParaRPr>
          </a:p>
          <a:p>
            <a:pPr algn="l"/>
            <a:r>
              <a:rPr lang="zh-TW" altLang="en-US" sz="1400" b="0" i="0" dirty="0">
                <a:solidFill>
                  <a:srgbClr val="757575"/>
                </a:solidFill>
                <a:effectLst/>
                <a:latin typeface="proxima-nova"/>
              </a:rPr>
              <a:t>－費用</a:t>
            </a:r>
            <a:r>
              <a:rPr lang="en-US" altLang="zh-TW" sz="1400" b="0" i="0" dirty="0" smtClean="0">
                <a:solidFill>
                  <a:srgbClr val="757575"/>
                </a:solidFill>
                <a:effectLst/>
                <a:latin typeface="proxima-nova"/>
              </a:rPr>
              <a:t>$</a:t>
            </a:r>
            <a:r>
              <a:rPr lang="en-US" altLang="zh-TW" sz="1400" dirty="0">
                <a:solidFill>
                  <a:srgbClr val="757575"/>
                </a:solidFill>
                <a:latin typeface="proxima-nova"/>
              </a:rPr>
              <a:t>6</a:t>
            </a:r>
            <a:r>
              <a:rPr lang="en-US" altLang="zh-TW" sz="1400" b="0" i="0" dirty="0" smtClean="0">
                <a:solidFill>
                  <a:srgbClr val="757575"/>
                </a:solidFill>
                <a:effectLst/>
                <a:latin typeface="proxima-nova"/>
              </a:rPr>
              <a:t>000</a:t>
            </a:r>
            <a:r>
              <a:rPr lang="zh-TW" altLang="en-US" sz="1400" b="0" i="0" dirty="0" smtClean="0">
                <a:solidFill>
                  <a:srgbClr val="757575"/>
                </a:solidFill>
                <a:effectLst/>
                <a:latin typeface="proxima-nova"/>
              </a:rPr>
              <a:t>。</a:t>
            </a:r>
          </a:p>
          <a:p>
            <a:pPr algn="l"/>
            <a:r>
              <a:rPr lang="zh-TW" altLang="en-US" sz="1400" b="0" i="0" dirty="0" smtClean="0">
                <a:solidFill>
                  <a:srgbClr val="757575"/>
                </a:solidFill>
                <a:effectLst/>
                <a:latin typeface="proxima-nova"/>
              </a:rPr>
              <a:t>（</a:t>
            </a:r>
            <a:r>
              <a:rPr lang="zh-TW" altLang="en-US" sz="1400" b="0" i="0" dirty="0">
                <a:solidFill>
                  <a:srgbClr val="757575"/>
                </a:solidFill>
                <a:effectLst/>
                <a:latin typeface="proxima-nova"/>
              </a:rPr>
              <a:t>現場丈量、基礎平面圖、風格提案規劃，後續如有簽訂設計合約即可折抵。</a:t>
            </a:r>
            <a:r>
              <a:rPr lang="zh-TW" altLang="en-US" sz="1400" b="0" i="0" dirty="0" smtClean="0">
                <a:solidFill>
                  <a:srgbClr val="757575"/>
                </a:solidFill>
                <a:effectLst/>
                <a:latin typeface="proxima-nova"/>
              </a:rPr>
              <a:t>）</a:t>
            </a:r>
            <a:endParaRPr lang="en-US" altLang="zh-TW" sz="1400" b="0" i="0" dirty="0" smtClean="0">
              <a:solidFill>
                <a:srgbClr val="757575"/>
              </a:solidFill>
              <a:effectLst/>
              <a:latin typeface="proxima-nova"/>
            </a:endParaRPr>
          </a:p>
          <a:p>
            <a:pPr algn="l"/>
            <a:endParaRPr lang="en-US" altLang="zh-TW" sz="1400" b="0" i="0" dirty="0" smtClean="0">
              <a:solidFill>
                <a:srgbClr val="757575"/>
              </a:solidFill>
              <a:effectLst/>
              <a:latin typeface="proxima-nova"/>
            </a:endParaRPr>
          </a:p>
          <a:p>
            <a:pPr algn="l"/>
            <a:endParaRPr lang="zh-TW" altLang="en-US" sz="1400" b="0" i="0" dirty="0">
              <a:solidFill>
                <a:srgbClr val="757575"/>
              </a:solidFill>
              <a:effectLst/>
              <a:latin typeface="proxima-nova"/>
            </a:endParaRPr>
          </a:p>
          <a:p>
            <a:pPr algn="l"/>
            <a:r>
              <a:rPr lang="zh-TW" altLang="en-US" sz="1400" b="1" i="0" dirty="0">
                <a:solidFill>
                  <a:srgbClr val="757575"/>
                </a:solidFill>
                <a:effectLst/>
                <a:latin typeface="proxima-nova"/>
              </a:rPr>
              <a:t>正式</a:t>
            </a:r>
            <a:r>
              <a:rPr lang="zh-TW" altLang="en-US" sz="1400" b="1" i="0" dirty="0" smtClean="0">
                <a:solidFill>
                  <a:srgbClr val="757575"/>
                </a:solidFill>
                <a:effectLst/>
                <a:latin typeface="proxima-nova"/>
              </a:rPr>
              <a:t>委託</a:t>
            </a:r>
            <a:endParaRPr lang="zh-TW" altLang="en-US" sz="1400" b="0" i="0" dirty="0">
              <a:solidFill>
                <a:srgbClr val="757575"/>
              </a:solidFill>
              <a:effectLst/>
              <a:latin typeface="proxima-nova"/>
            </a:endParaRPr>
          </a:p>
          <a:p>
            <a:pPr algn="l"/>
            <a:r>
              <a:rPr lang="zh-TW" altLang="en-US" sz="1400" b="0" i="0" dirty="0">
                <a:solidFill>
                  <a:srgbClr val="757575"/>
                </a:solidFill>
                <a:effectLst/>
                <a:latin typeface="proxima-nova"/>
              </a:rPr>
              <a:t>－設計服務：</a:t>
            </a:r>
            <a:r>
              <a:rPr lang="en-US" altLang="zh-TW" sz="1400" b="0" i="0" dirty="0">
                <a:solidFill>
                  <a:srgbClr val="757575"/>
                </a:solidFill>
                <a:effectLst/>
                <a:latin typeface="proxima-nova"/>
              </a:rPr>
              <a:t>$4000 /</a:t>
            </a:r>
            <a:r>
              <a:rPr lang="zh-TW" altLang="en-US" sz="1400" b="0" i="0" dirty="0">
                <a:solidFill>
                  <a:srgbClr val="757575"/>
                </a:solidFill>
                <a:effectLst/>
                <a:latin typeface="proxima-nova"/>
              </a:rPr>
              <a:t>坪。</a:t>
            </a:r>
            <a:br>
              <a:rPr lang="zh-TW" altLang="en-US" sz="1400" b="0" i="0" dirty="0">
                <a:solidFill>
                  <a:srgbClr val="757575"/>
                </a:solidFill>
                <a:effectLst/>
                <a:latin typeface="proxima-nova"/>
              </a:rPr>
            </a:br>
            <a:r>
              <a:rPr lang="zh-TW" altLang="en-US" sz="1400" b="0" i="0" dirty="0">
                <a:solidFill>
                  <a:srgbClr val="757575"/>
                </a:solidFill>
                <a:effectLst/>
                <a:latin typeface="proxima-nova"/>
              </a:rPr>
              <a:t>－工程費用：新成屋 </a:t>
            </a:r>
            <a:r>
              <a:rPr lang="en-US" altLang="zh-TW" sz="1400" b="0" i="0" dirty="0">
                <a:solidFill>
                  <a:srgbClr val="757575"/>
                </a:solidFill>
                <a:effectLst/>
                <a:latin typeface="proxima-nova"/>
              </a:rPr>
              <a:t>6 </a:t>
            </a:r>
            <a:r>
              <a:rPr lang="zh-TW" altLang="en-US" sz="1400" b="0" i="0" dirty="0">
                <a:solidFill>
                  <a:srgbClr val="757575"/>
                </a:solidFill>
                <a:effectLst/>
                <a:latin typeface="proxima-nova"/>
              </a:rPr>
              <a:t>萬 </a:t>
            </a:r>
            <a:r>
              <a:rPr lang="zh-TW" altLang="en-US" sz="1400" b="0" i="0" dirty="0" smtClean="0">
                <a:solidFill>
                  <a:srgbClr val="757575"/>
                </a:solidFill>
                <a:effectLst/>
                <a:latin typeface="proxima-nova"/>
              </a:rPr>
              <a:t>坪</a:t>
            </a:r>
            <a:r>
              <a:rPr lang="zh-TW" altLang="en-US" sz="1400" b="0" i="0" dirty="0">
                <a:solidFill>
                  <a:srgbClr val="757575"/>
                </a:solidFill>
                <a:effectLst/>
                <a:latin typeface="proxima-nova"/>
              </a:rPr>
              <a:t>起，中古屋 </a:t>
            </a:r>
            <a:r>
              <a:rPr lang="en-US" altLang="zh-TW" sz="1400" b="0" i="0" dirty="0">
                <a:solidFill>
                  <a:srgbClr val="757575"/>
                </a:solidFill>
                <a:effectLst/>
                <a:latin typeface="proxima-nova"/>
              </a:rPr>
              <a:t>8 </a:t>
            </a:r>
            <a:r>
              <a:rPr lang="zh-TW" altLang="en-US" sz="1400" b="0" i="0" dirty="0">
                <a:solidFill>
                  <a:srgbClr val="757575"/>
                </a:solidFill>
                <a:effectLst/>
                <a:latin typeface="proxima-nova"/>
              </a:rPr>
              <a:t>萬 </a:t>
            </a:r>
            <a:r>
              <a:rPr lang="en-US" altLang="zh-TW" sz="1400" b="0" i="0" dirty="0">
                <a:solidFill>
                  <a:srgbClr val="757575"/>
                </a:solidFill>
                <a:effectLst/>
                <a:latin typeface="proxima-nova"/>
              </a:rPr>
              <a:t>/</a:t>
            </a:r>
            <a:r>
              <a:rPr lang="zh-TW" altLang="en-US" sz="1400" b="0" i="0" dirty="0">
                <a:solidFill>
                  <a:srgbClr val="757575"/>
                </a:solidFill>
                <a:effectLst/>
                <a:latin typeface="proxima-nova"/>
              </a:rPr>
              <a:t>坪起，老屋 </a:t>
            </a:r>
            <a:r>
              <a:rPr lang="en-US" altLang="zh-TW" sz="1400" b="0" i="0" dirty="0">
                <a:solidFill>
                  <a:srgbClr val="757575"/>
                </a:solidFill>
                <a:effectLst/>
                <a:latin typeface="proxima-nova"/>
              </a:rPr>
              <a:t>15</a:t>
            </a:r>
            <a:r>
              <a:rPr lang="zh-TW" altLang="en-US" sz="1400" b="0" i="0" dirty="0">
                <a:solidFill>
                  <a:srgbClr val="757575"/>
                </a:solidFill>
                <a:effectLst/>
                <a:latin typeface="proxima-nova"/>
              </a:rPr>
              <a:t>萬 </a:t>
            </a:r>
            <a:r>
              <a:rPr lang="en-US" altLang="zh-TW" sz="1400" b="0" i="0" dirty="0">
                <a:solidFill>
                  <a:srgbClr val="757575"/>
                </a:solidFill>
                <a:effectLst/>
                <a:latin typeface="proxima-nova"/>
              </a:rPr>
              <a:t>/</a:t>
            </a:r>
            <a:r>
              <a:rPr lang="zh-TW" altLang="en-US" sz="1400" b="0" i="0" dirty="0">
                <a:solidFill>
                  <a:srgbClr val="757575"/>
                </a:solidFill>
                <a:effectLst/>
                <a:latin typeface="proxima-nova"/>
              </a:rPr>
              <a:t>坪起。 </a:t>
            </a:r>
            <a:br>
              <a:rPr lang="zh-TW" altLang="en-US" sz="1400" b="0" i="0" dirty="0">
                <a:solidFill>
                  <a:srgbClr val="757575"/>
                </a:solidFill>
                <a:effectLst/>
                <a:latin typeface="proxima-nova"/>
              </a:rPr>
            </a:br>
            <a:r>
              <a:rPr lang="zh-TW" altLang="en-US" sz="1400" b="0" i="0" dirty="0">
                <a:solidFill>
                  <a:srgbClr val="757575"/>
                </a:solidFill>
                <a:effectLst/>
                <a:latin typeface="proxima-nova"/>
              </a:rPr>
              <a:t>－工程監管：為總工程款</a:t>
            </a:r>
            <a:r>
              <a:rPr lang="zh-TW" altLang="en-US" sz="1400" b="0" i="0" dirty="0" smtClean="0">
                <a:solidFill>
                  <a:srgbClr val="757575"/>
                </a:solidFill>
                <a:effectLst/>
                <a:latin typeface="proxima-nova"/>
              </a:rPr>
              <a:t>之</a:t>
            </a:r>
            <a:r>
              <a:rPr lang="en-US" altLang="zh-TW" sz="1400" b="0" i="0" dirty="0" smtClean="0">
                <a:solidFill>
                  <a:srgbClr val="757575"/>
                </a:solidFill>
                <a:effectLst/>
                <a:latin typeface="proxima-nova"/>
              </a:rPr>
              <a:t>8-10</a:t>
            </a:r>
            <a:r>
              <a:rPr lang="zh-TW" altLang="en-US" sz="1400" b="0" i="0" dirty="0" smtClean="0">
                <a:solidFill>
                  <a:srgbClr val="757575"/>
                </a:solidFill>
                <a:effectLst/>
                <a:latin typeface="proxima-nova"/>
              </a:rPr>
              <a:t>％</a:t>
            </a:r>
            <a:endParaRPr lang="en-US" altLang="zh-TW" sz="1400" b="0" i="0" dirty="0" smtClean="0">
              <a:solidFill>
                <a:srgbClr val="757575"/>
              </a:solidFill>
              <a:effectLst/>
              <a:latin typeface="proxima-nova"/>
            </a:endParaRPr>
          </a:p>
          <a:p>
            <a:pPr algn="l"/>
            <a:endParaRPr lang="en-US" altLang="zh-TW" sz="1400" b="0" i="0" dirty="0" smtClean="0">
              <a:solidFill>
                <a:srgbClr val="757575"/>
              </a:solidFill>
              <a:effectLst/>
              <a:latin typeface="proxima-nova"/>
            </a:endParaRPr>
          </a:p>
          <a:p>
            <a:pPr algn="l"/>
            <a:endParaRPr lang="en-US" altLang="zh-TW" sz="1400" b="0" i="0" dirty="0">
              <a:solidFill>
                <a:srgbClr val="757575"/>
              </a:solidFill>
              <a:effectLst/>
              <a:latin typeface="proxima-nova"/>
            </a:endParaRPr>
          </a:p>
          <a:p>
            <a:pPr algn="l"/>
            <a:r>
              <a:rPr lang="zh-TW" altLang="en-US" sz="1400" b="0" i="0" dirty="0">
                <a:solidFill>
                  <a:srgbClr val="333333"/>
                </a:solidFill>
                <a:effectLst/>
                <a:latin typeface="futura-pt"/>
              </a:rPr>
              <a:t>售後服務</a:t>
            </a:r>
          </a:p>
          <a:p>
            <a:pPr algn="l"/>
            <a:r>
              <a:rPr lang="zh-TW" altLang="en-US" sz="1400" b="0" i="0" dirty="0">
                <a:solidFill>
                  <a:srgbClr val="757575"/>
                </a:solidFill>
                <a:effectLst/>
                <a:latin typeface="proxima-nova"/>
              </a:rPr>
              <a:t>保固期為一年。</a:t>
            </a:r>
          </a:p>
        </p:txBody>
      </p:sp>
    </p:spTree>
    <p:extLst>
      <p:ext uri="{BB962C8B-B14F-4D97-AF65-F5344CB8AC3E}">
        <p14:creationId xmlns:p14="http://schemas.microsoft.com/office/powerpoint/2010/main" val="208553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字方塊 15">
            <a:extLst>
              <a:ext uri="{FF2B5EF4-FFF2-40B4-BE49-F238E27FC236}">
                <a16:creationId xmlns:a16="http://schemas.microsoft.com/office/drawing/2014/main" id="{FEFACCD2-ED99-4C7D-90A0-E0EC0E1E2B31}"/>
              </a:ext>
            </a:extLst>
          </p:cNvPr>
          <p:cNvSpPr txBox="1"/>
          <p:nvPr/>
        </p:nvSpPr>
        <p:spPr>
          <a:xfrm>
            <a:off x="705902" y="396483"/>
            <a:ext cx="1213794" cy="1200329"/>
          </a:xfrm>
          <a:prstGeom prst="rect">
            <a:avLst/>
          </a:prstGeom>
          <a:noFill/>
        </p:spPr>
        <p:txBody>
          <a:bodyPr wrap="none" rtlCol="0">
            <a:spAutoFit/>
          </a:bodyPr>
          <a:lstStyle/>
          <a:p>
            <a:r>
              <a:rPr lang="zh-TW" altLang="en-US" b="1" dirty="0" smtClean="0">
                <a:solidFill>
                  <a:srgbClr val="FF0000"/>
                </a:solidFill>
              </a:rPr>
              <a:t>作品集</a:t>
            </a:r>
            <a:endParaRPr lang="en-US" altLang="zh-TW" b="1" dirty="0" smtClean="0">
              <a:solidFill>
                <a:srgbClr val="FF0000"/>
              </a:solidFill>
            </a:endParaRPr>
          </a:p>
          <a:p>
            <a:endParaRPr lang="en-US" altLang="zh-TW" b="1" dirty="0">
              <a:solidFill>
                <a:srgbClr val="FF0000"/>
              </a:solidFill>
            </a:endParaRPr>
          </a:p>
          <a:p>
            <a:r>
              <a:rPr lang="en-US" altLang="zh-TW" b="1" dirty="0">
                <a:solidFill>
                  <a:srgbClr val="FF0000"/>
                </a:solidFill>
              </a:rPr>
              <a:t>11/11</a:t>
            </a:r>
            <a:r>
              <a:rPr lang="zh-TW" altLang="en-US" b="1" dirty="0">
                <a:solidFill>
                  <a:srgbClr val="FF0000"/>
                </a:solidFill>
              </a:rPr>
              <a:t>更新</a:t>
            </a:r>
          </a:p>
          <a:p>
            <a:endParaRPr lang="zh-TW" altLang="en-US" b="1" dirty="0">
              <a:solidFill>
                <a:srgbClr val="FF0000"/>
              </a:solidFill>
            </a:endParaRPr>
          </a:p>
        </p:txBody>
      </p:sp>
      <p:sp>
        <p:nvSpPr>
          <p:cNvPr id="4" name="文字方塊 3">
            <a:extLst>
              <a:ext uri="{FF2B5EF4-FFF2-40B4-BE49-F238E27FC236}">
                <a16:creationId xmlns:a16="http://schemas.microsoft.com/office/drawing/2014/main" id="{74C04856-3A95-49A5-84F7-DB097E18CECC}"/>
              </a:ext>
            </a:extLst>
          </p:cNvPr>
          <p:cNvSpPr txBox="1"/>
          <p:nvPr/>
        </p:nvSpPr>
        <p:spPr>
          <a:xfrm>
            <a:off x="2134340" y="765815"/>
            <a:ext cx="6094520" cy="3416320"/>
          </a:xfrm>
          <a:prstGeom prst="rect">
            <a:avLst/>
          </a:prstGeom>
          <a:noFill/>
        </p:spPr>
        <p:txBody>
          <a:bodyPr wrap="square">
            <a:spAutoFit/>
          </a:bodyPr>
          <a:lstStyle/>
          <a:p>
            <a:pPr algn="l"/>
            <a:r>
              <a:rPr lang="zh-TW" altLang="en-US" b="0" i="0" dirty="0">
                <a:solidFill>
                  <a:srgbClr val="333333"/>
                </a:solidFill>
                <a:effectLst/>
                <a:latin typeface="futura-pt"/>
              </a:rPr>
              <a:t>平面圖</a:t>
            </a:r>
            <a:endParaRPr lang="en-US" altLang="zh-TW" b="0" i="0" dirty="0">
              <a:solidFill>
                <a:srgbClr val="333333"/>
              </a:solidFill>
              <a:effectLst/>
              <a:latin typeface="futura-pt"/>
            </a:endParaRPr>
          </a:p>
          <a:p>
            <a:pPr algn="l"/>
            <a:endParaRPr lang="en-US" altLang="zh-TW" b="0" i="0" dirty="0">
              <a:solidFill>
                <a:srgbClr val="757575"/>
              </a:solidFill>
              <a:effectLst/>
              <a:latin typeface="proxima-nova"/>
            </a:endParaRPr>
          </a:p>
          <a:p>
            <a:r>
              <a:rPr lang="zh-TW" altLang="en-US" dirty="0">
                <a:solidFill>
                  <a:srgbClr val="757575"/>
                </a:solidFill>
                <a:latin typeface="proxima-nova"/>
              </a:rPr>
              <a:t>資訊  區域</a:t>
            </a:r>
            <a:r>
              <a:rPr lang="en-US" altLang="zh-TW" dirty="0" smtClean="0">
                <a:solidFill>
                  <a:srgbClr val="757575"/>
                </a:solidFill>
                <a:latin typeface="proxima-nova"/>
              </a:rPr>
              <a:t>(</a:t>
            </a:r>
            <a:r>
              <a:rPr lang="en-US" altLang="zh-TW" b="1" dirty="0"/>
              <a:t>Location</a:t>
            </a:r>
            <a:r>
              <a:rPr lang="en-US" altLang="zh-TW" dirty="0" smtClean="0">
                <a:solidFill>
                  <a:srgbClr val="757575"/>
                </a:solidFill>
                <a:latin typeface="proxima-nova"/>
              </a:rPr>
              <a:t>)</a:t>
            </a:r>
            <a:endParaRPr lang="en-US" altLang="zh-TW" dirty="0">
              <a:solidFill>
                <a:srgbClr val="757575"/>
              </a:solidFill>
              <a:latin typeface="proxima-nova"/>
            </a:endParaRPr>
          </a:p>
          <a:p>
            <a:r>
              <a:rPr lang="zh-TW" altLang="en-US" b="0" i="0" dirty="0">
                <a:solidFill>
                  <a:srgbClr val="757575"/>
                </a:solidFill>
                <a:effectLst/>
                <a:latin typeface="proxima-nova"/>
              </a:rPr>
              <a:t>           年份</a:t>
            </a:r>
            <a:r>
              <a:rPr lang="en-US" altLang="zh-TW" b="0" i="0" dirty="0" smtClean="0">
                <a:solidFill>
                  <a:srgbClr val="757575"/>
                </a:solidFill>
                <a:effectLst/>
                <a:latin typeface="proxima-nova"/>
              </a:rPr>
              <a:t>(</a:t>
            </a:r>
            <a:r>
              <a:rPr lang="en-US" altLang="zh-TW" b="1" dirty="0"/>
              <a:t>Year</a:t>
            </a:r>
            <a:r>
              <a:rPr lang="en-US" altLang="zh-TW" b="0" i="0" dirty="0" smtClean="0">
                <a:solidFill>
                  <a:srgbClr val="757575"/>
                </a:solidFill>
                <a:effectLst/>
                <a:latin typeface="proxima-nova"/>
              </a:rPr>
              <a:t>)</a:t>
            </a:r>
            <a:endParaRPr lang="en-US" altLang="zh-TW" b="0" i="0" dirty="0">
              <a:solidFill>
                <a:srgbClr val="757575"/>
              </a:solidFill>
              <a:effectLst/>
              <a:latin typeface="proxima-nova"/>
            </a:endParaRPr>
          </a:p>
          <a:p>
            <a:r>
              <a:rPr lang="zh-TW" altLang="en-US" dirty="0">
                <a:solidFill>
                  <a:srgbClr val="757575"/>
                </a:solidFill>
                <a:latin typeface="proxima-nova"/>
              </a:rPr>
              <a:t>           坪數</a:t>
            </a:r>
            <a:r>
              <a:rPr lang="en-US" altLang="zh-TW" dirty="0" smtClean="0">
                <a:solidFill>
                  <a:srgbClr val="757575"/>
                </a:solidFill>
                <a:latin typeface="proxima-nova"/>
              </a:rPr>
              <a:t>(</a:t>
            </a:r>
            <a:r>
              <a:rPr lang="en-US" altLang="zh-TW" b="1" dirty="0"/>
              <a:t>Area</a:t>
            </a:r>
            <a:r>
              <a:rPr lang="en-US" altLang="zh-TW" dirty="0" smtClean="0">
                <a:solidFill>
                  <a:srgbClr val="757575"/>
                </a:solidFill>
                <a:latin typeface="proxima-nova"/>
              </a:rPr>
              <a:t>)</a:t>
            </a:r>
            <a:endParaRPr lang="en-US" altLang="zh-TW" dirty="0">
              <a:solidFill>
                <a:srgbClr val="757575"/>
              </a:solidFill>
              <a:latin typeface="proxima-nova"/>
            </a:endParaRPr>
          </a:p>
          <a:p>
            <a:pPr algn="l"/>
            <a:r>
              <a:rPr lang="zh-TW" altLang="en-US" b="0" i="0" dirty="0">
                <a:solidFill>
                  <a:srgbClr val="757575"/>
                </a:solidFill>
                <a:effectLst/>
                <a:latin typeface="proxima-nova"/>
              </a:rPr>
              <a:t>           </a:t>
            </a:r>
            <a:endParaRPr lang="en-US" altLang="zh-TW" dirty="0">
              <a:solidFill>
                <a:srgbClr val="757575"/>
              </a:solidFill>
              <a:latin typeface="proxima-nova"/>
            </a:endParaRPr>
          </a:p>
          <a:p>
            <a:pPr algn="l"/>
            <a:r>
              <a:rPr lang="zh-TW" altLang="en-US" b="0" i="0" dirty="0">
                <a:solidFill>
                  <a:srgbClr val="757575"/>
                </a:solidFill>
                <a:effectLst/>
                <a:latin typeface="proxima-nova"/>
              </a:rPr>
              <a:t>簡介 </a:t>
            </a:r>
            <a:r>
              <a:rPr lang="en-US" altLang="zh-TW" b="0" i="0" dirty="0">
                <a:solidFill>
                  <a:srgbClr val="757575"/>
                </a:solidFill>
                <a:effectLst/>
                <a:latin typeface="proxima-nova"/>
              </a:rPr>
              <a:t>(4</a:t>
            </a:r>
            <a:r>
              <a:rPr lang="zh-TW" altLang="en-US" dirty="0">
                <a:solidFill>
                  <a:srgbClr val="757575"/>
                </a:solidFill>
                <a:latin typeface="proxima-nova"/>
              </a:rPr>
              <a:t>句</a:t>
            </a:r>
            <a:r>
              <a:rPr lang="en-US" altLang="zh-TW" b="0" i="0" dirty="0">
                <a:solidFill>
                  <a:srgbClr val="757575"/>
                </a:solidFill>
                <a:effectLst/>
                <a:latin typeface="proxima-nova"/>
              </a:rPr>
              <a:t>)</a:t>
            </a:r>
          </a:p>
          <a:p>
            <a:pPr algn="l"/>
            <a:endParaRPr lang="en-US" altLang="zh-TW" dirty="0">
              <a:solidFill>
                <a:srgbClr val="757575"/>
              </a:solidFill>
              <a:latin typeface="proxima-nova"/>
            </a:endParaRPr>
          </a:p>
          <a:p>
            <a:pPr algn="l"/>
            <a:endParaRPr lang="en-US" altLang="zh-TW" b="0" i="0" dirty="0">
              <a:solidFill>
                <a:srgbClr val="757575"/>
              </a:solidFill>
              <a:effectLst/>
              <a:latin typeface="proxima-nova"/>
            </a:endParaRPr>
          </a:p>
          <a:p>
            <a:pPr algn="l"/>
            <a:endParaRPr lang="en-US" altLang="zh-TW" dirty="0">
              <a:solidFill>
                <a:srgbClr val="757575"/>
              </a:solidFill>
              <a:latin typeface="proxima-nova"/>
            </a:endParaRPr>
          </a:p>
          <a:p>
            <a:pPr algn="l"/>
            <a:endParaRPr lang="en-US" altLang="zh-TW" b="0" i="0" dirty="0">
              <a:solidFill>
                <a:srgbClr val="757575"/>
              </a:solidFill>
              <a:effectLst/>
              <a:latin typeface="proxima-nova"/>
            </a:endParaRPr>
          </a:p>
          <a:p>
            <a:pPr algn="l"/>
            <a:r>
              <a:rPr lang="zh-TW" altLang="en-US" b="0" i="0" dirty="0">
                <a:solidFill>
                  <a:srgbClr val="757575"/>
                </a:solidFill>
                <a:effectLst/>
                <a:latin typeface="proxima-nova"/>
              </a:rPr>
              <a:t>照片</a:t>
            </a:r>
            <a:r>
              <a:rPr lang="en-US" altLang="zh-TW" dirty="0">
                <a:solidFill>
                  <a:srgbClr val="757575"/>
                </a:solidFill>
                <a:latin typeface="proxima-nova"/>
              </a:rPr>
              <a:t>4-6</a:t>
            </a:r>
            <a:r>
              <a:rPr lang="zh-TW" altLang="en-US" dirty="0">
                <a:solidFill>
                  <a:srgbClr val="757575"/>
                </a:solidFill>
                <a:latin typeface="proxima-nova"/>
              </a:rPr>
              <a:t>張</a:t>
            </a:r>
            <a:r>
              <a:rPr lang="en-US" altLang="zh-TW" dirty="0">
                <a:solidFill>
                  <a:srgbClr val="757575"/>
                </a:solidFill>
                <a:latin typeface="proxima-nova"/>
              </a:rPr>
              <a:t>~</a:t>
            </a:r>
            <a:endParaRPr lang="zh-TW" altLang="en-US" b="0" i="0" dirty="0">
              <a:solidFill>
                <a:srgbClr val="757575"/>
              </a:solidFill>
              <a:effectLst/>
              <a:latin typeface="proxima-nova"/>
            </a:endParaRPr>
          </a:p>
        </p:txBody>
      </p:sp>
    </p:spTree>
    <p:extLst>
      <p:ext uri="{BB962C8B-B14F-4D97-AF65-F5344CB8AC3E}">
        <p14:creationId xmlns:p14="http://schemas.microsoft.com/office/powerpoint/2010/main" val="313623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0D75A591-3F52-471F-B4AA-0F21A03BC280}"/>
              </a:ext>
            </a:extLst>
          </p:cNvPr>
          <p:cNvSpPr txBox="1"/>
          <p:nvPr/>
        </p:nvSpPr>
        <p:spPr>
          <a:xfrm>
            <a:off x="1682578" y="357965"/>
            <a:ext cx="7876289" cy="6340197"/>
          </a:xfrm>
          <a:prstGeom prst="rect">
            <a:avLst/>
          </a:prstGeom>
          <a:noFill/>
        </p:spPr>
        <p:txBody>
          <a:bodyPr wrap="square" rtlCol="0">
            <a:spAutoFit/>
          </a:bodyPr>
          <a:lstStyle/>
          <a:p>
            <a:r>
              <a:rPr lang="zh-TW" altLang="en-US" sz="2000" b="1" dirty="0" smtClean="0"/>
              <a:t>預售屋客</a:t>
            </a:r>
            <a:r>
              <a:rPr lang="zh-TW" altLang="en-US" sz="2000" b="1" dirty="0" smtClean="0"/>
              <a:t>變設計</a:t>
            </a:r>
            <a:endParaRPr lang="zh-TW" altLang="en-US" sz="2000" b="1" dirty="0"/>
          </a:p>
          <a:p>
            <a:endParaRPr lang="en-US" altLang="zh-TW" sz="1400" b="1" dirty="0"/>
          </a:p>
          <a:p>
            <a:r>
              <a:rPr lang="zh-TW" altLang="en-US" sz="1400" b="1" dirty="0" smtClean="0"/>
              <a:t>前期溝通</a:t>
            </a:r>
            <a:endParaRPr lang="en-US" altLang="zh-TW" sz="1400" b="1" dirty="0" smtClean="0"/>
          </a:p>
          <a:p>
            <a:r>
              <a:rPr lang="zh-TW" altLang="en-US" sz="1400" dirty="0" smtClean="0"/>
              <a:t>填寫預約表單</a:t>
            </a:r>
            <a:r>
              <a:rPr lang="en-US" altLang="zh-TW" sz="1400" dirty="0" smtClean="0"/>
              <a:t>5</a:t>
            </a:r>
            <a:r>
              <a:rPr lang="zh-TW" altLang="en-US" sz="1400" dirty="0" smtClean="0"/>
              <a:t>個工作日內會與您聯繫，線上確認需求及初步介紹，預約公司會議提案日期。</a:t>
            </a:r>
            <a:endParaRPr lang="en-US" altLang="zh-TW" sz="1400" dirty="0" smtClean="0"/>
          </a:p>
          <a:p>
            <a:endParaRPr lang="en-US" altLang="zh-TW" sz="1400" dirty="0"/>
          </a:p>
          <a:p>
            <a:r>
              <a:rPr lang="zh-TW" altLang="en-US" sz="1400" b="1" dirty="0" smtClean="0"/>
              <a:t>簽訂合約</a:t>
            </a:r>
            <a:endParaRPr lang="en-US" altLang="zh-TW" sz="1400" b="1" dirty="0" smtClean="0"/>
          </a:p>
          <a:p>
            <a:r>
              <a:rPr lang="zh-TW" altLang="en-US" sz="1400" dirty="0" smtClean="0"/>
              <a:t>依據您的需求繪製多樣平面配置方案，與您細部討論需求調整方案。</a:t>
            </a:r>
            <a:endParaRPr lang="en-US" altLang="zh-TW" sz="1400" dirty="0" smtClean="0"/>
          </a:p>
          <a:p>
            <a:endParaRPr lang="en-US" altLang="zh-TW" sz="1400" b="1" dirty="0">
              <a:solidFill>
                <a:srgbClr val="FF0000"/>
              </a:solidFill>
            </a:endParaRPr>
          </a:p>
          <a:p>
            <a:r>
              <a:rPr lang="zh-TW" altLang="en-US" sz="1400" b="1" dirty="0"/>
              <a:t>平面</a:t>
            </a:r>
            <a:r>
              <a:rPr lang="zh-TW" altLang="en-US" sz="1400" b="1" dirty="0" smtClean="0"/>
              <a:t>配置定案</a:t>
            </a:r>
            <a:endParaRPr lang="en-US" altLang="zh-TW" sz="1400" b="1" dirty="0" smtClean="0"/>
          </a:p>
          <a:p>
            <a:r>
              <a:rPr lang="zh-TW" altLang="en-US" sz="1400" dirty="0" smtClean="0"/>
              <a:t>依照建商提供檔案，調整隔間圖</a:t>
            </a:r>
            <a:r>
              <a:rPr lang="en-US" altLang="zh-TW" sz="1400" dirty="0"/>
              <a:t>‧</a:t>
            </a:r>
            <a:r>
              <a:rPr lang="zh-TW" altLang="en-US" sz="1400" dirty="0" smtClean="0"/>
              <a:t>機電配置圖</a:t>
            </a:r>
            <a:r>
              <a:rPr lang="en-US" altLang="zh-TW" sz="1400" dirty="0"/>
              <a:t>‧</a:t>
            </a:r>
            <a:r>
              <a:rPr lang="zh-TW" altLang="en-US" sz="1400" dirty="0" smtClean="0"/>
              <a:t>燈具迴路圖</a:t>
            </a:r>
            <a:r>
              <a:rPr lang="en-US" altLang="zh-TW" sz="1400" dirty="0"/>
              <a:t>‧</a:t>
            </a:r>
            <a:r>
              <a:rPr lang="zh-TW" altLang="en-US" sz="1400" dirty="0" smtClean="0"/>
              <a:t>給排水配置圖等。完成後於會議與您討論確認。</a:t>
            </a:r>
            <a:endParaRPr lang="en-US" altLang="zh-TW" sz="1400" dirty="0" smtClean="0"/>
          </a:p>
          <a:p>
            <a:endParaRPr lang="en-US" altLang="zh-TW" sz="1400" b="1" dirty="0"/>
          </a:p>
          <a:p>
            <a:r>
              <a:rPr lang="zh-TW" altLang="en-US" sz="1400" b="1" dirty="0" smtClean="0"/>
              <a:t>圖面確認</a:t>
            </a:r>
            <a:endParaRPr lang="en-US" altLang="zh-TW" sz="1400" b="1" dirty="0" smtClean="0"/>
          </a:p>
          <a:p>
            <a:r>
              <a:rPr lang="zh-TW" altLang="en-US" sz="1400" dirty="0" smtClean="0"/>
              <a:t>協助與建商約定客變時間，陪同前往確認圖面及建材挑選，廚具設備確認等事項，完成預售屋客變。</a:t>
            </a:r>
            <a:endParaRPr lang="en-US" altLang="zh-TW" sz="1400" dirty="0" smtClean="0"/>
          </a:p>
          <a:p>
            <a:endParaRPr lang="en-US" altLang="zh-TW" sz="1400" dirty="0"/>
          </a:p>
          <a:p>
            <a:r>
              <a:rPr lang="zh-TW" altLang="en-US" sz="1400" b="1" dirty="0" smtClean="0"/>
              <a:t>客變合約完成</a:t>
            </a:r>
            <a:endParaRPr lang="en-US" altLang="zh-TW" sz="1400" b="1" dirty="0" smtClean="0"/>
          </a:p>
          <a:p>
            <a:r>
              <a:rPr lang="zh-TW" altLang="en-US" sz="1400" dirty="0" smtClean="0"/>
              <a:t>協助與建商確認追加減帳之內容符合客變需求。</a:t>
            </a:r>
            <a:endParaRPr lang="en-US" altLang="zh-TW" sz="1400" dirty="0" smtClean="0"/>
          </a:p>
          <a:p>
            <a:endParaRPr lang="en-US" altLang="zh-TW" sz="1400" b="1" dirty="0" smtClean="0"/>
          </a:p>
          <a:p>
            <a:endParaRPr lang="en-US" altLang="zh-TW" sz="1400" b="1" dirty="0"/>
          </a:p>
          <a:p>
            <a:r>
              <a:rPr lang="zh-TW" altLang="en-US" sz="1400" b="1" dirty="0"/>
              <a:t>客變費用</a:t>
            </a:r>
            <a:r>
              <a:rPr lang="en-US" altLang="zh-TW" sz="1400" b="1" dirty="0"/>
              <a:t>30</a:t>
            </a:r>
            <a:r>
              <a:rPr lang="zh-TW" altLang="en-US" sz="1400" b="1" dirty="0"/>
              <a:t>坪</a:t>
            </a:r>
            <a:r>
              <a:rPr lang="en-US" altLang="zh-TW" sz="1400" b="1" dirty="0"/>
              <a:t>(</a:t>
            </a:r>
            <a:r>
              <a:rPr lang="zh-TW" altLang="en-US" sz="1400" b="1" dirty="0"/>
              <a:t>含</a:t>
            </a:r>
            <a:r>
              <a:rPr lang="en-US" altLang="zh-TW" sz="1400" b="1" dirty="0"/>
              <a:t>)</a:t>
            </a:r>
            <a:r>
              <a:rPr lang="zh-TW" altLang="en-US" sz="1400" b="1" dirty="0"/>
              <a:t>以下</a:t>
            </a:r>
            <a:r>
              <a:rPr lang="en-US" altLang="zh-TW" sz="1400" b="1" dirty="0"/>
              <a:t>$40,000</a:t>
            </a:r>
            <a:r>
              <a:rPr lang="zh-TW" altLang="en-US" sz="1400" b="1" dirty="0"/>
              <a:t>元</a:t>
            </a:r>
          </a:p>
          <a:p>
            <a:r>
              <a:rPr lang="zh-TW" altLang="en-US" sz="1400" b="1" dirty="0"/>
              <a:t>客變費用</a:t>
            </a:r>
            <a:r>
              <a:rPr lang="en-US" altLang="zh-TW" sz="1400" b="1" dirty="0"/>
              <a:t>31</a:t>
            </a:r>
            <a:r>
              <a:rPr lang="zh-TW" altLang="en-US" sz="1400" b="1" dirty="0"/>
              <a:t>坪</a:t>
            </a:r>
            <a:r>
              <a:rPr lang="en-US" altLang="zh-TW" sz="1400" b="1" dirty="0"/>
              <a:t>(</a:t>
            </a:r>
            <a:r>
              <a:rPr lang="zh-TW" altLang="en-US" sz="1400" b="1" dirty="0"/>
              <a:t>含</a:t>
            </a:r>
            <a:r>
              <a:rPr lang="en-US" altLang="zh-TW" sz="1400" b="1" dirty="0"/>
              <a:t>)</a:t>
            </a:r>
            <a:r>
              <a:rPr lang="zh-TW" altLang="en-US" sz="1400" b="1" dirty="0"/>
              <a:t>以上</a:t>
            </a:r>
            <a:r>
              <a:rPr lang="en-US" altLang="zh-TW" sz="1400" b="1" dirty="0"/>
              <a:t>$60,000</a:t>
            </a:r>
            <a:r>
              <a:rPr lang="zh-TW" altLang="en-US" sz="1400" b="1" dirty="0"/>
              <a:t>元</a:t>
            </a:r>
            <a:endParaRPr lang="en-US" altLang="zh-TW" sz="1400" b="1" dirty="0"/>
          </a:p>
          <a:p>
            <a:endParaRPr lang="en-US" altLang="zh-TW" sz="1400" b="1" dirty="0"/>
          </a:p>
          <a:p>
            <a:r>
              <a:rPr lang="en-US" altLang="zh-TW" sz="1100" dirty="0"/>
              <a:t>70%</a:t>
            </a:r>
            <a:r>
              <a:rPr lang="zh-TW" altLang="en-US" sz="1100" dirty="0"/>
              <a:t>訂金，簽約後收到開始繪製圖面</a:t>
            </a:r>
            <a:endParaRPr lang="en-US" altLang="zh-TW" sz="1100" dirty="0"/>
          </a:p>
          <a:p>
            <a:r>
              <a:rPr lang="en-US" altLang="zh-TW" sz="1100" dirty="0"/>
              <a:t>30%</a:t>
            </a:r>
            <a:r>
              <a:rPr lang="zh-TW" altLang="en-US" sz="1100" dirty="0"/>
              <a:t>尾款，完成與與建商確認追加減帳</a:t>
            </a:r>
            <a:r>
              <a:rPr lang="zh-TW" altLang="en-US" sz="1100" dirty="0" smtClean="0"/>
              <a:t>事項</a:t>
            </a:r>
            <a:endParaRPr lang="en-US" altLang="zh-TW" sz="1100" dirty="0" smtClean="0"/>
          </a:p>
          <a:p>
            <a:endParaRPr lang="zh-TW" altLang="en-US" sz="1400" b="1" dirty="0"/>
          </a:p>
          <a:p>
            <a:endParaRPr lang="en-US" altLang="zh-TW" sz="1400" b="1" dirty="0"/>
          </a:p>
          <a:p>
            <a:r>
              <a:rPr lang="zh-TW" altLang="en-US" sz="1400" dirty="0" smtClean="0">
                <a:solidFill>
                  <a:schemeClr val="accent2">
                    <a:lumMod val="75000"/>
                  </a:schemeClr>
                </a:solidFill>
              </a:rPr>
              <a:t>**年末優惠</a:t>
            </a:r>
            <a:r>
              <a:rPr lang="zh-TW" altLang="en-US" sz="1400" dirty="0">
                <a:solidFill>
                  <a:schemeClr val="accent2">
                    <a:lumMod val="75000"/>
                  </a:schemeClr>
                </a:solidFill>
              </a:rPr>
              <a:t>方案，提案後三日內簽約享客變服務</a:t>
            </a:r>
            <a:r>
              <a:rPr lang="en-US" altLang="zh-TW" sz="1400" dirty="0">
                <a:solidFill>
                  <a:schemeClr val="accent2">
                    <a:lumMod val="75000"/>
                  </a:schemeClr>
                </a:solidFill>
              </a:rPr>
              <a:t>8</a:t>
            </a:r>
            <a:r>
              <a:rPr lang="zh-TW" altLang="en-US" sz="1400" dirty="0">
                <a:solidFill>
                  <a:schemeClr val="accent2">
                    <a:lumMod val="75000"/>
                  </a:schemeClr>
                </a:solidFill>
              </a:rPr>
              <a:t>折優惠</a:t>
            </a:r>
            <a:r>
              <a:rPr lang="zh-TW" altLang="en-US" sz="1400" dirty="0" smtClean="0">
                <a:solidFill>
                  <a:schemeClr val="accent2">
                    <a:lumMod val="75000"/>
                  </a:schemeClr>
                </a:solidFill>
              </a:rPr>
              <a:t>，</a:t>
            </a:r>
            <a:endParaRPr lang="en-US" altLang="zh-TW" sz="1400" dirty="0" smtClean="0">
              <a:solidFill>
                <a:schemeClr val="accent2">
                  <a:lumMod val="75000"/>
                </a:schemeClr>
              </a:solidFill>
            </a:endParaRPr>
          </a:p>
          <a:p>
            <a:r>
              <a:rPr lang="zh-TW" altLang="en-US" sz="1400" dirty="0">
                <a:solidFill>
                  <a:schemeClr val="accent2">
                    <a:lumMod val="75000"/>
                  </a:schemeClr>
                </a:solidFill>
              </a:rPr>
              <a:t>客變費用</a:t>
            </a:r>
            <a:r>
              <a:rPr lang="en-US" altLang="zh-TW" sz="1400" dirty="0">
                <a:solidFill>
                  <a:schemeClr val="accent2">
                    <a:lumMod val="75000"/>
                  </a:schemeClr>
                </a:solidFill>
              </a:rPr>
              <a:t>30</a:t>
            </a:r>
            <a:r>
              <a:rPr lang="zh-TW" altLang="en-US" sz="1400" dirty="0">
                <a:solidFill>
                  <a:schemeClr val="accent2">
                    <a:lumMod val="75000"/>
                  </a:schemeClr>
                </a:solidFill>
              </a:rPr>
              <a:t>坪</a:t>
            </a:r>
            <a:r>
              <a:rPr lang="en-US" altLang="zh-TW" sz="1400" dirty="0">
                <a:solidFill>
                  <a:schemeClr val="accent2">
                    <a:lumMod val="75000"/>
                  </a:schemeClr>
                </a:solidFill>
              </a:rPr>
              <a:t>(</a:t>
            </a:r>
            <a:r>
              <a:rPr lang="zh-TW" altLang="en-US" sz="1400" dirty="0">
                <a:solidFill>
                  <a:schemeClr val="accent2">
                    <a:lumMod val="75000"/>
                  </a:schemeClr>
                </a:solidFill>
              </a:rPr>
              <a:t>含</a:t>
            </a:r>
            <a:r>
              <a:rPr lang="en-US" altLang="zh-TW" sz="1400" dirty="0">
                <a:solidFill>
                  <a:schemeClr val="accent2">
                    <a:lumMod val="75000"/>
                  </a:schemeClr>
                </a:solidFill>
              </a:rPr>
              <a:t>)</a:t>
            </a:r>
            <a:r>
              <a:rPr lang="zh-TW" altLang="en-US" sz="1400" dirty="0">
                <a:solidFill>
                  <a:schemeClr val="accent2">
                    <a:lumMod val="75000"/>
                  </a:schemeClr>
                </a:solidFill>
              </a:rPr>
              <a:t>以下</a:t>
            </a:r>
            <a:r>
              <a:rPr lang="en-US" altLang="zh-TW" sz="1400" dirty="0" smtClean="0">
                <a:solidFill>
                  <a:schemeClr val="accent2">
                    <a:lumMod val="75000"/>
                  </a:schemeClr>
                </a:solidFill>
              </a:rPr>
              <a:t>$32,000</a:t>
            </a:r>
            <a:r>
              <a:rPr lang="zh-TW" altLang="en-US" sz="1400" dirty="0" smtClean="0">
                <a:solidFill>
                  <a:schemeClr val="accent2">
                    <a:lumMod val="75000"/>
                  </a:schemeClr>
                </a:solidFill>
              </a:rPr>
              <a:t>元</a:t>
            </a:r>
            <a:endParaRPr lang="zh-TW" altLang="en-US" sz="1400" dirty="0">
              <a:solidFill>
                <a:schemeClr val="accent2">
                  <a:lumMod val="75000"/>
                </a:schemeClr>
              </a:solidFill>
            </a:endParaRPr>
          </a:p>
          <a:p>
            <a:r>
              <a:rPr lang="zh-TW" altLang="en-US" sz="1400" dirty="0">
                <a:solidFill>
                  <a:schemeClr val="accent2">
                    <a:lumMod val="75000"/>
                  </a:schemeClr>
                </a:solidFill>
              </a:rPr>
              <a:t>客變費用</a:t>
            </a:r>
            <a:r>
              <a:rPr lang="en-US" altLang="zh-TW" sz="1400" dirty="0">
                <a:solidFill>
                  <a:schemeClr val="accent2">
                    <a:lumMod val="75000"/>
                  </a:schemeClr>
                </a:solidFill>
              </a:rPr>
              <a:t>31</a:t>
            </a:r>
            <a:r>
              <a:rPr lang="zh-TW" altLang="en-US" sz="1400" dirty="0">
                <a:solidFill>
                  <a:schemeClr val="accent2">
                    <a:lumMod val="75000"/>
                  </a:schemeClr>
                </a:solidFill>
              </a:rPr>
              <a:t>坪</a:t>
            </a:r>
            <a:r>
              <a:rPr lang="en-US" altLang="zh-TW" sz="1400" dirty="0">
                <a:solidFill>
                  <a:schemeClr val="accent2">
                    <a:lumMod val="75000"/>
                  </a:schemeClr>
                </a:solidFill>
              </a:rPr>
              <a:t>(</a:t>
            </a:r>
            <a:r>
              <a:rPr lang="zh-TW" altLang="en-US" sz="1400" dirty="0">
                <a:solidFill>
                  <a:schemeClr val="accent2">
                    <a:lumMod val="75000"/>
                  </a:schemeClr>
                </a:solidFill>
              </a:rPr>
              <a:t>含</a:t>
            </a:r>
            <a:r>
              <a:rPr lang="en-US" altLang="zh-TW" sz="1400" dirty="0">
                <a:solidFill>
                  <a:schemeClr val="accent2">
                    <a:lumMod val="75000"/>
                  </a:schemeClr>
                </a:solidFill>
              </a:rPr>
              <a:t>)</a:t>
            </a:r>
            <a:r>
              <a:rPr lang="zh-TW" altLang="en-US" sz="1400" dirty="0">
                <a:solidFill>
                  <a:schemeClr val="accent2">
                    <a:lumMod val="75000"/>
                  </a:schemeClr>
                </a:solidFill>
              </a:rPr>
              <a:t>以上</a:t>
            </a:r>
            <a:r>
              <a:rPr lang="en-US" altLang="zh-TW" sz="1400" dirty="0" smtClean="0">
                <a:solidFill>
                  <a:schemeClr val="accent2">
                    <a:lumMod val="75000"/>
                  </a:schemeClr>
                </a:solidFill>
              </a:rPr>
              <a:t>$48,000</a:t>
            </a:r>
            <a:r>
              <a:rPr lang="zh-TW" altLang="en-US" sz="1400" dirty="0" smtClean="0">
                <a:solidFill>
                  <a:schemeClr val="accent2">
                    <a:lumMod val="75000"/>
                  </a:schemeClr>
                </a:solidFill>
              </a:rPr>
              <a:t>元</a:t>
            </a:r>
            <a:endParaRPr lang="en-US" altLang="zh-TW" sz="1400" dirty="0">
              <a:solidFill>
                <a:schemeClr val="accent2">
                  <a:lumMod val="75000"/>
                </a:schemeClr>
              </a:solidFill>
            </a:endParaRPr>
          </a:p>
        </p:txBody>
      </p:sp>
      <p:sp>
        <p:nvSpPr>
          <p:cNvPr id="12" name="文字方塊 11">
            <a:extLst>
              <a:ext uri="{FF2B5EF4-FFF2-40B4-BE49-F238E27FC236}">
                <a16:creationId xmlns:a16="http://schemas.microsoft.com/office/drawing/2014/main" id="{CA6827DA-4D2F-4C70-8082-B236725F3631}"/>
              </a:ext>
            </a:extLst>
          </p:cNvPr>
          <p:cNvSpPr txBox="1"/>
          <p:nvPr/>
        </p:nvSpPr>
        <p:spPr>
          <a:xfrm>
            <a:off x="133179" y="357965"/>
            <a:ext cx="1213794" cy="1200329"/>
          </a:xfrm>
          <a:prstGeom prst="rect">
            <a:avLst/>
          </a:prstGeom>
          <a:noFill/>
        </p:spPr>
        <p:txBody>
          <a:bodyPr wrap="none" rtlCol="0">
            <a:spAutoFit/>
          </a:bodyPr>
          <a:lstStyle/>
          <a:p>
            <a:r>
              <a:rPr lang="zh-TW" altLang="en-US" b="1" dirty="0">
                <a:solidFill>
                  <a:srgbClr val="FF0000"/>
                </a:solidFill>
              </a:rPr>
              <a:t>服務</a:t>
            </a:r>
            <a:r>
              <a:rPr lang="zh-TW" altLang="en-US" b="1" dirty="0" smtClean="0">
                <a:solidFill>
                  <a:srgbClr val="FF0000"/>
                </a:solidFill>
              </a:rPr>
              <a:t>流程</a:t>
            </a:r>
            <a:endParaRPr lang="en-US" altLang="zh-TW" b="1" dirty="0" smtClean="0">
              <a:solidFill>
                <a:srgbClr val="FF0000"/>
              </a:solidFill>
            </a:endParaRPr>
          </a:p>
          <a:p>
            <a:endParaRPr lang="en-US" altLang="zh-TW" b="1" dirty="0">
              <a:solidFill>
                <a:srgbClr val="FF0000"/>
              </a:solidFill>
            </a:endParaRPr>
          </a:p>
          <a:p>
            <a:r>
              <a:rPr lang="en-US" altLang="zh-TW" b="1" dirty="0">
                <a:solidFill>
                  <a:srgbClr val="FF0000"/>
                </a:solidFill>
              </a:rPr>
              <a:t>11/11</a:t>
            </a:r>
            <a:r>
              <a:rPr lang="zh-TW" altLang="en-US" b="1" dirty="0">
                <a:solidFill>
                  <a:srgbClr val="FF0000"/>
                </a:solidFill>
              </a:rPr>
              <a:t>更新</a:t>
            </a:r>
          </a:p>
          <a:p>
            <a:endParaRPr lang="zh-TW" altLang="en-US" b="1" dirty="0">
              <a:solidFill>
                <a:srgbClr val="FF0000"/>
              </a:solidFill>
            </a:endParaRPr>
          </a:p>
        </p:txBody>
      </p:sp>
    </p:spTree>
    <p:extLst>
      <p:ext uri="{BB962C8B-B14F-4D97-AF65-F5344CB8AC3E}">
        <p14:creationId xmlns:p14="http://schemas.microsoft.com/office/powerpoint/2010/main" val="106553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0D75A591-3F52-471F-B4AA-0F21A03BC280}"/>
              </a:ext>
            </a:extLst>
          </p:cNvPr>
          <p:cNvSpPr txBox="1"/>
          <p:nvPr/>
        </p:nvSpPr>
        <p:spPr>
          <a:xfrm>
            <a:off x="1682578" y="357965"/>
            <a:ext cx="9264822" cy="6932667"/>
          </a:xfrm>
          <a:prstGeom prst="rect">
            <a:avLst/>
          </a:prstGeom>
          <a:noFill/>
        </p:spPr>
        <p:txBody>
          <a:bodyPr wrap="square" rtlCol="0">
            <a:spAutoFit/>
          </a:bodyPr>
          <a:lstStyle/>
          <a:p>
            <a:r>
              <a:rPr lang="zh-TW" altLang="en-US" sz="2000" b="1" dirty="0" smtClean="0"/>
              <a:t>老屋翻新</a:t>
            </a:r>
            <a:r>
              <a:rPr lang="en-US" altLang="zh-TW" sz="2000" b="1" dirty="0" smtClean="0"/>
              <a:t>/</a:t>
            </a:r>
            <a:r>
              <a:rPr lang="zh-TW" altLang="en-US" sz="2000" b="1" dirty="0"/>
              <a:t>新成屋</a:t>
            </a:r>
            <a:r>
              <a:rPr lang="zh-TW" altLang="en-US" sz="2000" b="1" dirty="0" smtClean="0"/>
              <a:t>裝修設計</a:t>
            </a:r>
            <a:endParaRPr lang="en-US" altLang="zh-TW" sz="2000" b="1" dirty="0" smtClean="0"/>
          </a:p>
          <a:p>
            <a:endParaRPr lang="en-US" altLang="zh-TW" sz="1400" b="1" dirty="0"/>
          </a:p>
          <a:p>
            <a:r>
              <a:rPr lang="zh-TW" altLang="en-US" sz="1400" b="1" dirty="0" smtClean="0"/>
              <a:t>前期溝通</a:t>
            </a:r>
            <a:endParaRPr lang="en-US" altLang="zh-TW" sz="1400" b="1" dirty="0" smtClean="0"/>
          </a:p>
          <a:p>
            <a:r>
              <a:rPr lang="zh-TW" altLang="en-US" sz="1400" dirty="0" smtClean="0"/>
              <a:t>填寫預約表單</a:t>
            </a:r>
            <a:r>
              <a:rPr lang="en-US" altLang="zh-TW" sz="1400" dirty="0" smtClean="0"/>
              <a:t>5</a:t>
            </a:r>
            <a:r>
              <a:rPr lang="zh-TW" altLang="en-US" sz="1400" dirty="0" smtClean="0"/>
              <a:t>個工作日內會與您聯繫，電訪了解大方向需求</a:t>
            </a:r>
            <a:r>
              <a:rPr lang="en-US" altLang="zh-TW" sz="1400" dirty="0" smtClean="0"/>
              <a:t>(</a:t>
            </a:r>
            <a:r>
              <a:rPr lang="zh-TW" altLang="en-US" sz="1400" dirty="0" smtClean="0"/>
              <a:t>地點</a:t>
            </a:r>
            <a:r>
              <a:rPr lang="en-US" altLang="zh-TW" sz="1400" dirty="0" smtClean="0"/>
              <a:t>/</a:t>
            </a:r>
            <a:r>
              <a:rPr lang="zh-TW" altLang="en-US" sz="1400" dirty="0" smtClean="0"/>
              <a:t>屋齡</a:t>
            </a:r>
            <a:r>
              <a:rPr lang="en-US" altLang="zh-TW" sz="1400" dirty="0" smtClean="0"/>
              <a:t>/</a:t>
            </a:r>
            <a:r>
              <a:rPr lang="zh-TW" altLang="en-US" sz="1400" dirty="0" smtClean="0"/>
              <a:t>坪數等等。</a:t>
            </a:r>
            <a:r>
              <a:rPr lang="en-US" altLang="zh-TW" sz="1400" dirty="0" smtClean="0"/>
              <a:t>)</a:t>
            </a:r>
            <a:r>
              <a:rPr lang="zh-TW" altLang="en-US" sz="1400" dirty="0" smtClean="0"/>
              <a:t>及預算範圍，預約公司現場諮詢日期。</a:t>
            </a:r>
            <a:endParaRPr lang="en-US" altLang="zh-TW" sz="1400" dirty="0" smtClean="0"/>
          </a:p>
          <a:p>
            <a:r>
              <a:rPr lang="zh-TW" altLang="en-US" sz="1400" dirty="0" smtClean="0"/>
              <a:t>免費諮詢，針對需求及各個空間詳細討論紀錄，介紹公司案例服務流程，確認後雙方預約現場丈量時間</a:t>
            </a:r>
            <a:r>
              <a:rPr lang="zh-TW" altLang="en-US" sz="1400" dirty="0"/>
              <a:t>。</a:t>
            </a:r>
            <a:endParaRPr lang="en-US" altLang="zh-TW" sz="1400" dirty="0" smtClean="0"/>
          </a:p>
          <a:p>
            <a:endParaRPr lang="en-US" altLang="zh-TW" sz="1400" b="1" dirty="0">
              <a:solidFill>
                <a:srgbClr val="FF0000"/>
              </a:solidFill>
            </a:endParaRPr>
          </a:p>
          <a:p>
            <a:r>
              <a:rPr lang="zh-TW" altLang="en-US" sz="1400" b="1" dirty="0"/>
              <a:t>平面</a:t>
            </a:r>
            <a:r>
              <a:rPr lang="zh-TW" altLang="en-US" sz="1400" b="1" dirty="0" smtClean="0"/>
              <a:t>配置提案</a:t>
            </a:r>
            <a:endParaRPr lang="en-US" altLang="zh-TW" sz="1400" b="1" dirty="0" smtClean="0"/>
          </a:p>
          <a:p>
            <a:r>
              <a:rPr lang="zh-TW" altLang="en-US" sz="1400" dirty="0" smtClean="0"/>
              <a:t>放樣丈量圖及繪製平面圖方案、製作提案簡報約需</a:t>
            </a:r>
            <a:r>
              <a:rPr lang="en-US" altLang="zh-TW" sz="1400" dirty="0" smtClean="0"/>
              <a:t>5-7</a:t>
            </a:r>
            <a:r>
              <a:rPr lang="zh-TW" altLang="en-US" sz="1400" dirty="0" smtClean="0"/>
              <a:t>個工作日，完成後聯繫您預約會議日期</a:t>
            </a:r>
            <a:r>
              <a:rPr lang="zh-TW" altLang="en-US" sz="1400" dirty="0"/>
              <a:t>。</a:t>
            </a:r>
            <a:endParaRPr lang="en-US" altLang="zh-TW" sz="1400" dirty="0" smtClean="0"/>
          </a:p>
          <a:p>
            <a:endParaRPr lang="en-US" altLang="zh-TW" sz="1400" b="1" dirty="0"/>
          </a:p>
          <a:p>
            <a:r>
              <a:rPr lang="zh-TW" altLang="en-US" sz="1400" b="1" dirty="0" smtClean="0"/>
              <a:t>簽訂設計合約</a:t>
            </a:r>
            <a:endParaRPr lang="en-US" altLang="zh-TW" sz="1400" b="1" dirty="0" smtClean="0"/>
          </a:p>
          <a:p>
            <a:r>
              <a:rPr lang="zh-TW" altLang="en-US" sz="1400" dirty="0" smtClean="0"/>
              <a:t>於提案中討論平面圖修改位置，依提案簡報內容說明設計方向想法，確認後簽訂設計合約，依據平面圖及提案討論內容深化製作</a:t>
            </a:r>
            <a:r>
              <a:rPr lang="en-US" altLang="zh-TW" sz="1400" dirty="0" smtClean="0"/>
              <a:t>3D</a:t>
            </a:r>
            <a:r>
              <a:rPr lang="zh-TW" altLang="en-US" sz="1400" dirty="0" smtClean="0"/>
              <a:t>圖面。</a:t>
            </a:r>
            <a:endParaRPr lang="en-US" altLang="zh-TW" sz="1400" dirty="0" smtClean="0"/>
          </a:p>
          <a:p>
            <a:endParaRPr lang="en-US" altLang="zh-TW" sz="1400" dirty="0"/>
          </a:p>
          <a:p>
            <a:r>
              <a:rPr lang="zh-TW" altLang="en-US" sz="1400" b="1" dirty="0" smtClean="0"/>
              <a:t>施工圖面</a:t>
            </a:r>
            <a:r>
              <a:rPr lang="en-US" altLang="zh-TW" sz="1400" b="1" dirty="0" smtClean="0"/>
              <a:t>/</a:t>
            </a:r>
            <a:r>
              <a:rPr lang="zh-TW" altLang="en-US" sz="1400" b="1" dirty="0" smtClean="0"/>
              <a:t>報價單</a:t>
            </a:r>
            <a:r>
              <a:rPr lang="zh-TW" altLang="en-US" sz="1400" b="1" dirty="0"/>
              <a:t>製作</a:t>
            </a:r>
            <a:endParaRPr lang="en-US" altLang="zh-TW" sz="1400" b="1" dirty="0" smtClean="0"/>
          </a:p>
          <a:p>
            <a:r>
              <a:rPr lang="en-US" altLang="zh-TW" sz="1400" dirty="0" smtClean="0"/>
              <a:t>3D</a:t>
            </a:r>
            <a:r>
              <a:rPr lang="zh-TW" altLang="en-US" sz="1400" dirty="0" smtClean="0"/>
              <a:t>圖面雙方討論定調確認後，繪製</a:t>
            </a:r>
            <a:r>
              <a:rPr lang="zh-TW" altLang="en-US" sz="1400" dirty="0"/>
              <a:t>施工圖</a:t>
            </a:r>
            <a:r>
              <a:rPr lang="zh-TW" altLang="en-US" sz="1400" dirty="0" smtClean="0"/>
              <a:t>面</a:t>
            </a:r>
            <a:r>
              <a:rPr lang="en-US" altLang="zh-TW" sz="1400" dirty="0" smtClean="0"/>
              <a:t>(</a:t>
            </a:r>
            <a:r>
              <a:rPr lang="zh-TW" altLang="en-US" sz="1400" dirty="0"/>
              <a:t>平面系統圖</a:t>
            </a:r>
            <a:r>
              <a:rPr lang="en-US" altLang="zh-TW" sz="1400" dirty="0"/>
              <a:t>‧</a:t>
            </a:r>
            <a:r>
              <a:rPr lang="zh-TW" altLang="en-US" sz="1400" dirty="0"/>
              <a:t>立面圖</a:t>
            </a:r>
            <a:r>
              <a:rPr lang="en-US" altLang="zh-TW" sz="1400" dirty="0"/>
              <a:t>‧</a:t>
            </a:r>
            <a:r>
              <a:rPr lang="zh-TW" altLang="en-US" sz="1400" dirty="0"/>
              <a:t>門窗圖</a:t>
            </a:r>
            <a:r>
              <a:rPr lang="en-US" altLang="zh-TW" sz="1400" dirty="0"/>
              <a:t>‧</a:t>
            </a:r>
            <a:r>
              <a:rPr lang="zh-TW" altLang="en-US" sz="1400" dirty="0"/>
              <a:t>材質表</a:t>
            </a:r>
            <a:r>
              <a:rPr lang="en-US" altLang="zh-TW" sz="1400" dirty="0"/>
              <a:t>‧</a:t>
            </a:r>
            <a:r>
              <a:rPr lang="zh-TW" altLang="en-US" sz="1400" dirty="0"/>
              <a:t>設備表</a:t>
            </a:r>
            <a:r>
              <a:rPr lang="en-US" altLang="zh-TW" sz="1400" dirty="0" smtClean="0"/>
              <a:t>)</a:t>
            </a:r>
            <a:r>
              <a:rPr lang="zh-TW" altLang="en-US" sz="1400" dirty="0" smtClean="0"/>
              <a:t>、報價單製作，完成後與您約定時間會議。</a:t>
            </a:r>
            <a:endParaRPr lang="en-US" altLang="zh-TW" sz="1400" dirty="0"/>
          </a:p>
          <a:p>
            <a:endParaRPr lang="en-US" altLang="zh-TW" sz="1400" dirty="0" smtClean="0"/>
          </a:p>
          <a:p>
            <a:r>
              <a:rPr lang="zh-TW" altLang="en-US" sz="1400" b="1" dirty="0"/>
              <a:t>簽訂工程</a:t>
            </a:r>
            <a:r>
              <a:rPr lang="zh-TW" altLang="en-US" sz="1400" b="1" dirty="0" smtClean="0"/>
              <a:t>合約</a:t>
            </a:r>
            <a:endParaRPr lang="en-US" altLang="zh-TW" sz="1400" b="1" dirty="0" smtClean="0"/>
          </a:p>
          <a:p>
            <a:r>
              <a:rPr lang="zh-TW" altLang="en-US" sz="1400" dirty="0"/>
              <a:t>雙方確認</a:t>
            </a:r>
            <a:r>
              <a:rPr lang="zh-TW" altLang="en-US" sz="1400" dirty="0" smtClean="0"/>
              <a:t>以上圖面後，即可簽訂工程合約及確認開工日期。</a:t>
            </a:r>
            <a:endParaRPr lang="en-US" altLang="zh-TW" sz="1400" dirty="0" smtClean="0"/>
          </a:p>
          <a:p>
            <a:endParaRPr lang="en-US" altLang="zh-TW" sz="1400" dirty="0"/>
          </a:p>
          <a:p>
            <a:endParaRPr lang="en-US" altLang="zh-TW" sz="1400" b="1" dirty="0" smtClean="0"/>
          </a:p>
          <a:p>
            <a:r>
              <a:rPr lang="zh-TW" altLang="en-US" sz="1400" b="1" dirty="0" smtClean="0"/>
              <a:t>丈量及提案費用</a:t>
            </a:r>
            <a:r>
              <a:rPr lang="en-US" altLang="zh-TW" sz="1400" b="1" dirty="0" smtClean="0"/>
              <a:t>$6,000</a:t>
            </a:r>
            <a:r>
              <a:rPr lang="zh-TW" altLang="en-US" sz="1400" b="1" dirty="0" smtClean="0"/>
              <a:t>元</a:t>
            </a:r>
            <a:r>
              <a:rPr lang="en-US" altLang="zh-TW" sz="1400" b="1" dirty="0" smtClean="0"/>
              <a:t> (</a:t>
            </a:r>
            <a:r>
              <a:rPr lang="zh-TW" altLang="en-US" sz="1400" b="1" dirty="0" smtClean="0"/>
              <a:t>簽訂設計合約後可折抵</a:t>
            </a:r>
            <a:r>
              <a:rPr lang="en-US" altLang="zh-TW" sz="1400" b="1" dirty="0" smtClean="0"/>
              <a:t>)</a:t>
            </a:r>
            <a:endParaRPr lang="en-US" altLang="zh-TW" sz="1400" b="1" dirty="0" smtClean="0"/>
          </a:p>
          <a:p>
            <a:r>
              <a:rPr lang="zh-TW" altLang="en-US" sz="1400" b="1" dirty="0" smtClean="0"/>
              <a:t>設計費用</a:t>
            </a:r>
            <a:r>
              <a:rPr lang="en-US" altLang="zh-TW" sz="1400" b="1" dirty="0" smtClean="0"/>
              <a:t>$5,000</a:t>
            </a:r>
            <a:r>
              <a:rPr lang="zh-TW" altLang="en-US" sz="1400" b="1" dirty="0" smtClean="0"/>
              <a:t>元</a:t>
            </a:r>
            <a:r>
              <a:rPr lang="en-US" altLang="zh-TW" sz="1400" b="1" dirty="0" smtClean="0"/>
              <a:t>/</a:t>
            </a:r>
            <a:r>
              <a:rPr lang="zh-TW" altLang="en-US" sz="1400" b="1" dirty="0" smtClean="0"/>
              <a:t>坪</a:t>
            </a:r>
            <a:endParaRPr lang="en-US" altLang="zh-TW" sz="1400" b="1" dirty="0" smtClean="0"/>
          </a:p>
          <a:p>
            <a:r>
              <a:rPr lang="en-US" altLang="zh-TW" sz="1050" dirty="0" smtClean="0"/>
              <a:t>/</a:t>
            </a:r>
            <a:r>
              <a:rPr lang="zh-TW" altLang="en-US" sz="1050" dirty="0" smtClean="0"/>
              <a:t>未滿</a:t>
            </a:r>
            <a:r>
              <a:rPr lang="en-US" altLang="zh-TW" sz="1050" dirty="0" smtClean="0"/>
              <a:t>15</a:t>
            </a:r>
            <a:r>
              <a:rPr lang="zh-TW" altLang="en-US" sz="1050" dirty="0" smtClean="0"/>
              <a:t>坪</a:t>
            </a:r>
            <a:r>
              <a:rPr lang="en-US" altLang="zh-TW" sz="1050" dirty="0" smtClean="0"/>
              <a:t>,</a:t>
            </a:r>
            <a:r>
              <a:rPr lang="zh-TW" altLang="en-US" sz="1050" dirty="0" smtClean="0"/>
              <a:t>皆依</a:t>
            </a:r>
            <a:r>
              <a:rPr lang="en-US" altLang="zh-TW" sz="1050" dirty="0" smtClean="0"/>
              <a:t>15</a:t>
            </a:r>
            <a:r>
              <a:rPr lang="zh-TW" altLang="en-US" sz="1050" dirty="0" smtClean="0"/>
              <a:t>坪計算</a:t>
            </a:r>
            <a:r>
              <a:rPr lang="en-US" altLang="zh-TW" sz="1050" dirty="0" smtClean="0"/>
              <a:t>/</a:t>
            </a:r>
            <a:endParaRPr lang="zh-TW" altLang="en-US" sz="1050" dirty="0"/>
          </a:p>
          <a:p>
            <a:endParaRPr lang="en-US" altLang="zh-TW" sz="1400" b="1" dirty="0"/>
          </a:p>
          <a:p>
            <a:r>
              <a:rPr lang="en-US" altLang="zh-TW" sz="1100" dirty="0" smtClean="0"/>
              <a:t>80</a:t>
            </a:r>
            <a:r>
              <a:rPr lang="en-US" altLang="zh-TW" sz="1100" dirty="0"/>
              <a:t>%</a:t>
            </a:r>
            <a:r>
              <a:rPr lang="zh-TW" altLang="en-US" sz="1100" dirty="0"/>
              <a:t>訂金，簽約</a:t>
            </a:r>
            <a:r>
              <a:rPr lang="zh-TW" altLang="en-US" sz="1100" dirty="0" smtClean="0"/>
              <a:t>後付款</a:t>
            </a:r>
            <a:endParaRPr lang="en-US" altLang="zh-TW" sz="1100" dirty="0" smtClean="0"/>
          </a:p>
          <a:p>
            <a:r>
              <a:rPr lang="en-US" altLang="zh-TW" sz="1100" dirty="0" smtClean="0"/>
              <a:t>20</a:t>
            </a:r>
            <a:r>
              <a:rPr lang="en-US" altLang="zh-TW" sz="1100" dirty="0"/>
              <a:t>%</a:t>
            </a:r>
            <a:r>
              <a:rPr lang="zh-TW" altLang="en-US" sz="1100" dirty="0"/>
              <a:t>尾款</a:t>
            </a:r>
            <a:r>
              <a:rPr lang="zh-TW" altLang="en-US" sz="1100" dirty="0" smtClean="0"/>
              <a:t>，圖面及</a:t>
            </a:r>
            <a:r>
              <a:rPr lang="zh-TW" altLang="en-US" sz="1100" dirty="0" smtClean="0"/>
              <a:t>報價單</a:t>
            </a:r>
            <a:r>
              <a:rPr lang="zh-TW" altLang="en-US" sz="1100" dirty="0"/>
              <a:t>完成後支付</a:t>
            </a:r>
            <a:endParaRPr lang="zh-TW" altLang="en-US" sz="1400" b="1" dirty="0"/>
          </a:p>
          <a:p>
            <a:endParaRPr lang="en-US" altLang="zh-TW" sz="1400" b="1" dirty="0"/>
          </a:p>
          <a:p>
            <a:r>
              <a:rPr lang="zh-TW" altLang="en-US" sz="1400" dirty="0" smtClean="0">
                <a:solidFill>
                  <a:schemeClr val="accent2">
                    <a:lumMod val="75000"/>
                  </a:schemeClr>
                </a:solidFill>
              </a:rPr>
              <a:t>**年末優惠</a:t>
            </a:r>
            <a:r>
              <a:rPr lang="zh-TW" altLang="en-US" sz="1400" dirty="0">
                <a:solidFill>
                  <a:schemeClr val="accent2">
                    <a:lumMod val="75000"/>
                  </a:schemeClr>
                </a:solidFill>
              </a:rPr>
              <a:t>方案，提案後三日內簽約</a:t>
            </a:r>
            <a:r>
              <a:rPr lang="zh-TW" altLang="en-US" sz="1400" dirty="0" smtClean="0">
                <a:solidFill>
                  <a:schemeClr val="accent2">
                    <a:lumMod val="75000"/>
                  </a:schemeClr>
                </a:solidFill>
              </a:rPr>
              <a:t>享設計服務</a:t>
            </a:r>
            <a:r>
              <a:rPr lang="en-US" altLang="zh-TW" sz="1400" dirty="0">
                <a:solidFill>
                  <a:schemeClr val="accent2">
                    <a:lumMod val="75000"/>
                  </a:schemeClr>
                </a:solidFill>
              </a:rPr>
              <a:t>8</a:t>
            </a:r>
            <a:r>
              <a:rPr lang="zh-TW" altLang="en-US" sz="1400" dirty="0">
                <a:solidFill>
                  <a:schemeClr val="accent2">
                    <a:lumMod val="75000"/>
                  </a:schemeClr>
                </a:solidFill>
              </a:rPr>
              <a:t>折優惠</a:t>
            </a:r>
            <a:r>
              <a:rPr lang="zh-TW" altLang="en-US" sz="1400" dirty="0" smtClean="0">
                <a:solidFill>
                  <a:schemeClr val="accent2">
                    <a:lumMod val="75000"/>
                  </a:schemeClr>
                </a:solidFill>
              </a:rPr>
              <a:t>，</a:t>
            </a:r>
            <a:endParaRPr lang="en-US" altLang="zh-TW" sz="1400" dirty="0" smtClean="0">
              <a:solidFill>
                <a:schemeClr val="accent2">
                  <a:lumMod val="75000"/>
                </a:schemeClr>
              </a:solidFill>
            </a:endParaRPr>
          </a:p>
          <a:p>
            <a:r>
              <a:rPr lang="zh-TW" altLang="en-US" sz="1400" b="1" dirty="0"/>
              <a:t>設計費用</a:t>
            </a:r>
            <a:r>
              <a:rPr lang="en-US" altLang="zh-TW" sz="1400" b="1" dirty="0" smtClean="0"/>
              <a:t>$4,000</a:t>
            </a:r>
            <a:r>
              <a:rPr lang="zh-TW" altLang="en-US" sz="1400" b="1" dirty="0"/>
              <a:t>元</a:t>
            </a:r>
            <a:r>
              <a:rPr lang="en-US" altLang="zh-TW" sz="1400" b="1" dirty="0"/>
              <a:t>/</a:t>
            </a:r>
            <a:r>
              <a:rPr lang="zh-TW" altLang="en-US" sz="1400" b="1" dirty="0"/>
              <a:t>坪</a:t>
            </a:r>
          </a:p>
          <a:p>
            <a:endParaRPr lang="en-US" altLang="zh-TW" sz="1400" b="1" dirty="0"/>
          </a:p>
        </p:txBody>
      </p:sp>
      <p:sp>
        <p:nvSpPr>
          <p:cNvPr id="12" name="文字方塊 11">
            <a:extLst>
              <a:ext uri="{FF2B5EF4-FFF2-40B4-BE49-F238E27FC236}">
                <a16:creationId xmlns:a16="http://schemas.microsoft.com/office/drawing/2014/main" id="{CA6827DA-4D2F-4C70-8082-B236725F3631}"/>
              </a:ext>
            </a:extLst>
          </p:cNvPr>
          <p:cNvSpPr txBox="1"/>
          <p:nvPr/>
        </p:nvSpPr>
        <p:spPr>
          <a:xfrm>
            <a:off x="192445" y="357965"/>
            <a:ext cx="1213794" cy="1200329"/>
          </a:xfrm>
          <a:prstGeom prst="rect">
            <a:avLst/>
          </a:prstGeom>
          <a:noFill/>
        </p:spPr>
        <p:txBody>
          <a:bodyPr wrap="none" rtlCol="0">
            <a:spAutoFit/>
          </a:bodyPr>
          <a:lstStyle/>
          <a:p>
            <a:r>
              <a:rPr lang="zh-TW" altLang="en-US" b="1" dirty="0">
                <a:solidFill>
                  <a:srgbClr val="FF0000"/>
                </a:solidFill>
              </a:rPr>
              <a:t>服務</a:t>
            </a:r>
            <a:r>
              <a:rPr lang="zh-TW" altLang="en-US" b="1" dirty="0" smtClean="0">
                <a:solidFill>
                  <a:srgbClr val="FF0000"/>
                </a:solidFill>
              </a:rPr>
              <a:t>流程</a:t>
            </a:r>
            <a:endParaRPr lang="en-US" altLang="zh-TW" b="1" dirty="0" smtClean="0">
              <a:solidFill>
                <a:srgbClr val="FF0000"/>
              </a:solidFill>
            </a:endParaRPr>
          </a:p>
          <a:p>
            <a:endParaRPr lang="en-US" altLang="zh-TW" b="1" dirty="0">
              <a:solidFill>
                <a:srgbClr val="FF0000"/>
              </a:solidFill>
            </a:endParaRPr>
          </a:p>
          <a:p>
            <a:r>
              <a:rPr lang="en-US" altLang="zh-TW" b="1" dirty="0">
                <a:solidFill>
                  <a:srgbClr val="FF0000"/>
                </a:solidFill>
              </a:rPr>
              <a:t>11/11</a:t>
            </a:r>
            <a:r>
              <a:rPr lang="zh-TW" altLang="en-US" b="1" dirty="0">
                <a:solidFill>
                  <a:srgbClr val="FF0000"/>
                </a:solidFill>
              </a:rPr>
              <a:t>更新</a:t>
            </a:r>
          </a:p>
          <a:p>
            <a:endParaRPr lang="zh-TW" altLang="en-US" b="1" dirty="0">
              <a:solidFill>
                <a:srgbClr val="FF0000"/>
              </a:solidFill>
            </a:endParaRPr>
          </a:p>
        </p:txBody>
      </p:sp>
    </p:spTree>
    <p:extLst>
      <p:ext uri="{BB962C8B-B14F-4D97-AF65-F5344CB8AC3E}">
        <p14:creationId xmlns:p14="http://schemas.microsoft.com/office/powerpoint/2010/main" val="416841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0D75A591-3F52-471F-B4AA-0F21A03BC280}"/>
              </a:ext>
            </a:extLst>
          </p:cNvPr>
          <p:cNvSpPr txBox="1"/>
          <p:nvPr/>
        </p:nvSpPr>
        <p:spPr>
          <a:xfrm>
            <a:off x="1682578" y="357965"/>
            <a:ext cx="9264822" cy="6932667"/>
          </a:xfrm>
          <a:prstGeom prst="rect">
            <a:avLst/>
          </a:prstGeom>
          <a:noFill/>
        </p:spPr>
        <p:txBody>
          <a:bodyPr wrap="square" rtlCol="0">
            <a:spAutoFit/>
          </a:bodyPr>
          <a:lstStyle/>
          <a:p>
            <a:r>
              <a:rPr lang="zh-TW" altLang="en-US" sz="2000" b="1" dirty="0" smtClean="0"/>
              <a:t>商業空間設計</a:t>
            </a:r>
            <a:endParaRPr lang="en-US" altLang="zh-TW" sz="2000" b="1" dirty="0" smtClean="0"/>
          </a:p>
          <a:p>
            <a:endParaRPr lang="en-US" altLang="zh-TW" sz="1400" b="1" dirty="0"/>
          </a:p>
          <a:p>
            <a:r>
              <a:rPr lang="zh-TW" altLang="en-US" sz="1400" b="1" dirty="0" smtClean="0"/>
              <a:t>前期溝通</a:t>
            </a:r>
            <a:endParaRPr lang="en-US" altLang="zh-TW" sz="1400" b="1" dirty="0" smtClean="0"/>
          </a:p>
          <a:p>
            <a:r>
              <a:rPr lang="zh-TW" altLang="en-US" sz="1400" dirty="0" smtClean="0"/>
              <a:t>填寫預約表單</a:t>
            </a:r>
            <a:r>
              <a:rPr lang="en-US" altLang="zh-TW" sz="1400" dirty="0" smtClean="0"/>
              <a:t>5</a:t>
            </a:r>
            <a:r>
              <a:rPr lang="zh-TW" altLang="en-US" sz="1400" dirty="0" smtClean="0"/>
              <a:t>個工作日內會與您聯繫，電訪了解大方向需求</a:t>
            </a:r>
            <a:r>
              <a:rPr lang="en-US" altLang="zh-TW" sz="1400" dirty="0" smtClean="0"/>
              <a:t>(</a:t>
            </a:r>
            <a:r>
              <a:rPr lang="zh-TW" altLang="en-US" sz="1400" dirty="0" smtClean="0"/>
              <a:t>地點</a:t>
            </a:r>
            <a:r>
              <a:rPr lang="en-US" altLang="zh-TW" sz="1400" dirty="0" smtClean="0"/>
              <a:t>/</a:t>
            </a:r>
            <a:r>
              <a:rPr lang="zh-TW" altLang="en-US" sz="1400" dirty="0" smtClean="0"/>
              <a:t>屋齡</a:t>
            </a:r>
            <a:r>
              <a:rPr lang="en-US" altLang="zh-TW" sz="1400" dirty="0" smtClean="0"/>
              <a:t>/</a:t>
            </a:r>
            <a:r>
              <a:rPr lang="zh-TW" altLang="en-US" sz="1400" dirty="0" smtClean="0"/>
              <a:t>坪數等等。</a:t>
            </a:r>
            <a:r>
              <a:rPr lang="en-US" altLang="zh-TW" sz="1400" dirty="0" smtClean="0"/>
              <a:t>)</a:t>
            </a:r>
            <a:r>
              <a:rPr lang="zh-TW" altLang="en-US" sz="1400" dirty="0" smtClean="0"/>
              <a:t>及預算範圍，預約公司現場諮詢日期。</a:t>
            </a:r>
            <a:endParaRPr lang="en-US" altLang="zh-TW" sz="1400" dirty="0" smtClean="0"/>
          </a:p>
          <a:p>
            <a:r>
              <a:rPr lang="zh-TW" altLang="en-US" sz="1400" dirty="0" smtClean="0"/>
              <a:t>免費諮詢，針對需求及各個空間詳細討論紀錄，介紹公司案例服務流程，確認後雙方預約現場丈量時間</a:t>
            </a:r>
            <a:r>
              <a:rPr lang="zh-TW" altLang="en-US" sz="1400" dirty="0"/>
              <a:t>。</a:t>
            </a:r>
            <a:endParaRPr lang="en-US" altLang="zh-TW" sz="1400" dirty="0" smtClean="0"/>
          </a:p>
          <a:p>
            <a:endParaRPr lang="en-US" altLang="zh-TW" sz="1400" b="1" dirty="0">
              <a:solidFill>
                <a:srgbClr val="FF0000"/>
              </a:solidFill>
            </a:endParaRPr>
          </a:p>
          <a:p>
            <a:r>
              <a:rPr lang="zh-TW" altLang="en-US" sz="1400" b="1" dirty="0"/>
              <a:t>平面</a:t>
            </a:r>
            <a:r>
              <a:rPr lang="zh-TW" altLang="en-US" sz="1400" b="1" dirty="0" smtClean="0"/>
              <a:t>配置提案</a:t>
            </a:r>
            <a:endParaRPr lang="en-US" altLang="zh-TW" sz="1400" b="1" dirty="0" smtClean="0"/>
          </a:p>
          <a:p>
            <a:r>
              <a:rPr lang="zh-TW" altLang="en-US" sz="1400" dirty="0" smtClean="0"/>
              <a:t>放樣丈量圖及繪製平面圖方案、製作提案簡報約需</a:t>
            </a:r>
            <a:r>
              <a:rPr lang="en-US" altLang="zh-TW" sz="1400" dirty="0" smtClean="0"/>
              <a:t>5-7</a:t>
            </a:r>
            <a:r>
              <a:rPr lang="zh-TW" altLang="en-US" sz="1400" dirty="0" smtClean="0"/>
              <a:t>個工作日，完成後聯繫您預約會議日期</a:t>
            </a:r>
            <a:r>
              <a:rPr lang="zh-TW" altLang="en-US" sz="1400" dirty="0"/>
              <a:t>。</a:t>
            </a:r>
            <a:endParaRPr lang="en-US" altLang="zh-TW" sz="1400" dirty="0" smtClean="0"/>
          </a:p>
          <a:p>
            <a:endParaRPr lang="en-US" altLang="zh-TW" sz="1400" b="1" dirty="0"/>
          </a:p>
          <a:p>
            <a:r>
              <a:rPr lang="zh-TW" altLang="en-US" sz="1400" b="1" dirty="0" smtClean="0"/>
              <a:t>簽訂設計合約</a:t>
            </a:r>
            <a:endParaRPr lang="en-US" altLang="zh-TW" sz="1400" b="1" dirty="0" smtClean="0"/>
          </a:p>
          <a:p>
            <a:r>
              <a:rPr lang="zh-TW" altLang="en-US" sz="1400" dirty="0" smtClean="0"/>
              <a:t>於提案中討論平面圖修改位置，依提案簡報內容說明設計方向想法，確認後簽訂設計合約，依據平面圖及提案討論內容深化製作</a:t>
            </a:r>
            <a:r>
              <a:rPr lang="en-US" altLang="zh-TW" sz="1400" dirty="0" smtClean="0"/>
              <a:t>3D</a:t>
            </a:r>
            <a:r>
              <a:rPr lang="zh-TW" altLang="en-US" sz="1400" dirty="0" smtClean="0"/>
              <a:t>圖面。</a:t>
            </a:r>
            <a:endParaRPr lang="en-US" altLang="zh-TW" sz="1400" dirty="0" smtClean="0"/>
          </a:p>
          <a:p>
            <a:endParaRPr lang="en-US" altLang="zh-TW" sz="1400" dirty="0"/>
          </a:p>
          <a:p>
            <a:r>
              <a:rPr lang="zh-TW" altLang="en-US" sz="1400" b="1" dirty="0" smtClean="0"/>
              <a:t>施工圖面</a:t>
            </a:r>
            <a:r>
              <a:rPr lang="en-US" altLang="zh-TW" sz="1400" b="1" dirty="0" smtClean="0"/>
              <a:t>/</a:t>
            </a:r>
            <a:r>
              <a:rPr lang="zh-TW" altLang="en-US" sz="1400" b="1" dirty="0" smtClean="0"/>
              <a:t>報價單</a:t>
            </a:r>
            <a:r>
              <a:rPr lang="zh-TW" altLang="en-US" sz="1400" b="1" dirty="0"/>
              <a:t>製作</a:t>
            </a:r>
            <a:endParaRPr lang="en-US" altLang="zh-TW" sz="1400" b="1" dirty="0" smtClean="0"/>
          </a:p>
          <a:p>
            <a:r>
              <a:rPr lang="en-US" altLang="zh-TW" sz="1400" dirty="0" smtClean="0"/>
              <a:t>3D</a:t>
            </a:r>
            <a:r>
              <a:rPr lang="zh-TW" altLang="en-US" sz="1400" dirty="0" smtClean="0"/>
              <a:t>圖面雙方討論定調確認後，繪製</a:t>
            </a:r>
            <a:r>
              <a:rPr lang="zh-TW" altLang="en-US" sz="1400" dirty="0"/>
              <a:t>施工圖</a:t>
            </a:r>
            <a:r>
              <a:rPr lang="zh-TW" altLang="en-US" sz="1400" dirty="0" smtClean="0"/>
              <a:t>面</a:t>
            </a:r>
            <a:r>
              <a:rPr lang="en-US" altLang="zh-TW" sz="1400" dirty="0" smtClean="0"/>
              <a:t>(</a:t>
            </a:r>
            <a:r>
              <a:rPr lang="zh-TW" altLang="en-US" sz="1400" dirty="0"/>
              <a:t>平面系統圖</a:t>
            </a:r>
            <a:r>
              <a:rPr lang="en-US" altLang="zh-TW" sz="1400" dirty="0"/>
              <a:t>‧</a:t>
            </a:r>
            <a:r>
              <a:rPr lang="zh-TW" altLang="en-US" sz="1400" dirty="0"/>
              <a:t>立面圖</a:t>
            </a:r>
            <a:r>
              <a:rPr lang="en-US" altLang="zh-TW" sz="1400" dirty="0"/>
              <a:t>‧</a:t>
            </a:r>
            <a:r>
              <a:rPr lang="zh-TW" altLang="en-US" sz="1400" dirty="0"/>
              <a:t>門窗圖</a:t>
            </a:r>
            <a:r>
              <a:rPr lang="en-US" altLang="zh-TW" sz="1400" dirty="0"/>
              <a:t>‧</a:t>
            </a:r>
            <a:r>
              <a:rPr lang="zh-TW" altLang="en-US" sz="1400" dirty="0"/>
              <a:t>材質表</a:t>
            </a:r>
            <a:r>
              <a:rPr lang="en-US" altLang="zh-TW" sz="1400" dirty="0"/>
              <a:t>‧</a:t>
            </a:r>
            <a:r>
              <a:rPr lang="zh-TW" altLang="en-US" sz="1400" dirty="0"/>
              <a:t>設備表</a:t>
            </a:r>
            <a:r>
              <a:rPr lang="en-US" altLang="zh-TW" sz="1400" dirty="0" smtClean="0"/>
              <a:t>)</a:t>
            </a:r>
            <a:r>
              <a:rPr lang="zh-TW" altLang="en-US" sz="1400" dirty="0" smtClean="0"/>
              <a:t>、報價單製作，完成後與您約定時間會議。</a:t>
            </a:r>
            <a:endParaRPr lang="en-US" altLang="zh-TW" sz="1400" dirty="0"/>
          </a:p>
          <a:p>
            <a:endParaRPr lang="en-US" altLang="zh-TW" sz="1400" dirty="0" smtClean="0"/>
          </a:p>
          <a:p>
            <a:r>
              <a:rPr lang="zh-TW" altLang="en-US" sz="1400" b="1" dirty="0"/>
              <a:t>簽訂工程</a:t>
            </a:r>
            <a:r>
              <a:rPr lang="zh-TW" altLang="en-US" sz="1400" b="1" dirty="0" smtClean="0"/>
              <a:t>合約</a:t>
            </a:r>
            <a:endParaRPr lang="en-US" altLang="zh-TW" sz="1400" b="1" dirty="0" smtClean="0"/>
          </a:p>
          <a:p>
            <a:r>
              <a:rPr lang="zh-TW" altLang="en-US" sz="1400" dirty="0"/>
              <a:t>雙方確認</a:t>
            </a:r>
            <a:r>
              <a:rPr lang="zh-TW" altLang="en-US" sz="1400" dirty="0" smtClean="0"/>
              <a:t>以上圖面後，即可簽訂工程合約及確認開工日期。</a:t>
            </a:r>
            <a:endParaRPr lang="en-US" altLang="zh-TW" sz="1400" dirty="0" smtClean="0"/>
          </a:p>
          <a:p>
            <a:endParaRPr lang="en-US" altLang="zh-TW" sz="1400" dirty="0"/>
          </a:p>
          <a:p>
            <a:endParaRPr lang="en-US" altLang="zh-TW" sz="1400" b="1" dirty="0" smtClean="0"/>
          </a:p>
          <a:p>
            <a:r>
              <a:rPr lang="zh-TW" altLang="en-US" sz="1400" b="1" dirty="0" smtClean="0"/>
              <a:t>丈量及提案費用</a:t>
            </a:r>
            <a:r>
              <a:rPr lang="en-US" altLang="zh-TW" sz="1400" b="1" dirty="0" smtClean="0"/>
              <a:t>$6,000</a:t>
            </a:r>
            <a:r>
              <a:rPr lang="zh-TW" altLang="en-US" sz="1400" b="1" dirty="0" smtClean="0"/>
              <a:t>元</a:t>
            </a:r>
            <a:r>
              <a:rPr lang="en-US" altLang="zh-TW" sz="1400" b="1" dirty="0" smtClean="0"/>
              <a:t> (</a:t>
            </a:r>
            <a:r>
              <a:rPr lang="zh-TW" altLang="en-US" sz="1400" b="1" dirty="0" smtClean="0"/>
              <a:t>簽訂設計合約後可折抵</a:t>
            </a:r>
            <a:r>
              <a:rPr lang="en-US" altLang="zh-TW" sz="1400" b="1" dirty="0" smtClean="0"/>
              <a:t>)</a:t>
            </a:r>
            <a:endParaRPr lang="en-US" altLang="zh-TW" sz="1400" b="1" dirty="0" smtClean="0"/>
          </a:p>
          <a:p>
            <a:r>
              <a:rPr lang="zh-TW" altLang="en-US" sz="1400" b="1" dirty="0" smtClean="0"/>
              <a:t>設計費用</a:t>
            </a:r>
            <a:r>
              <a:rPr lang="en-US" altLang="zh-TW" sz="1400" b="1" dirty="0" smtClean="0"/>
              <a:t>$6,000</a:t>
            </a:r>
            <a:r>
              <a:rPr lang="zh-TW" altLang="en-US" sz="1400" b="1" dirty="0" smtClean="0"/>
              <a:t>元</a:t>
            </a:r>
            <a:r>
              <a:rPr lang="en-US" altLang="zh-TW" sz="1400" b="1" dirty="0" smtClean="0"/>
              <a:t>/</a:t>
            </a:r>
            <a:r>
              <a:rPr lang="zh-TW" altLang="en-US" sz="1400" b="1" dirty="0" smtClean="0"/>
              <a:t>坪</a:t>
            </a:r>
            <a:endParaRPr lang="en-US" altLang="zh-TW" sz="1400" b="1" dirty="0" smtClean="0"/>
          </a:p>
          <a:p>
            <a:r>
              <a:rPr lang="en-US" altLang="zh-TW" sz="1050" dirty="0" smtClean="0"/>
              <a:t>/</a:t>
            </a:r>
            <a:r>
              <a:rPr lang="zh-TW" altLang="en-US" sz="1050" dirty="0" smtClean="0"/>
              <a:t>未滿</a:t>
            </a:r>
            <a:r>
              <a:rPr lang="en-US" altLang="zh-TW" sz="1050" dirty="0" smtClean="0"/>
              <a:t>15</a:t>
            </a:r>
            <a:r>
              <a:rPr lang="zh-TW" altLang="en-US" sz="1050" dirty="0" smtClean="0"/>
              <a:t>坪</a:t>
            </a:r>
            <a:r>
              <a:rPr lang="en-US" altLang="zh-TW" sz="1050" dirty="0" smtClean="0"/>
              <a:t>,</a:t>
            </a:r>
            <a:r>
              <a:rPr lang="zh-TW" altLang="en-US" sz="1050" dirty="0" smtClean="0"/>
              <a:t>皆依</a:t>
            </a:r>
            <a:r>
              <a:rPr lang="en-US" altLang="zh-TW" sz="1050" dirty="0" smtClean="0"/>
              <a:t>15</a:t>
            </a:r>
            <a:r>
              <a:rPr lang="zh-TW" altLang="en-US" sz="1050" dirty="0" smtClean="0"/>
              <a:t>坪計算</a:t>
            </a:r>
            <a:r>
              <a:rPr lang="en-US" altLang="zh-TW" sz="1050" dirty="0" smtClean="0"/>
              <a:t>/</a:t>
            </a:r>
            <a:endParaRPr lang="zh-TW" altLang="en-US" sz="1050" dirty="0"/>
          </a:p>
          <a:p>
            <a:endParaRPr lang="en-US" altLang="zh-TW" sz="1400" b="1" dirty="0"/>
          </a:p>
          <a:p>
            <a:r>
              <a:rPr lang="en-US" altLang="zh-TW" sz="1100" dirty="0" smtClean="0"/>
              <a:t>80</a:t>
            </a:r>
            <a:r>
              <a:rPr lang="en-US" altLang="zh-TW" sz="1100" dirty="0"/>
              <a:t>%</a:t>
            </a:r>
            <a:r>
              <a:rPr lang="zh-TW" altLang="en-US" sz="1100" dirty="0"/>
              <a:t>訂金，簽約</a:t>
            </a:r>
            <a:r>
              <a:rPr lang="zh-TW" altLang="en-US" sz="1100" dirty="0" smtClean="0"/>
              <a:t>後付款</a:t>
            </a:r>
            <a:endParaRPr lang="en-US" altLang="zh-TW" sz="1100" dirty="0" smtClean="0"/>
          </a:p>
          <a:p>
            <a:r>
              <a:rPr lang="en-US" altLang="zh-TW" sz="1100" dirty="0" smtClean="0"/>
              <a:t>20</a:t>
            </a:r>
            <a:r>
              <a:rPr lang="en-US" altLang="zh-TW" sz="1100" dirty="0"/>
              <a:t>%</a:t>
            </a:r>
            <a:r>
              <a:rPr lang="zh-TW" altLang="en-US" sz="1100" dirty="0"/>
              <a:t>尾款</a:t>
            </a:r>
            <a:r>
              <a:rPr lang="zh-TW" altLang="en-US" sz="1100" dirty="0" smtClean="0"/>
              <a:t>，圖面及</a:t>
            </a:r>
            <a:r>
              <a:rPr lang="zh-TW" altLang="en-US" sz="1100" dirty="0" smtClean="0"/>
              <a:t>報價單</a:t>
            </a:r>
            <a:r>
              <a:rPr lang="zh-TW" altLang="en-US" sz="1100" dirty="0"/>
              <a:t>完成後支付</a:t>
            </a:r>
            <a:endParaRPr lang="zh-TW" altLang="en-US" sz="1400" b="1" dirty="0"/>
          </a:p>
          <a:p>
            <a:endParaRPr lang="en-US" altLang="zh-TW" sz="1400" b="1" dirty="0"/>
          </a:p>
          <a:p>
            <a:r>
              <a:rPr lang="zh-TW" altLang="en-US" sz="1400" dirty="0" smtClean="0">
                <a:solidFill>
                  <a:schemeClr val="accent2">
                    <a:lumMod val="75000"/>
                  </a:schemeClr>
                </a:solidFill>
              </a:rPr>
              <a:t>**年末優惠</a:t>
            </a:r>
            <a:r>
              <a:rPr lang="zh-TW" altLang="en-US" sz="1400" dirty="0">
                <a:solidFill>
                  <a:schemeClr val="accent2">
                    <a:lumMod val="75000"/>
                  </a:schemeClr>
                </a:solidFill>
              </a:rPr>
              <a:t>方案，提案後三日內簽約</a:t>
            </a:r>
            <a:r>
              <a:rPr lang="zh-TW" altLang="en-US" sz="1400" dirty="0" smtClean="0">
                <a:solidFill>
                  <a:schemeClr val="accent2">
                    <a:lumMod val="75000"/>
                  </a:schemeClr>
                </a:solidFill>
              </a:rPr>
              <a:t>享設計服務</a:t>
            </a:r>
            <a:r>
              <a:rPr lang="en-US" altLang="zh-TW" sz="1400" dirty="0">
                <a:solidFill>
                  <a:schemeClr val="accent2">
                    <a:lumMod val="75000"/>
                  </a:schemeClr>
                </a:solidFill>
              </a:rPr>
              <a:t>8</a:t>
            </a:r>
            <a:r>
              <a:rPr lang="zh-TW" altLang="en-US" sz="1400" dirty="0">
                <a:solidFill>
                  <a:schemeClr val="accent2">
                    <a:lumMod val="75000"/>
                  </a:schemeClr>
                </a:solidFill>
              </a:rPr>
              <a:t>折優惠</a:t>
            </a:r>
            <a:r>
              <a:rPr lang="zh-TW" altLang="en-US" sz="1400" dirty="0" smtClean="0">
                <a:solidFill>
                  <a:schemeClr val="accent2">
                    <a:lumMod val="75000"/>
                  </a:schemeClr>
                </a:solidFill>
              </a:rPr>
              <a:t>，</a:t>
            </a:r>
            <a:endParaRPr lang="en-US" altLang="zh-TW" sz="1400" dirty="0" smtClean="0">
              <a:solidFill>
                <a:schemeClr val="accent2">
                  <a:lumMod val="75000"/>
                </a:schemeClr>
              </a:solidFill>
            </a:endParaRPr>
          </a:p>
          <a:p>
            <a:r>
              <a:rPr lang="zh-TW" altLang="en-US" sz="1400" b="1" dirty="0"/>
              <a:t>設計費用</a:t>
            </a:r>
            <a:r>
              <a:rPr lang="en-US" altLang="zh-TW" sz="1400" b="1" dirty="0" smtClean="0"/>
              <a:t>$4,800</a:t>
            </a:r>
            <a:r>
              <a:rPr lang="zh-TW" altLang="en-US" sz="1400" b="1" dirty="0"/>
              <a:t>元</a:t>
            </a:r>
            <a:r>
              <a:rPr lang="en-US" altLang="zh-TW" sz="1400" b="1" dirty="0"/>
              <a:t>/</a:t>
            </a:r>
            <a:r>
              <a:rPr lang="zh-TW" altLang="en-US" sz="1400" b="1" dirty="0"/>
              <a:t>坪</a:t>
            </a:r>
          </a:p>
          <a:p>
            <a:endParaRPr lang="en-US" altLang="zh-TW" sz="1400" b="1" dirty="0"/>
          </a:p>
        </p:txBody>
      </p:sp>
      <p:sp>
        <p:nvSpPr>
          <p:cNvPr id="12" name="文字方塊 11">
            <a:extLst>
              <a:ext uri="{FF2B5EF4-FFF2-40B4-BE49-F238E27FC236}">
                <a16:creationId xmlns:a16="http://schemas.microsoft.com/office/drawing/2014/main" id="{CA6827DA-4D2F-4C70-8082-B236725F3631}"/>
              </a:ext>
            </a:extLst>
          </p:cNvPr>
          <p:cNvSpPr txBox="1"/>
          <p:nvPr/>
        </p:nvSpPr>
        <p:spPr>
          <a:xfrm>
            <a:off x="192445" y="357965"/>
            <a:ext cx="1213794" cy="1200329"/>
          </a:xfrm>
          <a:prstGeom prst="rect">
            <a:avLst/>
          </a:prstGeom>
          <a:noFill/>
        </p:spPr>
        <p:txBody>
          <a:bodyPr wrap="none" rtlCol="0">
            <a:spAutoFit/>
          </a:bodyPr>
          <a:lstStyle/>
          <a:p>
            <a:r>
              <a:rPr lang="zh-TW" altLang="en-US" b="1" dirty="0">
                <a:solidFill>
                  <a:srgbClr val="FF0000"/>
                </a:solidFill>
              </a:rPr>
              <a:t>服務</a:t>
            </a:r>
            <a:r>
              <a:rPr lang="zh-TW" altLang="en-US" b="1" dirty="0" smtClean="0">
                <a:solidFill>
                  <a:srgbClr val="FF0000"/>
                </a:solidFill>
              </a:rPr>
              <a:t>流程</a:t>
            </a:r>
            <a:endParaRPr lang="en-US" altLang="zh-TW" b="1" dirty="0" smtClean="0">
              <a:solidFill>
                <a:srgbClr val="FF0000"/>
              </a:solidFill>
            </a:endParaRPr>
          </a:p>
          <a:p>
            <a:endParaRPr lang="en-US" altLang="zh-TW" b="1" dirty="0">
              <a:solidFill>
                <a:srgbClr val="FF0000"/>
              </a:solidFill>
            </a:endParaRPr>
          </a:p>
          <a:p>
            <a:r>
              <a:rPr lang="en-US" altLang="zh-TW" b="1" dirty="0">
                <a:solidFill>
                  <a:srgbClr val="FF0000"/>
                </a:solidFill>
              </a:rPr>
              <a:t>11/11</a:t>
            </a:r>
            <a:r>
              <a:rPr lang="zh-TW" altLang="en-US" b="1" dirty="0">
                <a:solidFill>
                  <a:srgbClr val="FF0000"/>
                </a:solidFill>
              </a:rPr>
              <a:t>更新</a:t>
            </a:r>
          </a:p>
          <a:p>
            <a:endParaRPr lang="zh-TW" altLang="en-US" b="1" dirty="0">
              <a:solidFill>
                <a:srgbClr val="FF0000"/>
              </a:solidFill>
            </a:endParaRPr>
          </a:p>
        </p:txBody>
      </p:sp>
    </p:spTree>
    <p:extLst>
      <p:ext uri="{BB962C8B-B14F-4D97-AF65-F5344CB8AC3E}">
        <p14:creationId xmlns:p14="http://schemas.microsoft.com/office/powerpoint/2010/main" val="230587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0D75A591-3F52-471F-B4AA-0F21A03BC280}"/>
              </a:ext>
            </a:extLst>
          </p:cNvPr>
          <p:cNvSpPr txBox="1"/>
          <p:nvPr/>
        </p:nvSpPr>
        <p:spPr>
          <a:xfrm>
            <a:off x="1737360" y="357965"/>
            <a:ext cx="6421120" cy="5786199"/>
          </a:xfrm>
          <a:prstGeom prst="rect">
            <a:avLst/>
          </a:prstGeom>
          <a:noFill/>
        </p:spPr>
        <p:txBody>
          <a:bodyPr wrap="square" rtlCol="0">
            <a:spAutoFit/>
          </a:bodyPr>
          <a:lstStyle/>
          <a:p>
            <a:r>
              <a:rPr lang="zh-TW" altLang="en-US" sz="2000" b="1" dirty="0" smtClean="0"/>
              <a:t>裝修工程管理</a:t>
            </a:r>
            <a:endParaRPr lang="en-US" altLang="zh-TW" sz="2000" b="1" dirty="0" smtClean="0"/>
          </a:p>
          <a:p>
            <a:endParaRPr lang="en-US" altLang="zh-TW" sz="1400" b="1" dirty="0" smtClean="0"/>
          </a:p>
          <a:p>
            <a:endParaRPr lang="en-US" altLang="zh-TW" sz="1400" b="1" dirty="0"/>
          </a:p>
          <a:p>
            <a:endParaRPr lang="en-US" altLang="zh-TW" sz="1400" b="1" dirty="0"/>
          </a:p>
          <a:p>
            <a:r>
              <a:rPr lang="zh-TW" altLang="en-US" sz="1400" b="1" dirty="0" smtClean="0"/>
              <a:t>開工前置作業</a:t>
            </a:r>
            <a:endParaRPr lang="en-US" altLang="zh-TW" sz="1400" b="1" dirty="0" smtClean="0"/>
          </a:p>
          <a:p>
            <a:r>
              <a:rPr lang="zh-TW" altLang="en-US" sz="1400" dirty="0" smtClean="0"/>
              <a:t>確認圖面、材質施工位置、項目數量等。</a:t>
            </a:r>
            <a:endParaRPr lang="en-US" altLang="zh-TW" sz="1400" dirty="0" smtClean="0"/>
          </a:p>
          <a:p>
            <a:endParaRPr lang="en-US" altLang="zh-TW" sz="1400" b="1" dirty="0">
              <a:solidFill>
                <a:srgbClr val="FF0000"/>
              </a:solidFill>
            </a:endParaRPr>
          </a:p>
          <a:p>
            <a:r>
              <a:rPr lang="zh-TW" altLang="en-US" sz="1400" b="1" dirty="0" smtClean="0"/>
              <a:t>場勘作業</a:t>
            </a:r>
            <a:endParaRPr lang="en-US" altLang="zh-TW" sz="1400" b="1" dirty="0" smtClean="0"/>
          </a:p>
          <a:p>
            <a:r>
              <a:rPr lang="zh-TW" altLang="en-US" sz="1400" dirty="0" smtClean="0"/>
              <a:t>開工前與建築師及前期相關工班確認現場事項及申請室內裝修許可証。</a:t>
            </a:r>
            <a:endParaRPr lang="en-US" altLang="zh-TW" sz="1400" dirty="0" smtClean="0"/>
          </a:p>
          <a:p>
            <a:endParaRPr lang="en-US" altLang="zh-TW" sz="1400" b="1" dirty="0"/>
          </a:p>
          <a:p>
            <a:r>
              <a:rPr lang="zh-TW" altLang="en-US" sz="1400" b="1" dirty="0" smtClean="0"/>
              <a:t>作業規範</a:t>
            </a:r>
            <a:endParaRPr lang="en-US" altLang="zh-TW" sz="1400" b="1" dirty="0" smtClean="0"/>
          </a:p>
          <a:p>
            <a:r>
              <a:rPr lang="zh-TW" altLang="en-US" sz="1400" dirty="0" smtClean="0"/>
              <a:t>依據大樓管委會施工事項，確認公區保護規範及進料動線，上下班規定時程。</a:t>
            </a:r>
            <a:endParaRPr lang="en-US" altLang="zh-TW" sz="1400" dirty="0" smtClean="0"/>
          </a:p>
          <a:p>
            <a:endParaRPr lang="en-US" altLang="zh-TW" sz="1400" dirty="0"/>
          </a:p>
          <a:p>
            <a:r>
              <a:rPr lang="zh-TW" altLang="en-US" sz="1400" b="1" dirty="0" smtClean="0"/>
              <a:t>費用處理</a:t>
            </a:r>
            <a:endParaRPr lang="en-US" altLang="zh-TW" sz="1400" b="1" dirty="0" smtClean="0"/>
          </a:p>
          <a:p>
            <a:r>
              <a:rPr lang="zh-TW" altLang="en-US" sz="1400" dirty="0" smtClean="0"/>
              <a:t>施工前屋主須先至管委會繳交裝潢保證金及預繳大樓清潔費用。</a:t>
            </a:r>
            <a:endParaRPr lang="en-US" altLang="zh-TW" sz="1400" dirty="0"/>
          </a:p>
          <a:p>
            <a:endParaRPr lang="en-US" altLang="zh-TW" sz="1400" dirty="0" smtClean="0"/>
          </a:p>
          <a:p>
            <a:r>
              <a:rPr lang="zh-TW" altLang="en-US" sz="1400" b="1" dirty="0" smtClean="0"/>
              <a:t>完成流程開始施工。</a:t>
            </a:r>
            <a:endParaRPr lang="en-US" altLang="zh-TW" sz="1400" b="1" dirty="0" smtClean="0"/>
          </a:p>
          <a:p>
            <a:endParaRPr lang="en-US" altLang="zh-TW" sz="1400" b="1" dirty="0"/>
          </a:p>
          <a:p>
            <a:r>
              <a:rPr lang="zh-TW" altLang="en-US" sz="1400" b="1" dirty="0" smtClean="0"/>
              <a:t>施工期間</a:t>
            </a:r>
            <a:endParaRPr lang="en-US" altLang="zh-TW" sz="1400" b="1" dirty="0" smtClean="0"/>
          </a:p>
          <a:p>
            <a:r>
              <a:rPr lang="zh-TW" altLang="en-US" sz="1400" dirty="0" smtClean="0"/>
              <a:t>提供現場施工進度照片，現場狀況回報，與業主約至現場解說施作內容及進度說明</a:t>
            </a:r>
            <a:r>
              <a:rPr lang="zh-TW" altLang="en-US" sz="1400" dirty="0"/>
              <a:t>。</a:t>
            </a:r>
            <a:endParaRPr lang="en-US" altLang="zh-TW" sz="1400" b="1" dirty="0" smtClean="0"/>
          </a:p>
          <a:p>
            <a:endParaRPr lang="en-US" altLang="zh-TW" sz="1400" dirty="0"/>
          </a:p>
          <a:p>
            <a:endParaRPr lang="en-US" altLang="zh-TW" sz="1400" b="1" dirty="0" smtClean="0"/>
          </a:p>
          <a:p>
            <a:r>
              <a:rPr lang="zh-TW" altLang="en-US" sz="1400" b="1" dirty="0" smtClean="0"/>
              <a:t>工程管理費用</a:t>
            </a:r>
            <a:endParaRPr lang="en-US" altLang="zh-TW" sz="1400" b="1" dirty="0" smtClean="0"/>
          </a:p>
          <a:p>
            <a:r>
              <a:rPr lang="zh-TW" altLang="en-US" sz="1400" dirty="0" smtClean="0"/>
              <a:t>老屋翻新</a:t>
            </a:r>
            <a:r>
              <a:rPr lang="zh-TW" altLang="en-US" sz="1400" dirty="0"/>
              <a:t>工程</a:t>
            </a:r>
            <a:r>
              <a:rPr lang="zh-TW" altLang="en-US" sz="1400" dirty="0" smtClean="0"/>
              <a:t>總價</a:t>
            </a:r>
            <a:r>
              <a:rPr lang="en-US" altLang="zh-TW" sz="1400" dirty="0" smtClean="0"/>
              <a:t>10%</a:t>
            </a:r>
          </a:p>
          <a:p>
            <a:r>
              <a:rPr lang="zh-TW" altLang="en-US" sz="1400" dirty="0" smtClean="0"/>
              <a:t>新</a:t>
            </a:r>
            <a:r>
              <a:rPr lang="zh-TW" altLang="en-US" sz="1400" dirty="0"/>
              <a:t>成屋</a:t>
            </a:r>
            <a:r>
              <a:rPr lang="zh-TW" altLang="en-US" sz="1400" dirty="0" smtClean="0"/>
              <a:t>裝修</a:t>
            </a:r>
            <a:r>
              <a:rPr lang="zh-TW" altLang="en-US" sz="1400" dirty="0"/>
              <a:t>工程總價</a:t>
            </a:r>
            <a:r>
              <a:rPr lang="en-US" altLang="zh-TW" sz="1400" dirty="0" smtClean="0"/>
              <a:t>8%</a:t>
            </a:r>
            <a:endParaRPr lang="en-US" altLang="zh-TW" sz="1400" dirty="0"/>
          </a:p>
        </p:txBody>
      </p:sp>
      <p:sp>
        <p:nvSpPr>
          <p:cNvPr id="12" name="文字方塊 11">
            <a:extLst>
              <a:ext uri="{FF2B5EF4-FFF2-40B4-BE49-F238E27FC236}">
                <a16:creationId xmlns:a16="http://schemas.microsoft.com/office/drawing/2014/main" id="{CA6827DA-4D2F-4C70-8082-B236725F3631}"/>
              </a:ext>
            </a:extLst>
          </p:cNvPr>
          <p:cNvSpPr txBox="1"/>
          <p:nvPr/>
        </p:nvSpPr>
        <p:spPr>
          <a:xfrm>
            <a:off x="192445" y="357965"/>
            <a:ext cx="1213794" cy="1200329"/>
          </a:xfrm>
          <a:prstGeom prst="rect">
            <a:avLst/>
          </a:prstGeom>
          <a:noFill/>
        </p:spPr>
        <p:txBody>
          <a:bodyPr wrap="none" rtlCol="0">
            <a:spAutoFit/>
          </a:bodyPr>
          <a:lstStyle/>
          <a:p>
            <a:r>
              <a:rPr lang="zh-TW" altLang="en-US" b="1" dirty="0">
                <a:solidFill>
                  <a:srgbClr val="FF0000"/>
                </a:solidFill>
              </a:rPr>
              <a:t>服務</a:t>
            </a:r>
            <a:r>
              <a:rPr lang="zh-TW" altLang="en-US" b="1" dirty="0" smtClean="0">
                <a:solidFill>
                  <a:srgbClr val="FF0000"/>
                </a:solidFill>
              </a:rPr>
              <a:t>流程</a:t>
            </a:r>
            <a:endParaRPr lang="en-US" altLang="zh-TW" b="1" dirty="0" smtClean="0">
              <a:solidFill>
                <a:srgbClr val="FF0000"/>
              </a:solidFill>
            </a:endParaRPr>
          </a:p>
          <a:p>
            <a:endParaRPr lang="en-US" altLang="zh-TW" b="1" dirty="0">
              <a:solidFill>
                <a:srgbClr val="FF0000"/>
              </a:solidFill>
            </a:endParaRPr>
          </a:p>
          <a:p>
            <a:r>
              <a:rPr lang="en-US" altLang="zh-TW" b="1" dirty="0">
                <a:solidFill>
                  <a:srgbClr val="FF0000"/>
                </a:solidFill>
              </a:rPr>
              <a:t>11/11</a:t>
            </a:r>
            <a:r>
              <a:rPr lang="zh-TW" altLang="en-US" b="1" dirty="0">
                <a:solidFill>
                  <a:srgbClr val="FF0000"/>
                </a:solidFill>
              </a:rPr>
              <a:t>更新</a:t>
            </a:r>
          </a:p>
          <a:p>
            <a:endParaRPr lang="zh-TW" altLang="en-US" b="1" dirty="0">
              <a:solidFill>
                <a:srgbClr val="FF0000"/>
              </a:solidFill>
            </a:endParaRPr>
          </a:p>
        </p:txBody>
      </p:sp>
    </p:spTree>
    <p:extLst>
      <p:ext uri="{BB962C8B-B14F-4D97-AF65-F5344CB8AC3E}">
        <p14:creationId xmlns:p14="http://schemas.microsoft.com/office/powerpoint/2010/main" val="2367830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0D75A591-3F52-471F-B4AA-0F21A03BC280}"/>
              </a:ext>
            </a:extLst>
          </p:cNvPr>
          <p:cNvSpPr txBox="1"/>
          <p:nvPr/>
        </p:nvSpPr>
        <p:spPr>
          <a:xfrm>
            <a:off x="2034540" y="83820"/>
            <a:ext cx="9479280" cy="7094250"/>
          </a:xfrm>
          <a:prstGeom prst="rect">
            <a:avLst/>
          </a:prstGeom>
          <a:noFill/>
        </p:spPr>
        <p:txBody>
          <a:bodyPr wrap="square" rtlCol="0">
            <a:spAutoFit/>
          </a:bodyPr>
          <a:lstStyle/>
          <a:p>
            <a:r>
              <a:rPr lang="zh-TW" altLang="en-US" sz="2000" b="1" dirty="0" smtClean="0"/>
              <a:t>大型工程專案管理</a:t>
            </a:r>
            <a:endParaRPr lang="en-US" altLang="zh-TW" sz="2000" b="1" dirty="0" smtClean="0"/>
          </a:p>
          <a:p>
            <a:endParaRPr lang="en-US" altLang="zh-TW" sz="1400" b="1" dirty="0"/>
          </a:p>
          <a:p>
            <a:r>
              <a:rPr lang="zh-TW" altLang="en-US" sz="1100" b="1" dirty="0"/>
              <a:t>報價單</a:t>
            </a:r>
            <a:r>
              <a:rPr lang="zh-TW" altLang="en-US" sz="1100" b="1" dirty="0" smtClean="0"/>
              <a:t>確認</a:t>
            </a:r>
            <a:endParaRPr lang="en-US" altLang="zh-TW" sz="1100" b="1" dirty="0" smtClean="0"/>
          </a:p>
          <a:p>
            <a:r>
              <a:rPr lang="zh-TW" altLang="en-US" sz="1100" dirty="0" smtClean="0"/>
              <a:t>依據圖面及材質，提供報價單項目、數量</a:t>
            </a:r>
            <a:r>
              <a:rPr lang="zh-TW" altLang="en-US" sz="1100" dirty="0"/>
              <a:t>、</a:t>
            </a:r>
            <a:r>
              <a:rPr lang="zh-TW" altLang="en-US" sz="1100" dirty="0" smtClean="0"/>
              <a:t>金額等內容。</a:t>
            </a:r>
            <a:endParaRPr lang="en-US" altLang="zh-TW" sz="1100" dirty="0" smtClean="0"/>
          </a:p>
          <a:p>
            <a:endParaRPr lang="en-US" altLang="zh-TW" sz="1100" b="1" dirty="0"/>
          </a:p>
          <a:p>
            <a:r>
              <a:rPr lang="zh-TW" altLang="en-US" sz="1100" b="1" dirty="0" smtClean="0"/>
              <a:t>開工前置作業</a:t>
            </a:r>
            <a:endParaRPr lang="en-US" altLang="zh-TW" sz="1100" b="1" dirty="0" smtClean="0"/>
          </a:p>
          <a:p>
            <a:r>
              <a:rPr lang="zh-TW" altLang="en-US" sz="1100" dirty="0" smtClean="0"/>
              <a:t>確認最終版本圖面、材質、項目數量等，安排進度表及協調各工項工班及平行包商進場時程。</a:t>
            </a:r>
            <a:endParaRPr lang="en-US" altLang="zh-TW" sz="1100" dirty="0" smtClean="0"/>
          </a:p>
          <a:p>
            <a:endParaRPr lang="en-US" altLang="zh-TW" sz="1100" b="1" dirty="0" smtClean="0">
              <a:solidFill>
                <a:srgbClr val="FF0000"/>
              </a:solidFill>
            </a:endParaRPr>
          </a:p>
          <a:p>
            <a:r>
              <a:rPr lang="zh-TW" altLang="en-US" sz="1100" b="1" dirty="0" smtClean="0"/>
              <a:t>假設及保護工程</a:t>
            </a:r>
            <a:endParaRPr lang="en-US" altLang="zh-TW" sz="1100" b="1" dirty="0" smtClean="0"/>
          </a:p>
          <a:p>
            <a:r>
              <a:rPr lang="zh-TW" altLang="en-US" sz="1100" dirty="0" smtClean="0"/>
              <a:t>保護施作動線，停車格，電梯廊道等。設置工程用沉沙桶、臨時水、臨時電。</a:t>
            </a:r>
            <a:endParaRPr lang="en-US" altLang="zh-TW" sz="1100" dirty="0" smtClean="0"/>
          </a:p>
          <a:p>
            <a:endParaRPr lang="en-US" altLang="zh-TW" sz="1100" dirty="0"/>
          </a:p>
          <a:p>
            <a:r>
              <a:rPr lang="zh-TW" altLang="en-US" sz="1100" b="1" dirty="0" smtClean="0"/>
              <a:t>水電工程</a:t>
            </a:r>
            <a:endParaRPr lang="en-US" altLang="zh-TW" sz="1100" b="1" dirty="0" smtClean="0"/>
          </a:p>
          <a:p>
            <a:r>
              <a:rPr lang="zh-TW" altLang="en-US" sz="1100" dirty="0"/>
              <a:t>依據</a:t>
            </a:r>
            <a:r>
              <a:rPr lang="zh-TW" altLang="en-US" sz="1100" dirty="0" smtClean="0"/>
              <a:t>要求放樣位置，配置電源插座、燈具開關、弱電位置等相關工程。</a:t>
            </a:r>
            <a:endParaRPr lang="en-US" altLang="zh-TW" sz="1100" dirty="0" smtClean="0"/>
          </a:p>
          <a:p>
            <a:endParaRPr lang="en-US" altLang="zh-TW" sz="1100" b="1" dirty="0" smtClean="0"/>
          </a:p>
          <a:p>
            <a:r>
              <a:rPr lang="zh-TW" altLang="en-US" sz="1100" b="1" dirty="0"/>
              <a:t>隔間</a:t>
            </a:r>
            <a:r>
              <a:rPr lang="zh-TW" altLang="en-US" sz="1100" b="1" dirty="0" smtClean="0"/>
              <a:t>工程</a:t>
            </a:r>
            <a:endParaRPr lang="en-US" altLang="zh-TW" sz="1100" b="1" dirty="0"/>
          </a:p>
          <a:p>
            <a:r>
              <a:rPr lang="zh-TW" altLang="en-US" sz="1100" dirty="0" smtClean="0"/>
              <a:t>放樣隔間位置確認後，輕鋼架</a:t>
            </a:r>
            <a:r>
              <a:rPr lang="en-US" altLang="zh-TW" sz="1100" dirty="0" smtClean="0"/>
              <a:t>/</a:t>
            </a:r>
            <a:r>
              <a:rPr lang="zh-TW" altLang="en-US" sz="1100" dirty="0" smtClean="0"/>
              <a:t>木作</a:t>
            </a:r>
            <a:r>
              <a:rPr lang="en-US" altLang="zh-TW" sz="1100" dirty="0" smtClean="0"/>
              <a:t>/</a:t>
            </a:r>
            <a:r>
              <a:rPr lang="zh-TW" altLang="en-US" sz="1100" dirty="0" smtClean="0"/>
              <a:t>輕質磚</a:t>
            </a:r>
            <a:r>
              <a:rPr lang="en-US" altLang="zh-TW" sz="1100" dirty="0" smtClean="0"/>
              <a:t>/</a:t>
            </a:r>
            <a:r>
              <a:rPr lang="zh-TW" altLang="en-US" sz="1100" dirty="0" smtClean="0"/>
              <a:t>紅磚牆</a:t>
            </a:r>
            <a:r>
              <a:rPr lang="en-US" altLang="zh-TW" sz="1100" dirty="0" smtClean="0"/>
              <a:t>/</a:t>
            </a:r>
            <a:r>
              <a:rPr lang="zh-TW" altLang="en-US" sz="1100" dirty="0" smtClean="0"/>
              <a:t>防潮隔音磚牆施作。</a:t>
            </a:r>
            <a:endParaRPr lang="en-US" altLang="zh-TW" sz="1100" dirty="0" smtClean="0"/>
          </a:p>
          <a:p>
            <a:endParaRPr lang="en-US" altLang="zh-TW" sz="1100" b="1" dirty="0"/>
          </a:p>
          <a:p>
            <a:r>
              <a:rPr lang="zh-TW" altLang="en-US" sz="1100" b="1" dirty="0" smtClean="0"/>
              <a:t>木作工程</a:t>
            </a:r>
            <a:endParaRPr lang="en-US" altLang="zh-TW" sz="1100" b="1" dirty="0" smtClean="0"/>
          </a:p>
          <a:p>
            <a:r>
              <a:rPr lang="zh-TW" altLang="en-US" sz="1100" dirty="0" smtClean="0"/>
              <a:t>天花、壁面、櫃體等，特殊造型施作。</a:t>
            </a:r>
            <a:endParaRPr lang="en-US" altLang="zh-TW" sz="1100" dirty="0" smtClean="0"/>
          </a:p>
          <a:p>
            <a:endParaRPr lang="en-US" altLang="zh-TW" sz="1100" dirty="0"/>
          </a:p>
          <a:p>
            <a:r>
              <a:rPr lang="zh-TW" altLang="en-US" sz="1100" b="1" dirty="0" smtClean="0"/>
              <a:t>油漆工程</a:t>
            </a:r>
            <a:endParaRPr lang="en-US" altLang="zh-TW" sz="1100" b="1" dirty="0" smtClean="0"/>
          </a:p>
          <a:p>
            <a:r>
              <a:rPr lang="zh-TW" altLang="en-US" sz="1100" dirty="0"/>
              <a:t>天花、壁面、櫃</a:t>
            </a:r>
            <a:r>
              <a:rPr lang="zh-TW" altLang="en-US" sz="1100" dirty="0" smtClean="0"/>
              <a:t>體、鐵件等</a:t>
            </a:r>
            <a:r>
              <a:rPr lang="zh-TW" altLang="en-US" sz="1100" dirty="0"/>
              <a:t>，特殊</a:t>
            </a:r>
            <a:r>
              <a:rPr lang="zh-TW" altLang="en-US" sz="1100" dirty="0" smtClean="0"/>
              <a:t>造型，</a:t>
            </a:r>
            <a:r>
              <a:rPr lang="en-US" altLang="zh-TW" sz="1100" dirty="0" smtClean="0"/>
              <a:t>Ab</a:t>
            </a:r>
            <a:r>
              <a:rPr lang="zh-TW" altLang="en-US" sz="1100" dirty="0" smtClean="0"/>
              <a:t>膠批縫、批土打底</a:t>
            </a:r>
            <a:r>
              <a:rPr lang="zh-TW" altLang="en-US" sz="1100" dirty="0"/>
              <a:t>、</a:t>
            </a:r>
            <a:r>
              <a:rPr lang="zh-TW" altLang="en-US" sz="1100" dirty="0" smtClean="0"/>
              <a:t>透批施</a:t>
            </a:r>
            <a:r>
              <a:rPr lang="zh-TW" altLang="en-US" sz="1100" dirty="0"/>
              <a:t>作。</a:t>
            </a:r>
            <a:endParaRPr lang="en-US" altLang="zh-TW" sz="1100" dirty="0"/>
          </a:p>
          <a:p>
            <a:endParaRPr lang="en-US" altLang="zh-TW" sz="1100" dirty="0" smtClean="0"/>
          </a:p>
          <a:p>
            <a:r>
              <a:rPr lang="zh-TW" altLang="en-US" sz="1100" b="1" dirty="0" smtClean="0"/>
              <a:t>系統櫃工程</a:t>
            </a:r>
            <a:endParaRPr lang="en-US" altLang="zh-TW" sz="1100" b="1" dirty="0"/>
          </a:p>
          <a:p>
            <a:r>
              <a:rPr lang="zh-TW" altLang="en-US" sz="1100" dirty="0" smtClean="0"/>
              <a:t>現場丈量，高櫃、矮櫃、收納櫃製作完成後，現場安裝。</a:t>
            </a:r>
            <a:endParaRPr lang="en-US" altLang="zh-TW" sz="1100" dirty="0"/>
          </a:p>
          <a:p>
            <a:endParaRPr lang="en-US" altLang="zh-TW" sz="1100" dirty="0" smtClean="0"/>
          </a:p>
          <a:p>
            <a:r>
              <a:rPr lang="zh-TW" altLang="en-US" sz="1100" b="1" dirty="0"/>
              <a:t>其他</a:t>
            </a:r>
            <a:r>
              <a:rPr lang="zh-TW" altLang="en-US" sz="1100" b="1" dirty="0" smtClean="0"/>
              <a:t>工程</a:t>
            </a:r>
            <a:endParaRPr lang="en-US" altLang="zh-TW" sz="1100" b="1" dirty="0"/>
          </a:p>
          <a:p>
            <a:r>
              <a:rPr lang="zh-TW" altLang="en-US" sz="1100" dirty="0" smtClean="0"/>
              <a:t>玻璃、鐵件、地坪、特殊材料施作。</a:t>
            </a:r>
            <a:endParaRPr lang="en-US" altLang="zh-TW" sz="1100" dirty="0" smtClean="0"/>
          </a:p>
          <a:p>
            <a:endParaRPr lang="en-US" altLang="zh-TW" sz="1100" dirty="0"/>
          </a:p>
          <a:p>
            <a:r>
              <a:rPr lang="zh-TW" altLang="en-US" sz="1100" b="1" dirty="0" smtClean="0"/>
              <a:t>收尾工程</a:t>
            </a:r>
            <a:endParaRPr lang="en-US" altLang="zh-TW" sz="1100" b="1" dirty="0"/>
          </a:p>
          <a:p>
            <a:r>
              <a:rPr lang="zh-TW" altLang="en-US" sz="1100" dirty="0" smtClean="0"/>
              <a:t>安排協調各工項進行收尾。</a:t>
            </a:r>
            <a:endParaRPr lang="en-US" altLang="zh-TW" sz="1100" dirty="0" smtClean="0"/>
          </a:p>
          <a:p>
            <a:endParaRPr lang="en-US" altLang="zh-TW" sz="1100" dirty="0"/>
          </a:p>
          <a:p>
            <a:r>
              <a:rPr lang="zh-TW" altLang="en-US" sz="1100" b="1" dirty="0" smtClean="0"/>
              <a:t>完工驗收</a:t>
            </a:r>
            <a:endParaRPr lang="en-US" altLang="zh-TW" sz="1100" b="1" dirty="0" smtClean="0"/>
          </a:p>
          <a:p>
            <a:r>
              <a:rPr lang="zh-TW" altLang="en-US" sz="1100" dirty="0" smtClean="0"/>
              <a:t>細清完成後，約定日期進行最後的成品驗收，依據驗收內容作缺失改善。</a:t>
            </a:r>
            <a:endParaRPr lang="en-US" altLang="zh-TW" sz="1100" dirty="0"/>
          </a:p>
          <a:p>
            <a:endParaRPr lang="en-US" altLang="zh-TW" sz="1100" dirty="0"/>
          </a:p>
          <a:p>
            <a:endParaRPr lang="en-US" altLang="zh-TW" sz="1100" dirty="0" smtClean="0"/>
          </a:p>
          <a:p>
            <a:r>
              <a:rPr lang="zh-TW" altLang="en-US" sz="1100" b="1" dirty="0" smtClean="0"/>
              <a:t>工程專案管理費用</a:t>
            </a:r>
            <a:r>
              <a:rPr lang="zh-TW" altLang="en-US" sz="1100" dirty="0" smtClean="0"/>
              <a:t>總價</a:t>
            </a:r>
            <a:r>
              <a:rPr lang="en-US" altLang="zh-TW" sz="1100" dirty="0"/>
              <a:t>10%</a:t>
            </a:r>
          </a:p>
          <a:p>
            <a:endParaRPr lang="en-US" altLang="zh-TW" sz="1100" dirty="0" smtClean="0"/>
          </a:p>
          <a:p>
            <a:endParaRPr lang="en-US" altLang="zh-TW" sz="1100" dirty="0"/>
          </a:p>
          <a:p>
            <a:endParaRPr lang="en-US" altLang="zh-TW" sz="1400" b="1" dirty="0"/>
          </a:p>
        </p:txBody>
      </p:sp>
      <p:sp>
        <p:nvSpPr>
          <p:cNvPr id="12" name="文字方塊 11">
            <a:extLst>
              <a:ext uri="{FF2B5EF4-FFF2-40B4-BE49-F238E27FC236}">
                <a16:creationId xmlns:a16="http://schemas.microsoft.com/office/drawing/2014/main" id="{CA6827DA-4D2F-4C70-8082-B236725F3631}"/>
              </a:ext>
            </a:extLst>
          </p:cNvPr>
          <p:cNvSpPr txBox="1"/>
          <p:nvPr/>
        </p:nvSpPr>
        <p:spPr>
          <a:xfrm>
            <a:off x="192445" y="357965"/>
            <a:ext cx="1213794" cy="1200329"/>
          </a:xfrm>
          <a:prstGeom prst="rect">
            <a:avLst/>
          </a:prstGeom>
          <a:noFill/>
        </p:spPr>
        <p:txBody>
          <a:bodyPr wrap="none" rtlCol="0">
            <a:spAutoFit/>
          </a:bodyPr>
          <a:lstStyle/>
          <a:p>
            <a:r>
              <a:rPr lang="zh-TW" altLang="en-US" b="1" dirty="0">
                <a:solidFill>
                  <a:srgbClr val="FF0000"/>
                </a:solidFill>
              </a:rPr>
              <a:t>服務</a:t>
            </a:r>
            <a:r>
              <a:rPr lang="zh-TW" altLang="en-US" b="1" dirty="0" smtClean="0">
                <a:solidFill>
                  <a:srgbClr val="FF0000"/>
                </a:solidFill>
              </a:rPr>
              <a:t>流程</a:t>
            </a:r>
            <a:endParaRPr lang="en-US" altLang="zh-TW" b="1" dirty="0" smtClean="0">
              <a:solidFill>
                <a:srgbClr val="FF0000"/>
              </a:solidFill>
            </a:endParaRPr>
          </a:p>
          <a:p>
            <a:endParaRPr lang="en-US" altLang="zh-TW" b="1" dirty="0">
              <a:solidFill>
                <a:srgbClr val="FF0000"/>
              </a:solidFill>
            </a:endParaRPr>
          </a:p>
          <a:p>
            <a:r>
              <a:rPr lang="en-US" altLang="zh-TW" b="1" dirty="0">
                <a:solidFill>
                  <a:srgbClr val="FF0000"/>
                </a:solidFill>
              </a:rPr>
              <a:t>11/11</a:t>
            </a:r>
            <a:r>
              <a:rPr lang="zh-TW" altLang="en-US" b="1" dirty="0">
                <a:solidFill>
                  <a:srgbClr val="FF0000"/>
                </a:solidFill>
              </a:rPr>
              <a:t>更新</a:t>
            </a:r>
          </a:p>
          <a:p>
            <a:endParaRPr lang="zh-TW" altLang="en-US" b="1" dirty="0">
              <a:solidFill>
                <a:srgbClr val="FF0000"/>
              </a:solidFill>
            </a:endParaRPr>
          </a:p>
        </p:txBody>
      </p:sp>
    </p:spTree>
    <p:extLst>
      <p:ext uri="{BB962C8B-B14F-4D97-AF65-F5344CB8AC3E}">
        <p14:creationId xmlns:p14="http://schemas.microsoft.com/office/powerpoint/2010/main" val="29307878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1359</Words>
  <Application>Microsoft Office PowerPoint</Application>
  <PresentationFormat>寬螢幕</PresentationFormat>
  <Paragraphs>217</Paragraphs>
  <Slides>9</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9</vt:i4>
      </vt:variant>
    </vt:vector>
  </HeadingPairs>
  <TitlesOfParts>
    <vt:vector size="16" baseType="lpstr">
      <vt:lpstr>futura-pt</vt:lpstr>
      <vt:lpstr>proxima-nova</vt:lpstr>
      <vt:lpstr>新細明體</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Leo571</cp:lastModifiedBy>
  <cp:revision>24</cp:revision>
  <dcterms:created xsi:type="dcterms:W3CDTF">2023-11-03T07:47:32Z</dcterms:created>
  <dcterms:modified xsi:type="dcterms:W3CDTF">2023-11-11T03:28:01Z</dcterms:modified>
</cp:coreProperties>
</file>