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FE8CA-C9FD-4331-9F25-B3510CB1D572}" v="2" dt="2023-11-09T04:23:4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Fang" userId="1d381482a0012503" providerId="LiveId" clId="{73AFE8CA-C9FD-4331-9F25-B3510CB1D572}"/>
    <pc:docChg chg="undo custSel addSld delSld modSld sldOrd">
      <pc:chgData name="Alan Fang" userId="1d381482a0012503" providerId="LiveId" clId="{73AFE8CA-C9FD-4331-9F25-B3510CB1D572}" dt="2023-11-09T04:35:30.403" v="1178" actId="2696"/>
      <pc:docMkLst>
        <pc:docMk/>
      </pc:docMkLst>
      <pc:sldChg chg="modSp mod">
        <pc:chgData name="Alan Fang" userId="1d381482a0012503" providerId="LiveId" clId="{73AFE8CA-C9FD-4331-9F25-B3510CB1D572}" dt="2023-11-09T03:51:18.160" v="5" actId="1076"/>
        <pc:sldMkLst>
          <pc:docMk/>
          <pc:sldMk cId="1497359184" sldId="259"/>
        </pc:sldMkLst>
        <pc:spChg chg="mod">
          <ac:chgData name="Alan Fang" userId="1d381482a0012503" providerId="LiveId" clId="{73AFE8CA-C9FD-4331-9F25-B3510CB1D572}" dt="2023-11-09T03:51:18.160" v="5" actId="1076"/>
          <ac:spMkLst>
            <pc:docMk/>
            <pc:sldMk cId="1497359184" sldId="259"/>
            <ac:spMk id="9" creationId="{05E27475-77F1-01D0-EB82-DB4CF130ADB5}"/>
          </ac:spMkLst>
        </pc:spChg>
        <pc:picChg chg="mod">
          <ac:chgData name="Alan Fang" userId="1d381482a0012503" providerId="LiveId" clId="{73AFE8CA-C9FD-4331-9F25-B3510CB1D572}" dt="2023-11-09T03:51:07.881" v="3" actId="14100"/>
          <ac:picMkLst>
            <pc:docMk/>
            <pc:sldMk cId="1497359184" sldId="259"/>
            <ac:picMk id="5" creationId="{9B746CA9-EA37-B494-62F1-DC168AC111CE}"/>
          </ac:picMkLst>
        </pc:picChg>
      </pc:sldChg>
      <pc:sldChg chg="modSp mod ord">
        <pc:chgData name="Alan Fang" userId="1d381482a0012503" providerId="LiveId" clId="{73AFE8CA-C9FD-4331-9F25-B3510CB1D572}" dt="2023-11-09T04:00:47.040" v="651"/>
        <pc:sldMkLst>
          <pc:docMk/>
          <pc:sldMk cId="1652384559" sldId="262"/>
        </pc:sldMkLst>
        <pc:picChg chg="mod">
          <ac:chgData name="Alan Fang" userId="1d381482a0012503" providerId="LiveId" clId="{73AFE8CA-C9FD-4331-9F25-B3510CB1D572}" dt="2023-11-09T04:00:34.890" v="649" actId="14100"/>
          <ac:picMkLst>
            <pc:docMk/>
            <pc:sldMk cId="1652384559" sldId="262"/>
            <ac:picMk id="5" creationId="{2F88E0B7-F5C1-77F9-90FE-09F1C6968FDF}"/>
          </ac:picMkLst>
        </pc:picChg>
      </pc:sldChg>
      <pc:sldChg chg="delSp modSp mod">
        <pc:chgData name="Alan Fang" userId="1d381482a0012503" providerId="LiveId" clId="{73AFE8CA-C9FD-4331-9F25-B3510CB1D572}" dt="2023-11-09T04:32:06.569" v="1177" actId="20577"/>
        <pc:sldMkLst>
          <pc:docMk/>
          <pc:sldMk cId="2775397959" sldId="263"/>
        </pc:sldMkLst>
        <pc:spChg chg="mod">
          <ac:chgData name="Alan Fang" userId="1d381482a0012503" providerId="LiveId" clId="{73AFE8CA-C9FD-4331-9F25-B3510CB1D572}" dt="2023-11-09T04:20:55.418" v="1042" actId="113"/>
          <ac:spMkLst>
            <pc:docMk/>
            <pc:sldMk cId="2775397959" sldId="263"/>
            <ac:spMk id="8" creationId="{6CD72D71-DC65-6194-07DC-AC3DD29FA7CB}"/>
          </ac:spMkLst>
        </pc:spChg>
        <pc:spChg chg="mod">
          <ac:chgData name="Alan Fang" userId="1d381482a0012503" providerId="LiveId" clId="{73AFE8CA-C9FD-4331-9F25-B3510CB1D572}" dt="2023-11-09T04:32:06.569" v="1177" actId="20577"/>
          <ac:spMkLst>
            <pc:docMk/>
            <pc:sldMk cId="2775397959" sldId="263"/>
            <ac:spMk id="12" creationId="{3D3963CC-706C-B18A-8338-B384DCD58F93}"/>
          </ac:spMkLst>
        </pc:spChg>
        <pc:picChg chg="del">
          <ac:chgData name="Alan Fang" userId="1d381482a0012503" providerId="LiveId" clId="{73AFE8CA-C9FD-4331-9F25-B3510CB1D572}" dt="2023-11-09T04:10:11.218" v="654" actId="478"/>
          <ac:picMkLst>
            <pc:docMk/>
            <pc:sldMk cId="2775397959" sldId="263"/>
            <ac:picMk id="11" creationId="{6CCA74A2-D4D3-66C3-2B38-5B9B9E5110D5}"/>
          </ac:picMkLst>
        </pc:picChg>
        <pc:picChg chg="del">
          <ac:chgData name="Alan Fang" userId="1d381482a0012503" providerId="LiveId" clId="{73AFE8CA-C9FD-4331-9F25-B3510CB1D572}" dt="2023-11-09T04:12:09.285" v="789" actId="478"/>
          <ac:picMkLst>
            <pc:docMk/>
            <pc:sldMk cId="2775397959" sldId="263"/>
            <ac:picMk id="16" creationId="{73B9B064-A39F-02F3-85C5-41D5464A31D4}"/>
          </ac:picMkLst>
        </pc:picChg>
      </pc:sldChg>
      <pc:sldChg chg="ord">
        <pc:chgData name="Alan Fang" userId="1d381482a0012503" providerId="LiveId" clId="{73AFE8CA-C9FD-4331-9F25-B3510CB1D572}" dt="2023-11-09T04:00:48.252" v="653"/>
        <pc:sldMkLst>
          <pc:docMk/>
          <pc:sldMk cId="2601597269" sldId="264"/>
        </pc:sldMkLst>
      </pc:sldChg>
      <pc:sldChg chg="modSp new mod">
        <pc:chgData name="Alan Fang" userId="1d381482a0012503" providerId="LiveId" clId="{73AFE8CA-C9FD-4331-9F25-B3510CB1D572}" dt="2023-11-09T04:00:29.961" v="648" actId="113"/>
        <pc:sldMkLst>
          <pc:docMk/>
          <pc:sldMk cId="1359206039" sldId="265"/>
        </pc:sldMkLst>
        <pc:spChg chg="mod">
          <ac:chgData name="Alan Fang" userId="1d381482a0012503" providerId="LiveId" clId="{73AFE8CA-C9FD-4331-9F25-B3510CB1D572}" dt="2023-11-09T03:59:45.636" v="631" actId="20577"/>
          <ac:spMkLst>
            <pc:docMk/>
            <pc:sldMk cId="1359206039" sldId="265"/>
            <ac:spMk id="2" creationId="{EA5AADFD-40B1-5516-969C-2464F33063FD}"/>
          </ac:spMkLst>
        </pc:spChg>
        <pc:spChg chg="mod">
          <ac:chgData name="Alan Fang" userId="1d381482a0012503" providerId="LiveId" clId="{73AFE8CA-C9FD-4331-9F25-B3510CB1D572}" dt="2023-11-09T04:00:29.961" v="648" actId="113"/>
          <ac:spMkLst>
            <pc:docMk/>
            <pc:sldMk cId="1359206039" sldId="265"/>
            <ac:spMk id="3" creationId="{D7C7D1E9-956D-089E-1FF3-33435B2AE575}"/>
          </ac:spMkLst>
        </pc:spChg>
      </pc:sldChg>
      <pc:sldChg chg="addSp delSp modSp new mod">
        <pc:chgData name="Alan Fang" userId="1d381482a0012503" providerId="LiveId" clId="{73AFE8CA-C9FD-4331-9F25-B3510CB1D572}" dt="2023-11-09T04:24:09.160" v="1088" actId="14100"/>
        <pc:sldMkLst>
          <pc:docMk/>
          <pc:sldMk cId="1559236241" sldId="266"/>
        </pc:sldMkLst>
        <pc:spChg chg="mod">
          <ac:chgData name="Alan Fang" userId="1d381482a0012503" providerId="LiveId" clId="{73AFE8CA-C9FD-4331-9F25-B3510CB1D572}" dt="2023-11-09T04:22:04.267" v="1065" actId="20577"/>
          <ac:spMkLst>
            <pc:docMk/>
            <pc:sldMk cId="1559236241" sldId="266"/>
            <ac:spMk id="2" creationId="{40DE6C92-4175-E868-6040-CE95E9A83081}"/>
          </ac:spMkLst>
        </pc:spChg>
        <pc:spChg chg="del">
          <ac:chgData name="Alan Fang" userId="1d381482a0012503" providerId="LiveId" clId="{73AFE8CA-C9FD-4331-9F25-B3510CB1D572}" dt="2023-11-09T04:22:06.072" v="1066" actId="478"/>
          <ac:spMkLst>
            <pc:docMk/>
            <pc:sldMk cId="1559236241" sldId="266"/>
            <ac:spMk id="3" creationId="{6BA47C50-5A50-10DE-92BA-3B4683096FD6}"/>
          </ac:spMkLst>
        </pc:spChg>
        <pc:picChg chg="add mod">
          <ac:chgData name="Alan Fang" userId="1d381482a0012503" providerId="LiveId" clId="{73AFE8CA-C9FD-4331-9F25-B3510CB1D572}" dt="2023-11-09T04:23:50.356" v="1080" actId="14100"/>
          <ac:picMkLst>
            <pc:docMk/>
            <pc:sldMk cId="1559236241" sldId="266"/>
            <ac:picMk id="5" creationId="{7F7D9F39-D91E-D1FB-44C1-02778D234685}"/>
          </ac:picMkLst>
        </pc:picChg>
        <pc:picChg chg="add mod">
          <ac:chgData name="Alan Fang" userId="1d381482a0012503" providerId="LiveId" clId="{73AFE8CA-C9FD-4331-9F25-B3510CB1D572}" dt="2023-11-09T04:24:09.160" v="1088" actId="14100"/>
          <ac:picMkLst>
            <pc:docMk/>
            <pc:sldMk cId="1559236241" sldId="266"/>
            <ac:picMk id="7" creationId="{FA05C294-1102-EF38-7F99-84D6A02DBCE9}"/>
          </ac:picMkLst>
        </pc:picChg>
      </pc:sldChg>
      <pc:sldChg chg="delSp modSp new del mod">
        <pc:chgData name="Alan Fang" userId="1d381482a0012503" providerId="LiveId" clId="{73AFE8CA-C9FD-4331-9F25-B3510CB1D572}" dt="2023-11-09T04:35:30.403" v="1178" actId="2696"/>
        <pc:sldMkLst>
          <pc:docMk/>
          <pc:sldMk cId="869150030" sldId="267"/>
        </pc:sldMkLst>
        <pc:spChg chg="mod">
          <ac:chgData name="Alan Fang" userId="1d381482a0012503" providerId="LiveId" clId="{73AFE8CA-C9FD-4331-9F25-B3510CB1D572}" dt="2023-11-09T04:30:32.998" v="1100" actId="20577"/>
          <ac:spMkLst>
            <pc:docMk/>
            <pc:sldMk cId="869150030" sldId="267"/>
            <ac:spMk id="2" creationId="{CD9B67CA-DB77-56C8-828B-47F7898F262C}"/>
          </ac:spMkLst>
        </pc:spChg>
        <pc:spChg chg="del mod">
          <ac:chgData name="Alan Fang" userId="1d381482a0012503" providerId="LiveId" clId="{73AFE8CA-C9FD-4331-9F25-B3510CB1D572}" dt="2023-11-09T04:30:56.385" v="1172" actId="478"/>
          <ac:spMkLst>
            <pc:docMk/>
            <pc:sldMk cId="869150030" sldId="267"/>
            <ac:spMk id="3" creationId="{FDDA3947-3CB8-9309-77D7-0169157410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26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1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12CB893-668B-73AC-278E-095076751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58C21-4FF7-E884-7B66-53F20D85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83345"/>
            <a:ext cx="944058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Odds of Unnatural Death: Historical Figures</a:t>
            </a:r>
            <a:endParaRPr lang="en-CA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FADCC-E604-0CA8-D674-9340610E5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Alan Fang</a:t>
            </a:r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9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ADFD-40B1-5516-969C-2464F33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and Odds (of dying unnaturally)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D1E9-956D-089E-1FF3-33435B2A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 1 unit increase in…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age at death</a:t>
            </a:r>
            <a:r>
              <a:rPr lang="en-US" dirty="0"/>
              <a:t>, odds decreases with a multiple of 0.934 times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b="1" dirty="0"/>
              <a:t>year of death</a:t>
            </a:r>
            <a:r>
              <a:rPr lang="en-US" dirty="0"/>
              <a:t>, odds decreases with a multiple of 0.993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Compared to a normal occupation, if you are a…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b="1" dirty="0"/>
              <a:t>Activist</a:t>
            </a:r>
            <a:r>
              <a:rPr lang="en-US" dirty="0"/>
              <a:t>, odds increases by 2.867 times (but not a significant predictor)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b="1" dirty="0"/>
              <a:t>Criminal</a:t>
            </a:r>
            <a:r>
              <a:rPr lang="en-US" dirty="0"/>
              <a:t>, odds increases by 4.69 times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b="1" dirty="0"/>
              <a:t>Military/war (occupation</a:t>
            </a:r>
            <a:r>
              <a:rPr lang="en-US" dirty="0"/>
              <a:t>), odds increases by 5.962 times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b="1" dirty="0"/>
              <a:t>Politician</a:t>
            </a:r>
            <a:r>
              <a:rPr lang="en-US" dirty="0"/>
              <a:t>, odds increases by 2.948 times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920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4E58-3937-1AC6-5E73-923D5747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and Predictions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F6847-B395-85ED-68FC-4C41C6CB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4" y="1568495"/>
            <a:ext cx="10928345" cy="56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2281E-502B-34F6-E399-F2D9188D8B87}"/>
              </a:ext>
            </a:extLst>
          </p:cNvPr>
          <p:cNvSpPr txBox="1"/>
          <p:nvPr/>
        </p:nvSpPr>
        <p:spPr>
          <a:xfrm>
            <a:off x="756564" y="2138000"/>
            <a:ext cx="40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model (model 2)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72D71-DC65-6194-07DC-AC3DD29FA7CB}"/>
              </a:ext>
            </a:extLst>
          </p:cNvPr>
          <p:cNvSpPr txBox="1"/>
          <p:nvPr/>
        </p:nvSpPr>
        <p:spPr>
          <a:xfrm>
            <a:off x="646112" y="2924027"/>
            <a:ext cx="50258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median age at death: 63 </a:t>
            </a:r>
          </a:p>
          <a:p>
            <a:r>
              <a:rPr lang="en-US" dirty="0"/>
              <a:t>The median year of death: 1972</a:t>
            </a:r>
          </a:p>
          <a:p>
            <a:endParaRPr lang="en-US" dirty="0"/>
          </a:p>
          <a:p>
            <a:r>
              <a:rPr lang="en-US" sz="2000" u="sng" dirty="0"/>
              <a:t>Predicted odds of unnatural death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Military</a:t>
            </a:r>
            <a:r>
              <a:rPr lang="en-US" sz="2000" dirty="0"/>
              <a:t>: 0.5942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Criminal</a:t>
            </a:r>
            <a:r>
              <a:rPr lang="en-US" sz="2000" dirty="0"/>
              <a:t>: 0.5353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Politician</a:t>
            </a:r>
            <a:r>
              <a:rPr lang="en-US" sz="2000" dirty="0"/>
              <a:t>: 0.4199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Normal</a:t>
            </a:r>
            <a:r>
              <a:rPr lang="en-US" sz="2000" dirty="0"/>
              <a:t>: 0.1972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963CC-706C-B18A-8338-B384DCD58F93}"/>
              </a:ext>
            </a:extLst>
          </p:cNvPr>
          <p:cNvSpPr txBox="1"/>
          <p:nvPr/>
        </p:nvSpPr>
        <p:spPr>
          <a:xfrm>
            <a:off x="6383112" y="2924026"/>
            <a:ext cx="56366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age of death (Canadians): 78</a:t>
            </a:r>
          </a:p>
          <a:p>
            <a:r>
              <a:rPr lang="en-US" dirty="0"/>
              <a:t>Year of average age of death: 2019</a:t>
            </a:r>
          </a:p>
          <a:p>
            <a:endParaRPr lang="en-US" dirty="0"/>
          </a:p>
          <a:p>
            <a:r>
              <a:rPr lang="en-US" sz="2000" u="sng" dirty="0"/>
              <a:t>Predicted odds of unnatural death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Military</a:t>
            </a:r>
            <a:r>
              <a:rPr lang="en-US" sz="2000" dirty="0"/>
              <a:t>: 0.2838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Criminal</a:t>
            </a:r>
            <a:r>
              <a:rPr lang="en-US" sz="2000" dirty="0"/>
              <a:t>: 0.2373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Politician</a:t>
            </a:r>
            <a:r>
              <a:rPr lang="en-US" sz="2000" dirty="0"/>
              <a:t>: 0.1633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Normal</a:t>
            </a:r>
            <a:r>
              <a:rPr lang="en-US" sz="2000" dirty="0"/>
              <a:t>: 0.0607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0F9E4-10E0-9FF9-7258-570E0F322437}"/>
              </a:ext>
            </a:extLst>
          </p:cNvPr>
          <p:cNvCxnSpPr/>
          <p:nvPr/>
        </p:nvCxnSpPr>
        <p:spPr>
          <a:xfrm>
            <a:off x="5791200" y="2623930"/>
            <a:ext cx="0" cy="372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F414CC-0811-B6C4-5565-DE8C86BD70D2}"/>
              </a:ext>
            </a:extLst>
          </p:cNvPr>
          <p:cNvCxnSpPr/>
          <p:nvPr/>
        </p:nvCxnSpPr>
        <p:spPr>
          <a:xfrm>
            <a:off x="6096000" y="2623930"/>
            <a:ext cx="0" cy="379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304-5745-4BCF-126F-5B35F072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Background information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8CA04-10CE-E0D8-54CB-F88C204BBA12}"/>
              </a:ext>
            </a:extLst>
          </p:cNvPr>
          <p:cNvSpPr txBox="1"/>
          <p:nvPr/>
        </p:nvSpPr>
        <p:spPr>
          <a:xfrm>
            <a:off x="646111" y="2176530"/>
            <a:ext cx="10393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Background information:</a:t>
            </a:r>
          </a:p>
          <a:p>
            <a:r>
              <a:rPr lang="en-US" i="1" dirty="0"/>
              <a:t>-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Country (factor</a:t>
            </a:r>
            <a:r>
              <a:rPr lang="en-US" i="1" dirty="0"/>
              <a:t>): </a:t>
            </a:r>
            <a:r>
              <a:rPr lang="en-US" dirty="0"/>
              <a:t>categorized by 8 regions, Oceania, Caribbean, East Asia, Europe, Middle East, North America, South America, South Asia, Africa</a:t>
            </a:r>
          </a:p>
          <a:p>
            <a:r>
              <a:rPr lang="en-US" dirty="0"/>
              <a:t>-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Occupation (factor</a:t>
            </a:r>
            <a:r>
              <a:rPr lang="en-US" i="1" dirty="0"/>
              <a:t>)</a:t>
            </a:r>
            <a:r>
              <a:rPr lang="en-US" dirty="0"/>
              <a:t>: categorized by 5 groupings, activist, criminal, military/war, politics, and other</a:t>
            </a:r>
          </a:p>
          <a:p>
            <a:r>
              <a:rPr lang="en-US" dirty="0"/>
              <a:t>-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Gender(factor</a:t>
            </a:r>
            <a:r>
              <a:rPr lang="en-US" i="1" dirty="0"/>
              <a:t>)</a:t>
            </a:r>
            <a:r>
              <a:rPr lang="en-US" dirty="0"/>
              <a:t>: categorized by male or female</a:t>
            </a:r>
          </a:p>
          <a:p>
            <a:r>
              <a:rPr lang="en-US" dirty="0"/>
              <a:t>-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Age of death(integer</a:t>
            </a:r>
            <a:r>
              <a:rPr lang="en-US" dirty="0"/>
              <a:t>): age when the figure died</a:t>
            </a:r>
          </a:p>
          <a:p>
            <a:r>
              <a:rPr lang="en-US" dirty="0"/>
              <a:t>-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Death year(integer/date</a:t>
            </a:r>
            <a:r>
              <a:rPr lang="en-US" dirty="0"/>
              <a:t>); year when the figure died</a:t>
            </a:r>
          </a:p>
          <a:p>
            <a:r>
              <a:rPr lang="en-US" b="1" dirty="0"/>
              <a:t>-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Manner of Death(Predicted value</a:t>
            </a:r>
            <a:r>
              <a:rPr lang="en-US" b="1" dirty="0"/>
              <a:t>); 1 (unnatural cause of death) or 0 (natural)</a:t>
            </a:r>
          </a:p>
          <a:p>
            <a:endParaRPr lang="en-US" dirty="0"/>
          </a:p>
          <a:p>
            <a:r>
              <a:rPr lang="en-US" b="1" u="sng" dirty="0"/>
              <a:t>Some Notes:</a:t>
            </a:r>
          </a:p>
          <a:p>
            <a:r>
              <a:rPr lang="en-US" dirty="0"/>
              <a:t>-Only the first 10,000 data points of 1.2 million were used</a:t>
            </a:r>
          </a:p>
          <a:p>
            <a:r>
              <a:rPr lang="en-US" dirty="0"/>
              <a:t>-The cleaned final dataset consists of 1457 datapoints with death years between 1900-2019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72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C92-4175-E868-6040-CE95E9A8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CA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F7D9F39-D91E-D1FB-44C1-02778D234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4" y="1152983"/>
            <a:ext cx="5152205" cy="551953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A05C294-1102-EF38-7F99-84D6A02DB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3" y="1152984"/>
            <a:ext cx="5913715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15FA-440D-1D16-5CE0-B2240FDA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  <a:endParaRPr lang="en-CA" dirty="0"/>
          </a:p>
        </p:txBody>
      </p:sp>
      <p:pic>
        <p:nvPicPr>
          <p:cNvPr id="5" name="Picture 4" descr="A diagram of a cause of death&#10;&#10;Description automatically generated">
            <a:extLst>
              <a:ext uri="{FF2B5EF4-FFF2-40B4-BE49-F238E27FC236}">
                <a16:creationId xmlns:a16="http://schemas.microsoft.com/office/drawing/2014/main" id="{405D95A3-1275-4081-B399-2DC860588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5" y="1528497"/>
            <a:ext cx="5273468" cy="3801005"/>
          </a:xfrm>
          <a:prstGeom prst="rect">
            <a:avLst/>
          </a:prstGeom>
        </p:spPr>
      </p:pic>
      <p:pic>
        <p:nvPicPr>
          <p:cNvPr id="7" name="Picture 6" descr="A graph of a cause of death&#10;&#10;Description automatically generated">
            <a:extLst>
              <a:ext uri="{FF2B5EF4-FFF2-40B4-BE49-F238E27FC236}">
                <a16:creationId xmlns:a16="http://schemas.microsoft.com/office/drawing/2014/main" id="{0551717E-17F8-7DB1-2E75-56A185A14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79" y="1490391"/>
            <a:ext cx="5890651" cy="3839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721AE-9646-C657-CD09-C2F7B9CCC1A3}"/>
              </a:ext>
            </a:extLst>
          </p:cNvPr>
          <p:cNvSpPr txBox="1"/>
          <p:nvPr/>
        </p:nvSpPr>
        <p:spPr>
          <a:xfrm>
            <a:off x="477975" y="5341104"/>
            <a:ext cx="527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1. Age of Death versus Cause of Death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194CA-03D6-315F-077E-317BEF7130CE}"/>
              </a:ext>
            </a:extLst>
          </p:cNvPr>
          <p:cNvSpPr txBox="1"/>
          <p:nvPr/>
        </p:nvSpPr>
        <p:spPr>
          <a:xfrm>
            <a:off x="6096000" y="5341104"/>
            <a:ext cx="571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Plot2. Year of Death versus Cause of Death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05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9D67-5689-8606-D8E9-068ED301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Logistic Model </a:t>
            </a:r>
            <a:endParaRPr lang="en-C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746CA9-EA37-B494-62F1-DC168AC11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9" y="1179444"/>
            <a:ext cx="11123380" cy="567855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05E27475-77F1-01D0-EB82-DB4CF130ADB5}"/>
              </a:ext>
            </a:extLst>
          </p:cNvPr>
          <p:cNvSpPr/>
          <p:nvPr/>
        </p:nvSpPr>
        <p:spPr>
          <a:xfrm>
            <a:off x="10155831" y="3110761"/>
            <a:ext cx="437881" cy="1815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3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9422-A33F-B651-C298-987BAF77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(backwards BIC)</a:t>
            </a:r>
            <a:endParaRPr lang="en-CA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63311C-B614-659C-CB8E-28C2B06E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28" y="1152983"/>
            <a:ext cx="6522761" cy="5335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2CF64-C578-532E-70AD-36394262454B}"/>
              </a:ext>
            </a:extLst>
          </p:cNvPr>
          <p:cNvSpPr txBox="1"/>
          <p:nvPr/>
        </p:nvSpPr>
        <p:spPr>
          <a:xfrm>
            <a:off x="646111" y="1272209"/>
            <a:ext cx="3819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Original 5 predictors: </a:t>
            </a:r>
          </a:p>
          <a:p>
            <a:r>
              <a:rPr lang="en-US" dirty="0"/>
              <a:t>&gt;Country </a:t>
            </a:r>
          </a:p>
          <a:p>
            <a:r>
              <a:rPr lang="en-US" dirty="0"/>
              <a:t>&gt;Gender</a:t>
            </a:r>
          </a:p>
          <a:p>
            <a:r>
              <a:rPr lang="en-US" dirty="0"/>
              <a:t>&gt;Year of Death</a:t>
            </a:r>
          </a:p>
          <a:p>
            <a:r>
              <a:rPr lang="en-US" dirty="0"/>
              <a:t>&gt;Occupation</a:t>
            </a:r>
          </a:p>
          <a:p>
            <a:r>
              <a:rPr lang="en-US" dirty="0"/>
              <a:t>&gt;Age at Death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Final model predictors:</a:t>
            </a:r>
          </a:p>
          <a:p>
            <a:r>
              <a:rPr lang="en-US" dirty="0"/>
              <a:t>&gt;Year of Death</a:t>
            </a:r>
          </a:p>
          <a:p>
            <a:r>
              <a:rPr lang="en-US" dirty="0"/>
              <a:t>&gt;Occupation</a:t>
            </a:r>
          </a:p>
          <a:p>
            <a:r>
              <a:rPr lang="en-US" dirty="0"/>
              <a:t>&gt;Age at Death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3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B008-F7F0-0681-CFF0-A8A6B74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  <a:endParaRPr lang="en-C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23AC7E-99C9-2A77-81C4-63B3C3A15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9" y="1433214"/>
            <a:ext cx="9469922" cy="49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1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D43-CFBE-82F7-78C4-52F4B907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comparison of models</a:t>
            </a:r>
            <a:endParaRPr lang="en-CA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F88E0B7-F5C1-77F9-90FE-09F1C696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0" y="1499638"/>
            <a:ext cx="11360359" cy="46124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55F853-A0C7-643B-2C4A-E36ADF4D6F8B}"/>
              </a:ext>
            </a:extLst>
          </p:cNvPr>
          <p:cNvCxnSpPr>
            <a:cxnSpLocks/>
          </p:cNvCxnSpPr>
          <p:nvPr/>
        </p:nvCxnSpPr>
        <p:spPr>
          <a:xfrm flipH="1">
            <a:off x="6629447" y="4625755"/>
            <a:ext cx="492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8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6A7E-D15E-A327-FEFF-BAFE021C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Model plots</a:t>
            </a:r>
            <a:endParaRPr lang="en-CA" dirty="0"/>
          </a:p>
        </p:txBody>
      </p:sp>
      <p:pic>
        <p:nvPicPr>
          <p:cNvPr id="5" name="Picture 4" descr="A graph of a model&#10;&#10;Description automatically generated with medium confidence">
            <a:extLst>
              <a:ext uri="{FF2B5EF4-FFF2-40B4-BE49-F238E27FC236}">
                <a16:creationId xmlns:a16="http://schemas.microsoft.com/office/drawing/2014/main" id="{54CF3ACC-6909-27D9-16B8-7F51A2759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15" y="1259837"/>
            <a:ext cx="7828524" cy="54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97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405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Odds of Unnatural Death: Historical Figures</vt:lpstr>
      <vt:lpstr>Research Question and Background information</vt:lpstr>
      <vt:lpstr>Data Cleaning</vt:lpstr>
      <vt:lpstr>Exploratory Analysis</vt:lpstr>
      <vt:lpstr>First Logistic Model </vt:lpstr>
      <vt:lpstr>Variable Selection (backwards BIC)</vt:lpstr>
      <vt:lpstr>Model 2</vt:lpstr>
      <vt:lpstr>Anova comparison of models</vt:lpstr>
      <vt:lpstr>Marginal Model plots</vt:lpstr>
      <vt:lpstr>Predictors and Odds (of dying unnaturally)</vt:lpstr>
      <vt:lpstr>Final Model and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Odds of Unnatural Death: Historical Figures</dc:title>
  <dc:creator>Alan Fang</dc:creator>
  <cp:lastModifiedBy>Alan Fang</cp:lastModifiedBy>
  <cp:revision>1</cp:revision>
  <dcterms:created xsi:type="dcterms:W3CDTF">2023-11-08T01:28:28Z</dcterms:created>
  <dcterms:modified xsi:type="dcterms:W3CDTF">2023-11-09T04:35:33Z</dcterms:modified>
</cp:coreProperties>
</file>