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69" r:id="rId4"/>
    <p:sldId id="270" r:id="rId5"/>
    <p:sldId id="257" r:id="rId6"/>
    <p:sldId id="258" r:id="rId7"/>
    <p:sldId id="271" r:id="rId8"/>
    <p:sldId id="272" r:id="rId9"/>
    <p:sldId id="274" r:id="rId10"/>
    <p:sldId id="275" r:id="rId11"/>
    <p:sldId id="259" r:id="rId12"/>
    <p:sldId id="260" r:id="rId13"/>
    <p:sldId id="261" r:id="rId14"/>
    <p:sldId id="264" r:id="rId15"/>
    <p:sldId id="262" r:id="rId16"/>
    <p:sldId id="266" r:id="rId17"/>
    <p:sldId id="267" r:id="rId18"/>
    <p:sldId id="26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302"/>
    <a:srgbClr val="00530C"/>
    <a:srgbClr val="9A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1F58-718A-4135-8E80-E4A587C4248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80F2E-334A-4692-93D2-4A1AFDB6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184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4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4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7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9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28/06/2023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7414-13AA-49EE-BACF-30B1D07F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8680FC-1851-68F5-36D6-D80A8F396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8619" y="849676"/>
            <a:ext cx="4291781" cy="979124"/>
          </a:xfrm>
        </p:spPr>
        <p:txBody>
          <a:bodyPr/>
          <a:lstStyle/>
          <a:p>
            <a:pPr algn="r"/>
            <a:r>
              <a:rPr lang="en-US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BUY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3A44340-78CA-1F2C-F876-5F7E81D87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973" y="1941053"/>
            <a:ext cx="6012427" cy="685800"/>
          </a:xfrm>
        </p:spPr>
        <p:txBody>
          <a:bodyPr>
            <a:normAutofit/>
          </a:bodyPr>
          <a:lstStyle/>
          <a:p>
            <a:pPr algn="r"/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Ο</a:t>
            </a:r>
            <a:r>
              <a:rPr lang="el-GR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μαδικές παραγγελίες για επίτευξη καλύτερων τιμών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E5EC5A0-82E2-B60E-224F-6E53DA7F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4244569"/>
            <a:ext cx="2910840" cy="374642"/>
          </a:xfrm>
        </p:spPr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83C967-0D77-5C95-CB5D-EB6BBB07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600" y="4048585"/>
            <a:ext cx="6400800" cy="365125"/>
          </a:xfrm>
        </p:spPr>
        <p:txBody>
          <a:bodyPr/>
          <a:lstStyle/>
          <a:p>
            <a:pPr algn="r"/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 dirty="0"/>
          </a:p>
        </p:txBody>
      </p:sp>
      <p:pic>
        <p:nvPicPr>
          <p:cNvPr id="9" name="Εικόνα 8" descr="Εικόνα που περιέχει clipart, χαμογελαστή φατσούλα, Κινούμενα σχέδια, emoticon&#10;&#10;Περιγραφή που δημιουργήθηκε αυτόματα">
            <a:extLst>
              <a:ext uri="{FF2B5EF4-FFF2-40B4-BE49-F238E27FC236}">
                <a16:creationId xmlns:a16="http://schemas.microsoft.com/office/drawing/2014/main" id="{41ECF190-B9AB-3213-F4AE-63F612B2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77" y="774888"/>
            <a:ext cx="644882" cy="1053912"/>
          </a:xfrm>
          <a:prstGeom prst="rect">
            <a:avLst/>
          </a:prstGeom>
        </p:spPr>
      </p:pic>
      <p:pic>
        <p:nvPicPr>
          <p:cNvPr id="17" name="Εικόνα 16" descr="Εικόνα που περιέχει μαστίγιο&#10;&#10;Περιγραφή που δημιουργήθηκε αυτόματα">
            <a:extLst>
              <a:ext uri="{FF2B5EF4-FFF2-40B4-BE49-F238E27FC236}">
                <a16:creationId xmlns:a16="http://schemas.microsoft.com/office/drawing/2014/main" id="{6255C8B3-CED9-D88A-5AC3-480E9BC7F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192000" y="891539"/>
            <a:ext cx="5074921" cy="5074921"/>
          </a:xfrm>
          <a:prstGeom prst="rect">
            <a:avLst/>
          </a:prstGeom>
        </p:spPr>
      </p:pic>
      <p:pic>
        <p:nvPicPr>
          <p:cNvPr id="21" name="Εικόνα 20" descr="Εικόνα που περιέχει κύκλος, Σκοπευτική τοξοβολία, τοξοβολία&#10;&#10;Περιγραφή που δημιουργήθηκε αυτόματα">
            <a:extLst>
              <a:ext uri="{FF2B5EF4-FFF2-40B4-BE49-F238E27FC236}">
                <a16:creationId xmlns:a16="http://schemas.microsoft.com/office/drawing/2014/main" id="{F169B621-60E3-DBE9-5136-9E3B946BD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0836" y="1198713"/>
            <a:ext cx="4691547" cy="46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Εικόνα 14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8E0A53E-FF78-859E-6A6A-B8B66988F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4"/>
          <a:stretch/>
        </p:blipFill>
        <p:spPr>
          <a:xfrm>
            <a:off x="685800" y="2090002"/>
            <a:ext cx="11355824" cy="4003625"/>
          </a:xfrm>
          <a:prstGeom prst="rect">
            <a:avLst/>
          </a:prstGeom>
        </p:spPr>
      </p:pic>
      <p:pic>
        <p:nvPicPr>
          <p:cNvPr id="12" name="Εικόνα 11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B3AFC33-78A2-A921-CE8A-A5AD9B2619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4"/>
          <a:stretch/>
        </p:blipFill>
        <p:spPr>
          <a:xfrm>
            <a:off x="685801" y="2090002"/>
            <a:ext cx="11355824" cy="4003625"/>
          </a:xfrm>
          <a:prstGeom prst="rect">
            <a:avLst/>
          </a:prstGeom>
        </p:spPr>
      </p:pic>
      <p:pic>
        <p:nvPicPr>
          <p:cNvPr id="14" name="Θέση περιεχομένου 7" descr="Εικόνα που περιέχει στιγμιότυπο οθόνης, κείμενο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36712B5B-CE84-B43C-B434-69100E2D49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1"/>
          <a:stretch/>
        </p:blipFill>
        <p:spPr>
          <a:xfrm>
            <a:off x="685802" y="2057401"/>
            <a:ext cx="11355823" cy="4036226"/>
          </a:xfrm>
          <a:prstGeom prst="rect">
            <a:avLst/>
          </a:prstGeom>
        </p:spPr>
      </p:pic>
      <p:pic>
        <p:nvPicPr>
          <p:cNvPr id="13" name="Εικόνα 12" descr="Εικόνα που περιέχει στιγμιότυπο οθόνης, κείμεν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B8D5017-086E-B897-442A-F905D5F175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7"/>
          <a:stretch/>
        </p:blipFill>
        <p:spPr>
          <a:xfrm>
            <a:off x="685799" y="2090002"/>
            <a:ext cx="11355824" cy="4003373"/>
          </a:xfrm>
          <a:prstGeom prst="rect">
            <a:avLst/>
          </a:prstGeom>
        </p:spPr>
      </p:pic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0D63C28B-D233-268E-5D7D-111EE02B2027}"/>
              </a:ext>
            </a:extLst>
          </p:cNvPr>
          <p:cNvSpPr/>
          <p:nvPr/>
        </p:nvSpPr>
        <p:spPr>
          <a:xfrm>
            <a:off x="2625969" y="1032069"/>
            <a:ext cx="9566031" cy="10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Βαση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δεδομενων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BA445835-DB12-4DC8-9A73-F486A0FB0146}"/>
              </a:ext>
            </a:extLst>
          </p:cNvPr>
          <p:cNvSpPr/>
          <p:nvPr/>
        </p:nvSpPr>
        <p:spPr>
          <a:xfrm>
            <a:off x="0" y="6126228"/>
            <a:ext cx="12192000" cy="7317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2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Εικόνα 13" descr="Εικόνα που περιέχει κείμενο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78CA7D5-AD20-EEE4-DD7C-67646BF0B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246" r="-27999"/>
          <a:stretch/>
        </p:blipFill>
        <p:spPr>
          <a:xfrm>
            <a:off x="8066891" y="2348384"/>
            <a:ext cx="2767014" cy="2951272"/>
          </a:xfrm>
          <a:prstGeom prst="rect">
            <a:avLst/>
          </a:prstGeom>
        </p:spPr>
      </p:pic>
      <p:pic>
        <p:nvPicPr>
          <p:cNvPr id="10" name="Εικόνα 9" descr="Εικόνα που περιέχει κινητό τηλέφωνο, γκάτζετ, φορητή συσκευή επικοινωνίας, κινητή συσκευή&#10;&#10;Περιγραφή που δημιουργήθηκε αυτόματα">
            <a:extLst>
              <a:ext uri="{FF2B5EF4-FFF2-40B4-BE49-F238E27FC236}">
                <a16:creationId xmlns:a16="http://schemas.microsoft.com/office/drawing/2014/main" id="{22608F5F-0909-0840-0A2E-56731A34A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587841"/>
            <a:ext cx="4906219" cy="5621196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13FD7965-4649-233E-1E9E-5110A159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Διεπαφη Ιστου &amp; </a:t>
            </a:r>
            <a:b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Κινητης Συσκευης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Εικόνα 17" descr="Εικόνα που περιέχει κείμενο, στιγμιότυπο οθόνης, λογισμικό πολυμέσων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2C69DD62-C2F6-565C-784F-E24B007BA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251587"/>
            <a:ext cx="5538020" cy="3441290"/>
          </a:xfrm>
          <a:prstGeom prst="rect">
            <a:avLst/>
          </a:prstGeom>
        </p:spPr>
      </p:pic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63ECB70-7FAE-9741-0C24-695B598C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pic>
        <p:nvPicPr>
          <p:cNvPr id="20" name="Εικόνα 19" descr="Εικόνα που περιέχει ηλεκτρονικές συσκευές, κείμενο, συσκευή εξόδου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685D1C80-E843-4CD1-E828-6A6FAE68A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" y="2057401"/>
            <a:ext cx="5905153" cy="4618556"/>
          </a:xfrm>
          <a:prstGeom prst="rect">
            <a:avLst/>
          </a:prstGeom>
        </p:spPr>
      </p:pic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D124D12-4A57-63A1-FB18-19E7A514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93C094F-3862-7F86-D42A-FC31B3E9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71EC2E-A688-34E1-0286-5739DA93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Ειδοποιησεις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Λιστα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Επιθυμητών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840A1C-E01C-5B91-C5AF-A96F16B1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Περιγραφή της λειτουργίας της λίστας επιθυμητών και των ειδοποιήσεων για προσφορές σχετικά με τα επιθυμητά προϊόντα του χρήστη</a:t>
            </a:r>
          </a:p>
          <a:p>
            <a:r>
              <a:rPr lang="el-GR" dirty="0"/>
              <a:t>Αναφορά στη δημιουργία ειδοποιήσεων για κάθε ενέργεια στην εφαρμογή, όπως δημιουργία προσφοράς, και στην εμφάνιση ειδοποιήσεων μόνο για σχετικές προσφορές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348DAEB-1DB1-A7CA-0CF7-A8E9E155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6DDA49-9900-E96B-6FF4-5A109510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D25A1F1-4A78-5F44-FDCE-A16E208E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BF4492-4989-881A-FE52-FEF4B27F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Προσφορες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601B3A-0B07-5C7B-3E65-B325A96E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Αναφορά στη δυνατότητα δημιουργίας προσφορών από τις επιχειρήσεις για οποιοδήποτε μέγεθος ομάδας και ποσότητα προϊόντων επιθυμούν</a:t>
            </a:r>
          </a:p>
          <a:p>
            <a:r>
              <a:rPr lang="el-GR" dirty="0"/>
              <a:t>Επισήμανση της προβολής αριθμητήρα για το πόσοι χρήστες έχουν προσθέσει ένα προϊόν στη λίστα επιθυμητών τους</a:t>
            </a:r>
          </a:p>
          <a:p>
            <a:r>
              <a:rPr lang="el-GR" dirty="0"/>
              <a:t>Αναφορά στις μελλοντικές δυνατότητες παροχής πληροφοριών στις επιχειρήσεις σχετικά με τα προϊόντα που προβάλλονται περισσότερο ή αγοράζονται περισσότερο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5429EA8-9BCA-5BC8-7221-44A882FA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44C25E8-10D6-03C1-71B8-8FA39745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52D513C-E6AD-461C-E63B-6F5CEA24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Διαδικασια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Συμμετοχης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σε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Προσφορες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3983CA-48C4-EB68-8A00-2CB48C9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Περιγραφή της διαδικασίας όπου οι χρήστες μπορούν να συμμετέχουν σε μια προσφορά πληρώνοντας μια μικρή χρέωση</a:t>
            </a:r>
          </a:p>
          <a:p>
            <a:r>
              <a:rPr lang="el-GR" dirty="0"/>
              <a:t>Επεξήγηση ότι οι επιχειρήσεις ενημερώνονται για την κατάσταση της προσφοράς και μπορούν να αποδεχθούν ή ακυρώσουν την προσφορά</a:t>
            </a:r>
          </a:p>
          <a:p>
            <a:r>
              <a:rPr lang="el-GR" dirty="0"/>
              <a:t>Περιγραφή των περιορισμών χρόνου και πληρωμής για τους χρήστες και τη διαδικασία αποστολής των προϊόντων από τις επιχειρήσεις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766A8AC-C500-5AC8-166E-EE7D3165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887C25C-255D-353F-9DD6-3C5BE43A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DA823D-160F-A0AF-7923-369EA3AB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15</a:t>
            </a:fld>
            <a:endParaRPr lang="en-US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567815" y="1919241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567815" y="1919241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495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3379838" y="1919239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rgbClr val="B273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6216446" y="1919240"/>
            <a:ext cx="2595715" cy="39329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6216447" y="1919241"/>
            <a:ext cx="2595715" cy="3932903"/>
          </a:xfrm>
          <a:prstGeom prst="roundRect">
            <a:avLst/>
          </a:prstGeom>
          <a:solidFill>
            <a:srgbClr val="005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rgbClr val="B273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0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Τεχνολογιες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και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Εργαλεια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A980E3F-71DF-3C37-9D51-C1D0F8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D44308-B4BD-216D-7DC5-7347A89E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25B852-BEF0-41A2-F87F-C8530CB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7ADE9A70-87B2-F0B7-9807-E4FAFB6C5EA1}"/>
              </a:ext>
            </a:extLst>
          </p:cNvPr>
          <p:cNvSpPr/>
          <p:nvPr/>
        </p:nvSpPr>
        <p:spPr>
          <a:xfrm>
            <a:off x="9040763" y="1919244"/>
            <a:ext cx="2595715" cy="393290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PayPal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Refunds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E6F27F9-645C-9B3B-5DA8-3E79FC60CE17}"/>
              </a:ext>
            </a:extLst>
          </p:cNvPr>
          <p:cNvSpPr/>
          <p:nvPr/>
        </p:nvSpPr>
        <p:spPr>
          <a:xfrm>
            <a:off x="6216447" y="1919241"/>
            <a:ext cx="2595715" cy="3932903"/>
          </a:xfrm>
          <a:prstGeom prst="roundRect">
            <a:avLst/>
          </a:prstGeom>
          <a:solidFill>
            <a:srgbClr val="0053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Hash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AES Encryption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EC7B1099-2FCA-7E28-9E95-44630F9B7A1C}"/>
              </a:ext>
            </a:extLst>
          </p:cNvPr>
          <p:cNvSpPr/>
          <p:nvPr/>
        </p:nvSpPr>
        <p:spPr>
          <a:xfrm>
            <a:off x="3379839" y="1919240"/>
            <a:ext cx="2595715" cy="3932903"/>
          </a:xfrm>
          <a:prstGeom prst="roundRect">
            <a:avLst/>
          </a:prstGeom>
          <a:solidFill>
            <a:srgbClr val="B273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Mail Services</a:t>
            </a:r>
            <a:endParaRPr lang="el-GR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Verifications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856C829B-4E11-B905-D267-F6557C6DD2CC}"/>
              </a:ext>
            </a:extLst>
          </p:cNvPr>
          <p:cNvSpPr/>
          <p:nvPr/>
        </p:nvSpPr>
        <p:spPr>
          <a:xfrm>
            <a:off x="567815" y="1919240"/>
            <a:ext cx="2595715" cy="39329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</a:p>
          <a:p>
            <a:pPr algn="ctr"/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l-GR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JS,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7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4F870-33A1-D5C6-86B9-8B6630E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Μελλοντικες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Βελτιωσεις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3983CA-48C4-EB68-8A00-2CB48C9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Αναφορά στη μελλοντική ανάπτυξη μιας κινητής εφαρμογής για βελτιωμένη προσβασιμότητα</a:t>
            </a:r>
          </a:p>
          <a:p>
            <a:r>
              <a:rPr lang="el-GR" dirty="0"/>
              <a:t>Αναφορά σε μελλοντικές δυνατότητες όπως αξιολογήσεις χρηστών, προτάσεις προϊόντων και εξατομικευμένες προσφορές</a:t>
            </a:r>
          </a:p>
          <a:p>
            <a:r>
              <a:rPr lang="el-GR" dirty="0"/>
              <a:t>Επεξήγηση της δέσμευσης για συνεχή βελτίωση της εφαρμογής με βάση τα σχόλια και τις ανάγκες των χρηστών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F89A302-B871-33BA-6086-2C21639D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AE56850-64F6-DCCF-4706-81865100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ADCF004-562D-9711-C457-0A0F4A1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635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Εικόνα 14" descr="Εικόνα που περιέχει κύκλος, Σκοπευτική τοξοβολία, τοξοβολία&#10;&#10;Περιγραφή που δημιουργήθηκε αυτόματα">
            <a:extLst>
              <a:ext uri="{FF2B5EF4-FFF2-40B4-BE49-F238E27FC236}">
                <a16:creationId xmlns:a16="http://schemas.microsoft.com/office/drawing/2014/main" id="{00B559E5-55E6-D43C-058E-B44E7BB95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8596" y="1198713"/>
            <a:ext cx="4691547" cy="469154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8B3CD83-A4E2-111B-471D-CA837AD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ΣΥνδεση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ΑγοραστΩν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564618-E138-0195-5CBA-F6AB3DEE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856" y="2663116"/>
            <a:ext cx="8971344" cy="39816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Σκοπός και Στόχοι της Εφαρμογής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5FCFA4-EF90-8122-347C-50AB539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29D007-5606-4184-6BBF-13C7765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39A1A8-CD8C-6409-9AFB-D77DEAD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2</a:t>
            </a:fld>
            <a:endParaRPr lang="en-US"/>
          </a:p>
        </p:txBody>
      </p:sp>
      <p:pic>
        <p:nvPicPr>
          <p:cNvPr id="13" name="Εικόνα 12" descr="Εικόνα που περιέχει μαστίγιο&#10;&#10;Περιγραφή που δημιουργήθηκε αυτόματα">
            <a:extLst>
              <a:ext uri="{FF2B5EF4-FFF2-40B4-BE49-F238E27FC236}">
                <a16:creationId xmlns:a16="http://schemas.microsoft.com/office/drawing/2014/main" id="{C579F982-7821-1C91-F071-72F48C681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8139" y="891538"/>
            <a:ext cx="5074921" cy="5074921"/>
          </a:xfrm>
          <a:prstGeom prst="rect">
            <a:avLst/>
          </a:prstGeom>
        </p:spPr>
      </p:pic>
      <p:pic>
        <p:nvPicPr>
          <p:cNvPr id="26" name="Εικόνα 25" descr="Εικόνα που περιέχει κείμενο, λογότυπο, γραμματοσειρά, ετικέτα&#10;&#10;Περιγραφή που δημιουργήθηκε αυτόματα">
            <a:extLst>
              <a:ext uri="{FF2B5EF4-FFF2-40B4-BE49-F238E27FC236}">
                <a16:creationId xmlns:a16="http://schemas.microsoft.com/office/drawing/2014/main" id="{D4D9E90B-DE4A-D588-DC48-818F4746B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11267">
            <a:off x="80477" y="-1337599"/>
            <a:ext cx="1101963" cy="11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50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 descr="Εικόνα που περιέχει κύκλος, Σκοπευτική τοξοβολία, τοξοβολία&#10;&#10;Περιγραφή που δημιουργήθηκε αυτόματα">
            <a:extLst>
              <a:ext uri="{FF2B5EF4-FFF2-40B4-BE49-F238E27FC236}">
                <a16:creationId xmlns:a16="http://schemas.microsoft.com/office/drawing/2014/main" id="{62B97814-AB53-D874-C58F-6084FC7E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36" y="1198713"/>
            <a:ext cx="4691547" cy="469154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8B3CD83-A4E2-111B-471D-CA837AD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ΣΥνδεση ΑγοραστΩν </a:t>
            </a:r>
            <a:r>
              <a:rPr lang="en-US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l-GR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ΕπιχειρΗσεων: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564618-E138-0195-5CBA-F6AB3DEE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856" y="2237030"/>
            <a:ext cx="8971344" cy="39816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l-GR" b="0" i="0">
                <a:solidFill>
                  <a:srgbClr val="D1D5DB"/>
                </a:solidFill>
                <a:effectLst/>
                <a:latin typeface="Söhne"/>
              </a:rPr>
              <a:t>Οφέλη για τους Χρήστες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5FCFA4-EF90-8122-347C-50AB539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29D007-5606-4184-6BBF-13C7765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39A1A8-CD8C-6409-9AFB-D77DEAD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3</a:t>
            </a:fld>
            <a:endParaRPr lang="en-US"/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C635FA40-A572-68B4-C4D7-17E654C4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379720" y="891538"/>
            <a:ext cx="5074922" cy="5074922"/>
          </a:xfrm>
          <a:prstGeom prst="rect">
            <a:avLst/>
          </a:prstGeom>
        </p:spPr>
      </p:pic>
      <p:pic>
        <p:nvPicPr>
          <p:cNvPr id="22" name="Εικόνα 21" descr="Εικόνα που περιέχει κείμενο, λογότυπο, γραμματοσειρά, ετικέτα&#10;&#10;Περιγραφή που δημιουργήθηκε αυτόματα">
            <a:extLst>
              <a:ext uri="{FF2B5EF4-FFF2-40B4-BE49-F238E27FC236}">
                <a16:creationId xmlns:a16="http://schemas.microsoft.com/office/drawing/2014/main" id="{D336D32F-D6E7-A4A9-7446-CF54C232E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65" y="1874521"/>
            <a:ext cx="1101963" cy="11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82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 descr="Εικόνα που περιέχει κύκλος, Σκοπευτική τοξοβολία, τοξοβολία&#10;&#10;Περιγραφή που δημιουργήθηκε αυτόματα">
            <a:extLst>
              <a:ext uri="{FF2B5EF4-FFF2-40B4-BE49-F238E27FC236}">
                <a16:creationId xmlns:a16="http://schemas.microsoft.com/office/drawing/2014/main" id="{62B97814-AB53-D874-C58F-6084FC7E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36" y="1198713"/>
            <a:ext cx="4691547" cy="469154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8B3CD83-A4E2-111B-471D-CA837AD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ΣΥνδεση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ΑγοραστΩν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ΕπιχειρΗσεων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564618-E138-0195-5CBA-F6AB3DEE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856" y="2237030"/>
            <a:ext cx="8971344" cy="3981655"/>
          </a:xfrm>
        </p:spPr>
        <p:txBody>
          <a:bodyPr/>
          <a:lstStyle/>
          <a:p>
            <a:r>
              <a:rPr lang="el-GR" b="0" i="0" dirty="0">
                <a:solidFill>
                  <a:srgbClr val="D1D5DB"/>
                </a:solidFill>
                <a:effectLst/>
                <a:latin typeface="Söhne"/>
              </a:rPr>
              <a:t>Οφέλη για τις Επιχειρήσεις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5FCFA4-EF90-8122-347C-50AB5397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29D007-5606-4184-6BBF-13C7765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39A1A8-CD8C-6409-9AFB-D77DEAD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4</a:t>
            </a:fld>
            <a:endParaRPr lang="en-US"/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C635FA40-A572-68B4-C4D7-17E654C4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5379720" y="891538"/>
            <a:ext cx="5074922" cy="5074922"/>
          </a:xfrm>
          <a:prstGeom prst="rect">
            <a:avLst/>
          </a:prstGeom>
        </p:spPr>
      </p:pic>
      <p:pic>
        <p:nvPicPr>
          <p:cNvPr id="13" name="Εικόνα 12" descr="Εικόνα που περιέχει κείμενο, λογότυπο, γραμματοσειρά, ετικέτα&#10;&#10;Περιγραφή που δημιουργήθηκε αυτόματα">
            <a:extLst>
              <a:ext uri="{FF2B5EF4-FFF2-40B4-BE49-F238E27FC236}">
                <a16:creationId xmlns:a16="http://schemas.microsoft.com/office/drawing/2014/main" id="{F9BE39A1-8184-59E8-E645-60C34191E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2132508"/>
            <a:ext cx="757982" cy="757982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γραμματοσειρά, γραφικά, σύμβολο&#10;&#10;Περιγραφή που δημιουργήθηκε αυτόματα">
            <a:extLst>
              <a:ext uri="{FF2B5EF4-FFF2-40B4-BE49-F238E27FC236}">
                <a16:creationId xmlns:a16="http://schemas.microsoft.com/office/drawing/2014/main" id="{87F82F5F-60E3-F20F-7981-4A191206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6" y="1938171"/>
            <a:ext cx="1086383" cy="10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361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98A735-B773-A1BC-4363-2E849ACE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 i="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Ανάγκη της Αγοράς: </a:t>
            </a:r>
            <a:endParaRPr lang="en-US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4FBD4D-DF16-8EDD-455C-B070D80F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Εξήγηση της ανάγκης για τη σύνδεση των χρηστών με παρόμοια ενδιαφέροντα αγορών και την παροχή στις επιχειρήσεις δεδομένων κίνησης της αγοράς</a:t>
            </a:r>
          </a:p>
          <a:p>
            <a:r>
              <a:rPr lang="el-GR" dirty="0"/>
              <a:t>Επισήμανση της δυνατότητας για τους χρήστες να λαμβάνουν καλύτερες προσφορές ως ομάδα και για τις επιχειρήσεις να πουλούν μεγάλες ποσότητες προϊόντων σε μια προσφορά</a:t>
            </a:r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BC9564F-E981-1589-6C20-C2745236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0844DC2-E740-CD78-981C-3EB1318D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95282AB-9C57-5F7A-7FE2-2D34B612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Κύρια Χαρακτηριστικά του 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F1CD1D-E023-0504-56D7-45583550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6</a:t>
            </a:fld>
            <a:endParaRPr lang="en-US"/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72AE4F96-C76C-604D-9A5D-C3A70BADB137}"/>
              </a:ext>
            </a:extLst>
          </p:cNvPr>
          <p:cNvSpPr/>
          <p:nvPr/>
        </p:nvSpPr>
        <p:spPr>
          <a:xfrm>
            <a:off x="3657600" y="1539240"/>
            <a:ext cx="4937760" cy="4816605"/>
          </a:xfrm>
          <a:prstGeom prst="ellipse">
            <a:avLst/>
          </a:prstGeom>
          <a:gradFill flip="none" rotWithShape="1">
            <a:gsLst>
              <a:gs pos="32000">
                <a:schemeClr val="accent1">
                  <a:lumMod val="75000"/>
                </a:schemeClr>
              </a:gs>
              <a:gs pos="0">
                <a:srgbClr val="FFC000"/>
              </a:gs>
              <a:gs pos="70000">
                <a:schemeClr val="accent6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Ελεύθερη σχεδίαση: Σχήμα 16">
            <a:extLst>
              <a:ext uri="{FF2B5EF4-FFF2-40B4-BE49-F238E27FC236}">
                <a16:creationId xmlns:a16="http://schemas.microsoft.com/office/drawing/2014/main" id="{4B086562-75AB-6A2D-89CE-C842D4C8F5FF}"/>
              </a:ext>
            </a:extLst>
          </p:cNvPr>
          <p:cNvSpPr/>
          <p:nvPr/>
        </p:nvSpPr>
        <p:spPr>
          <a:xfrm>
            <a:off x="3215640" y="1295400"/>
            <a:ext cx="5547360" cy="5181600"/>
          </a:xfrm>
          <a:custGeom>
            <a:avLst/>
            <a:gdLst>
              <a:gd name="connsiteX0" fmla="*/ 1699047 w 5547360"/>
              <a:gd name="connsiteY0" fmla="*/ 786390 h 5181600"/>
              <a:gd name="connsiteX1" fmla="*/ 1115995 w 5547360"/>
              <a:gd name="connsiteY1" fmla="*/ 1369442 h 5181600"/>
              <a:gd name="connsiteX2" fmla="*/ 1115995 w 5547360"/>
              <a:gd name="connsiteY2" fmla="*/ 3937643 h 5181600"/>
              <a:gd name="connsiteX3" fmla="*/ 1699047 w 5547360"/>
              <a:gd name="connsiteY3" fmla="*/ 4520695 h 5181600"/>
              <a:gd name="connsiteX4" fmla="*/ 4031183 w 5547360"/>
              <a:gd name="connsiteY4" fmla="*/ 4520695 h 5181600"/>
              <a:gd name="connsiteX5" fmla="*/ 4614235 w 5547360"/>
              <a:gd name="connsiteY5" fmla="*/ 3937643 h 5181600"/>
              <a:gd name="connsiteX6" fmla="*/ 4614235 w 5547360"/>
              <a:gd name="connsiteY6" fmla="*/ 1369442 h 5181600"/>
              <a:gd name="connsiteX7" fmla="*/ 4031183 w 5547360"/>
              <a:gd name="connsiteY7" fmla="*/ 786390 h 5181600"/>
              <a:gd name="connsiteX8" fmla="*/ 0 w 5547360"/>
              <a:gd name="connsiteY8" fmla="*/ 0 h 5181600"/>
              <a:gd name="connsiteX9" fmla="*/ 5547360 w 5547360"/>
              <a:gd name="connsiteY9" fmla="*/ 0 h 5181600"/>
              <a:gd name="connsiteX10" fmla="*/ 5547360 w 5547360"/>
              <a:gd name="connsiteY10" fmla="*/ 5181600 h 5181600"/>
              <a:gd name="connsiteX11" fmla="*/ 0 w 5547360"/>
              <a:gd name="connsiteY11" fmla="*/ 518160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7360" h="5181600">
                <a:moveTo>
                  <a:pt x="1699047" y="786390"/>
                </a:moveTo>
                <a:cubicBezTo>
                  <a:pt x="1377036" y="786390"/>
                  <a:pt x="1115995" y="1047431"/>
                  <a:pt x="1115995" y="1369442"/>
                </a:cubicBezTo>
                <a:lnTo>
                  <a:pt x="1115995" y="3937643"/>
                </a:lnTo>
                <a:cubicBezTo>
                  <a:pt x="1115995" y="4259654"/>
                  <a:pt x="1377036" y="4520695"/>
                  <a:pt x="1699047" y="4520695"/>
                </a:cubicBezTo>
                <a:lnTo>
                  <a:pt x="4031183" y="4520695"/>
                </a:lnTo>
                <a:cubicBezTo>
                  <a:pt x="4353194" y="4520695"/>
                  <a:pt x="4614235" y="4259654"/>
                  <a:pt x="4614235" y="3937643"/>
                </a:cubicBezTo>
                <a:lnTo>
                  <a:pt x="4614235" y="1369442"/>
                </a:lnTo>
                <a:cubicBezTo>
                  <a:pt x="4614235" y="1047431"/>
                  <a:pt x="4353194" y="786390"/>
                  <a:pt x="4031183" y="786390"/>
                </a:cubicBezTo>
                <a:close/>
                <a:moveTo>
                  <a:pt x="0" y="0"/>
                </a:moveTo>
                <a:lnTo>
                  <a:pt x="5547360" y="0"/>
                </a:lnTo>
                <a:lnTo>
                  <a:pt x="5547360" y="5181600"/>
                </a:lnTo>
                <a:lnTo>
                  <a:pt x="0" y="5181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Ορθογώνιο: Στρογγύλεμα γωνιών 14">
            <a:extLst>
              <a:ext uri="{FF2B5EF4-FFF2-40B4-BE49-F238E27FC236}">
                <a16:creationId xmlns:a16="http://schemas.microsoft.com/office/drawing/2014/main" id="{6E7F664C-1841-79BA-82AB-EEFEE0A7C78D}"/>
              </a:ext>
            </a:extLst>
          </p:cNvPr>
          <p:cNvSpPr/>
          <p:nvPr/>
        </p:nvSpPr>
        <p:spPr>
          <a:xfrm>
            <a:off x="4501962" y="2188061"/>
            <a:ext cx="3157587" cy="35189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Αναζήτηση Προϊόντων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Λίστα Επιθυμητών Ειδοποιήσεις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Συμμετοχή και αγορά προσφορών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Στατιστικά κίνησης αγοράς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B43ADA3B-EC4A-0691-38F5-71B21B84506D}"/>
              </a:ext>
            </a:extLst>
          </p:cNvPr>
          <p:cNvSpPr/>
          <p:nvPr/>
        </p:nvSpPr>
        <p:spPr>
          <a:xfrm>
            <a:off x="8159262" y="1032069"/>
            <a:ext cx="4032738" cy="10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Βαση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δεδομενων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pic>
        <p:nvPicPr>
          <p:cNvPr id="13" name="Εικόνα 12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86715CC-6AC3-AB10-C228-7DE1EF47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95" y="1327991"/>
            <a:ext cx="7230302" cy="4798237"/>
          </a:xfrm>
          <a:prstGeom prst="rect">
            <a:avLst/>
          </a:prstGeom>
        </p:spPr>
      </p:pic>
      <p:pic>
        <p:nvPicPr>
          <p:cNvPr id="14" name="Εικόνα 13" descr="Εικόνα που περιέχει στιγμιότυπο οθόνης, κείμεν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12B97175-4710-8922-CC49-8E902AB96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94" y="1327739"/>
            <a:ext cx="7230302" cy="4798237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79DE2810-7F3A-C0B8-736E-8D4BD0336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96" y="1327991"/>
            <a:ext cx="7230302" cy="4798237"/>
          </a:xfrm>
          <a:prstGeom prst="rect">
            <a:avLst/>
          </a:prstGeom>
        </p:spPr>
      </p:pic>
      <p:pic>
        <p:nvPicPr>
          <p:cNvPr id="8" name="Θέση περιεχομένου 7" descr="Εικόνα που περιέχει στιγμιότυπο οθόνης, κείμενο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3599EB2-74B7-9DFC-3855-AA7517A9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97" y="1327993"/>
            <a:ext cx="7230301" cy="4798236"/>
          </a:xfrm>
        </p:spPr>
      </p:pic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908A075F-5D10-866B-29CB-0BD5E2ACE3ED}"/>
              </a:ext>
            </a:extLst>
          </p:cNvPr>
          <p:cNvSpPr/>
          <p:nvPr/>
        </p:nvSpPr>
        <p:spPr>
          <a:xfrm>
            <a:off x="0" y="6126228"/>
            <a:ext cx="12192000" cy="7317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Υπλγος</a:t>
            </a:r>
            <a:r>
              <a:rPr lang="el-GR" dirty="0"/>
              <a:t>(ΠΒ) Σωτηρίου Δημήτριος, </a:t>
            </a:r>
            <a:r>
              <a:rPr lang="el-GR" dirty="0" err="1"/>
              <a:t>Υπλγος</a:t>
            </a:r>
            <a:r>
              <a:rPr lang="el-GR" dirty="0"/>
              <a:t>(ΠΒ) Καραγιάννης Α. Αλέξανδρος. ΣΠΗΥ 141η Ε.Σ.</a:t>
            </a:r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Θέση περιεχομένου 7" descr="Εικόνα που περιέχει στιγμιότυπο οθόνης, κείμενο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3599EB2-74B7-9DFC-3855-AA7517A9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7" y="1947752"/>
            <a:ext cx="11355823" cy="7536051"/>
          </a:xfrm>
        </p:spPr>
      </p:pic>
      <p:pic>
        <p:nvPicPr>
          <p:cNvPr id="9" name="Εικόνα 8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6B77E4AA-5EEA-022D-2203-22D0760A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5" y="1947750"/>
            <a:ext cx="11355824" cy="7536053"/>
          </a:xfrm>
          <a:prstGeom prst="rect">
            <a:avLst/>
          </a:prstGeom>
        </p:spPr>
      </p:pic>
      <p:pic>
        <p:nvPicPr>
          <p:cNvPr id="10" name="Εικόνα 9" descr="Εικόνα που περιέχει στιγμιότυπο οθόνης, κείμεν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5C00D28-2D59-A4C4-FDEC-F04E6DDD2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4" y="1947498"/>
            <a:ext cx="11355824" cy="7536053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8BA661D2-748E-4794-F003-EAE825E44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76" y="1947750"/>
            <a:ext cx="11355824" cy="7536053"/>
          </a:xfrm>
          <a:prstGeom prst="rect">
            <a:avLst/>
          </a:prstGeom>
        </p:spPr>
      </p:pic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12575F64-8D4E-9E36-A369-83413A6E397B}"/>
              </a:ext>
            </a:extLst>
          </p:cNvPr>
          <p:cNvSpPr/>
          <p:nvPr/>
        </p:nvSpPr>
        <p:spPr>
          <a:xfrm>
            <a:off x="2625969" y="1032069"/>
            <a:ext cx="9566031" cy="10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Βαση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δεδομενων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ACF33C4-0C40-E4CF-0802-ECC916849026}"/>
              </a:ext>
            </a:extLst>
          </p:cNvPr>
          <p:cNvSpPr/>
          <p:nvPr/>
        </p:nvSpPr>
        <p:spPr>
          <a:xfrm>
            <a:off x="0" y="6126228"/>
            <a:ext cx="12192000" cy="7317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0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9B3AFC33-78A2-A921-CE8A-A5AD9B261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032573"/>
            <a:ext cx="11355824" cy="7536053"/>
          </a:xfrm>
          <a:prstGeom prst="rect">
            <a:avLst/>
          </a:prstGeom>
        </p:spPr>
      </p:pic>
      <p:pic>
        <p:nvPicPr>
          <p:cNvPr id="13" name="Εικόνα 12" descr="Εικόνα που περιέχει στιγμιότυπο οθόνης, κείμενο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B8D5017-086E-B897-442A-F905D5F17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032321"/>
            <a:ext cx="11355824" cy="7536053"/>
          </a:xfrm>
          <a:prstGeom prst="rect">
            <a:avLst/>
          </a:prstGeom>
        </p:spPr>
      </p:pic>
      <p:pic>
        <p:nvPicPr>
          <p:cNvPr id="14" name="Θέση περιεχομένου 7" descr="Εικόνα που περιέχει στιγμιότυπο οθόνης, κείμενο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36712B5B-CE84-B43C-B434-69100E2D4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1032575"/>
            <a:ext cx="11355823" cy="7536051"/>
          </a:xfrm>
          <a:prstGeom prst="rect">
            <a:avLst/>
          </a:prstGeom>
        </p:spPr>
      </p:pic>
      <p:pic>
        <p:nvPicPr>
          <p:cNvPr id="15" name="Εικόνα 14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8E0A53E-FF78-859E-6A6A-B8B66988F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32573"/>
            <a:ext cx="11355824" cy="7536053"/>
          </a:xfrm>
          <a:prstGeom prst="rect">
            <a:avLst/>
          </a:prstGeom>
        </p:spPr>
      </p:pic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0D63C28B-D233-268E-5D7D-111EE02B2027}"/>
              </a:ext>
            </a:extLst>
          </p:cNvPr>
          <p:cNvSpPr/>
          <p:nvPr/>
        </p:nvSpPr>
        <p:spPr>
          <a:xfrm>
            <a:off x="2625969" y="1032069"/>
            <a:ext cx="9566031" cy="10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90E0-9E9A-C772-A2DC-E8B941D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Βαση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 err="1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δεδομενων</a:t>
            </a:r>
            <a:b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l-GR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Buy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BA445835-DB12-4DC8-9A73-F486A0FB0146}"/>
              </a:ext>
            </a:extLst>
          </p:cNvPr>
          <p:cNvSpPr/>
          <p:nvPr/>
        </p:nvSpPr>
        <p:spPr>
          <a:xfrm>
            <a:off x="0" y="6126228"/>
            <a:ext cx="12192000" cy="7317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8712324-5234-377E-68AD-C39E25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28/06/2023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BD2EFD8-4CE7-912F-CD16-9BE73E9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Υπλγος(ΠΒ) Σωτηρίου Δημήτριος, Υπλγος(ΠΒ) Καραγιάννης Α. Αλέξανδρος. ΣΠΗΥ 141η Ε.Σ.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F078A6-6F10-B717-A642-2F491068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7414-13AA-49EE-BACF-30B1D07F9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6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ΙΧΝΟΣ ΑΤΜΟΥ">
  <a:themeElements>
    <a:clrScheme name="ΙΧΝΟΣ ΑΤΜΟΥ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ΙΧΝΟΣ ΑΤΜΟΥ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ΧΝΟΣ ΑΤΜΟΥ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TM04033937[[fn=ΙΧΝΟΣ ΑΤΜΟΥ]]</Template>
  <TotalTime>771</TotalTime>
  <Words>876</Words>
  <Application>Microsoft Office PowerPoint</Application>
  <PresentationFormat>Ευρεία οθόνη</PresentationFormat>
  <Paragraphs>227</Paragraphs>
  <Slides>19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Century Gothic</vt:lpstr>
      <vt:lpstr>Söhne</vt:lpstr>
      <vt:lpstr>ΙΧΝΟΣ ΑΤΜΟΥ</vt:lpstr>
      <vt:lpstr>GROUP BUY</vt:lpstr>
      <vt:lpstr>ΣΥνδεση ΑγοραστΩν &amp; ΕπιχειρΗσεων:</vt:lpstr>
      <vt:lpstr>ΣΥνδεση ΑγοραστΩν &amp; ΕπιχειρΗσεων:</vt:lpstr>
      <vt:lpstr>ΣΥνδεση ΑγοραστΩν &amp; ΕπιχειρΗσεων:</vt:lpstr>
      <vt:lpstr>Ανάγκη της Αγοράς: </vt:lpstr>
      <vt:lpstr>Κύρια Χαρακτηριστικά του  Group Buy</vt:lpstr>
      <vt:lpstr>Βαση δεδομενων Group Buy</vt:lpstr>
      <vt:lpstr>Βαση δεδομενων Group Buy</vt:lpstr>
      <vt:lpstr>Βαση δεδομενων Group Buy</vt:lpstr>
      <vt:lpstr>Βαση δεδομενων Group Buy</vt:lpstr>
      <vt:lpstr>Διεπαφη Ιστου &amp;  Κινητης Συσκευης</vt:lpstr>
      <vt:lpstr>Ειδοποιησεις &amp; Λιστα Επιθυμητών</vt:lpstr>
      <vt:lpstr>Προσφορες Επιχειρησεων</vt:lpstr>
      <vt:lpstr>Διαδικασια Συμμετοχης  σε Προσφορες</vt:lpstr>
      <vt:lpstr>Τεχνολογιες και Εργαλεια</vt:lpstr>
      <vt:lpstr>Τεχνολογιες και Εργαλεια</vt:lpstr>
      <vt:lpstr>Τεχνολογιες και Εργαλεια</vt:lpstr>
      <vt:lpstr>Τεχνολογιες και Εργαλεια</vt:lpstr>
      <vt:lpstr>Μελλοντικες Βελτιωσεις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BUY</dc:title>
  <dc:creator>alexander karagiannis</dc:creator>
  <cp:lastModifiedBy>alexander karagiannis</cp:lastModifiedBy>
  <cp:revision>2</cp:revision>
  <dcterms:created xsi:type="dcterms:W3CDTF">2023-06-25T10:11:05Z</dcterms:created>
  <dcterms:modified xsi:type="dcterms:W3CDTF">2023-06-26T10:58:11Z</dcterms:modified>
</cp:coreProperties>
</file>