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78" r:id="rId4"/>
    <p:sldId id="279" r:id="rId5"/>
    <p:sldId id="280" r:id="rId6"/>
    <p:sldId id="286" r:id="rId7"/>
    <p:sldId id="293" r:id="rId8"/>
    <p:sldId id="281" r:id="rId9"/>
    <p:sldId id="294" r:id="rId10"/>
    <p:sldId id="296" r:id="rId11"/>
    <p:sldId id="285" r:id="rId12"/>
    <p:sldId id="269" r:id="rId13"/>
    <p:sldId id="283" r:id="rId14"/>
    <p:sldId id="284" r:id="rId15"/>
    <p:sldId id="282" r:id="rId16"/>
    <p:sldId id="275" r:id="rId17"/>
    <p:sldId id="276" r:id="rId18"/>
    <p:sldId id="277" r:id="rId19"/>
    <p:sldId id="292" r:id="rId20"/>
  </p:sldIdLst>
  <p:sldSz cx="12192000" cy="6858000"/>
  <p:notesSz cx="701675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19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showGuides="1">
      <p:cViewPr varScale="1">
        <p:scale>
          <a:sx n="111" d="100"/>
          <a:sy n="111" d="100"/>
        </p:scale>
        <p:origin x="396" y="102"/>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CFD8-1299-4F93-AECF-2BCE0DC29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06F12B-CAA6-4B11-AE37-9DD18F691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34C802-C99C-4942-BB51-C705B2C6C4F8}"/>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5" name="Footer Placeholder 4">
            <a:extLst>
              <a:ext uri="{FF2B5EF4-FFF2-40B4-BE49-F238E27FC236}">
                <a16:creationId xmlns:a16="http://schemas.microsoft.com/office/drawing/2014/main" id="{EABC27C5-FD8C-483F-89C1-218ED4C07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DD7C6-3515-4AF2-AF13-925F280D905A}"/>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1809623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C836-19E9-425F-9BAB-ACCAEFC28F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322D95-5B9C-4ABF-ABC7-C7A1D5566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CE3E9-675F-4A92-9019-049A355F2D2F}"/>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5" name="Footer Placeholder 4">
            <a:extLst>
              <a:ext uri="{FF2B5EF4-FFF2-40B4-BE49-F238E27FC236}">
                <a16:creationId xmlns:a16="http://schemas.microsoft.com/office/drawing/2014/main" id="{E1B9953A-A518-4F5E-A61C-5A9AAEB2D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8B419-621C-4F7D-881E-C24E0AE7E7A7}"/>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131512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208EA-8051-4141-96D7-0A0A929A1B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6D70FF-9A5B-4B9C-A3FD-BABE1945C6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87410-A737-4BA0-A8CD-6CDBE53D0414}"/>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5" name="Footer Placeholder 4">
            <a:extLst>
              <a:ext uri="{FF2B5EF4-FFF2-40B4-BE49-F238E27FC236}">
                <a16:creationId xmlns:a16="http://schemas.microsoft.com/office/drawing/2014/main" id="{96ABFF76-5BA4-40C7-880E-9DF5D4A14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ABCF7-9AF0-4A93-A30F-0D0FE11D8599}"/>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366954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D5A4-107C-4737-BDDA-F95BAB250E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CC3A29-9152-4ACF-BFA7-216056423D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615A3-BED6-4D56-9FA2-C0413DEDDB96}"/>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5" name="Footer Placeholder 4">
            <a:extLst>
              <a:ext uri="{FF2B5EF4-FFF2-40B4-BE49-F238E27FC236}">
                <a16:creationId xmlns:a16="http://schemas.microsoft.com/office/drawing/2014/main" id="{68DF318A-A971-4526-9DF9-73E4509A9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DC87E-4472-478E-BE19-E97265D1170B}"/>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83041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36DA-9DBD-406D-99A0-B437BB697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4AE0F-9CB2-4EC2-B75C-0F2E9BA64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361BB8-2DB9-4D04-B4F3-E15DA3B12DD1}"/>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5" name="Footer Placeholder 4">
            <a:extLst>
              <a:ext uri="{FF2B5EF4-FFF2-40B4-BE49-F238E27FC236}">
                <a16:creationId xmlns:a16="http://schemas.microsoft.com/office/drawing/2014/main" id="{80F08223-8916-46F6-9AEB-E6C953270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BDFF9-314E-4EE2-89DA-6599D8712A22}"/>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5454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93C0-8206-4D9D-8961-976CA97EB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A6898-2426-4D40-8A75-73440F62FA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6F28C9-7084-430A-B42A-2877BD044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D07DA9-8C52-4852-8062-9A8A2C474509}"/>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6" name="Footer Placeholder 5">
            <a:extLst>
              <a:ext uri="{FF2B5EF4-FFF2-40B4-BE49-F238E27FC236}">
                <a16:creationId xmlns:a16="http://schemas.microsoft.com/office/drawing/2014/main" id="{0373ECC2-6E94-407F-97B0-0ADF562F2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693EE-43A6-418B-B3F3-A22EB2C858D4}"/>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4977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C845-B6A8-4C47-883D-6BF62C464B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43F5A0-AE74-4782-B256-F17BC2405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0D2C1-456C-4C0D-A06D-3E9E99D325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20CC1B-E739-438C-8D06-F4FD93F70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7776C5-DB3A-4DC7-B3C7-4026DE4E85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F81947-37E6-4BFC-81F1-F22F708F29CF}"/>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8" name="Footer Placeholder 7">
            <a:extLst>
              <a:ext uri="{FF2B5EF4-FFF2-40B4-BE49-F238E27FC236}">
                <a16:creationId xmlns:a16="http://schemas.microsoft.com/office/drawing/2014/main" id="{E80231C4-075D-45ED-93CE-76E1FDCB9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A5225-0A62-4400-84D8-07B71FACFAC0}"/>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306064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A767-49F9-49DF-B9B4-8B98EA2B76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E1637-EE42-4133-852F-867F9D2286E1}"/>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4" name="Footer Placeholder 3">
            <a:extLst>
              <a:ext uri="{FF2B5EF4-FFF2-40B4-BE49-F238E27FC236}">
                <a16:creationId xmlns:a16="http://schemas.microsoft.com/office/drawing/2014/main" id="{A5ACD263-DA92-458C-99F3-E3C7CC2E41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0A5F3C-E75C-45EC-9715-A32116C3D12D}"/>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51376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10FDE-B14E-43F6-A927-D72263B936B8}"/>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3" name="Footer Placeholder 2">
            <a:extLst>
              <a:ext uri="{FF2B5EF4-FFF2-40B4-BE49-F238E27FC236}">
                <a16:creationId xmlns:a16="http://schemas.microsoft.com/office/drawing/2014/main" id="{33BB4412-10E8-4FD2-B3E6-4BBA94DF09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713B20-A139-41E0-8CC8-E6EF5BC9F258}"/>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10283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4369-5D26-4221-A63A-8CF310391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2415CC-CBC3-4E31-9E30-08A0C2B6D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BEF95D-E6D9-4AC1-BF00-633A113F9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149F3-0A8A-449C-B2D4-15BEAE349BB2}"/>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6" name="Footer Placeholder 5">
            <a:extLst>
              <a:ext uri="{FF2B5EF4-FFF2-40B4-BE49-F238E27FC236}">
                <a16:creationId xmlns:a16="http://schemas.microsoft.com/office/drawing/2014/main" id="{CA9CCDF4-8D7E-4AAE-8FBF-E2452539E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2DFD7-7D8A-49EE-B001-DF21462A7D76}"/>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3370199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EBC4-522F-41FD-8607-FEBF938F2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C28524-5C76-41BE-995A-D8FE84D25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1DA61C-4046-44DC-AB97-A2F52AD18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16719-29A0-4BFF-9E7E-C437015ABA24}"/>
              </a:ext>
            </a:extLst>
          </p:cNvPr>
          <p:cNvSpPr>
            <a:spLocks noGrp="1"/>
          </p:cNvSpPr>
          <p:nvPr>
            <p:ph type="dt" sz="half" idx="10"/>
          </p:nvPr>
        </p:nvSpPr>
        <p:spPr/>
        <p:txBody>
          <a:bodyPr/>
          <a:lstStyle/>
          <a:p>
            <a:fld id="{1003A4E9-F515-4973-8E4F-A788182329DA}" type="datetimeFigureOut">
              <a:rPr lang="en-US" smtClean="0"/>
              <a:t>4/14/2024</a:t>
            </a:fld>
            <a:endParaRPr lang="en-US"/>
          </a:p>
        </p:txBody>
      </p:sp>
      <p:sp>
        <p:nvSpPr>
          <p:cNvPr id="6" name="Footer Placeholder 5">
            <a:extLst>
              <a:ext uri="{FF2B5EF4-FFF2-40B4-BE49-F238E27FC236}">
                <a16:creationId xmlns:a16="http://schemas.microsoft.com/office/drawing/2014/main" id="{DF18EA7E-AEC7-42D0-8493-1C95A156D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7250E-1342-4CBF-911D-863897C901AA}"/>
              </a:ext>
            </a:extLst>
          </p:cNvPr>
          <p:cNvSpPr>
            <a:spLocks noGrp="1"/>
          </p:cNvSpPr>
          <p:nvPr>
            <p:ph type="sldNum" sz="quarter" idx="12"/>
          </p:nvPr>
        </p:nvSpPr>
        <p:spPr/>
        <p:txBody>
          <a:bodyPr/>
          <a:lstStyle/>
          <a:p>
            <a:fld id="{33DA5971-9FC8-420C-B121-AA2341B26DF9}" type="slidenum">
              <a:rPr lang="en-US" smtClean="0"/>
              <a:t>‹#›</a:t>
            </a:fld>
            <a:endParaRPr lang="en-US"/>
          </a:p>
        </p:txBody>
      </p:sp>
    </p:spTree>
    <p:extLst>
      <p:ext uri="{BB962C8B-B14F-4D97-AF65-F5344CB8AC3E}">
        <p14:creationId xmlns:p14="http://schemas.microsoft.com/office/powerpoint/2010/main" val="84196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01F09-48F2-43A3-B804-D31F443C1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4987F5-83B7-4E0E-B606-18452AB18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40AFE-9D8F-4B5E-A662-0DAA2C64E1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3A4E9-F515-4973-8E4F-A788182329DA}" type="datetimeFigureOut">
              <a:rPr lang="en-US" smtClean="0"/>
              <a:t>4/14/2024</a:t>
            </a:fld>
            <a:endParaRPr lang="en-US"/>
          </a:p>
        </p:txBody>
      </p:sp>
      <p:sp>
        <p:nvSpPr>
          <p:cNvPr id="5" name="Footer Placeholder 4">
            <a:extLst>
              <a:ext uri="{FF2B5EF4-FFF2-40B4-BE49-F238E27FC236}">
                <a16:creationId xmlns:a16="http://schemas.microsoft.com/office/drawing/2014/main" id="{D42C897E-462A-4A64-8F40-18F5A5C8A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F72D37-A4D7-4E31-83BE-7E2D02DB7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A5971-9FC8-420C-B121-AA2341B26DF9}" type="slidenum">
              <a:rPr lang="en-US" smtClean="0"/>
              <a:t>‹#›</a:t>
            </a:fld>
            <a:endParaRPr lang="en-US"/>
          </a:p>
        </p:txBody>
      </p:sp>
    </p:spTree>
    <p:extLst>
      <p:ext uri="{BB962C8B-B14F-4D97-AF65-F5344CB8AC3E}">
        <p14:creationId xmlns:p14="http://schemas.microsoft.com/office/powerpoint/2010/main" val="363551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hyperlink" Target="https://www.microsoft.com/en-ca/download/details.aspx?id=5004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DA95-3BE3-438D-8586-9833CE85AD0F}"/>
              </a:ext>
            </a:extLst>
          </p:cNvPr>
          <p:cNvSpPr>
            <a:spLocks noGrp="1"/>
          </p:cNvSpPr>
          <p:nvPr>
            <p:ph type="ctrTitle"/>
          </p:nvPr>
        </p:nvSpPr>
        <p:spPr>
          <a:xfrm>
            <a:off x="6539453" y="679305"/>
            <a:ext cx="5244054" cy="2491734"/>
          </a:xfrm>
        </p:spPr>
        <p:txBody>
          <a:bodyPr>
            <a:normAutofit/>
          </a:bodyPr>
          <a:lstStyle/>
          <a:p>
            <a:pPr algn="l"/>
            <a:r>
              <a:rPr lang="en-US" dirty="0">
                <a:solidFill>
                  <a:srgbClr val="C00000"/>
                </a:solidFill>
              </a:rPr>
              <a:t>Database</a:t>
            </a:r>
            <a:br>
              <a:rPr lang="en-US" dirty="0">
                <a:solidFill>
                  <a:srgbClr val="C00000"/>
                </a:solidFill>
              </a:rPr>
            </a:br>
            <a:r>
              <a:rPr lang="en-US" dirty="0">
                <a:solidFill>
                  <a:srgbClr val="C00000"/>
                </a:solidFill>
              </a:rPr>
              <a:t>Start Here</a:t>
            </a:r>
            <a:br>
              <a:rPr lang="en-US" dirty="0">
                <a:solidFill>
                  <a:srgbClr val="C00000"/>
                </a:solidFill>
              </a:rPr>
            </a:br>
            <a:r>
              <a:rPr lang="en-US" sz="1800" dirty="0">
                <a:solidFill>
                  <a:srgbClr val="C00000"/>
                </a:solidFill>
              </a:rPr>
              <a:t>v3</a:t>
            </a:r>
          </a:p>
        </p:txBody>
      </p:sp>
      <p:pic>
        <p:nvPicPr>
          <p:cNvPr id="3" name="Picture 2">
            <a:extLst>
              <a:ext uri="{FF2B5EF4-FFF2-40B4-BE49-F238E27FC236}">
                <a16:creationId xmlns:a16="http://schemas.microsoft.com/office/drawing/2014/main" id="{9648BE34-35D9-4E13-8609-0A85AE2E729C}"/>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0"/>
            <a:ext cx="6096000" cy="6857990"/>
          </a:xfrm>
          <a:prstGeom prst="rect">
            <a:avLst/>
          </a:prstGeom>
        </p:spPr>
      </p:pic>
      <p:sp>
        <p:nvSpPr>
          <p:cNvPr id="4" name="Subtitle 2">
            <a:extLst>
              <a:ext uri="{FF2B5EF4-FFF2-40B4-BE49-F238E27FC236}">
                <a16:creationId xmlns:a16="http://schemas.microsoft.com/office/drawing/2014/main" id="{6B6F2BAF-F441-40FE-9ED3-5CEABA29B0EF}"/>
              </a:ext>
            </a:extLst>
          </p:cNvPr>
          <p:cNvSpPr>
            <a:spLocks noGrp="1"/>
          </p:cNvSpPr>
          <p:nvPr>
            <p:ph type="subTitle" idx="1"/>
          </p:nvPr>
        </p:nvSpPr>
        <p:spPr>
          <a:xfrm>
            <a:off x="6729999" y="4455621"/>
            <a:ext cx="4829101" cy="484024"/>
          </a:xfrm>
        </p:spPr>
        <p:txBody>
          <a:bodyPr>
            <a:normAutofit/>
          </a:bodyPr>
          <a:lstStyle/>
          <a:p>
            <a:pPr algn="l"/>
            <a:r>
              <a:rPr lang="en-US" dirty="0"/>
              <a:t>Alan Lomax</a:t>
            </a:r>
          </a:p>
        </p:txBody>
      </p:sp>
    </p:spTree>
    <p:extLst>
      <p:ext uri="{BB962C8B-B14F-4D97-AF65-F5344CB8AC3E}">
        <p14:creationId xmlns:p14="http://schemas.microsoft.com/office/powerpoint/2010/main" val="351303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F833FF-CFC1-4B0D-B268-97C57D25254D}"/>
              </a:ext>
            </a:extLst>
          </p:cNvPr>
          <p:cNvPicPr>
            <a:picLocks noChangeAspect="1"/>
          </p:cNvPicPr>
          <p:nvPr/>
        </p:nvPicPr>
        <p:blipFill>
          <a:blip r:embed="rId2"/>
          <a:stretch>
            <a:fillRect/>
          </a:stretch>
        </p:blipFill>
        <p:spPr>
          <a:xfrm>
            <a:off x="906359" y="1804174"/>
            <a:ext cx="6803124" cy="4694745"/>
          </a:xfrm>
          <a:prstGeom prst="rect">
            <a:avLst/>
          </a:prstGeom>
        </p:spPr>
      </p:pic>
      <p:sp>
        <p:nvSpPr>
          <p:cNvPr id="2" name="Title 1">
            <a:extLst>
              <a:ext uri="{FF2B5EF4-FFF2-40B4-BE49-F238E27FC236}">
                <a16:creationId xmlns:a16="http://schemas.microsoft.com/office/drawing/2014/main" id="{56997BDE-68D0-479D-9363-CA59CB5A442E}"/>
              </a:ext>
            </a:extLst>
          </p:cNvPr>
          <p:cNvSpPr>
            <a:spLocks noGrp="1"/>
          </p:cNvSpPr>
          <p:nvPr>
            <p:ph type="title"/>
          </p:nvPr>
        </p:nvSpPr>
        <p:spPr>
          <a:xfrm>
            <a:off x="838200" y="365125"/>
            <a:ext cx="10515600" cy="515719"/>
          </a:xfrm>
        </p:spPr>
        <p:txBody>
          <a:bodyPr>
            <a:normAutofit fontScale="90000"/>
          </a:bodyPr>
          <a:lstStyle/>
          <a:p>
            <a:r>
              <a:rPr lang="en-US" dirty="0"/>
              <a:t>Locations and RFID</a:t>
            </a:r>
          </a:p>
        </p:txBody>
      </p:sp>
      <p:sp>
        <p:nvSpPr>
          <p:cNvPr id="6" name="TextBox 5">
            <a:extLst>
              <a:ext uri="{FF2B5EF4-FFF2-40B4-BE49-F238E27FC236}">
                <a16:creationId xmlns:a16="http://schemas.microsoft.com/office/drawing/2014/main" id="{D04514D3-CDC0-499D-9E4B-9BF9011CB511}"/>
              </a:ext>
            </a:extLst>
          </p:cNvPr>
          <p:cNvSpPr txBox="1"/>
          <p:nvPr/>
        </p:nvSpPr>
        <p:spPr>
          <a:xfrm>
            <a:off x="838200" y="880844"/>
            <a:ext cx="10814108" cy="923330"/>
          </a:xfrm>
          <a:prstGeom prst="rect">
            <a:avLst/>
          </a:prstGeom>
          <a:noFill/>
        </p:spPr>
        <p:txBody>
          <a:bodyPr wrap="square" rtlCol="0">
            <a:spAutoFit/>
          </a:bodyPr>
          <a:lstStyle/>
          <a:p>
            <a:r>
              <a:rPr lang="en-US" dirty="0"/>
              <a:t>Generally the RFID TAGs are mounted on your rolling stock. Aerials to read those tags are mounted under the rails. Each Aerial connects to a reader, and each reader to a Hub. Within the database all of this is defined as a ‘location’. Below a location has been defined and the tick box ‘Has RFID’ is selected. </a:t>
            </a:r>
          </a:p>
        </p:txBody>
      </p:sp>
      <p:sp>
        <p:nvSpPr>
          <p:cNvPr id="7" name="TextBox 6">
            <a:extLst>
              <a:ext uri="{FF2B5EF4-FFF2-40B4-BE49-F238E27FC236}">
                <a16:creationId xmlns:a16="http://schemas.microsoft.com/office/drawing/2014/main" id="{841C10EB-002D-411B-89EA-E3234E76F7DA}"/>
              </a:ext>
            </a:extLst>
          </p:cNvPr>
          <p:cNvSpPr txBox="1"/>
          <p:nvPr/>
        </p:nvSpPr>
        <p:spPr>
          <a:xfrm>
            <a:off x="7868872" y="1804174"/>
            <a:ext cx="3917659" cy="2862322"/>
          </a:xfrm>
          <a:prstGeom prst="rect">
            <a:avLst/>
          </a:prstGeom>
          <a:noFill/>
        </p:spPr>
        <p:txBody>
          <a:bodyPr wrap="square" rtlCol="0">
            <a:spAutoFit/>
          </a:bodyPr>
          <a:lstStyle/>
          <a:p>
            <a:r>
              <a:rPr lang="en-US" dirty="0"/>
              <a:t>Ticking “Has RFID” will unhide the fields that allows a Hub reader and Aerial to be selected which results in a particular sensor # according to the design of the StaRFIshRail system.</a:t>
            </a:r>
          </a:p>
          <a:p>
            <a:endParaRPr lang="en-US" dirty="0"/>
          </a:p>
          <a:p>
            <a:r>
              <a:rPr lang="en-US" dirty="0"/>
              <a:t>The Bottom line is a location can have a sensor associated with it and if it does this page will show the Scans Records for that location..</a:t>
            </a:r>
          </a:p>
        </p:txBody>
      </p:sp>
      <p:sp>
        <p:nvSpPr>
          <p:cNvPr id="8" name="Speech Bubble: Rectangle 7">
            <a:extLst>
              <a:ext uri="{FF2B5EF4-FFF2-40B4-BE49-F238E27FC236}">
                <a16:creationId xmlns:a16="http://schemas.microsoft.com/office/drawing/2014/main" id="{DBF09D82-E68B-466D-B43D-BB6C6A184057}"/>
              </a:ext>
            </a:extLst>
          </p:cNvPr>
          <p:cNvSpPr/>
          <p:nvPr/>
        </p:nvSpPr>
        <p:spPr>
          <a:xfrm>
            <a:off x="3593985" y="5128741"/>
            <a:ext cx="2540115" cy="620817"/>
          </a:xfrm>
          <a:prstGeom prst="wedgeRectCallout">
            <a:avLst>
              <a:gd name="adj1" fmla="val -44739"/>
              <a:gd name="adj2" fmla="val -9601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Now shows entity (which has the Tag with given UID)</a:t>
            </a:r>
          </a:p>
        </p:txBody>
      </p:sp>
    </p:spTree>
    <p:extLst>
      <p:ext uri="{BB962C8B-B14F-4D97-AF65-F5344CB8AC3E}">
        <p14:creationId xmlns:p14="http://schemas.microsoft.com/office/powerpoint/2010/main" val="297848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30B0-F63A-4CD4-8678-65A2658EF120}"/>
              </a:ext>
            </a:extLst>
          </p:cNvPr>
          <p:cNvSpPr>
            <a:spLocks noGrp="1"/>
          </p:cNvSpPr>
          <p:nvPr>
            <p:ph type="title"/>
          </p:nvPr>
        </p:nvSpPr>
        <p:spPr>
          <a:xfrm>
            <a:off x="838200" y="365125"/>
            <a:ext cx="10515600" cy="796701"/>
          </a:xfrm>
        </p:spPr>
        <p:txBody>
          <a:bodyPr vert="horz" lIns="91440" tIns="45720" rIns="91440" bIns="45720" rtlCol="0" anchor="ctr">
            <a:normAutofit/>
          </a:bodyPr>
          <a:lstStyle/>
          <a:p>
            <a:r>
              <a:rPr lang="en-US" dirty="0">
                <a:solidFill>
                  <a:srgbClr val="C00000"/>
                </a:solidFill>
              </a:rPr>
              <a:t>Additional Material</a:t>
            </a:r>
          </a:p>
        </p:txBody>
      </p:sp>
      <p:sp>
        <p:nvSpPr>
          <p:cNvPr id="3" name="Content Placeholder 2">
            <a:extLst>
              <a:ext uri="{FF2B5EF4-FFF2-40B4-BE49-F238E27FC236}">
                <a16:creationId xmlns:a16="http://schemas.microsoft.com/office/drawing/2014/main" id="{2F49B9DA-9C12-45F7-BA11-FDCC4628B8EA}"/>
              </a:ext>
            </a:extLst>
          </p:cNvPr>
          <p:cNvSpPr>
            <a:spLocks noGrp="1"/>
          </p:cNvSpPr>
          <p:nvPr>
            <p:ph idx="1"/>
          </p:nvPr>
        </p:nvSpPr>
        <p:spPr>
          <a:xfrm>
            <a:off x="838200" y="2732441"/>
            <a:ext cx="10515600" cy="1161827"/>
          </a:xfrm>
        </p:spPr>
        <p:txBody>
          <a:bodyPr>
            <a:normAutofit/>
          </a:bodyPr>
          <a:lstStyle/>
          <a:p>
            <a:pPr marL="0" indent="0">
              <a:buNone/>
            </a:pPr>
            <a:r>
              <a:rPr lang="en-US" dirty="0"/>
              <a:t>Additional material is FYI only</a:t>
            </a:r>
          </a:p>
        </p:txBody>
      </p:sp>
    </p:spTree>
    <p:extLst>
      <p:ext uri="{BB962C8B-B14F-4D97-AF65-F5344CB8AC3E}">
        <p14:creationId xmlns:p14="http://schemas.microsoft.com/office/powerpoint/2010/main" val="157916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7A2C-E6DD-4150-BE7E-9932202C6333}"/>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Database Main Table Design</a:t>
            </a:r>
          </a:p>
        </p:txBody>
      </p:sp>
      <p:sp>
        <p:nvSpPr>
          <p:cNvPr id="10" name="Rectangle: Single Corner Snipped 9">
            <a:extLst>
              <a:ext uri="{FF2B5EF4-FFF2-40B4-BE49-F238E27FC236}">
                <a16:creationId xmlns:a16="http://schemas.microsoft.com/office/drawing/2014/main" id="{D20F0175-C94C-41BD-8AF1-0755D4FE6A11}"/>
              </a:ext>
            </a:extLst>
          </p:cNvPr>
          <p:cNvSpPr/>
          <p:nvPr/>
        </p:nvSpPr>
        <p:spPr>
          <a:xfrm>
            <a:off x="507426" y="1103495"/>
            <a:ext cx="1647689"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TRAIN </a:t>
            </a:r>
            <a:r>
              <a:rPr lang="en-US" sz="1000" dirty="0">
                <a:solidFill>
                  <a:schemeClr val="tx1"/>
                </a:solidFill>
              </a:rPr>
              <a:t>(TR_ID)</a:t>
            </a:r>
          </a:p>
        </p:txBody>
      </p:sp>
      <p:sp>
        <p:nvSpPr>
          <p:cNvPr id="11" name="Rectangle: Single Corner Snipped 10">
            <a:extLst>
              <a:ext uri="{FF2B5EF4-FFF2-40B4-BE49-F238E27FC236}">
                <a16:creationId xmlns:a16="http://schemas.microsoft.com/office/drawing/2014/main" id="{6892D239-1EF9-4A42-BAEF-6B32AEA233A6}"/>
              </a:ext>
            </a:extLst>
          </p:cNvPr>
          <p:cNvSpPr/>
          <p:nvPr/>
        </p:nvSpPr>
        <p:spPr>
          <a:xfrm>
            <a:off x="2474352" y="1116422"/>
            <a:ext cx="1645920"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Entity </a:t>
            </a:r>
            <a:r>
              <a:rPr lang="en-US" sz="1000" dirty="0">
                <a:solidFill>
                  <a:schemeClr val="tx1"/>
                </a:solidFill>
              </a:rPr>
              <a:t>(EN_ID)</a:t>
            </a:r>
          </a:p>
          <a:p>
            <a:pPr algn="ctr"/>
            <a:r>
              <a:rPr lang="en-US" sz="1000" dirty="0">
                <a:solidFill>
                  <a:schemeClr val="tx1"/>
                </a:solidFill>
              </a:rPr>
              <a:t>(</a:t>
            </a:r>
            <a:r>
              <a:rPr lang="en-US" sz="1000" dirty="0" err="1">
                <a:solidFill>
                  <a:schemeClr val="tx1"/>
                </a:solidFill>
              </a:rPr>
              <a:t>TR_IDfk</a:t>
            </a:r>
            <a:r>
              <a:rPr lang="en-US" sz="1000" dirty="0">
                <a:solidFill>
                  <a:schemeClr val="tx1"/>
                </a:solidFill>
              </a:rPr>
              <a:t>)</a:t>
            </a:r>
            <a:r>
              <a:rPr lang="en-US" sz="1000" dirty="0">
                <a:solidFill>
                  <a:srgbClr val="FF0000"/>
                </a:solidFill>
              </a:rPr>
              <a:t> </a:t>
            </a:r>
          </a:p>
        </p:txBody>
      </p:sp>
      <p:sp>
        <p:nvSpPr>
          <p:cNvPr id="14" name="Rectangle: Single Corner Snipped 13">
            <a:extLst>
              <a:ext uri="{FF2B5EF4-FFF2-40B4-BE49-F238E27FC236}">
                <a16:creationId xmlns:a16="http://schemas.microsoft.com/office/drawing/2014/main" id="{2BE0B056-961E-4E8C-989A-BB9F91EC4BF6}"/>
              </a:ext>
            </a:extLst>
          </p:cNvPr>
          <p:cNvSpPr/>
          <p:nvPr/>
        </p:nvSpPr>
        <p:spPr>
          <a:xfrm>
            <a:off x="4423827" y="1103495"/>
            <a:ext cx="1761536"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RFID Tag </a:t>
            </a:r>
            <a:r>
              <a:rPr lang="en-US" sz="1000" dirty="0">
                <a:solidFill>
                  <a:schemeClr val="tx1"/>
                </a:solidFill>
              </a:rPr>
              <a:t>(TAG_ID)</a:t>
            </a:r>
            <a:r>
              <a:rPr lang="en-US" sz="1000" dirty="0">
                <a:solidFill>
                  <a:srgbClr val="FF0000"/>
                </a:solidFill>
              </a:rPr>
              <a:t> </a:t>
            </a:r>
            <a:endParaRPr lang="en-US" sz="1000" dirty="0">
              <a:solidFill>
                <a:schemeClr val="tx1"/>
              </a:solidFill>
            </a:endParaRPr>
          </a:p>
          <a:p>
            <a:pPr algn="ctr"/>
            <a:r>
              <a:rPr lang="en-US" sz="1050" dirty="0">
                <a:solidFill>
                  <a:schemeClr val="tx1"/>
                </a:solidFill>
              </a:rPr>
              <a:t>(</a:t>
            </a:r>
            <a:r>
              <a:rPr lang="en-US" sz="1050" dirty="0" err="1">
                <a:solidFill>
                  <a:schemeClr val="tx1"/>
                </a:solidFill>
              </a:rPr>
              <a:t>EN_IDfk</a:t>
            </a:r>
            <a:r>
              <a:rPr lang="en-US" sz="1050" dirty="0">
                <a:solidFill>
                  <a:schemeClr val="tx1"/>
                </a:solidFill>
              </a:rPr>
              <a:t>) </a:t>
            </a:r>
            <a:endParaRPr lang="en-US" sz="1400" dirty="0">
              <a:solidFill>
                <a:schemeClr val="tx1"/>
              </a:solidFill>
            </a:endParaRPr>
          </a:p>
          <a:p>
            <a:pPr algn="ctr"/>
            <a:r>
              <a:rPr lang="en-US" sz="1050" dirty="0">
                <a:solidFill>
                  <a:schemeClr val="tx1"/>
                </a:solidFill>
              </a:rPr>
              <a:t>(TAG_UID) </a:t>
            </a:r>
            <a:endParaRPr lang="en-US" sz="1400" dirty="0">
              <a:solidFill>
                <a:schemeClr val="tx1"/>
              </a:solidFill>
            </a:endParaRPr>
          </a:p>
        </p:txBody>
      </p:sp>
      <p:sp>
        <p:nvSpPr>
          <p:cNvPr id="18" name="Rectangle: Single Corner Snipped 17">
            <a:extLst>
              <a:ext uri="{FF2B5EF4-FFF2-40B4-BE49-F238E27FC236}">
                <a16:creationId xmlns:a16="http://schemas.microsoft.com/office/drawing/2014/main" id="{C5304E1E-BD46-4FB0-8E23-D7BE54E74372}"/>
              </a:ext>
            </a:extLst>
          </p:cNvPr>
          <p:cNvSpPr/>
          <p:nvPr/>
        </p:nvSpPr>
        <p:spPr>
          <a:xfrm>
            <a:off x="6782002" y="1103495"/>
            <a:ext cx="2589789"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RFID SCAN Table </a:t>
            </a:r>
            <a:r>
              <a:rPr lang="en-US" sz="1000" dirty="0">
                <a:solidFill>
                  <a:schemeClr val="tx1"/>
                </a:solidFill>
              </a:rPr>
              <a:t>(SCAN_ID) </a:t>
            </a:r>
          </a:p>
          <a:p>
            <a:pPr algn="ctr"/>
            <a:r>
              <a:rPr lang="en-US" sz="1200" dirty="0">
                <a:solidFill>
                  <a:schemeClr val="tx1"/>
                </a:solidFill>
              </a:rPr>
              <a:t>(Sensor, R/U, </a:t>
            </a:r>
            <a:r>
              <a:rPr lang="en-US" sz="1200" dirty="0" err="1">
                <a:solidFill>
                  <a:schemeClr val="tx1"/>
                </a:solidFill>
              </a:rPr>
              <a:t>Tag_UID</a:t>
            </a:r>
            <a:r>
              <a:rPr lang="en-US" sz="1200" dirty="0">
                <a:solidFill>
                  <a:schemeClr val="tx1"/>
                </a:solidFill>
              </a:rPr>
              <a:t>) </a:t>
            </a:r>
            <a:endParaRPr lang="en-US" dirty="0">
              <a:solidFill>
                <a:schemeClr val="tx1"/>
              </a:solidFill>
            </a:endParaRPr>
          </a:p>
        </p:txBody>
      </p:sp>
      <p:cxnSp>
        <p:nvCxnSpPr>
          <p:cNvPr id="20" name="Straight Arrow Connector 19">
            <a:extLst>
              <a:ext uri="{FF2B5EF4-FFF2-40B4-BE49-F238E27FC236}">
                <a16:creationId xmlns:a16="http://schemas.microsoft.com/office/drawing/2014/main" id="{71CC8053-1028-4055-9431-ECB90EB61CB6}"/>
              </a:ext>
            </a:extLst>
          </p:cNvPr>
          <p:cNvCxnSpPr>
            <a:cxnSpLocks/>
            <a:stCxn id="10" idx="0"/>
          </p:cNvCxnSpPr>
          <p:nvPr/>
        </p:nvCxnSpPr>
        <p:spPr>
          <a:xfrm>
            <a:off x="2155115" y="1446395"/>
            <a:ext cx="332102" cy="0"/>
          </a:xfrm>
          <a:prstGeom prst="straightConnector1">
            <a:avLst/>
          </a:prstGeom>
          <a:ln w="412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0FA0441-C641-4456-A968-9D6E70AAE787}"/>
              </a:ext>
            </a:extLst>
          </p:cNvPr>
          <p:cNvCxnSpPr>
            <a:cxnSpLocks/>
            <a:stCxn id="11" idx="0"/>
            <a:endCxn id="14" idx="2"/>
          </p:cNvCxnSpPr>
          <p:nvPr/>
        </p:nvCxnSpPr>
        <p:spPr>
          <a:xfrm flipV="1">
            <a:off x="4120272" y="1446395"/>
            <a:ext cx="303555" cy="12927"/>
          </a:xfrm>
          <a:prstGeom prst="straightConnector1">
            <a:avLst/>
          </a:prstGeom>
          <a:ln w="412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AE6F600-8279-42F5-AF36-3A767AD7E563}"/>
              </a:ext>
            </a:extLst>
          </p:cNvPr>
          <p:cNvCxnSpPr>
            <a:cxnSpLocks/>
            <a:stCxn id="14" idx="0"/>
            <a:endCxn id="18" idx="2"/>
          </p:cNvCxnSpPr>
          <p:nvPr/>
        </p:nvCxnSpPr>
        <p:spPr>
          <a:xfrm>
            <a:off x="6185363" y="1446395"/>
            <a:ext cx="596639" cy="0"/>
          </a:xfrm>
          <a:prstGeom prst="straightConnector1">
            <a:avLst/>
          </a:prstGeom>
          <a:ln w="412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Single Corner Snipped 20">
            <a:extLst>
              <a:ext uri="{FF2B5EF4-FFF2-40B4-BE49-F238E27FC236}">
                <a16:creationId xmlns:a16="http://schemas.microsoft.com/office/drawing/2014/main" id="{8D2528B4-DB4E-4C13-890D-0FBC0278D15F}"/>
              </a:ext>
            </a:extLst>
          </p:cNvPr>
          <p:cNvSpPr/>
          <p:nvPr/>
        </p:nvSpPr>
        <p:spPr>
          <a:xfrm>
            <a:off x="6782002" y="2208667"/>
            <a:ext cx="2589789" cy="682346"/>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 List (</a:t>
            </a:r>
            <a:r>
              <a:rPr lang="en-US" dirty="0" err="1">
                <a:solidFill>
                  <a:schemeClr val="tx1"/>
                </a:solidFill>
              </a:rPr>
              <a:t>Locn_ID</a:t>
            </a:r>
            <a:r>
              <a:rPr lang="en-US" dirty="0">
                <a:solidFill>
                  <a:schemeClr val="tx1"/>
                </a:solidFill>
              </a:rPr>
              <a:t>)</a:t>
            </a:r>
          </a:p>
        </p:txBody>
      </p:sp>
      <p:cxnSp>
        <p:nvCxnSpPr>
          <p:cNvPr id="22" name="Straight Arrow Connector 21">
            <a:extLst>
              <a:ext uri="{FF2B5EF4-FFF2-40B4-BE49-F238E27FC236}">
                <a16:creationId xmlns:a16="http://schemas.microsoft.com/office/drawing/2014/main" id="{EBCC759C-0B33-4E7B-B112-42E9F6A8D083}"/>
              </a:ext>
            </a:extLst>
          </p:cNvPr>
          <p:cNvCxnSpPr>
            <a:cxnSpLocks/>
            <a:stCxn id="21" idx="3"/>
            <a:endCxn id="18" idx="1"/>
          </p:cNvCxnSpPr>
          <p:nvPr/>
        </p:nvCxnSpPr>
        <p:spPr>
          <a:xfrm flipV="1">
            <a:off x="8076897" y="1789295"/>
            <a:ext cx="0" cy="419372"/>
          </a:xfrm>
          <a:prstGeom prst="straightConnector1">
            <a:avLst/>
          </a:prstGeom>
          <a:ln w="412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7E1C795-98B5-4A68-9470-C7148B75DDDF}"/>
              </a:ext>
            </a:extLst>
          </p:cNvPr>
          <p:cNvCxnSpPr>
            <a:cxnSpLocks/>
            <a:stCxn id="101" idx="1"/>
            <a:endCxn id="60" idx="3"/>
          </p:cNvCxnSpPr>
          <p:nvPr/>
        </p:nvCxnSpPr>
        <p:spPr>
          <a:xfrm>
            <a:off x="1319023" y="4078707"/>
            <a:ext cx="12249" cy="4589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Single Corner Snipped 79">
            <a:extLst>
              <a:ext uri="{FF2B5EF4-FFF2-40B4-BE49-F238E27FC236}">
                <a16:creationId xmlns:a16="http://schemas.microsoft.com/office/drawing/2014/main" id="{42D6B479-7B3D-497F-A1B8-97A2DC6EE93D}"/>
              </a:ext>
            </a:extLst>
          </p:cNvPr>
          <p:cNvSpPr/>
          <p:nvPr/>
        </p:nvSpPr>
        <p:spPr>
          <a:xfrm>
            <a:off x="482943" y="5682319"/>
            <a:ext cx="1672173" cy="685800"/>
          </a:xfrm>
          <a:prstGeom prst="snip1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Session </a:t>
            </a:r>
            <a:r>
              <a:rPr lang="en-US" sz="1000" dirty="0">
                <a:solidFill>
                  <a:schemeClr val="tx1"/>
                </a:solidFill>
              </a:rPr>
              <a:t>(SESN_ID)</a:t>
            </a:r>
            <a:endParaRPr lang="en-US" sz="1000" dirty="0">
              <a:solidFill>
                <a:srgbClr val="C00000"/>
              </a:solidFill>
            </a:endParaRPr>
          </a:p>
        </p:txBody>
      </p:sp>
      <p:sp>
        <p:nvSpPr>
          <p:cNvPr id="86" name="Rectangle: Single Corner Snipped 85">
            <a:extLst>
              <a:ext uri="{FF2B5EF4-FFF2-40B4-BE49-F238E27FC236}">
                <a16:creationId xmlns:a16="http://schemas.microsoft.com/office/drawing/2014/main" id="{E77888A8-4287-4903-BC54-9747FA808967}"/>
              </a:ext>
            </a:extLst>
          </p:cNvPr>
          <p:cNvSpPr/>
          <p:nvPr/>
        </p:nvSpPr>
        <p:spPr>
          <a:xfrm>
            <a:off x="4745432" y="2208667"/>
            <a:ext cx="1761536"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MTCE Log </a:t>
            </a:r>
            <a:r>
              <a:rPr lang="en-US" sz="1000" dirty="0">
                <a:solidFill>
                  <a:schemeClr val="tx1"/>
                </a:solidFill>
              </a:rPr>
              <a:t>(MTCE_ID)</a:t>
            </a:r>
          </a:p>
          <a:p>
            <a:pPr algn="ctr"/>
            <a:r>
              <a:rPr lang="en-US" sz="1000" dirty="0">
                <a:solidFill>
                  <a:schemeClr val="tx1"/>
                </a:solidFill>
              </a:rPr>
              <a:t>(</a:t>
            </a:r>
            <a:r>
              <a:rPr lang="en-US" sz="1000" dirty="0" err="1">
                <a:solidFill>
                  <a:schemeClr val="tx1"/>
                </a:solidFill>
              </a:rPr>
              <a:t>EN_Idfk</a:t>
            </a:r>
            <a:r>
              <a:rPr lang="en-US" sz="1000" dirty="0">
                <a:solidFill>
                  <a:schemeClr val="tx1"/>
                </a:solidFill>
              </a:rPr>
              <a:t>)</a:t>
            </a:r>
          </a:p>
        </p:txBody>
      </p:sp>
      <p:cxnSp>
        <p:nvCxnSpPr>
          <p:cNvPr id="87" name="Straight Arrow Connector 86">
            <a:extLst>
              <a:ext uri="{FF2B5EF4-FFF2-40B4-BE49-F238E27FC236}">
                <a16:creationId xmlns:a16="http://schemas.microsoft.com/office/drawing/2014/main" id="{26E981E3-1D04-413A-B149-B855EFFD7588}"/>
              </a:ext>
            </a:extLst>
          </p:cNvPr>
          <p:cNvCxnSpPr>
            <a:cxnSpLocks/>
            <a:endCxn id="86" idx="2"/>
          </p:cNvCxnSpPr>
          <p:nvPr/>
        </p:nvCxnSpPr>
        <p:spPr>
          <a:xfrm>
            <a:off x="4115104" y="1771382"/>
            <a:ext cx="630328" cy="780185"/>
          </a:xfrm>
          <a:prstGeom prst="straightConnector1">
            <a:avLst/>
          </a:prstGeom>
          <a:ln w="412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Single Corner Snipped 100">
            <a:extLst>
              <a:ext uri="{FF2B5EF4-FFF2-40B4-BE49-F238E27FC236}">
                <a16:creationId xmlns:a16="http://schemas.microsoft.com/office/drawing/2014/main" id="{D917BBAA-80F4-4BE8-8E44-C2D1D139C59E}"/>
              </a:ext>
            </a:extLst>
          </p:cNvPr>
          <p:cNvSpPr/>
          <p:nvPr/>
        </p:nvSpPr>
        <p:spPr>
          <a:xfrm>
            <a:off x="482936" y="3392907"/>
            <a:ext cx="1672173"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Roster </a:t>
            </a:r>
            <a:r>
              <a:rPr lang="en-US" sz="1000" dirty="0">
                <a:solidFill>
                  <a:schemeClr val="tx1"/>
                </a:solidFill>
              </a:rPr>
              <a:t>(RSTR_ID)</a:t>
            </a:r>
            <a:endParaRPr lang="en-US" sz="1000" dirty="0">
              <a:solidFill>
                <a:srgbClr val="FF0000"/>
              </a:solidFill>
            </a:endParaRPr>
          </a:p>
        </p:txBody>
      </p:sp>
      <p:cxnSp>
        <p:nvCxnSpPr>
          <p:cNvPr id="19" name="Straight Arrow Connector 18">
            <a:extLst>
              <a:ext uri="{FF2B5EF4-FFF2-40B4-BE49-F238E27FC236}">
                <a16:creationId xmlns:a16="http://schemas.microsoft.com/office/drawing/2014/main" id="{294BBB46-28D2-4CD8-BF87-38040132A46A}"/>
              </a:ext>
            </a:extLst>
          </p:cNvPr>
          <p:cNvCxnSpPr>
            <a:cxnSpLocks/>
            <a:stCxn id="10" idx="1"/>
            <a:endCxn id="48" idx="3"/>
          </p:cNvCxnSpPr>
          <p:nvPr/>
        </p:nvCxnSpPr>
        <p:spPr>
          <a:xfrm>
            <a:off x="1331271" y="1789295"/>
            <a:ext cx="1" cy="46944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Single Corner Snipped 47">
            <a:extLst>
              <a:ext uri="{FF2B5EF4-FFF2-40B4-BE49-F238E27FC236}">
                <a16:creationId xmlns:a16="http://schemas.microsoft.com/office/drawing/2014/main" id="{E5E1A869-D7EC-4C9B-8AC8-255187C35A98}"/>
              </a:ext>
            </a:extLst>
          </p:cNvPr>
          <p:cNvSpPr/>
          <p:nvPr/>
        </p:nvSpPr>
        <p:spPr>
          <a:xfrm>
            <a:off x="507427" y="2258736"/>
            <a:ext cx="1647689"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Link TR to RSTR </a:t>
            </a:r>
            <a:r>
              <a:rPr lang="en-US" sz="1000" dirty="0">
                <a:solidFill>
                  <a:schemeClr val="tx1"/>
                </a:solidFill>
              </a:rPr>
              <a:t>(</a:t>
            </a:r>
            <a:r>
              <a:rPr lang="en-US" sz="1000" dirty="0" err="1">
                <a:solidFill>
                  <a:schemeClr val="tx1"/>
                </a:solidFill>
              </a:rPr>
              <a:t>TR_IDfk</a:t>
            </a:r>
            <a:r>
              <a:rPr lang="en-US" sz="1000" dirty="0">
                <a:solidFill>
                  <a:schemeClr val="tx1"/>
                </a:solidFill>
              </a:rPr>
              <a:t>) &lt;&gt; (</a:t>
            </a:r>
            <a:r>
              <a:rPr lang="en-US" sz="1000" dirty="0" err="1">
                <a:solidFill>
                  <a:schemeClr val="tx1"/>
                </a:solidFill>
              </a:rPr>
              <a:t>RSTR_IDfk</a:t>
            </a:r>
            <a:r>
              <a:rPr lang="en-US" sz="1000" dirty="0">
                <a:solidFill>
                  <a:schemeClr val="tx1"/>
                </a:solidFill>
              </a:rPr>
              <a:t>)</a:t>
            </a:r>
          </a:p>
        </p:txBody>
      </p:sp>
      <p:cxnSp>
        <p:nvCxnSpPr>
          <p:cNvPr id="49" name="Straight Arrow Connector 48">
            <a:extLst>
              <a:ext uri="{FF2B5EF4-FFF2-40B4-BE49-F238E27FC236}">
                <a16:creationId xmlns:a16="http://schemas.microsoft.com/office/drawing/2014/main" id="{ADEA8CE7-37F0-4848-ACE8-1CB1F8EDDA2B}"/>
              </a:ext>
            </a:extLst>
          </p:cNvPr>
          <p:cNvCxnSpPr>
            <a:cxnSpLocks/>
            <a:stCxn id="101" idx="3"/>
            <a:endCxn id="48" idx="1"/>
          </p:cNvCxnSpPr>
          <p:nvPr/>
        </p:nvCxnSpPr>
        <p:spPr>
          <a:xfrm flipV="1">
            <a:off x="1319023" y="2944536"/>
            <a:ext cx="12249" cy="4483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Single Corner Snipped 59">
            <a:extLst>
              <a:ext uri="{FF2B5EF4-FFF2-40B4-BE49-F238E27FC236}">
                <a16:creationId xmlns:a16="http://schemas.microsoft.com/office/drawing/2014/main" id="{4E6E5729-0486-4B9D-82A4-F5B042334A19}"/>
              </a:ext>
            </a:extLst>
          </p:cNvPr>
          <p:cNvSpPr/>
          <p:nvPr/>
        </p:nvSpPr>
        <p:spPr>
          <a:xfrm>
            <a:off x="507427" y="4537613"/>
            <a:ext cx="1647689" cy="685800"/>
          </a:xfrm>
          <a:prstGeom prst="snip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Link SESN to RSTR </a:t>
            </a:r>
            <a:r>
              <a:rPr lang="en-US" sz="1000" dirty="0">
                <a:solidFill>
                  <a:schemeClr val="tx1"/>
                </a:solidFill>
              </a:rPr>
              <a:t>(</a:t>
            </a:r>
            <a:r>
              <a:rPr lang="en-US" sz="1000" dirty="0" err="1">
                <a:solidFill>
                  <a:schemeClr val="tx1"/>
                </a:solidFill>
              </a:rPr>
              <a:t>SESN_IDfk</a:t>
            </a:r>
            <a:r>
              <a:rPr lang="en-US" sz="1000" dirty="0">
                <a:solidFill>
                  <a:schemeClr val="tx1"/>
                </a:solidFill>
              </a:rPr>
              <a:t>) &lt;&gt; (</a:t>
            </a:r>
            <a:r>
              <a:rPr lang="en-US" sz="1000" dirty="0" err="1">
                <a:solidFill>
                  <a:schemeClr val="tx1"/>
                </a:solidFill>
              </a:rPr>
              <a:t>RSTR_IDfk</a:t>
            </a:r>
            <a:r>
              <a:rPr lang="en-US" sz="1000" dirty="0">
                <a:solidFill>
                  <a:schemeClr val="tx1"/>
                </a:solidFill>
              </a:rPr>
              <a:t>)</a:t>
            </a:r>
          </a:p>
        </p:txBody>
      </p:sp>
      <p:cxnSp>
        <p:nvCxnSpPr>
          <p:cNvPr id="64" name="Straight Arrow Connector 63">
            <a:extLst>
              <a:ext uri="{FF2B5EF4-FFF2-40B4-BE49-F238E27FC236}">
                <a16:creationId xmlns:a16="http://schemas.microsoft.com/office/drawing/2014/main" id="{AA265765-E3DB-4967-B027-A115863D7894}"/>
              </a:ext>
            </a:extLst>
          </p:cNvPr>
          <p:cNvCxnSpPr>
            <a:cxnSpLocks/>
            <a:stCxn id="80" idx="3"/>
            <a:endCxn id="60" idx="1"/>
          </p:cNvCxnSpPr>
          <p:nvPr/>
        </p:nvCxnSpPr>
        <p:spPr>
          <a:xfrm flipV="1">
            <a:off x="1319030" y="5223413"/>
            <a:ext cx="12242" cy="4589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AE1C74A-9EE5-4737-BBCD-A1979135D5D1}"/>
              </a:ext>
            </a:extLst>
          </p:cNvPr>
          <p:cNvSpPr txBox="1"/>
          <p:nvPr/>
        </p:nvSpPr>
        <p:spPr>
          <a:xfrm>
            <a:off x="5486574" y="4246105"/>
            <a:ext cx="5734945" cy="2092881"/>
          </a:xfrm>
          <a:prstGeom prst="rect">
            <a:avLst/>
          </a:prstGeom>
          <a:noFill/>
        </p:spPr>
        <p:txBody>
          <a:bodyPr wrap="square" rtlCol="0">
            <a:spAutoFit/>
          </a:bodyPr>
          <a:lstStyle/>
          <a:p>
            <a:r>
              <a:rPr lang="en-US" sz="1000" b="1" u="sng" dirty="0">
                <a:solidFill>
                  <a:schemeClr val="accent5">
                    <a:lumMod val="75000"/>
                  </a:schemeClr>
                </a:solidFill>
              </a:rPr>
              <a:t>NOTES</a:t>
            </a:r>
          </a:p>
          <a:p>
            <a:pPr marL="285750" indent="-285750">
              <a:buFontTx/>
              <a:buChar char="-"/>
            </a:pPr>
            <a:r>
              <a:rPr lang="en-US" sz="1000" dirty="0"/>
              <a:t>A </a:t>
            </a:r>
            <a:r>
              <a:rPr lang="en-US" sz="1000" b="1" dirty="0">
                <a:solidFill>
                  <a:schemeClr val="accent6">
                    <a:lumMod val="75000"/>
                  </a:schemeClr>
                </a:solidFill>
              </a:rPr>
              <a:t>Train</a:t>
            </a:r>
            <a:r>
              <a:rPr lang="en-US" sz="1000" dirty="0"/>
              <a:t> is just a named collection that </a:t>
            </a:r>
            <a:r>
              <a:rPr lang="en-US" sz="1000" b="1" i="1" dirty="0">
                <a:solidFill>
                  <a:schemeClr val="accent2">
                    <a:lumMod val="75000"/>
                  </a:schemeClr>
                </a:solidFill>
              </a:rPr>
              <a:t>may</a:t>
            </a:r>
            <a:r>
              <a:rPr lang="en-US" sz="1000" dirty="0"/>
              <a:t> have one or more </a:t>
            </a:r>
            <a:r>
              <a:rPr lang="en-US" sz="1000" b="1" dirty="0">
                <a:solidFill>
                  <a:schemeClr val="accent4">
                    <a:lumMod val="75000"/>
                  </a:schemeClr>
                </a:solidFill>
              </a:rPr>
              <a:t>Entities</a:t>
            </a:r>
            <a:r>
              <a:rPr lang="en-US" sz="1000" dirty="0"/>
              <a:t> associated with it.</a:t>
            </a:r>
          </a:p>
          <a:p>
            <a:pPr marL="285750" indent="-285750">
              <a:buFontTx/>
              <a:buChar char="-"/>
            </a:pPr>
            <a:r>
              <a:rPr lang="en-US" sz="1000" dirty="0"/>
              <a:t>An </a:t>
            </a:r>
            <a:r>
              <a:rPr lang="en-US" sz="1000" b="1" dirty="0">
                <a:solidFill>
                  <a:schemeClr val="accent4">
                    <a:lumMod val="75000"/>
                  </a:schemeClr>
                </a:solidFill>
              </a:rPr>
              <a:t>Entity</a:t>
            </a:r>
            <a:r>
              <a:rPr lang="en-US" sz="1000" dirty="0"/>
              <a:t> can only belong to one </a:t>
            </a:r>
            <a:r>
              <a:rPr lang="en-US" sz="1000" b="1" dirty="0">
                <a:solidFill>
                  <a:schemeClr val="accent6">
                    <a:lumMod val="75000"/>
                  </a:schemeClr>
                </a:solidFill>
              </a:rPr>
              <a:t>Train</a:t>
            </a:r>
            <a:r>
              <a:rPr lang="en-US" sz="1000" dirty="0"/>
              <a:t> at a time.</a:t>
            </a:r>
          </a:p>
          <a:p>
            <a:pPr marL="285750" indent="-285750">
              <a:buFontTx/>
              <a:buChar char="-"/>
            </a:pPr>
            <a:r>
              <a:rPr lang="en-US" sz="1000" dirty="0"/>
              <a:t>An </a:t>
            </a:r>
            <a:r>
              <a:rPr lang="en-US" sz="1000" b="1" dirty="0">
                <a:solidFill>
                  <a:schemeClr val="accent4">
                    <a:lumMod val="75000"/>
                  </a:schemeClr>
                </a:solidFill>
              </a:rPr>
              <a:t>Entity</a:t>
            </a:r>
            <a:r>
              <a:rPr lang="en-US" sz="1000" dirty="0"/>
              <a:t> </a:t>
            </a:r>
            <a:r>
              <a:rPr lang="en-US" sz="1000" b="1" i="1" dirty="0">
                <a:solidFill>
                  <a:schemeClr val="accent2">
                    <a:lumMod val="75000"/>
                  </a:schemeClr>
                </a:solidFill>
              </a:rPr>
              <a:t>may</a:t>
            </a:r>
            <a:r>
              <a:rPr lang="en-US" sz="1000" dirty="0"/>
              <a:t> have one or more RFID TAGs associated with it. </a:t>
            </a:r>
          </a:p>
          <a:p>
            <a:pPr marL="285750" indent="-285750">
              <a:buFontTx/>
              <a:buChar char="-"/>
            </a:pPr>
            <a:r>
              <a:rPr lang="en-US" sz="1000" dirty="0"/>
              <a:t>An RFID TAG can only belong to one </a:t>
            </a:r>
            <a:r>
              <a:rPr lang="en-US" sz="1000" b="1" dirty="0">
                <a:solidFill>
                  <a:schemeClr val="accent4">
                    <a:lumMod val="75000"/>
                  </a:schemeClr>
                </a:solidFill>
              </a:rPr>
              <a:t>Entity</a:t>
            </a:r>
            <a:r>
              <a:rPr lang="en-US" sz="1000" dirty="0"/>
              <a:t> at a time.</a:t>
            </a:r>
          </a:p>
          <a:p>
            <a:pPr marL="285750" indent="-285750">
              <a:buFontTx/>
              <a:buChar char="-"/>
            </a:pPr>
            <a:r>
              <a:rPr lang="en-US" sz="1000" dirty="0"/>
              <a:t>An </a:t>
            </a:r>
            <a:r>
              <a:rPr lang="en-US" sz="1000" b="1" dirty="0">
                <a:solidFill>
                  <a:schemeClr val="accent4">
                    <a:lumMod val="75000"/>
                  </a:schemeClr>
                </a:solidFill>
              </a:rPr>
              <a:t>Entity</a:t>
            </a:r>
            <a:r>
              <a:rPr lang="en-US" sz="1000" dirty="0"/>
              <a:t> </a:t>
            </a:r>
            <a:r>
              <a:rPr lang="en-US" sz="1000" b="1" i="1" dirty="0">
                <a:solidFill>
                  <a:schemeClr val="accent2">
                    <a:lumMod val="75000"/>
                  </a:schemeClr>
                </a:solidFill>
              </a:rPr>
              <a:t>may</a:t>
            </a:r>
            <a:r>
              <a:rPr lang="en-US" sz="1000" dirty="0"/>
              <a:t> have one or more Service Maintenance records associated with it.</a:t>
            </a:r>
          </a:p>
          <a:p>
            <a:pPr marL="285750" indent="-285750">
              <a:buFontTx/>
              <a:buChar char="-"/>
            </a:pPr>
            <a:r>
              <a:rPr lang="en-US" sz="1000" dirty="0"/>
              <a:t>An </a:t>
            </a:r>
            <a:r>
              <a:rPr lang="en-US" sz="1000" b="1" dirty="0">
                <a:solidFill>
                  <a:schemeClr val="accent4">
                    <a:lumMod val="75000"/>
                  </a:schemeClr>
                </a:solidFill>
              </a:rPr>
              <a:t>Entity</a:t>
            </a:r>
            <a:r>
              <a:rPr lang="en-US" sz="1000" dirty="0"/>
              <a:t> </a:t>
            </a:r>
            <a:r>
              <a:rPr lang="en-US" sz="1000" b="1" i="1" dirty="0">
                <a:solidFill>
                  <a:schemeClr val="accent2">
                    <a:lumMod val="75000"/>
                  </a:schemeClr>
                </a:solidFill>
              </a:rPr>
              <a:t>may</a:t>
            </a:r>
            <a:r>
              <a:rPr lang="en-US" sz="1000" dirty="0"/>
              <a:t> have one or more Snag Reports associated with it.</a:t>
            </a:r>
          </a:p>
          <a:p>
            <a:pPr marL="285750" indent="-285750">
              <a:buFontTx/>
              <a:buChar char="-"/>
            </a:pPr>
            <a:r>
              <a:rPr lang="en-US" sz="1000" dirty="0"/>
              <a:t>A Roster just a named collection that </a:t>
            </a:r>
            <a:r>
              <a:rPr lang="en-US" sz="1000" b="1" i="1" dirty="0">
                <a:solidFill>
                  <a:schemeClr val="accent2">
                    <a:lumMod val="75000"/>
                  </a:schemeClr>
                </a:solidFill>
              </a:rPr>
              <a:t>may</a:t>
            </a:r>
            <a:r>
              <a:rPr lang="en-US" sz="1000" dirty="0"/>
              <a:t> have one or more </a:t>
            </a:r>
            <a:r>
              <a:rPr lang="en-US" sz="1000" b="1" dirty="0">
                <a:solidFill>
                  <a:schemeClr val="accent6">
                    <a:lumMod val="75000"/>
                  </a:schemeClr>
                </a:solidFill>
              </a:rPr>
              <a:t>Trains</a:t>
            </a:r>
            <a:r>
              <a:rPr lang="en-US" sz="1000" dirty="0"/>
              <a:t> and </a:t>
            </a:r>
            <a:r>
              <a:rPr lang="en-US" sz="1000" b="1" i="1" dirty="0">
                <a:solidFill>
                  <a:schemeClr val="accent2">
                    <a:lumMod val="75000"/>
                  </a:schemeClr>
                </a:solidFill>
              </a:rPr>
              <a:t>may</a:t>
            </a:r>
            <a:r>
              <a:rPr lang="en-US" sz="1000" dirty="0"/>
              <a:t> have one or more </a:t>
            </a:r>
            <a:r>
              <a:rPr lang="en-US" sz="1000" b="1" dirty="0">
                <a:solidFill>
                  <a:schemeClr val="accent4">
                    <a:lumMod val="75000"/>
                  </a:schemeClr>
                </a:solidFill>
              </a:rPr>
              <a:t>Entities</a:t>
            </a:r>
            <a:r>
              <a:rPr lang="en-US" sz="1000" dirty="0"/>
              <a:t> associated with it. Normally the </a:t>
            </a:r>
            <a:r>
              <a:rPr lang="en-US" sz="1000" b="1" dirty="0">
                <a:solidFill>
                  <a:schemeClr val="accent4">
                    <a:lumMod val="75000"/>
                  </a:schemeClr>
                </a:solidFill>
              </a:rPr>
              <a:t>Entities</a:t>
            </a:r>
            <a:r>
              <a:rPr lang="en-US" sz="1000" dirty="0"/>
              <a:t> are just Locomotives but this is not required.</a:t>
            </a:r>
          </a:p>
          <a:p>
            <a:pPr marL="285750" indent="-285750">
              <a:buFontTx/>
              <a:buChar char="-"/>
            </a:pPr>
            <a:r>
              <a:rPr lang="en-US" sz="1000" dirty="0"/>
              <a:t>The same </a:t>
            </a:r>
            <a:r>
              <a:rPr lang="en-US" sz="1000" b="1" dirty="0">
                <a:solidFill>
                  <a:schemeClr val="accent6">
                    <a:lumMod val="75000"/>
                  </a:schemeClr>
                </a:solidFill>
              </a:rPr>
              <a:t>Train</a:t>
            </a:r>
            <a:r>
              <a:rPr lang="en-US" sz="1000" dirty="0"/>
              <a:t> or </a:t>
            </a:r>
            <a:r>
              <a:rPr lang="en-US" sz="1000" b="1" dirty="0">
                <a:solidFill>
                  <a:schemeClr val="accent4">
                    <a:lumMod val="75000"/>
                  </a:schemeClr>
                </a:solidFill>
              </a:rPr>
              <a:t>Entity</a:t>
            </a:r>
            <a:r>
              <a:rPr lang="en-US" sz="1000" dirty="0"/>
              <a:t> can exist in multiple rosters.</a:t>
            </a:r>
          </a:p>
          <a:p>
            <a:pPr marL="285750" indent="-285750">
              <a:buFontTx/>
              <a:buChar char="-"/>
            </a:pPr>
            <a:r>
              <a:rPr lang="en-US" sz="1000" dirty="0"/>
              <a:t>A Session is a specific operating session with a start time and end time (to be set loosely and wide).</a:t>
            </a:r>
          </a:p>
          <a:p>
            <a:pPr marL="285750" indent="-285750">
              <a:buFontTx/>
              <a:buChar char="-"/>
            </a:pPr>
            <a:r>
              <a:rPr lang="en-US" sz="1000" dirty="0"/>
              <a:t>A session </a:t>
            </a:r>
            <a:r>
              <a:rPr lang="en-US" sz="1000" b="1" i="1" dirty="0">
                <a:solidFill>
                  <a:schemeClr val="accent2">
                    <a:lumMod val="75000"/>
                  </a:schemeClr>
                </a:solidFill>
              </a:rPr>
              <a:t>may</a:t>
            </a:r>
            <a:r>
              <a:rPr lang="en-US" sz="1000" dirty="0"/>
              <a:t> have one or more Rosters assigned.</a:t>
            </a:r>
          </a:p>
          <a:p>
            <a:pPr marL="285750" indent="-285750">
              <a:buFontTx/>
              <a:buChar char="-"/>
            </a:pPr>
            <a:r>
              <a:rPr lang="en-US" sz="1000" dirty="0"/>
              <a:t>A Location </a:t>
            </a:r>
            <a:r>
              <a:rPr lang="en-US" sz="1000" b="1" i="1" dirty="0">
                <a:solidFill>
                  <a:schemeClr val="accent2">
                    <a:lumMod val="75000"/>
                  </a:schemeClr>
                </a:solidFill>
              </a:rPr>
              <a:t>may</a:t>
            </a:r>
            <a:r>
              <a:rPr lang="en-US" sz="1000" dirty="0"/>
              <a:t> have an RFID reader associated with it. </a:t>
            </a:r>
          </a:p>
        </p:txBody>
      </p:sp>
      <p:sp>
        <p:nvSpPr>
          <p:cNvPr id="58" name="Rectangle: Single Corner Snipped 57">
            <a:extLst>
              <a:ext uri="{FF2B5EF4-FFF2-40B4-BE49-F238E27FC236}">
                <a16:creationId xmlns:a16="http://schemas.microsoft.com/office/drawing/2014/main" id="{844743B4-18B2-487B-8346-E13BFD17C5AC}"/>
              </a:ext>
            </a:extLst>
          </p:cNvPr>
          <p:cNvSpPr/>
          <p:nvPr/>
        </p:nvSpPr>
        <p:spPr>
          <a:xfrm>
            <a:off x="2474421" y="2271663"/>
            <a:ext cx="1645920"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Link EN to RSTR </a:t>
            </a:r>
            <a:r>
              <a:rPr lang="en-US" sz="1000" dirty="0">
                <a:solidFill>
                  <a:schemeClr val="tx1"/>
                </a:solidFill>
              </a:rPr>
              <a:t>(EN_ID) &lt;&gt; (</a:t>
            </a:r>
            <a:r>
              <a:rPr lang="en-US" sz="1000" dirty="0" err="1">
                <a:solidFill>
                  <a:schemeClr val="tx1"/>
                </a:solidFill>
              </a:rPr>
              <a:t>RSTR_IDfk</a:t>
            </a:r>
            <a:r>
              <a:rPr lang="en-US" sz="1000" dirty="0">
                <a:solidFill>
                  <a:schemeClr val="tx1"/>
                </a:solidFill>
              </a:rPr>
              <a:t>)</a:t>
            </a:r>
            <a:r>
              <a:rPr lang="en-US" sz="1000" dirty="0">
                <a:solidFill>
                  <a:srgbClr val="FF0000"/>
                </a:solidFill>
              </a:rPr>
              <a:t> </a:t>
            </a:r>
          </a:p>
        </p:txBody>
      </p:sp>
      <p:cxnSp>
        <p:nvCxnSpPr>
          <p:cNvPr id="59" name="Straight Arrow Connector 58">
            <a:extLst>
              <a:ext uri="{FF2B5EF4-FFF2-40B4-BE49-F238E27FC236}">
                <a16:creationId xmlns:a16="http://schemas.microsoft.com/office/drawing/2014/main" id="{F440DDC2-827F-4DEE-A066-609C43CCB8C0}"/>
              </a:ext>
            </a:extLst>
          </p:cNvPr>
          <p:cNvCxnSpPr>
            <a:cxnSpLocks/>
            <a:endCxn id="58" idx="3"/>
          </p:cNvCxnSpPr>
          <p:nvPr/>
        </p:nvCxnSpPr>
        <p:spPr>
          <a:xfrm>
            <a:off x="3285200" y="1784025"/>
            <a:ext cx="12181" cy="48763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ED254E-F214-46FE-BA94-9FBF913E2295}"/>
              </a:ext>
            </a:extLst>
          </p:cNvPr>
          <p:cNvCxnSpPr>
            <a:cxnSpLocks/>
            <a:stCxn id="101" idx="3"/>
            <a:endCxn id="58" idx="1"/>
          </p:cNvCxnSpPr>
          <p:nvPr/>
        </p:nvCxnSpPr>
        <p:spPr>
          <a:xfrm flipV="1">
            <a:off x="1319023" y="2957463"/>
            <a:ext cx="1978358" cy="43544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Single Corner Snipped 65">
            <a:extLst>
              <a:ext uri="{FF2B5EF4-FFF2-40B4-BE49-F238E27FC236}">
                <a16:creationId xmlns:a16="http://schemas.microsoft.com/office/drawing/2014/main" id="{FCD8038D-EE19-45E0-BA8F-A52735BA843A}"/>
              </a:ext>
            </a:extLst>
          </p:cNvPr>
          <p:cNvSpPr/>
          <p:nvPr/>
        </p:nvSpPr>
        <p:spPr>
          <a:xfrm>
            <a:off x="4745432" y="3124200"/>
            <a:ext cx="1761536"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Snags </a:t>
            </a:r>
            <a:r>
              <a:rPr lang="en-US" sz="1000" dirty="0">
                <a:solidFill>
                  <a:schemeClr val="tx1"/>
                </a:solidFill>
              </a:rPr>
              <a:t>(</a:t>
            </a:r>
            <a:r>
              <a:rPr lang="en-US" sz="1000" dirty="0" err="1">
                <a:solidFill>
                  <a:schemeClr val="tx1"/>
                </a:solidFill>
              </a:rPr>
              <a:t>snag_ID</a:t>
            </a:r>
            <a:r>
              <a:rPr lang="en-US" sz="1000" dirty="0">
                <a:solidFill>
                  <a:schemeClr val="tx1"/>
                </a:solidFill>
              </a:rPr>
              <a:t>)</a:t>
            </a:r>
          </a:p>
          <a:p>
            <a:pPr algn="ctr"/>
            <a:r>
              <a:rPr lang="en-US" sz="1000" dirty="0">
                <a:solidFill>
                  <a:schemeClr val="tx1"/>
                </a:solidFill>
              </a:rPr>
              <a:t>(</a:t>
            </a:r>
            <a:r>
              <a:rPr lang="en-US" sz="1000" dirty="0" err="1">
                <a:solidFill>
                  <a:schemeClr val="tx1"/>
                </a:solidFill>
              </a:rPr>
              <a:t>EN_Idfk</a:t>
            </a:r>
            <a:r>
              <a:rPr lang="en-US" sz="1000" dirty="0">
                <a:solidFill>
                  <a:schemeClr val="tx1"/>
                </a:solidFill>
              </a:rPr>
              <a:t>  </a:t>
            </a:r>
            <a:r>
              <a:rPr lang="en-US" sz="1000" dirty="0" err="1">
                <a:solidFill>
                  <a:schemeClr val="tx1"/>
                </a:solidFill>
              </a:rPr>
              <a:t>SESN_IDfk</a:t>
            </a:r>
            <a:r>
              <a:rPr lang="en-US" sz="1000" dirty="0">
                <a:solidFill>
                  <a:schemeClr val="tx1"/>
                </a:solidFill>
              </a:rPr>
              <a:t>)</a:t>
            </a:r>
          </a:p>
        </p:txBody>
      </p:sp>
      <p:cxnSp>
        <p:nvCxnSpPr>
          <p:cNvPr id="68" name="Straight Arrow Connector 67">
            <a:extLst>
              <a:ext uri="{FF2B5EF4-FFF2-40B4-BE49-F238E27FC236}">
                <a16:creationId xmlns:a16="http://schemas.microsoft.com/office/drawing/2014/main" id="{3FB9D383-68C6-425C-A1AB-D613BCAC35C1}"/>
              </a:ext>
            </a:extLst>
          </p:cNvPr>
          <p:cNvCxnSpPr>
            <a:cxnSpLocks/>
            <a:endCxn id="66" idx="2"/>
          </p:cNvCxnSpPr>
          <p:nvPr/>
        </p:nvCxnSpPr>
        <p:spPr>
          <a:xfrm>
            <a:off x="4226304" y="1938119"/>
            <a:ext cx="519128" cy="1528981"/>
          </a:xfrm>
          <a:prstGeom prst="straightConnector1">
            <a:avLst/>
          </a:prstGeom>
          <a:ln w="412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45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D0B5D-D0C6-41BC-99FF-5ACFA85C463B}"/>
              </a:ext>
            </a:extLst>
          </p:cNvPr>
          <p:cNvSpPr>
            <a:spLocks noGrp="1"/>
          </p:cNvSpPr>
          <p:nvPr>
            <p:ph idx="1"/>
          </p:nvPr>
        </p:nvSpPr>
        <p:spPr>
          <a:xfrm>
            <a:off x="595617" y="1215614"/>
            <a:ext cx="11350306" cy="5277260"/>
          </a:xfrm>
        </p:spPr>
        <p:txBody>
          <a:bodyPr>
            <a:normAutofit/>
          </a:bodyPr>
          <a:lstStyle/>
          <a:p>
            <a:pPr marL="0" indent="0">
              <a:buNone/>
            </a:pPr>
            <a:r>
              <a:rPr lang="en-US" sz="2400" dirty="0"/>
              <a:t>I recommend looking through the forms for familiarity. </a:t>
            </a:r>
          </a:p>
          <a:p>
            <a:pPr marL="0" indent="0">
              <a:buNone/>
            </a:pPr>
            <a:r>
              <a:rPr lang="en-US" sz="2400" dirty="0"/>
              <a:t>During testing I created and deleted several dummy records. (Flying Scotsman theme)</a:t>
            </a:r>
          </a:p>
          <a:p>
            <a:pPr marL="0" indent="0">
              <a:buNone/>
            </a:pPr>
            <a:r>
              <a:rPr lang="en-US" sz="2400" dirty="0"/>
              <a:t>You could do similar just create records to see where the info shows up on various forms and reports. You can delete the records when done to clean up the database.</a:t>
            </a:r>
          </a:p>
          <a:p>
            <a:pPr marL="0" indent="0">
              <a:buNone/>
            </a:pPr>
            <a:r>
              <a:rPr lang="en-US" sz="2400" dirty="0"/>
              <a:t>The central pillar for the database is without a doubt the Entity. There are forms for entering data, reports for listing and reviewing the data plus many sub forms. </a:t>
            </a:r>
          </a:p>
          <a:p>
            <a:pPr marL="0" indent="0">
              <a:buNone/>
            </a:pPr>
            <a:r>
              <a:rPr lang="en-US" sz="2400" dirty="0"/>
              <a:t>A sub form  shows how one set of data relates to another .. for example a “Train” is composed of related “entities”, or an “Entity” has “Maintenance records”.</a:t>
            </a:r>
          </a:p>
          <a:p>
            <a:pPr marL="0" indent="0">
              <a:buNone/>
            </a:pPr>
            <a:r>
              <a:rPr lang="en-US" sz="2400" dirty="0"/>
              <a:t>There are three entities that are ‘</a:t>
            </a:r>
            <a:r>
              <a:rPr lang="en-US" sz="2400" b="1" dirty="0"/>
              <a:t>system</a:t>
            </a:r>
            <a:r>
              <a:rPr lang="en-US" sz="2400" dirty="0"/>
              <a:t>’ related and as such are not really dummy records. They are named ‘</a:t>
            </a:r>
            <a:r>
              <a:rPr lang="en-US" sz="2400" dirty="0">
                <a:solidFill>
                  <a:srgbClr val="C00000"/>
                </a:solidFill>
              </a:rPr>
              <a:t>Blank</a:t>
            </a:r>
            <a:r>
              <a:rPr lang="en-US" sz="2400" dirty="0"/>
              <a:t>’, ‘</a:t>
            </a:r>
            <a:r>
              <a:rPr lang="en-US" sz="2400" dirty="0">
                <a:solidFill>
                  <a:srgbClr val="C00000"/>
                </a:solidFill>
              </a:rPr>
              <a:t>System</a:t>
            </a:r>
            <a:r>
              <a:rPr lang="en-US" sz="2400" dirty="0"/>
              <a:t>’, and ‘</a:t>
            </a:r>
            <a:r>
              <a:rPr lang="en-US" sz="2400" dirty="0">
                <a:solidFill>
                  <a:srgbClr val="C00000"/>
                </a:solidFill>
              </a:rPr>
              <a:t>Unassigned</a:t>
            </a:r>
            <a:r>
              <a:rPr lang="en-US" sz="2400" dirty="0"/>
              <a:t>’. Initially these entities are filtered out on mist forms and reports. (effectively ‘hidden’) There is an option on the settings screen to remove the filter and it is worth getting familiar with this </a:t>
            </a:r>
            <a:r>
              <a:rPr lang="en-US" sz="2400" dirty="0" err="1"/>
              <a:t>behaviour</a:t>
            </a:r>
            <a:r>
              <a:rPr lang="en-US" sz="2400" dirty="0"/>
              <a:t>.</a:t>
            </a:r>
          </a:p>
          <a:p>
            <a:pPr marL="0" indent="0">
              <a:buNone/>
            </a:pPr>
            <a:r>
              <a:rPr lang="en-US" sz="2400" dirty="0"/>
              <a:t>All of these activities will help you get familiar with the database layout and operation.</a:t>
            </a:r>
          </a:p>
          <a:p>
            <a:pPr marL="0" indent="0">
              <a:buNone/>
            </a:pPr>
            <a:endParaRPr lang="en-US" sz="2400" dirty="0"/>
          </a:p>
          <a:p>
            <a:pPr marL="0" indent="0">
              <a:buNone/>
            </a:pPr>
            <a:endParaRPr lang="en-US" sz="2400" dirty="0"/>
          </a:p>
          <a:p>
            <a:pPr marL="0" indent="0">
              <a:buNone/>
            </a:pPr>
            <a:endParaRPr lang="en-US" sz="2400" dirty="0"/>
          </a:p>
        </p:txBody>
      </p:sp>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Where to Now?</a:t>
            </a:r>
          </a:p>
        </p:txBody>
      </p:sp>
    </p:spTree>
    <p:extLst>
      <p:ext uri="{BB962C8B-B14F-4D97-AF65-F5344CB8AC3E}">
        <p14:creationId xmlns:p14="http://schemas.microsoft.com/office/powerpoint/2010/main" val="65703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System Entities</a:t>
            </a:r>
          </a:p>
        </p:txBody>
      </p:sp>
      <p:sp>
        <p:nvSpPr>
          <p:cNvPr id="5" name="TextBox 4">
            <a:extLst>
              <a:ext uri="{FF2B5EF4-FFF2-40B4-BE49-F238E27FC236}">
                <a16:creationId xmlns:a16="http://schemas.microsoft.com/office/drawing/2014/main" id="{B9B6F7F0-5E44-457A-A93E-0B279F5E071E}"/>
              </a:ext>
            </a:extLst>
          </p:cNvPr>
          <p:cNvSpPr txBox="1"/>
          <p:nvPr/>
        </p:nvSpPr>
        <p:spPr>
          <a:xfrm>
            <a:off x="838199" y="1148698"/>
            <a:ext cx="10758183" cy="3139321"/>
          </a:xfrm>
          <a:prstGeom prst="rect">
            <a:avLst/>
          </a:prstGeom>
          <a:noFill/>
        </p:spPr>
        <p:txBody>
          <a:bodyPr wrap="square">
            <a:spAutoFit/>
          </a:bodyPr>
          <a:lstStyle/>
          <a:p>
            <a:pPr marL="0" indent="0">
              <a:buNone/>
            </a:pPr>
            <a:r>
              <a:rPr lang="en-US" sz="1800" dirty="0"/>
              <a:t>Another </a:t>
            </a:r>
            <a:r>
              <a:rPr lang="en-US" sz="1800" b="1" dirty="0"/>
              <a:t>system</a:t>
            </a:r>
            <a:r>
              <a:rPr lang="en-US" sz="1800" dirty="0"/>
              <a:t> record is simply called ‘Undefined’ which is used when RFID tags are scanned for the first time. Your workflow to install RFID tags should go like this: a) document entity in database b) Attach tag to an entity (unknown UID at this point)  c) scan entity / tag. When first scanned a new RFID tag is created and it will be assigned (in the database) to the ‘Undefined’ entity.  </a:t>
            </a:r>
            <a:r>
              <a:rPr lang="en-US" dirty="0"/>
              <a:t>In the database y</a:t>
            </a:r>
            <a:r>
              <a:rPr lang="en-US" sz="1800" dirty="0"/>
              <a:t>ou look at ‘Undefined’ and then reassign this tag away fro</a:t>
            </a:r>
            <a:r>
              <a:rPr lang="en-US" dirty="0"/>
              <a:t>m the ‘</a:t>
            </a:r>
            <a:r>
              <a:rPr lang="en-US" sz="1800" dirty="0"/>
              <a:t>Undefined</a:t>
            </a:r>
            <a:r>
              <a:rPr lang="en-US" dirty="0"/>
              <a:t>’ entity and over </a:t>
            </a:r>
            <a:r>
              <a:rPr lang="en-US" sz="1800" dirty="0"/>
              <a:t>to the correct entity that you just built.</a:t>
            </a:r>
          </a:p>
          <a:p>
            <a:pPr marL="0" indent="0">
              <a:buNone/>
            </a:pPr>
            <a:r>
              <a:rPr lang="en-US" sz="1800" dirty="0"/>
              <a:t>The final </a:t>
            </a:r>
            <a:r>
              <a:rPr lang="en-US" sz="1800" b="1" dirty="0"/>
              <a:t>system</a:t>
            </a:r>
            <a:r>
              <a:rPr lang="en-US" sz="1800" dirty="0"/>
              <a:t> entity is called ‘syste</a:t>
            </a:r>
            <a:r>
              <a:rPr lang="en-US" dirty="0"/>
              <a:t>m</a:t>
            </a:r>
            <a:r>
              <a:rPr lang="en-US" sz="1800" dirty="0"/>
              <a:t>’ and it can be used for logging maintenance records not about your model railroad stuff but about your system in general. You could of course create your own entities for keeping track of other items also.</a:t>
            </a:r>
          </a:p>
          <a:p>
            <a:pPr marL="0" indent="0">
              <a:buNone/>
            </a:pPr>
            <a:r>
              <a:rPr lang="en-US" sz="1800" dirty="0"/>
              <a:t>The three </a:t>
            </a:r>
            <a:r>
              <a:rPr lang="en-US" sz="1800" b="1" dirty="0"/>
              <a:t>system</a:t>
            </a:r>
            <a:r>
              <a:rPr lang="en-US" sz="1800" dirty="0"/>
              <a:t> entities are not required to be visible. There is an option on the ‘options page’ to effectively hide the three </a:t>
            </a:r>
            <a:r>
              <a:rPr lang="en-US" sz="1800" b="1" dirty="0"/>
              <a:t>system</a:t>
            </a:r>
            <a:r>
              <a:rPr lang="en-US" sz="1800" dirty="0"/>
              <a:t> entities from your forms and reports. You tick the setting and then th</a:t>
            </a:r>
            <a:r>
              <a:rPr lang="en-US" dirty="0"/>
              <a:t>e </a:t>
            </a:r>
            <a:r>
              <a:rPr lang="en-US" sz="1800" dirty="0"/>
              <a:t>next time you go to the entity form there will be three less entities. See below:</a:t>
            </a:r>
          </a:p>
        </p:txBody>
      </p:sp>
      <p:pic>
        <p:nvPicPr>
          <p:cNvPr id="7" name="Picture 6">
            <a:extLst>
              <a:ext uri="{FF2B5EF4-FFF2-40B4-BE49-F238E27FC236}">
                <a16:creationId xmlns:a16="http://schemas.microsoft.com/office/drawing/2014/main" id="{E0060852-4B37-4BBA-A451-1C16CE905731}"/>
              </a:ext>
            </a:extLst>
          </p:cNvPr>
          <p:cNvPicPr>
            <a:picLocks noChangeAspect="1"/>
          </p:cNvPicPr>
          <p:nvPr/>
        </p:nvPicPr>
        <p:blipFill>
          <a:blip r:embed="rId2"/>
          <a:stretch>
            <a:fillRect/>
          </a:stretch>
        </p:blipFill>
        <p:spPr>
          <a:xfrm>
            <a:off x="1957892" y="4317994"/>
            <a:ext cx="8814882" cy="2450926"/>
          </a:xfrm>
          <a:prstGeom prst="rect">
            <a:avLst/>
          </a:prstGeom>
        </p:spPr>
      </p:pic>
    </p:spTree>
    <p:extLst>
      <p:ext uri="{BB962C8B-B14F-4D97-AF65-F5344CB8AC3E}">
        <p14:creationId xmlns:p14="http://schemas.microsoft.com/office/powerpoint/2010/main" val="284096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RFID MQTT and Access</a:t>
            </a:r>
          </a:p>
        </p:txBody>
      </p:sp>
      <p:sp>
        <p:nvSpPr>
          <p:cNvPr id="9" name="Content Placeholder 2">
            <a:extLst>
              <a:ext uri="{FF2B5EF4-FFF2-40B4-BE49-F238E27FC236}">
                <a16:creationId xmlns:a16="http://schemas.microsoft.com/office/drawing/2014/main" id="{C5C7D785-0599-44E9-99BC-271FB38EC045}"/>
              </a:ext>
            </a:extLst>
          </p:cNvPr>
          <p:cNvSpPr>
            <a:spLocks noGrp="1"/>
          </p:cNvSpPr>
          <p:nvPr>
            <p:ph idx="1"/>
          </p:nvPr>
        </p:nvSpPr>
        <p:spPr>
          <a:xfrm>
            <a:off x="567655" y="1008224"/>
            <a:ext cx="11056690" cy="5277260"/>
          </a:xfrm>
        </p:spPr>
        <p:txBody>
          <a:bodyPr>
            <a:normAutofit lnSpcReduction="10000"/>
          </a:bodyPr>
          <a:lstStyle/>
          <a:p>
            <a:pPr marL="0" indent="0">
              <a:buNone/>
            </a:pPr>
            <a:r>
              <a:rPr lang="en-US" sz="2400" dirty="0"/>
              <a:t>This database was written with the ability to read and process RFID tags. </a:t>
            </a:r>
          </a:p>
          <a:p>
            <a:pPr marL="457200" indent="-457200">
              <a:buFont typeface="+mj-lt"/>
              <a:buAutoNum type="arabicPeriod"/>
            </a:pPr>
            <a:r>
              <a:rPr lang="en-US" sz="2400" dirty="0"/>
              <a:t>Specifically a small ‘client program’ is provided for subscribing to especially formatted MQTT messages and loading them behind the scenes into a back end. (Specifically to the table: </a:t>
            </a:r>
            <a:r>
              <a:rPr lang="en-US" sz="2400" dirty="0" err="1"/>
              <a:t>tbl_JSON_Raw</a:t>
            </a:r>
            <a:r>
              <a:rPr lang="en-US" sz="2400" dirty="0"/>
              <a:t>)</a:t>
            </a:r>
          </a:p>
          <a:p>
            <a:pPr marL="457200" indent="-457200">
              <a:buFont typeface="+mj-lt"/>
              <a:buAutoNum type="arabicPeriod"/>
            </a:pPr>
            <a:r>
              <a:rPr lang="en-US" sz="2400" dirty="0"/>
              <a:t>The RFID system used publishes MQTT messages up to every 1/10 of a second as tags pass over the aerials. The message consists of the UID of the tag, the sensor # (aerial) and also the type of read (A new read, a ongoing read, or a loss of read)</a:t>
            </a:r>
          </a:p>
          <a:p>
            <a:pPr marL="457200" indent="-457200">
              <a:buFont typeface="+mj-lt"/>
              <a:buAutoNum type="arabicPeriod"/>
            </a:pPr>
            <a:r>
              <a:rPr lang="en-US" sz="2400" dirty="0"/>
              <a:t>Additionally the RFID Hub will send a ‘keep alive’ message every 20 seconds.</a:t>
            </a:r>
          </a:p>
          <a:p>
            <a:pPr marL="457200" indent="-457200">
              <a:buFont typeface="+mj-lt"/>
              <a:buAutoNum type="arabicPeriod"/>
            </a:pPr>
            <a:r>
              <a:rPr lang="en-US" sz="2400" dirty="0"/>
              <a:t>If configured (by default it is turned off) you can ask the Database to auto start the client program on the options page. Generally it is best if you manually launch the client first to ensure it connects, subscribes and is receiving MQTT messages. Once verified to be properly configured only then should it be auto started.</a:t>
            </a:r>
          </a:p>
          <a:p>
            <a:pPr marL="457200" indent="-457200">
              <a:buFont typeface="+mj-lt"/>
              <a:buAutoNum type="arabicPeriod"/>
            </a:pPr>
            <a:r>
              <a:rPr lang="en-US" sz="2400" dirty="0"/>
              <a:t>For test purposes the client can also log the MQTT messages to a text file for analysis.</a:t>
            </a:r>
          </a:p>
          <a:p>
            <a:pPr marL="0" indent="0">
              <a:buNone/>
            </a:pPr>
            <a:endParaRPr lang="en-US" sz="2400" dirty="0"/>
          </a:p>
        </p:txBody>
      </p:sp>
    </p:spTree>
    <p:extLst>
      <p:ext uri="{BB962C8B-B14F-4D97-AF65-F5344CB8AC3E}">
        <p14:creationId xmlns:p14="http://schemas.microsoft.com/office/powerpoint/2010/main" val="304196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89A7663-3F63-4D88-98C7-F53A9B1AE2C3}"/>
              </a:ext>
            </a:extLst>
          </p:cNvPr>
          <p:cNvGrpSpPr/>
          <p:nvPr/>
        </p:nvGrpSpPr>
        <p:grpSpPr>
          <a:xfrm>
            <a:off x="6798793" y="1867282"/>
            <a:ext cx="5047311" cy="3111178"/>
            <a:chOff x="346810" y="1776502"/>
            <a:chExt cx="5047311" cy="3111178"/>
          </a:xfrm>
        </p:grpSpPr>
        <p:sp>
          <p:nvSpPr>
            <p:cNvPr id="23" name="Rectangle 22">
              <a:extLst>
                <a:ext uri="{FF2B5EF4-FFF2-40B4-BE49-F238E27FC236}">
                  <a16:creationId xmlns:a16="http://schemas.microsoft.com/office/drawing/2014/main" id="{6E5DB982-F01F-4AD0-AFB3-D4F719223737}"/>
                </a:ext>
              </a:extLst>
            </p:cNvPr>
            <p:cNvSpPr/>
            <p:nvPr/>
          </p:nvSpPr>
          <p:spPr>
            <a:xfrm>
              <a:off x="346810" y="1776503"/>
              <a:ext cx="5047311" cy="31111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83FA08A-964C-4172-B184-4D0F1CF5C098}"/>
                </a:ext>
              </a:extLst>
            </p:cNvPr>
            <p:cNvSpPr txBox="1"/>
            <p:nvPr/>
          </p:nvSpPr>
          <p:spPr>
            <a:xfrm>
              <a:off x="346810" y="1776502"/>
              <a:ext cx="2589789" cy="369332"/>
            </a:xfrm>
            <a:prstGeom prst="rect">
              <a:avLst/>
            </a:prstGeom>
            <a:noFill/>
          </p:spPr>
          <p:txBody>
            <a:bodyPr wrap="square" rtlCol="0">
              <a:spAutoFit/>
            </a:bodyPr>
            <a:lstStyle>
              <a:defPPr>
                <a:defRPr lang="en-US"/>
              </a:defPPr>
              <a:lvl1pPr algn="ctr">
                <a:defRPr sz="1200"/>
              </a:lvl1pPr>
            </a:lstStyle>
            <a:p>
              <a:pPr algn="l"/>
              <a:r>
                <a:rPr lang="en-US" dirty="0"/>
                <a:t>Standalone EXE program</a:t>
              </a:r>
            </a:p>
          </p:txBody>
        </p:sp>
      </p:grpSp>
      <p:grpSp>
        <p:nvGrpSpPr>
          <p:cNvPr id="21" name="Group 20">
            <a:extLst>
              <a:ext uri="{FF2B5EF4-FFF2-40B4-BE49-F238E27FC236}">
                <a16:creationId xmlns:a16="http://schemas.microsoft.com/office/drawing/2014/main" id="{5BA92B9C-5A65-4638-9BEF-F228F43255A8}"/>
              </a:ext>
            </a:extLst>
          </p:cNvPr>
          <p:cNvGrpSpPr/>
          <p:nvPr/>
        </p:nvGrpSpPr>
        <p:grpSpPr>
          <a:xfrm>
            <a:off x="441893" y="1860324"/>
            <a:ext cx="5589462" cy="4716371"/>
            <a:chOff x="346810" y="1776503"/>
            <a:chExt cx="5047311" cy="3111177"/>
          </a:xfrm>
        </p:grpSpPr>
        <p:sp>
          <p:nvSpPr>
            <p:cNvPr id="19" name="Rectangle 18">
              <a:extLst>
                <a:ext uri="{FF2B5EF4-FFF2-40B4-BE49-F238E27FC236}">
                  <a16:creationId xmlns:a16="http://schemas.microsoft.com/office/drawing/2014/main" id="{0150E482-E47D-430A-989B-929B3D5EC858}"/>
                </a:ext>
              </a:extLst>
            </p:cNvPr>
            <p:cNvSpPr/>
            <p:nvPr/>
          </p:nvSpPr>
          <p:spPr>
            <a:xfrm>
              <a:off x="346810" y="1776503"/>
              <a:ext cx="5047311" cy="311117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DCD38D-128A-4D31-93D6-5C3BE2AD84D8}"/>
                </a:ext>
              </a:extLst>
            </p:cNvPr>
            <p:cNvSpPr txBox="1"/>
            <p:nvPr/>
          </p:nvSpPr>
          <p:spPr>
            <a:xfrm>
              <a:off x="4111617" y="1785303"/>
              <a:ext cx="1240230" cy="182724"/>
            </a:xfrm>
            <a:prstGeom prst="rect">
              <a:avLst/>
            </a:prstGeom>
            <a:noFill/>
          </p:spPr>
          <p:txBody>
            <a:bodyPr wrap="square" rtlCol="0">
              <a:spAutoFit/>
            </a:bodyPr>
            <a:lstStyle/>
            <a:p>
              <a:pPr algn="ctr"/>
              <a:r>
                <a:rPr lang="en-US" sz="1200" dirty="0"/>
                <a:t>MS Access</a:t>
              </a:r>
            </a:p>
          </p:txBody>
        </p:sp>
      </p:grpSp>
      <p:pic>
        <p:nvPicPr>
          <p:cNvPr id="18" name="Picture 17">
            <a:extLst>
              <a:ext uri="{FF2B5EF4-FFF2-40B4-BE49-F238E27FC236}">
                <a16:creationId xmlns:a16="http://schemas.microsoft.com/office/drawing/2014/main" id="{DD045F15-CA37-4517-937B-CE91F00D0565}"/>
              </a:ext>
            </a:extLst>
          </p:cNvPr>
          <p:cNvPicPr>
            <a:picLocks noChangeAspect="1"/>
          </p:cNvPicPr>
          <p:nvPr/>
        </p:nvPicPr>
        <p:blipFill>
          <a:blip r:embed="rId2"/>
          <a:stretch>
            <a:fillRect/>
          </a:stretch>
        </p:blipFill>
        <p:spPr>
          <a:xfrm>
            <a:off x="9140415" y="365952"/>
            <a:ext cx="2156216" cy="1410551"/>
          </a:xfrm>
          <a:prstGeom prst="rect">
            <a:avLst/>
          </a:prstGeom>
        </p:spPr>
      </p:pic>
      <p:sp>
        <p:nvSpPr>
          <p:cNvPr id="2" name="Title 1">
            <a:extLst>
              <a:ext uri="{FF2B5EF4-FFF2-40B4-BE49-F238E27FC236}">
                <a16:creationId xmlns:a16="http://schemas.microsoft.com/office/drawing/2014/main" id="{C31B20C5-3CD1-4623-BF88-0504F323E177}"/>
              </a:ext>
            </a:extLst>
          </p:cNvPr>
          <p:cNvSpPr>
            <a:spLocks noGrp="1"/>
          </p:cNvSpPr>
          <p:nvPr>
            <p:ph type="title"/>
          </p:nvPr>
        </p:nvSpPr>
        <p:spPr>
          <a:xfrm>
            <a:off x="838200" y="365126"/>
            <a:ext cx="10515600" cy="652970"/>
          </a:xfrm>
        </p:spPr>
        <p:txBody>
          <a:bodyPr>
            <a:normAutofit fontScale="90000"/>
          </a:bodyPr>
          <a:lstStyle/>
          <a:p>
            <a:r>
              <a:rPr lang="en-US" dirty="0">
                <a:solidFill>
                  <a:srgbClr val="C00000"/>
                </a:solidFill>
              </a:rPr>
              <a:t>Database MQTT Interface (Unified View)</a:t>
            </a:r>
          </a:p>
        </p:txBody>
      </p:sp>
      <p:sp>
        <p:nvSpPr>
          <p:cNvPr id="5" name="Rectangle: Single Corner Snipped 4">
            <a:extLst>
              <a:ext uri="{FF2B5EF4-FFF2-40B4-BE49-F238E27FC236}">
                <a16:creationId xmlns:a16="http://schemas.microsoft.com/office/drawing/2014/main" id="{72CEA1F6-642D-430E-B8EF-4BA664993D07}"/>
              </a:ext>
            </a:extLst>
          </p:cNvPr>
          <p:cNvSpPr/>
          <p:nvPr/>
        </p:nvSpPr>
        <p:spPr>
          <a:xfrm>
            <a:off x="838200" y="2063659"/>
            <a:ext cx="2589789"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RFID SCAN Table </a:t>
            </a:r>
            <a:r>
              <a:rPr lang="en-US" sz="1000" dirty="0">
                <a:solidFill>
                  <a:schemeClr val="tx1"/>
                </a:solidFill>
              </a:rPr>
              <a:t>(SCAN_ID) </a:t>
            </a:r>
          </a:p>
          <a:p>
            <a:pPr algn="ctr"/>
            <a:r>
              <a:rPr lang="en-US" sz="1200" dirty="0">
                <a:solidFill>
                  <a:schemeClr val="tx1"/>
                </a:solidFill>
              </a:rPr>
              <a:t>(Sensor, R/U, </a:t>
            </a:r>
            <a:r>
              <a:rPr lang="en-US" sz="1200" dirty="0" err="1">
                <a:solidFill>
                  <a:schemeClr val="tx1"/>
                </a:solidFill>
              </a:rPr>
              <a:t>Tag_UID</a:t>
            </a:r>
            <a:r>
              <a:rPr lang="en-US" sz="1200" dirty="0">
                <a:solidFill>
                  <a:schemeClr val="tx1"/>
                </a:solidFill>
              </a:rPr>
              <a:t>) </a:t>
            </a:r>
            <a:endParaRPr lang="en-US" dirty="0">
              <a:solidFill>
                <a:schemeClr val="tx1"/>
              </a:solidFill>
            </a:endParaRPr>
          </a:p>
        </p:txBody>
      </p:sp>
      <p:sp>
        <p:nvSpPr>
          <p:cNvPr id="6" name="Rectangle: Single Corner Snipped 5">
            <a:extLst>
              <a:ext uri="{FF2B5EF4-FFF2-40B4-BE49-F238E27FC236}">
                <a16:creationId xmlns:a16="http://schemas.microsoft.com/office/drawing/2014/main" id="{0CE62560-2580-48EE-8018-8765E0CD03BD}"/>
              </a:ext>
            </a:extLst>
          </p:cNvPr>
          <p:cNvSpPr/>
          <p:nvPr/>
        </p:nvSpPr>
        <p:spPr>
          <a:xfrm>
            <a:off x="1363006" y="3253261"/>
            <a:ext cx="4101780" cy="48209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SQL Insert (JSON) One Line at a time from </a:t>
            </a:r>
            <a:r>
              <a:rPr lang="en-US" sz="1400" dirty="0" err="1">
                <a:solidFill>
                  <a:schemeClr val="tx1"/>
                </a:solidFill>
              </a:rPr>
              <a:t>recordset</a:t>
            </a:r>
            <a:endParaRPr lang="en-US" sz="1400" dirty="0">
              <a:solidFill>
                <a:schemeClr val="tx1"/>
              </a:solidFill>
            </a:endParaRPr>
          </a:p>
        </p:txBody>
      </p:sp>
      <p:sp>
        <p:nvSpPr>
          <p:cNvPr id="7" name="Rectangle: Single Corner Snipped 6">
            <a:extLst>
              <a:ext uri="{FF2B5EF4-FFF2-40B4-BE49-F238E27FC236}">
                <a16:creationId xmlns:a16="http://schemas.microsoft.com/office/drawing/2014/main" id="{FE4AA2AF-10F7-49A0-91D1-193581E12062}"/>
              </a:ext>
            </a:extLst>
          </p:cNvPr>
          <p:cNvSpPr/>
          <p:nvPr/>
        </p:nvSpPr>
        <p:spPr>
          <a:xfrm>
            <a:off x="1937858" y="3973550"/>
            <a:ext cx="3506860" cy="1004909"/>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Read JSON as a record set from tbl_json_raw processing and deleting Rows as we go.  Do every 10 sec when main form is open.</a:t>
            </a:r>
          </a:p>
        </p:txBody>
      </p:sp>
      <p:sp>
        <p:nvSpPr>
          <p:cNvPr id="8" name="Rectangle: Single Corner Snipped 7">
            <a:extLst>
              <a:ext uri="{FF2B5EF4-FFF2-40B4-BE49-F238E27FC236}">
                <a16:creationId xmlns:a16="http://schemas.microsoft.com/office/drawing/2014/main" id="{D6549C2B-9CF1-4BFD-BF0A-412E38F0437F}"/>
              </a:ext>
            </a:extLst>
          </p:cNvPr>
          <p:cNvSpPr/>
          <p:nvPr/>
        </p:nvSpPr>
        <p:spPr>
          <a:xfrm>
            <a:off x="2506051" y="5122397"/>
            <a:ext cx="3145061" cy="1107006"/>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tbl_JSON_raw</a:t>
            </a:r>
          </a:p>
          <a:p>
            <a:r>
              <a:rPr lang="en-US" sz="1200" dirty="0">
                <a:solidFill>
                  <a:schemeClr val="tx1"/>
                </a:solidFill>
              </a:rPr>
              <a:t>Each new row is a payload having all reads from previous 1/10 second</a:t>
            </a:r>
          </a:p>
        </p:txBody>
      </p:sp>
      <p:sp>
        <p:nvSpPr>
          <p:cNvPr id="9" name="Rectangle: Single Corner Snipped 8">
            <a:extLst>
              <a:ext uri="{FF2B5EF4-FFF2-40B4-BE49-F238E27FC236}">
                <a16:creationId xmlns:a16="http://schemas.microsoft.com/office/drawing/2014/main" id="{4500F584-9955-48EA-BE7C-061EA6A4373E}"/>
              </a:ext>
            </a:extLst>
          </p:cNvPr>
          <p:cNvSpPr/>
          <p:nvPr/>
        </p:nvSpPr>
        <p:spPr>
          <a:xfrm>
            <a:off x="9007801" y="2207459"/>
            <a:ext cx="2589789" cy="685800"/>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MQTT Client Code</a:t>
            </a:r>
          </a:p>
        </p:txBody>
      </p:sp>
      <p:pic>
        <p:nvPicPr>
          <p:cNvPr id="11" name="Picture 10">
            <a:extLst>
              <a:ext uri="{FF2B5EF4-FFF2-40B4-BE49-F238E27FC236}">
                <a16:creationId xmlns:a16="http://schemas.microsoft.com/office/drawing/2014/main" id="{42BF2357-BD50-4489-9665-C9A460C6F63E}"/>
              </a:ext>
            </a:extLst>
          </p:cNvPr>
          <p:cNvPicPr>
            <a:picLocks noChangeAspect="1"/>
          </p:cNvPicPr>
          <p:nvPr/>
        </p:nvPicPr>
        <p:blipFill>
          <a:blip r:embed="rId3"/>
          <a:stretch>
            <a:fillRect/>
          </a:stretch>
        </p:blipFill>
        <p:spPr>
          <a:xfrm>
            <a:off x="9818373" y="439920"/>
            <a:ext cx="800300" cy="1214491"/>
          </a:xfrm>
          <a:prstGeom prst="rect">
            <a:avLst/>
          </a:prstGeom>
        </p:spPr>
      </p:pic>
      <p:sp>
        <p:nvSpPr>
          <p:cNvPr id="12" name="Arrow: Curved Down 11">
            <a:extLst>
              <a:ext uri="{FF2B5EF4-FFF2-40B4-BE49-F238E27FC236}">
                <a16:creationId xmlns:a16="http://schemas.microsoft.com/office/drawing/2014/main" id="{47B00C7B-FEA1-4414-B907-76662B26A506}"/>
              </a:ext>
            </a:extLst>
          </p:cNvPr>
          <p:cNvSpPr/>
          <p:nvPr/>
        </p:nvSpPr>
        <p:spPr>
          <a:xfrm rot="14757014">
            <a:off x="1356969" y="5154176"/>
            <a:ext cx="1349002" cy="474185"/>
          </a:xfrm>
          <a:prstGeom prst="curved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Down 12">
            <a:extLst>
              <a:ext uri="{FF2B5EF4-FFF2-40B4-BE49-F238E27FC236}">
                <a16:creationId xmlns:a16="http://schemas.microsoft.com/office/drawing/2014/main" id="{C27ACEA4-1509-4511-8C03-1ACAD88C0EA4}"/>
              </a:ext>
            </a:extLst>
          </p:cNvPr>
          <p:cNvSpPr/>
          <p:nvPr/>
        </p:nvSpPr>
        <p:spPr>
          <a:xfrm rot="14529334">
            <a:off x="832286" y="4002268"/>
            <a:ext cx="1349002" cy="474185"/>
          </a:xfrm>
          <a:prstGeom prst="curved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Down 14">
            <a:extLst>
              <a:ext uri="{FF2B5EF4-FFF2-40B4-BE49-F238E27FC236}">
                <a16:creationId xmlns:a16="http://schemas.microsoft.com/office/drawing/2014/main" id="{05E9451B-8180-4100-A4FC-F511B4165890}"/>
              </a:ext>
            </a:extLst>
          </p:cNvPr>
          <p:cNvSpPr/>
          <p:nvPr/>
        </p:nvSpPr>
        <p:spPr>
          <a:xfrm rot="14757014">
            <a:off x="163700" y="2873239"/>
            <a:ext cx="1349002" cy="474185"/>
          </a:xfrm>
          <a:prstGeom prst="curved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Curved Down 15">
            <a:extLst>
              <a:ext uri="{FF2B5EF4-FFF2-40B4-BE49-F238E27FC236}">
                <a16:creationId xmlns:a16="http://schemas.microsoft.com/office/drawing/2014/main" id="{6FAB2695-4A4E-42D8-AE68-8D114DC12448}"/>
              </a:ext>
            </a:extLst>
          </p:cNvPr>
          <p:cNvSpPr/>
          <p:nvPr/>
        </p:nvSpPr>
        <p:spPr>
          <a:xfrm rot="7803056" flipV="1">
            <a:off x="7866783" y="2639571"/>
            <a:ext cx="1214083" cy="404095"/>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urved Down 16">
            <a:extLst>
              <a:ext uri="{FF2B5EF4-FFF2-40B4-BE49-F238E27FC236}">
                <a16:creationId xmlns:a16="http://schemas.microsoft.com/office/drawing/2014/main" id="{036E498E-2DF6-4394-8C6C-B4B4B21B67DB}"/>
              </a:ext>
            </a:extLst>
          </p:cNvPr>
          <p:cNvSpPr/>
          <p:nvPr/>
        </p:nvSpPr>
        <p:spPr>
          <a:xfrm rot="5553110">
            <a:off x="10713945" y="1493215"/>
            <a:ext cx="1118374" cy="474185"/>
          </a:xfrm>
          <a:prstGeom prst="curved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Single Corner Snipped 24">
            <a:extLst>
              <a:ext uri="{FF2B5EF4-FFF2-40B4-BE49-F238E27FC236}">
                <a16:creationId xmlns:a16="http://schemas.microsoft.com/office/drawing/2014/main" id="{8124C3C3-4893-4C95-AF2A-AC7D1A678876}"/>
              </a:ext>
            </a:extLst>
          </p:cNvPr>
          <p:cNvSpPr/>
          <p:nvPr/>
        </p:nvSpPr>
        <p:spPr>
          <a:xfrm>
            <a:off x="9538283" y="5668168"/>
            <a:ext cx="2366906" cy="657917"/>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Configuration Settings</a:t>
            </a:r>
          </a:p>
          <a:p>
            <a:r>
              <a:rPr lang="en-US" sz="1100" dirty="0">
                <a:solidFill>
                  <a:srgbClr val="FFFF00"/>
                </a:solidFill>
              </a:rPr>
              <a:t>MQTT_Config.TXT</a:t>
            </a:r>
          </a:p>
        </p:txBody>
      </p:sp>
      <p:sp>
        <p:nvSpPr>
          <p:cNvPr id="27" name="Arrow: Up-Down 26">
            <a:extLst>
              <a:ext uri="{FF2B5EF4-FFF2-40B4-BE49-F238E27FC236}">
                <a16:creationId xmlns:a16="http://schemas.microsoft.com/office/drawing/2014/main" id="{27BA9652-7124-4179-BF80-08966F92E4C2}"/>
              </a:ext>
            </a:extLst>
          </p:cNvPr>
          <p:cNvSpPr/>
          <p:nvPr/>
        </p:nvSpPr>
        <p:spPr>
          <a:xfrm>
            <a:off x="10939094" y="4569543"/>
            <a:ext cx="287303" cy="1098625"/>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Single Corner Snipped 27">
            <a:extLst>
              <a:ext uri="{FF2B5EF4-FFF2-40B4-BE49-F238E27FC236}">
                <a16:creationId xmlns:a16="http://schemas.microsoft.com/office/drawing/2014/main" id="{69C89B8A-C33C-4BD0-BB91-34FD485F2CB9}"/>
              </a:ext>
            </a:extLst>
          </p:cNvPr>
          <p:cNvSpPr/>
          <p:nvPr/>
        </p:nvSpPr>
        <p:spPr>
          <a:xfrm>
            <a:off x="10360275" y="3883745"/>
            <a:ext cx="1349705" cy="677213"/>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Interface</a:t>
            </a:r>
          </a:p>
        </p:txBody>
      </p:sp>
      <p:sp>
        <p:nvSpPr>
          <p:cNvPr id="31" name="Rectangle: Single Corner Snipped 30">
            <a:extLst>
              <a:ext uri="{FF2B5EF4-FFF2-40B4-BE49-F238E27FC236}">
                <a16:creationId xmlns:a16="http://schemas.microsoft.com/office/drawing/2014/main" id="{B35A3C4D-1434-459D-91E2-15496A18AA9B}"/>
              </a:ext>
            </a:extLst>
          </p:cNvPr>
          <p:cNvSpPr/>
          <p:nvPr/>
        </p:nvSpPr>
        <p:spPr>
          <a:xfrm>
            <a:off x="6294030" y="5207494"/>
            <a:ext cx="3132520" cy="847179"/>
          </a:xfrm>
          <a:prstGeom prst="snip1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JSON Text file</a:t>
            </a:r>
          </a:p>
          <a:p>
            <a:pPr marL="285750" indent="-285750">
              <a:buFont typeface="Arial" panose="020B0604020202020204" pitchFamily="34" charset="0"/>
              <a:buChar char="•"/>
            </a:pPr>
            <a:r>
              <a:rPr lang="en-US" sz="1000" dirty="0">
                <a:solidFill>
                  <a:schemeClr val="tx1"/>
                </a:solidFill>
              </a:rPr>
              <a:t>Each payload on a new line</a:t>
            </a:r>
          </a:p>
          <a:p>
            <a:pPr marL="285750" indent="-285750">
              <a:buFont typeface="Arial" panose="020B0604020202020204" pitchFamily="34" charset="0"/>
              <a:buChar char="•"/>
            </a:pPr>
            <a:r>
              <a:rPr lang="en-US" sz="1000" dirty="0">
                <a:solidFill>
                  <a:schemeClr val="tx1"/>
                </a:solidFill>
              </a:rPr>
              <a:t>Each line has all reads from previous 1/10 second</a:t>
            </a:r>
          </a:p>
        </p:txBody>
      </p:sp>
      <p:sp>
        <p:nvSpPr>
          <p:cNvPr id="33" name="Rectangle: Single Corner Snipped 32">
            <a:extLst>
              <a:ext uri="{FF2B5EF4-FFF2-40B4-BE49-F238E27FC236}">
                <a16:creationId xmlns:a16="http://schemas.microsoft.com/office/drawing/2014/main" id="{00D27C10-405F-4077-9A5B-213EABCB1413}"/>
              </a:ext>
            </a:extLst>
          </p:cNvPr>
          <p:cNvSpPr/>
          <p:nvPr/>
        </p:nvSpPr>
        <p:spPr>
          <a:xfrm>
            <a:off x="6995230" y="4151701"/>
            <a:ext cx="2589789"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If not exist Create file</a:t>
            </a:r>
          </a:p>
          <a:p>
            <a:pPr algn="ctr"/>
            <a:r>
              <a:rPr lang="en-US" dirty="0">
                <a:solidFill>
                  <a:schemeClr val="tx1"/>
                </a:solidFill>
              </a:rPr>
              <a:t>Append / Write one line </a:t>
            </a:r>
          </a:p>
        </p:txBody>
      </p:sp>
      <p:sp>
        <p:nvSpPr>
          <p:cNvPr id="36" name="Arrow: Curved Down 35">
            <a:extLst>
              <a:ext uri="{FF2B5EF4-FFF2-40B4-BE49-F238E27FC236}">
                <a16:creationId xmlns:a16="http://schemas.microsoft.com/office/drawing/2014/main" id="{F192CE0D-4B41-45C2-864E-6FB265422CFD}"/>
              </a:ext>
            </a:extLst>
          </p:cNvPr>
          <p:cNvSpPr/>
          <p:nvPr/>
        </p:nvSpPr>
        <p:spPr>
          <a:xfrm rot="10800000" flipV="1">
            <a:off x="5332328" y="4851667"/>
            <a:ext cx="1284756" cy="518284"/>
          </a:xfrm>
          <a:prstGeom prst="curved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0344727B-E354-4031-AEFB-A11BC77E2603}"/>
              </a:ext>
            </a:extLst>
          </p:cNvPr>
          <p:cNvSpPr/>
          <p:nvPr/>
        </p:nvSpPr>
        <p:spPr>
          <a:xfrm rot="6042605" flipV="1">
            <a:off x="6180365" y="4636628"/>
            <a:ext cx="1073681" cy="383105"/>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Single Corner Snipped 37">
            <a:extLst>
              <a:ext uri="{FF2B5EF4-FFF2-40B4-BE49-F238E27FC236}">
                <a16:creationId xmlns:a16="http://schemas.microsoft.com/office/drawing/2014/main" id="{D6ED3A0D-3D2E-458B-A0C1-92610CDAB5A2}"/>
              </a:ext>
            </a:extLst>
          </p:cNvPr>
          <p:cNvSpPr/>
          <p:nvPr/>
        </p:nvSpPr>
        <p:spPr>
          <a:xfrm>
            <a:off x="6980075" y="3392664"/>
            <a:ext cx="2589789" cy="685800"/>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Append / Write one line to Access Table</a:t>
            </a:r>
          </a:p>
        </p:txBody>
      </p:sp>
      <p:sp>
        <p:nvSpPr>
          <p:cNvPr id="39" name="Arrow: Curved Down 38">
            <a:extLst>
              <a:ext uri="{FF2B5EF4-FFF2-40B4-BE49-F238E27FC236}">
                <a16:creationId xmlns:a16="http://schemas.microsoft.com/office/drawing/2014/main" id="{9F4983B0-9676-4288-A0FB-0DB003AB9370}"/>
              </a:ext>
            </a:extLst>
          </p:cNvPr>
          <p:cNvSpPr/>
          <p:nvPr/>
        </p:nvSpPr>
        <p:spPr>
          <a:xfrm rot="8449688" flipV="1">
            <a:off x="4782571" y="3962974"/>
            <a:ext cx="2420092" cy="589799"/>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Left-Right 3">
            <a:extLst>
              <a:ext uri="{FF2B5EF4-FFF2-40B4-BE49-F238E27FC236}">
                <a16:creationId xmlns:a16="http://schemas.microsoft.com/office/drawing/2014/main" id="{C8BF4030-C329-43A7-901A-3C353903BD6A}"/>
              </a:ext>
            </a:extLst>
          </p:cNvPr>
          <p:cNvSpPr/>
          <p:nvPr/>
        </p:nvSpPr>
        <p:spPr>
          <a:xfrm rot="5400000">
            <a:off x="5576119" y="4302577"/>
            <a:ext cx="805461" cy="209214"/>
          </a:xfrm>
          <a:prstGeom prst="leftRightArrow">
            <a:avLst/>
          </a:prstGeom>
          <a:solidFill>
            <a:srgbClr val="92D050"/>
          </a:solidFill>
          <a:ln w="28575">
            <a:solidFill>
              <a:schemeClr val="tx1"/>
            </a:solidFill>
          </a:ln>
        </p:spPr>
        <p:txBody>
          <a:bodyPr wrap="square" rtlCol="0">
            <a:spAutoFit/>
          </a:bodyPr>
          <a:lstStyle/>
          <a:p>
            <a:endParaRPr lang="en-US" sz="1000">
              <a:solidFill>
                <a:schemeClr val="tx1"/>
              </a:solidFill>
            </a:endParaRPr>
          </a:p>
        </p:txBody>
      </p:sp>
      <p:sp>
        <p:nvSpPr>
          <p:cNvPr id="3" name="TextBox 2">
            <a:extLst>
              <a:ext uri="{FF2B5EF4-FFF2-40B4-BE49-F238E27FC236}">
                <a16:creationId xmlns:a16="http://schemas.microsoft.com/office/drawing/2014/main" id="{FA7F6C89-1833-48B5-96DA-925AB6410104}"/>
              </a:ext>
            </a:extLst>
          </p:cNvPr>
          <p:cNvSpPr txBox="1"/>
          <p:nvPr/>
        </p:nvSpPr>
        <p:spPr>
          <a:xfrm>
            <a:off x="5823302" y="4297289"/>
            <a:ext cx="336932" cy="246221"/>
          </a:xfrm>
          <a:prstGeom prst="rect">
            <a:avLst/>
          </a:prstGeom>
          <a:solidFill>
            <a:srgbClr val="92D050"/>
          </a:solidFill>
          <a:ln w="28575">
            <a:solidFill>
              <a:schemeClr val="tx1"/>
            </a:solidFill>
          </a:ln>
        </p:spPr>
        <p:txBody>
          <a:bodyPr wrap="square" rtlCol="0">
            <a:spAutoFit/>
          </a:bodyPr>
          <a:lstStyle/>
          <a:p>
            <a:r>
              <a:rPr lang="en-US" sz="1000" dirty="0"/>
              <a:t>OR</a:t>
            </a:r>
          </a:p>
        </p:txBody>
      </p:sp>
      <p:sp>
        <p:nvSpPr>
          <p:cNvPr id="46" name="Arrow: Curved Down 45">
            <a:extLst>
              <a:ext uri="{FF2B5EF4-FFF2-40B4-BE49-F238E27FC236}">
                <a16:creationId xmlns:a16="http://schemas.microsoft.com/office/drawing/2014/main" id="{5CEFAEDB-B3F6-461F-8BE5-FAD63F30BF8B}"/>
              </a:ext>
            </a:extLst>
          </p:cNvPr>
          <p:cNvSpPr/>
          <p:nvPr/>
        </p:nvSpPr>
        <p:spPr>
          <a:xfrm rot="4895726" flipV="1">
            <a:off x="9262926" y="3196611"/>
            <a:ext cx="1568455" cy="760718"/>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Speech Bubble: Rectangle with Corners Rounded 33">
            <a:extLst>
              <a:ext uri="{FF2B5EF4-FFF2-40B4-BE49-F238E27FC236}">
                <a16:creationId xmlns:a16="http://schemas.microsoft.com/office/drawing/2014/main" id="{A468D121-9272-45E1-9339-4CE69C323E35}"/>
              </a:ext>
            </a:extLst>
          </p:cNvPr>
          <p:cNvSpPr/>
          <p:nvPr/>
        </p:nvSpPr>
        <p:spPr>
          <a:xfrm>
            <a:off x="3621047" y="6128937"/>
            <a:ext cx="2936075" cy="578251"/>
          </a:xfrm>
          <a:prstGeom prst="wedgeRoundRectCallout">
            <a:avLst>
              <a:gd name="adj1" fmla="val 34575"/>
              <a:gd name="adj2" fmla="val -253781"/>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data path was only used during testing to load the JSON messages and test Access processing. A checkbox remains in options to reenable it.</a:t>
            </a:r>
          </a:p>
        </p:txBody>
      </p:sp>
    </p:spTree>
    <p:extLst>
      <p:ext uri="{BB962C8B-B14F-4D97-AF65-F5344CB8AC3E}">
        <p14:creationId xmlns:p14="http://schemas.microsoft.com/office/powerpoint/2010/main" val="182164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63E95B-5213-4536-93E8-331F58083092}"/>
              </a:ext>
            </a:extLst>
          </p:cNvPr>
          <p:cNvPicPr>
            <a:picLocks noChangeAspect="1"/>
          </p:cNvPicPr>
          <p:nvPr/>
        </p:nvPicPr>
        <p:blipFill>
          <a:blip r:embed="rId2"/>
          <a:stretch>
            <a:fillRect/>
          </a:stretch>
        </p:blipFill>
        <p:spPr>
          <a:xfrm>
            <a:off x="2744030" y="1300162"/>
            <a:ext cx="5076825" cy="4895850"/>
          </a:xfrm>
          <a:prstGeom prst="rect">
            <a:avLst/>
          </a:prstGeom>
        </p:spPr>
      </p:pic>
      <p:sp>
        <p:nvSpPr>
          <p:cNvPr id="2" name="Title 1">
            <a:extLst>
              <a:ext uri="{FF2B5EF4-FFF2-40B4-BE49-F238E27FC236}">
                <a16:creationId xmlns:a16="http://schemas.microsoft.com/office/drawing/2014/main" id="{C31B20C5-3CD1-4623-BF88-0504F323E177}"/>
              </a:ext>
            </a:extLst>
          </p:cNvPr>
          <p:cNvSpPr>
            <a:spLocks noGrp="1"/>
          </p:cNvSpPr>
          <p:nvPr>
            <p:ph type="title"/>
          </p:nvPr>
        </p:nvSpPr>
        <p:spPr>
          <a:xfrm>
            <a:off x="688283" y="128402"/>
            <a:ext cx="10515600" cy="652970"/>
          </a:xfrm>
        </p:spPr>
        <p:txBody>
          <a:bodyPr>
            <a:normAutofit fontScale="90000"/>
          </a:bodyPr>
          <a:lstStyle/>
          <a:p>
            <a:r>
              <a:rPr lang="en-US" dirty="0">
                <a:solidFill>
                  <a:srgbClr val="C00000"/>
                </a:solidFill>
              </a:rPr>
              <a:t>MQTT RFID Tool</a:t>
            </a:r>
          </a:p>
        </p:txBody>
      </p:sp>
      <p:sp>
        <p:nvSpPr>
          <p:cNvPr id="53" name="Speech Bubble: Rectangle with Corners Rounded 52">
            <a:extLst>
              <a:ext uri="{FF2B5EF4-FFF2-40B4-BE49-F238E27FC236}">
                <a16:creationId xmlns:a16="http://schemas.microsoft.com/office/drawing/2014/main" id="{95ADDE8D-D4D0-4929-A4C5-400E2A962658}"/>
              </a:ext>
            </a:extLst>
          </p:cNvPr>
          <p:cNvSpPr/>
          <p:nvPr/>
        </p:nvSpPr>
        <p:spPr>
          <a:xfrm>
            <a:off x="226971" y="852748"/>
            <a:ext cx="2180670" cy="326123"/>
          </a:xfrm>
          <a:prstGeom prst="wedgeRoundRectCallout">
            <a:avLst>
              <a:gd name="adj1" fmla="val 69438"/>
              <a:gd name="adj2" fmla="val 229438"/>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IP Address or URL of MQTT Broker</a:t>
            </a:r>
          </a:p>
          <a:p>
            <a:r>
              <a:rPr lang="en-US" sz="1000" dirty="0">
                <a:solidFill>
                  <a:schemeClr val="tx1"/>
                </a:solidFill>
              </a:rPr>
              <a:t>Green when connected.</a:t>
            </a:r>
          </a:p>
        </p:txBody>
      </p:sp>
      <p:sp>
        <p:nvSpPr>
          <p:cNvPr id="47" name="Speech Bubble: Rectangle with Corners Rounded 46">
            <a:extLst>
              <a:ext uri="{FF2B5EF4-FFF2-40B4-BE49-F238E27FC236}">
                <a16:creationId xmlns:a16="http://schemas.microsoft.com/office/drawing/2014/main" id="{F4C1BAB5-7DE7-49E2-AD5A-E84DD6BFC46B}"/>
              </a:ext>
            </a:extLst>
          </p:cNvPr>
          <p:cNvSpPr/>
          <p:nvPr/>
        </p:nvSpPr>
        <p:spPr>
          <a:xfrm>
            <a:off x="226971" y="1300162"/>
            <a:ext cx="1786387" cy="381893"/>
          </a:xfrm>
          <a:prstGeom prst="wedgeRoundRectCallout">
            <a:avLst>
              <a:gd name="adj1" fmla="val 94496"/>
              <a:gd name="adj2" fmla="val 149482"/>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MQTT Topic to subscribe to.</a:t>
            </a:r>
          </a:p>
          <a:p>
            <a:r>
              <a:rPr lang="en-US" sz="1000" dirty="0">
                <a:solidFill>
                  <a:schemeClr val="tx1"/>
                </a:solidFill>
              </a:rPr>
              <a:t>Green when subscribed.</a:t>
            </a:r>
          </a:p>
        </p:txBody>
      </p:sp>
      <p:sp>
        <p:nvSpPr>
          <p:cNvPr id="55" name="Speech Bubble: Rectangle with Corners Rounded 54">
            <a:extLst>
              <a:ext uri="{FF2B5EF4-FFF2-40B4-BE49-F238E27FC236}">
                <a16:creationId xmlns:a16="http://schemas.microsoft.com/office/drawing/2014/main" id="{A4D5DEBE-7160-4E23-AB67-77AC79F10C89}"/>
              </a:ext>
            </a:extLst>
          </p:cNvPr>
          <p:cNvSpPr/>
          <p:nvPr/>
        </p:nvSpPr>
        <p:spPr>
          <a:xfrm>
            <a:off x="206713" y="1858722"/>
            <a:ext cx="2180670" cy="479681"/>
          </a:xfrm>
          <a:prstGeom prst="wedgeRoundRectCallout">
            <a:avLst>
              <a:gd name="adj1" fmla="val 69823"/>
              <a:gd name="adj2" fmla="val 73529"/>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Name of Text file where payloads will be logged. (Can Locate using the button) Green when logging</a:t>
            </a:r>
          </a:p>
        </p:txBody>
      </p:sp>
      <p:sp>
        <p:nvSpPr>
          <p:cNvPr id="56" name="Speech Bubble: Rectangle with Corners Rounded 55">
            <a:extLst>
              <a:ext uri="{FF2B5EF4-FFF2-40B4-BE49-F238E27FC236}">
                <a16:creationId xmlns:a16="http://schemas.microsoft.com/office/drawing/2014/main" id="{AFA16E74-0437-495A-BA7D-4178BF2D6A85}"/>
              </a:ext>
            </a:extLst>
          </p:cNvPr>
          <p:cNvSpPr/>
          <p:nvPr/>
        </p:nvSpPr>
        <p:spPr>
          <a:xfrm>
            <a:off x="206713" y="2406167"/>
            <a:ext cx="2180670" cy="643811"/>
          </a:xfrm>
          <a:prstGeom prst="wedgeRoundRectCallout">
            <a:avLst>
              <a:gd name="adj1" fmla="val 69823"/>
              <a:gd name="adj2" fmla="val -11052"/>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Name of Access BE Database where payloads will be logged. </a:t>
            </a:r>
          </a:p>
          <a:p>
            <a:r>
              <a:rPr lang="en-US" sz="1000" dirty="0">
                <a:solidFill>
                  <a:schemeClr val="tx1"/>
                </a:solidFill>
              </a:rPr>
              <a:t>(Can Locate using the button) </a:t>
            </a:r>
          </a:p>
          <a:p>
            <a:r>
              <a:rPr lang="en-US" sz="1000" dirty="0">
                <a:solidFill>
                  <a:schemeClr val="tx1"/>
                </a:solidFill>
              </a:rPr>
              <a:t>Green when logging</a:t>
            </a:r>
          </a:p>
        </p:txBody>
      </p:sp>
      <p:sp>
        <p:nvSpPr>
          <p:cNvPr id="57" name="Speech Bubble: Rectangle with Corners Rounded 56">
            <a:extLst>
              <a:ext uri="{FF2B5EF4-FFF2-40B4-BE49-F238E27FC236}">
                <a16:creationId xmlns:a16="http://schemas.microsoft.com/office/drawing/2014/main" id="{5E0CD017-3B61-4A1B-B6E0-2FD64E94AF29}"/>
              </a:ext>
            </a:extLst>
          </p:cNvPr>
          <p:cNvSpPr/>
          <p:nvPr/>
        </p:nvSpPr>
        <p:spPr>
          <a:xfrm>
            <a:off x="4085437" y="2980852"/>
            <a:ext cx="1526797" cy="228875"/>
          </a:xfrm>
          <a:prstGeom prst="wedgeRoundRectCallout">
            <a:avLst>
              <a:gd name="adj1" fmla="val -72684"/>
              <a:gd name="adj2" fmla="val 2131"/>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Log Payloads to List box.</a:t>
            </a:r>
          </a:p>
        </p:txBody>
      </p:sp>
      <p:sp>
        <p:nvSpPr>
          <p:cNvPr id="58" name="Speech Bubble: Rectangle with Corners Rounded 57">
            <a:extLst>
              <a:ext uri="{FF2B5EF4-FFF2-40B4-BE49-F238E27FC236}">
                <a16:creationId xmlns:a16="http://schemas.microsoft.com/office/drawing/2014/main" id="{E39AB53D-1013-444F-80F5-ED69638CC605}"/>
              </a:ext>
            </a:extLst>
          </p:cNvPr>
          <p:cNvSpPr/>
          <p:nvPr/>
        </p:nvSpPr>
        <p:spPr>
          <a:xfrm>
            <a:off x="945191" y="3314562"/>
            <a:ext cx="1426129" cy="228876"/>
          </a:xfrm>
          <a:prstGeom prst="wedgeRoundRectCallout">
            <a:avLst>
              <a:gd name="adj1" fmla="val 81968"/>
              <a:gd name="adj2" fmla="val -20418"/>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Log Payloads to txt file.</a:t>
            </a:r>
          </a:p>
        </p:txBody>
      </p:sp>
      <p:sp>
        <p:nvSpPr>
          <p:cNvPr id="59" name="Speech Bubble: Rectangle with Corners Rounded 58">
            <a:extLst>
              <a:ext uri="{FF2B5EF4-FFF2-40B4-BE49-F238E27FC236}">
                <a16:creationId xmlns:a16="http://schemas.microsoft.com/office/drawing/2014/main" id="{C89562B6-7868-43F4-B703-6E9D5319FD28}"/>
              </a:ext>
            </a:extLst>
          </p:cNvPr>
          <p:cNvSpPr/>
          <p:nvPr/>
        </p:nvSpPr>
        <p:spPr>
          <a:xfrm>
            <a:off x="4313327" y="3806971"/>
            <a:ext cx="1426129" cy="228876"/>
          </a:xfrm>
          <a:prstGeom prst="wedgeRoundRectCallout">
            <a:avLst>
              <a:gd name="adj1" fmla="val -79764"/>
              <a:gd name="adj2" fmla="val -88834"/>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Log Payloads to Access</a:t>
            </a:r>
          </a:p>
        </p:txBody>
      </p:sp>
      <p:sp>
        <p:nvSpPr>
          <p:cNvPr id="60" name="Speech Bubble: Rectangle with Corners Rounded 59">
            <a:extLst>
              <a:ext uri="{FF2B5EF4-FFF2-40B4-BE49-F238E27FC236}">
                <a16:creationId xmlns:a16="http://schemas.microsoft.com/office/drawing/2014/main" id="{5E6B3F46-C1E3-4119-AD22-8BAB3A3FD6CD}"/>
              </a:ext>
            </a:extLst>
          </p:cNvPr>
          <p:cNvSpPr/>
          <p:nvPr/>
        </p:nvSpPr>
        <p:spPr>
          <a:xfrm>
            <a:off x="226971" y="3851042"/>
            <a:ext cx="2314893" cy="385398"/>
          </a:xfrm>
          <a:prstGeom prst="wedgeRoundRectCallout">
            <a:avLst>
              <a:gd name="adj1" fmla="val 59137"/>
              <a:gd name="adj2" fmla="val -37832"/>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Auto start on open </a:t>
            </a:r>
          </a:p>
          <a:p>
            <a:r>
              <a:rPr lang="en-US" sz="1000" dirty="0">
                <a:solidFill>
                  <a:schemeClr val="tx1"/>
                </a:solidFill>
              </a:rPr>
              <a:t>(once configuration file is set of course).</a:t>
            </a:r>
          </a:p>
        </p:txBody>
      </p:sp>
      <p:sp>
        <p:nvSpPr>
          <p:cNvPr id="61" name="Speech Bubble: Rectangle with Corners Rounded 60">
            <a:extLst>
              <a:ext uri="{FF2B5EF4-FFF2-40B4-BE49-F238E27FC236}">
                <a16:creationId xmlns:a16="http://schemas.microsoft.com/office/drawing/2014/main" id="{1240879B-B06B-44E6-9864-E5E2D018F048}"/>
              </a:ext>
            </a:extLst>
          </p:cNvPr>
          <p:cNvSpPr/>
          <p:nvPr/>
        </p:nvSpPr>
        <p:spPr>
          <a:xfrm>
            <a:off x="259502" y="4501024"/>
            <a:ext cx="2501906" cy="385398"/>
          </a:xfrm>
          <a:prstGeom prst="wedgeRoundRectCallout">
            <a:avLst>
              <a:gd name="adj1" fmla="val 58412"/>
              <a:gd name="adj2" fmla="val -100957"/>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Load and Save Configuration file (All of the above settings). See      MQTT_Config.TXT</a:t>
            </a:r>
          </a:p>
        </p:txBody>
      </p:sp>
      <p:sp>
        <p:nvSpPr>
          <p:cNvPr id="62" name="Speech Bubble: Rectangle with Corners Rounded 61">
            <a:extLst>
              <a:ext uri="{FF2B5EF4-FFF2-40B4-BE49-F238E27FC236}">
                <a16:creationId xmlns:a16="http://schemas.microsoft.com/office/drawing/2014/main" id="{90C64A88-CB49-4C92-AFCD-15507D0FF02B}"/>
              </a:ext>
            </a:extLst>
          </p:cNvPr>
          <p:cNvSpPr/>
          <p:nvPr/>
        </p:nvSpPr>
        <p:spPr>
          <a:xfrm>
            <a:off x="7862351" y="490937"/>
            <a:ext cx="2180670" cy="311298"/>
          </a:xfrm>
          <a:prstGeom prst="wedgeRoundRectCallout">
            <a:avLst>
              <a:gd name="adj1" fmla="val -102522"/>
              <a:gd name="adj2" fmla="val 330833"/>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Green when connected.</a:t>
            </a:r>
          </a:p>
          <a:p>
            <a:r>
              <a:rPr lang="en-US" sz="1000" dirty="0">
                <a:solidFill>
                  <a:schemeClr val="tx1"/>
                </a:solidFill>
              </a:rPr>
              <a:t>Red if disconnected</a:t>
            </a:r>
          </a:p>
        </p:txBody>
      </p:sp>
      <p:sp>
        <p:nvSpPr>
          <p:cNvPr id="63" name="Speech Bubble: Rectangle with Corners Rounded 62">
            <a:extLst>
              <a:ext uri="{FF2B5EF4-FFF2-40B4-BE49-F238E27FC236}">
                <a16:creationId xmlns:a16="http://schemas.microsoft.com/office/drawing/2014/main" id="{F2995D9A-8E2C-4C4A-AC52-7829270DDE3F}"/>
              </a:ext>
            </a:extLst>
          </p:cNvPr>
          <p:cNvSpPr/>
          <p:nvPr/>
        </p:nvSpPr>
        <p:spPr>
          <a:xfrm>
            <a:off x="8548848" y="1669138"/>
            <a:ext cx="2180670" cy="460419"/>
          </a:xfrm>
          <a:prstGeom prst="wedgeRoundRectCallout">
            <a:avLst>
              <a:gd name="adj1" fmla="val -128682"/>
              <a:gd name="adj2" fmla="val 10174"/>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Green when traffic in last 20 seconds.</a:t>
            </a:r>
          </a:p>
          <a:p>
            <a:r>
              <a:rPr lang="en-US" sz="1000" dirty="0">
                <a:solidFill>
                  <a:schemeClr val="tx1"/>
                </a:solidFill>
              </a:rPr>
              <a:t>Yellow if no traffic in last 20 seconds. Red if no traffic in 45 seconds</a:t>
            </a:r>
          </a:p>
        </p:txBody>
      </p:sp>
      <p:sp>
        <p:nvSpPr>
          <p:cNvPr id="64" name="Speech Bubble: Rectangle with Corners Rounded 63">
            <a:extLst>
              <a:ext uri="{FF2B5EF4-FFF2-40B4-BE49-F238E27FC236}">
                <a16:creationId xmlns:a16="http://schemas.microsoft.com/office/drawing/2014/main" id="{4B68CC96-00E5-4FDF-AB5F-F61F2F69CC01}"/>
              </a:ext>
            </a:extLst>
          </p:cNvPr>
          <p:cNvSpPr/>
          <p:nvPr/>
        </p:nvSpPr>
        <p:spPr>
          <a:xfrm>
            <a:off x="8290389" y="2354053"/>
            <a:ext cx="2180670" cy="149412"/>
          </a:xfrm>
          <a:prstGeom prst="wedgeRoundRectCallout">
            <a:avLst>
              <a:gd name="adj1" fmla="val -77133"/>
              <a:gd name="adj2" fmla="val -174069"/>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Time of most recent message</a:t>
            </a:r>
          </a:p>
        </p:txBody>
      </p:sp>
      <p:sp>
        <p:nvSpPr>
          <p:cNvPr id="65" name="Speech Bubble: Rectangle with Corners Rounded 64">
            <a:extLst>
              <a:ext uri="{FF2B5EF4-FFF2-40B4-BE49-F238E27FC236}">
                <a16:creationId xmlns:a16="http://schemas.microsoft.com/office/drawing/2014/main" id="{B06C4E0A-03A4-4908-B8CC-6C8667584D6C}"/>
              </a:ext>
            </a:extLst>
          </p:cNvPr>
          <p:cNvSpPr/>
          <p:nvPr/>
        </p:nvSpPr>
        <p:spPr>
          <a:xfrm>
            <a:off x="8340256" y="2748097"/>
            <a:ext cx="3748280" cy="680903"/>
          </a:xfrm>
          <a:prstGeom prst="wedgeRoundRectCallout">
            <a:avLst>
              <a:gd name="adj1" fmla="val -66689"/>
              <a:gd name="adj2" fmla="val 9964"/>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Which Hubs are reporting in. (0-F to match HUB address switch)</a:t>
            </a:r>
          </a:p>
          <a:p>
            <a:r>
              <a:rPr lang="en-US" sz="1000" dirty="0">
                <a:solidFill>
                  <a:schemeClr val="tx1"/>
                </a:solidFill>
              </a:rPr>
              <a:t>Green &lt; 20 seconds</a:t>
            </a:r>
          </a:p>
          <a:p>
            <a:r>
              <a:rPr lang="en-US" sz="1000" dirty="0">
                <a:solidFill>
                  <a:schemeClr val="tx1"/>
                </a:solidFill>
              </a:rPr>
              <a:t>Yellow for &gt; 20 seconds</a:t>
            </a:r>
          </a:p>
          <a:p>
            <a:r>
              <a:rPr lang="en-US" sz="1000" dirty="0">
                <a:solidFill>
                  <a:schemeClr val="tx1"/>
                </a:solidFill>
              </a:rPr>
              <a:t>Red for &gt; 45 seconds</a:t>
            </a:r>
          </a:p>
        </p:txBody>
      </p:sp>
      <p:sp>
        <p:nvSpPr>
          <p:cNvPr id="66" name="Speech Bubble: Rectangle with Corners Rounded 65">
            <a:extLst>
              <a:ext uri="{FF2B5EF4-FFF2-40B4-BE49-F238E27FC236}">
                <a16:creationId xmlns:a16="http://schemas.microsoft.com/office/drawing/2014/main" id="{9FD28F28-309A-43B8-8A21-8E9DE0235D67}"/>
              </a:ext>
            </a:extLst>
          </p:cNvPr>
          <p:cNvSpPr/>
          <p:nvPr/>
        </p:nvSpPr>
        <p:spPr>
          <a:xfrm>
            <a:off x="8210943" y="4054179"/>
            <a:ext cx="2439297" cy="446845"/>
          </a:xfrm>
          <a:prstGeom prst="wedgeRoundRectCallout">
            <a:avLst>
              <a:gd name="adj1" fmla="val -129927"/>
              <a:gd name="adj2" fmla="val -5420"/>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Manually start</a:t>
            </a:r>
          </a:p>
          <a:p>
            <a:r>
              <a:rPr lang="en-US" sz="1000" dirty="0">
                <a:solidFill>
                  <a:schemeClr val="tx1"/>
                </a:solidFill>
              </a:rPr>
              <a:t>Or restart if configuration has changed.</a:t>
            </a:r>
          </a:p>
        </p:txBody>
      </p:sp>
      <p:sp>
        <p:nvSpPr>
          <p:cNvPr id="67" name="Speech Bubble: Rectangle with Corners Rounded 66">
            <a:extLst>
              <a:ext uri="{FF2B5EF4-FFF2-40B4-BE49-F238E27FC236}">
                <a16:creationId xmlns:a16="http://schemas.microsoft.com/office/drawing/2014/main" id="{CE8D074F-B1FA-471E-88D6-CE171FE28324}"/>
              </a:ext>
            </a:extLst>
          </p:cNvPr>
          <p:cNvSpPr/>
          <p:nvPr/>
        </p:nvSpPr>
        <p:spPr>
          <a:xfrm>
            <a:off x="6194373" y="5920218"/>
            <a:ext cx="3520078" cy="446845"/>
          </a:xfrm>
          <a:prstGeom prst="wedgeRoundRectCallout">
            <a:avLst>
              <a:gd name="adj1" fmla="val -58041"/>
              <a:gd name="adj2" fmla="val -163120"/>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List box for messages.</a:t>
            </a:r>
          </a:p>
          <a:p>
            <a:r>
              <a:rPr lang="en-US" sz="1000" dirty="0">
                <a:solidFill>
                  <a:schemeClr val="tx1"/>
                </a:solidFill>
              </a:rPr>
              <a:t>Also shows MQTT payload if Log to Window is checked.</a:t>
            </a:r>
          </a:p>
        </p:txBody>
      </p:sp>
      <p:sp>
        <p:nvSpPr>
          <p:cNvPr id="68" name="Speech Bubble: Rectangle with Corners Rounded 67">
            <a:extLst>
              <a:ext uri="{FF2B5EF4-FFF2-40B4-BE49-F238E27FC236}">
                <a16:creationId xmlns:a16="http://schemas.microsoft.com/office/drawing/2014/main" id="{4FD17416-2C9B-4542-BA12-B97CCA56EC28}"/>
              </a:ext>
            </a:extLst>
          </p:cNvPr>
          <p:cNvSpPr/>
          <p:nvPr/>
        </p:nvSpPr>
        <p:spPr>
          <a:xfrm>
            <a:off x="7988434" y="1193080"/>
            <a:ext cx="2661806" cy="311298"/>
          </a:xfrm>
          <a:prstGeom prst="wedgeRoundRectCallout">
            <a:avLst>
              <a:gd name="adj1" fmla="val -69824"/>
              <a:gd name="adj2" fmla="val 129230"/>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If you don’t know what this is I can’t help you</a:t>
            </a:r>
          </a:p>
        </p:txBody>
      </p:sp>
      <p:sp>
        <p:nvSpPr>
          <p:cNvPr id="22" name="Speech Bubble: Rectangle with Corners Rounded 21">
            <a:extLst>
              <a:ext uri="{FF2B5EF4-FFF2-40B4-BE49-F238E27FC236}">
                <a16:creationId xmlns:a16="http://schemas.microsoft.com/office/drawing/2014/main" id="{1505A2BC-9DD3-437E-BB2C-1BF5EE4151C6}"/>
              </a:ext>
            </a:extLst>
          </p:cNvPr>
          <p:cNvSpPr/>
          <p:nvPr/>
        </p:nvSpPr>
        <p:spPr>
          <a:xfrm>
            <a:off x="4750429" y="2239646"/>
            <a:ext cx="1978054" cy="703738"/>
          </a:xfrm>
          <a:prstGeom prst="wedgeRoundRectCallout">
            <a:avLst>
              <a:gd name="adj1" fmla="val 816"/>
              <a:gd name="adj2" fmla="val 101896"/>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Publishes “PING” to broker using  Topic. Sending and receiving is captured in window below.</a:t>
            </a:r>
          </a:p>
        </p:txBody>
      </p:sp>
    </p:spTree>
    <p:extLst>
      <p:ext uri="{BB962C8B-B14F-4D97-AF65-F5344CB8AC3E}">
        <p14:creationId xmlns:p14="http://schemas.microsoft.com/office/powerpoint/2010/main" val="377995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C539B9-E555-45A4-9056-AF3FE16256CE}"/>
              </a:ext>
            </a:extLst>
          </p:cNvPr>
          <p:cNvPicPr>
            <a:picLocks noChangeAspect="1"/>
          </p:cNvPicPr>
          <p:nvPr/>
        </p:nvPicPr>
        <p:blipFill>
          <a:blip r:embed="rId2"/>
          <a:stretch>
            <a:fillRect/>
          </a:stretch>
        </p:blipFill>
        <p:spPr>
          <a:xfrm>
            <a:off x="3533775" y="1349118"/>
            <a:ext cx="5124450" cy="4876800"/>
          </a:xfrm>
          <a:prstGeom prst="rect">
            <a:avLst/>
          </a:prstGeom>
        </p:spPr>
      </p:pic>
      <p:sp>
        <p:nvSpPr>
          <p:cNvPr id="2" name="Title 1">
            <a:extLst>
              <a:ext uri="{FF2B5EF4-FFF2-40B4-BE49-F238E27FC236}">
                <a16:creationId xmlns:a16="http://schemas.microsoft.com/office/drawing/2014/main" id="{C31B20C5-3CD1-4623-BF88-0504F323E177}"/>
              </a:ext>
            </a:extLst>
          </p:cNvPr>
          <p:cNvSpPr>
            <a:spLocks noGrp="1"/>
          </p:cNvSpPr>
          <p:nvPr>
            <p:ph type="title"/>
          </p:nvPr>
        </p:nvSpPr>
        <p:spPr>
          <a:xfrm>
            <a:off x="688283" y="421090"/>
            <a:ext cx="10515600" cy="652970"/>
          </a:xfrm>
        </p:spPr>
        <p:txBody>
          <a:bodyPr>
            <a:normAutofit fontScale="90000"/>
          </a:bodyPr>
          <a:lstStyle/>
          <a:p>
            <a:r>
              <a:rPr lang="en-US" dirty="0">
                <a:solidFill>
                  <a:srgbClr val="C00000"/>
                </a:solidFill>
              </a:rPr>
              <a:t>Viewing Hub Message Counts</a:t>
            </a:r>
          </a:p>
        </p:txBody>
      </p:sp>
      <p:sp>
        <p:nvSpPr>
          <p:cNvPr id="66" name="Speech Bubble: Rectangle with Corners Rounded 65">
            <a:extLst>
              <a:ext uri="{FF2B5EF4-FFF2-40B4-BE49-F238E27FC236}">
                <a16:creationId xmlns:a16="http://schemas.microsoft.com/office/drawing/2014/main" id="{9FD28F28-309A-43B8-8A21-8E9DE0235D67}"/>
              </a:ext>
            </a:extLst>
          </p:cNvPr>
          <p:cNvSpPr/>
          <p:nvPr/>
        </p:nvSpPr>
        <p:spPr>
          <a:xfrm>
            <a:off x="9192488" y="2182025"/>
            <a:ext cx="2439297" cy="770900"/>
          </a:xfrm>
          <a:prstGeom prst="wedgeRoundRectCallout">
            <a:avLst>
              <a:gd name="adj1" fmla="val -76621"/>
              <a:gd name="adj2" fmla="val 3631"/>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Click Here and two additional boxes will  appear below the Hub Status lights. </a:t>
            </a:r>
          </a:p>
          <a:p>
            <a:endParaRPr lang="en-US" sz="1000" dirty="0">
              <a:solidFill>
                <a:schemeClr val="tx1"/>
              </a:solidFill>
            </a:endParaRPr>
          </a:p>
          <a:p>
            <a:r>
              <a:rPr lang="en-US" sz="1000" dirty="0">
                <a:solidFill>
                  <a:schemeClr val="tx1"/>
                </a:solidFill>
              </a:rPr>
              <a:t>Click the box again to hide them away.</a:t>
            </a:r>
          </a:p>
        </p:txBody>
      </p:sp>
      <p:sp>
        <p:nvSpPr>
          <p:cNvPr id="5" name="Speech Bubble: Rectangle with Corners Rounded 4">
            <a:extLst>
              <a:ext uri="{FF2B5EF4-FFF2-40B4-BE49-F238E27FC236}">
                <a16:creationId xmlns:a16="http://schemas.microsoft.com/office/drawing/2014/main" id="{597EF1AF-0F8E-4375-837D-188C09480967}"/>
              </a:ext>
            </a:extLst>
          </p:cNvPr>
          <p:cNvSpPr/>
          <p:nvPr/>
        </p:nvSpPr>
        <p:spPr>
          <a:xfrm>
            <a:off x="9462259" y="4010138"/>
            <a:ext cx="2302392" cy="673831"/>
          </a:xfrm>
          <a:prstGeom prst="wedgeRoundRectCallout">
            <a:avLst>
              <a:gd name="adj1" fmla="val -87389"/>
              <a:gd name="adj2" fmla="val 3685"/>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These two boxes show the  currently selected HUB and the  number of payloads received from that HUB.</a:t>
            </a:r>
          </a:p>
          <a:p>
            <a:r>
              <a:rPr lang="en-US" sz="1000" dirty="0">
                <a:solidFill>
                  <a:schemeClr val="tx1"/>
                </a:solidFill>
              </a:rPr>
              <a:t>Here Hub 0 has sent 260 messages.</a:t>
            </a:r>
          </a:p>
        </p:txBody>
      </p:sp>
      <p:sp>
        <p:nvSpPr>
          <p:cNvPr id="22" name="Speech Bubble: Rectangle with Corners Rounded 21">
            <a:extLst>
              <a:ext uri="{FF2B5EF4-FFF2-40B4-BE49-F238E27FC236}">
                <a16:creationId xmlns:a16="http://schemas.microsoft.com/office/drawing/2014/main" id="{25F8EADF-87D4-443B-B075-589847CFE739}"/>
              </a:ext>
            </a:extLst>
          </p:cNvPr>
          <p:cNvSpPr/>
          <p:nvPr/>
        </p:nvSpPr>
        <p:spPr>
          <a:xfrm>
            <a:off x="9257636" y="3086938"/>
            <a:ext cx="2507015" cy="818138"/>
          </a:xfrm>
          <a:prstGeom prst="wedgeRoundRectCallout">
            <a:avLst>
              <a:gd name="adj1" fmla="val -88231"/>
              <a:gd name="adj2" fmla="val -33569"/>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Select a HUB to monitor by clicking one of these boxes. Note Green hubs have sent messages in last 45 seconds. (Keep alive are sent every 20 seconds). Effectively this shows who is connected.</a:t>
            </a:r>
          </a:p>
        </p:txBody>
      </p:sp>
      <p:sp>
        <p:nvSpPr>
          <p:cNvPr id="23" name="Speech Bubble: Rectangle with Corners Rounded 22">
            <a:extLst>
              <a:ext uri="{FF2B5EF4-FFF2-40B4-BE49-F238E27FC236}">
                <a16:creationId xmlns:a16="http://schemas.microsoft.com/office/drawing/2014/main" id="{618164ED-8B77-44B7-A1E8-D98F2795B943}"/>
              </a:ext>
            </a:extLst>
          </p:cNvPr>
          <p:cNvSpPr/>
          <p:nvPr/>
        </p:nvSpPr>
        <p:spPr>
          <a:xfrm>
            <a:off x="6134100" y="5889003"/>
            <a:ext cx="4018869" cy="673831"/>
          </a:xfrm>
          <a:prstGeom prst="wedgeRoundRectCallout">
            <a:avLst>
              <a:gd name="adj1" fmla="val -67162"/>
              <a:gd name="adj2" fmla="val -147598"/>
              <a:gd name="adj3" fmla="val 16667"/>
            </a:avLst>
          </a:prstGeom>
          <a:solidFill>
            <a:srgbClr val="FDF19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box is effectively an output screen. Here it is showing ‘dummy’ MQTT payloads generated by a completely separate Python program and being published to a MQTT broker running on a Raspberry Pi</a:t>
            </a:r>
          </a:p>
        </p:txBody>
      </p:sp>
    </p:spTree>
    <p:extLst>
      <p:ext uri="{BB962C8B-B14F-4D97-AF65-F5344CB8AC3E}">
        <p14:creationId xmlns:p14="http://schemas.microsoft.com/office/powerpoint/2010/main" val="425350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6B2A-7EFB-4E48-B1CC-B352B90EADA7}"/>
              </a:ext>
            </a:extLst>
          </p:cNvPr>
          <p:cNvSpPr>
            <a:spLocks noGrp="1"/>
          </p:cNvSpPr>
          <p:nvPr>
            <p:ph type="title"/>
          </p:nvPr>
        </p:nvSpPr>
        <p:spPr>
          <a:xfrm>
            <a:off x="478172" y="213059"/>
            <a:ext cx="10515600" cy="582831"/>
          </a:xfrm>
        </p:spPr>
        <p:txBody>
          <a:bodyPr>
            <a:normAutofit fontScale="90000"/>
          </a:bodyPr>
          <a:lstStyle/>
          <a:p>
            <a:r>
              <a:rPr lang="en-US" dirty="0"/>
              <a:t>Changelog</a:t>
            </a:r>
          </a:p>
        </p:txBody>
      </p:sp>
      <p:sp>
        <p:nvSpPr>
          <p:cNvPr id="3" name="Content Placeholder 2">
            <a:extLst>
              <a:ext uri="{FF2B5EF4-FFF2-40B4-BE49-F238E27FC236}">
                <a16:creationId xmlns:a16="http://schemas.microsoft.com/office/drawing/2014/main" id="{E469191D-4BB8-4DA1-BAFA-F16EE2E329FE}"/>
              </a:ext>
            </a:extLst>
          </p:cNvPr>
          <p:cNvSpPr>
            <a:spLocks noGrp="1"/>
          </p:cNvSpPr>
          <p:nvPr>
            <p:ph idx="1"/>
          </p:nvPr>
        </p:nvSpPr>
        <p:spPr>
          <a:xfrm>
            <a:off x="478172" y="795889"/>
            <a:ext cx="11235656" cy="5849051"/>
          </a:xfrm>
        </p:spPr>
        <p:txBody>
          <a:bodyPr>
            <a:normAutofit/>
          </a:bodyPr>
          <a:lstStyle/>
          <a:p>
            <a:r>
              <a:rPr lang="en-US" sz="1400" b="1" dirty="0">
                <a:solidFill>
                  <a:srgbClr val="FF0000"/>
                </a:solidFill>
              </a:rPr>
              <a:t>CAUTION – </a:t>
            </a:r>
            <a:r>
              <a:rPr lang="en-US" sz="1400" dirty="0">
                <a:solidFill>
                  <a:srgbClr val="FF0000"/>
                </a:solidFill>
              </a:rPr>
              <a:t>If you are upgrading </a:t>
            </a:r>
            <a:r>
              <a:rPr lang="en-US" sz="1400" b="1" dirty="0">
                <a:solidFill>
                  <a:srgbClr val="FF0000"/>
                </a:solidFill>
              </a:rPr>
              <a:t>do NOT overwrite your back end database file</a:t>
            </a:r>
            <a:r>
              <a:rPr lang="en-US" sz="1400" dirty="0">
                <a:solidFill>
                  <a:srgbClr val="FF0000"/>
                </a:solidFill>
              </a:rPr>
              <a:t>. </a:t>
            </a:r>
          </a:p>
          <a:p>
            <a:r>
              <a:rPr lang="en-US" sz="1400" dirty="0"/>
              <a:t>You only need the new front end. The back end (with your data in it) will be upgraded in place.</a:t>
            </a:r>
          </a:p>
          <a:p>
            <a:r>
              <a:rPr lang="en-US" sz="1400" dirty="0"/>
              <a:t>When you start the new Front End it first checks your Back End version and you will get the message box below left if an upgrade is needed.</a:t>
            </a:r>
          </a:p>
          <a:p>
            <a:pPr marL="0" indent="0">
              <a:buNone/>
            </a:pPr>
            <a:endParaRPr lang="en-US" sz="1400" dirty="0">
              <a:solidFill>
                <a:srgbClr val="FF0000"/>
              </a:solidFill>
            </a:endParaRPr>
          </a:p>
          <a:p>
            <a:pPr lvl="1"/>
            <a:endParaRPr lang="en-US" sz="1000" dirty="0"/>
          </a:p>
          <a:p>
            <a:pPr lvl="1"/>
            <a:endParaRPr lang="en-US" sz="1000" dirty="0"/>
          </a:p>
          <a:p>
            <a:pPr lvl="1"/>
            <a:endParaRPr lang="en-US" sz="1000" dirty="0"/>
          </a:p>
          <a:p>
            <a:pPr lvl="1"/>
            <a:endParaRPr lang="en-US" sz="1000" dirty="0"/>
          </a:p>
          <a:p>
            <a:pPr lvl="1"/>
            <a:endParaRPr lang="en-US" sz="1000" dirty="0"/>
          </a:p>
          <a:p>
            <a:pPr marL="457200" lvl="1" indent="0">
              <a:buNone/>
            </a:pPr>
            <a:endParaRPr lang="en-US" sz="1000" dirty="0"/>
          </a:p>
          <a:p>
            <a:pPr marL="457200" lvl="1" indent="0">
              <a:buNone/>
            </a:pPr>
            <a:endParaRPr lang="en-US" sz="1000" dirty="0"/>
          </a:p>
          <a:p>
            <a:pPr lvl="1"/>
            <a:endParaRPr lang="en-US" sz="1000" dirty="0"/>
          </a:p>
          <a:p>
            <a:pPr lvl="1"/>
            <a:endParaRPr lang="en-US" sz="1000" dirty="0"/>
          </a:p>
          <a:p>
            <a:pPr lvl="1"/>
            <a:r>
              <a:rPr lang="en-US" sz="1050" dirty="0"/>
              <a:t>If you have several BE files you will need to connect to each BE and upgrade them one at a time. When complete the version numbers should be green once again.</a:t>
            </a:r>
          </a:p>
          <a:p>
            <a:pPr marL="0" indent="0">
              <a:buNone/>
            </a:pPr>
            <a:endParaRPr lang="en-US" sz="1800" b="1" dirty="0">
              <a:solidFill>
                <a:srgbClr val="C00000"/>
              </a:solidFill>
            </a:endParaRPr>
          </a:p>
          <a:p>
            <a:pPr marL="0" indent="0">
              <a:buNone/>
            </a:pPr>
            <a:r>
              <a:rPr lang="en-US" sz="1800" b="1" dirty="0">
                <a:solidFill>
                  <a:srgbClr val="C00000"/>
                </a:solidFill>
              </a:rPr>
              <a:t>Main Changes</a:t>
            </a:r>
          </a:p>
          <a:p>
            <a:pPr lvl="1"/>
            <a:r>
              <a:rPr lang="en-US" sz="1050" dirty="0"/>
              <a:t>Bug Fixes resolving issues found during testing</a:t>
            </a:r>
          </a:p>
        </p:txBody>
      </p:sp>
      <p:pic>
        <p:nvPicPr>
          <p:cNvPr id="5" name="Picture 4">
            <a:extLst>
              <a:ext uri="{FF2B5EF4-FFF2-40B4-BE49-F238E27FC236}">
                <a16:creationId xmlns:a16="http://schemas.microsoft.com/office/drawing/2014/main" id="{0653C754-E138-4E1F-874D-4CD39BEBAAA6}"/>
              </a:ext>
            </a:extLst>
          </p:cNvPr>
          <p:cNvPicPr>
            <a:picLocks noChangeAspect="1"/>
          </p:cNvPicPr>
          <p:nvPr/>
        </p:nvPicPr>
        <p:blipFill>
          <a:blip r:embed="rId2"/>
          <a:stretch>
            <a:fillRect/>
          </a:stretch>
        </p:blipFill>
        <p:spPr>
          <a:xfrm>
            <a:off x="514524" y="1821765"/>
            <a:ext cx="2223082" cy="900686"/>
          </a:xfrm>
          <a:prstGeom prst="rect">
            <a:avLst/>
          </a:prstGeom>
        </p:spPr>
      </p:pic>
      <p:pic>
        <p:nvPicPr>
          <p:cNvPr id="9" name="Picture 8">
            <a:extLst>
              <a:ext uri="{FF2B5EF4-FFF2-40B4-BE49-F238E27FC236}">
                <a16:creationId xmlns:a16="http://schemas.microsoft.com/office/drawing/2014/main" id="{32185FE1-2FFB-42FA-99C1-84159919EF96}"/>
              </a:ext>
            </a:extLst>
          </p:cNvPr>
          <p:cNvPicPr>
            <a:picLocks noChangeAspect="1"/>
          </p:cNvPicPr>
          <p:nvPr/>
        </p:nvPicPr>
        <p:blipFill>
          <a:blip r:embed="rId3"/>
          <a:stretch>
            <a:fillRect/>
          </a:stretch>
        </p:blipFill>
        <p:spPr>
          <a:xfrm>
            <a:off x="5036189" y="2255677"/>
            <a:ext cx="3630315" cy="1173323"/>
          </a:xfrm>
          <a:prstGeom prst="rect">
            <a:avLst/>
          </a:prstGeom>
        </p:spPr>
      </p:pic>
      <p:sp>
        <p:nvSpPr>
          <p:cNvPr id="4" name="TextBox 3">
            <a:extLst>
              <a:ext uri="{FF2B5EF4-FFF2-40B4-BE49-F238E27FC236}">
                <a16:creationId xmlns:a16="http://schemas.microsoft.com/office/drawing/2014/main" id="{0C76732C-6DDC-4E2E-B747-4C8F70C8B582}"/>
              </a:ext>
            </a:extLst>
          </p:cNvPr>
          <p:cNvSpPr txBox="1"/>
          <p:nvPr/>
        </p:nvSpPr>
        <p:spPr>
          <a:xfrm>
            <a:off x="2776755" y="2063691"/>
            <a:ext cx="5444456" cy="861774"/>
          </a:xfrm>
          <a:prstGeom prst="rect">
            <a:avLst/>
          </a:prstGeom>
          <a:noFill/>
        </p:spPr>
        <p:txBody>
          <a:bodyPr wrap="square" rtlCol="0">
            <a:spAutoFit/>
          </a:bodyPr>
          <a:lstStyle/>
          <a:p>
            <a:r>
              <a:rPr lang="en-US" sz="1000" b="1" dirty="0"/>
              <a:t>If you get a message box like shown </a:t>
            </a:r>
            <a:r>
              <a:rPr lang="en-US" sz="1000" dirty="0"/>
              <a:t>at left then do these steps : </a:t>
            </a:r>
          </a:p>
          <a:p>
            <a:pPr marL="171450" indent="-171450">
              <a:buFont typeface="Wingdings" panose="05000000000000000000" pitchFamily="2" charset="2"/>
              <a:buChar char="q"/>
            </a:pPr>
            <a:r>
              <a:rPr lang="en-US" sz="1000" b="1" dirty="0">
                <a:solidFill>
                  <a:srgbClr val="C00000"/>
                </a:solidFill>
              </a:rPr>
              <a:t>Click OK</a:t>
            </a:r>
          </a:p>
          <a:p>
            <a:pPr marL="171450" indent="-171450">
              <a:buFont typeface="Wingdings" panose="05000000000000000000" pitchFamily="2" charset="2"/>
              <a:buChar char="q"/>
            </a:pPr>
            <a:r>
              <a:rPr lang="en-US" sz="1000" b="1" dirty="0">
                <a:solidFill>
                  <a:srgbClr val="C00000"/>
                </a:solidFill>
              </a:rPr>
              <a:t>Go to the settings screen</a:t>
            </a:r>
          </a:p>
          <a:p>
            <a:pPr marL="171450" indent="-171450">
              <a:buFont typeface="Wingdings" panose="05000000000000000000" pitchFamily="2" charset="2"/>
              <a:buChar char="q"/>
            </a:pPr>
            <a:r>
              <a:rPr lang="en-US" sz="1000" b="1" dirty="0">
                <a:solidFill>
                  <a:srgbClr val="C00000"/>
                </a:solidFill>
              </a:rPr>
              <a:t>Click Show Advanced and </a:t>
            </a:r>
          </a:p>
          <a:p>
            <a:pPr marL="171450" indent="-171450">
              <a:buFont typeface="Wingdings" panose="05000000000000000000" pitchFamily="2" charset="2"/>
              <a:buChar char="q"/>
            </a:pPr>
            <a:r>
              <a:rPr lang="en-US" sz="1000" b="1" dirty="0">
                <a:solidFill>
                  <a:srgbClr val="C00000"/>
                </a:solidFill>
              </a:rPr>
              <a:t>press the Button to upgrade BE</a:t>
            </a:r>
          </a:p>
        </p:txBody>
      </p:sp>
    </p:spTree>
    <p:extLst>
      <p:ext uri="{BB962C8B-B14F-4D97-AF65-F5344CB8AC3E}">
        <p14:creationId xmlns:p14="http://schemas.microsoft.com/office/powerpoint/2010/main" val="128252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61B9-C584-4A58-A3B6-48DBB6B7ADA6}"/>
              </a:ext>
            </a:extLst>
          </p:cNvPr>
          <p:cNvSpPr>
            <a:spLocks noGrp="1"/>
          </p:cNvSpPr>
          <p:nvPr>
            <p:ph type="title"/>
          </p:nvPr>
        </p:nvSpPr>
        <p:spPr>
          <a:xfrm>
            <a:off x="838200" y="365125"/>
            <a:ext cx="10515600" cy="666721"/>
          </a:xfrm>
        </p:spPr>
        <p:txBody>
          <a:bodyPr>
            <a:normAutofit fontScale="90000"/>
          </a:bodyPr>
          <a:lstStyle/>
          <a:p>
            <a:pPr algn="ctr"/>
            <a:r>
              <a:rPr lang="en-US" dirty="0"/>
              <a:t>Table of Contents</a:t>
            </a:r>
          </a:p>
        </p:txBody>
      </p:sp>
      <p:graphicFrame>
        <p:nvGraphicFramePr>
          <p:cNvPr id="5" name="Table 5">
            <a:extLst>
              <a:ext uri="{FF2B5EF4-FFF2-40B4-BE49-F238E27FC236}">
                <a16:creationId xmlns:a16="http://schemas.microsoft.com/office/drawing/2014/main" id="{C42B5CE3-7666-4DDC-94A4-E0331FC5AE02}"/>
              </a:ext>
            </a:extLst>
          </p:cNvPr>
          <p:cNvGraphicFramePr>
            <a:graphicFrameLocks noGrp="1"/>
          </p:cNvGraphicFramePr>
          <p:nvPr>
            <p:extLst>
              <p:ext uri="{D42A27DB-BD31-4B8C-83A1-F6EECF244321}">
                <p14:modId xmlns:p14="http://schemas.microsoft.com/office/powerpoint/2010/main" val="1171408978"/>
              </p:ext>
            </p:extLst>
          </p:nvPr>
        </p:nvGraphicFramePr>
        <p:xfrm>
          <a:off x="2481627" y="1139116"/>
          <a:ext cx="7304946" cy="4079240"/>
        </p:xfrm>
        <a:graphic>
          <a:graphicData uri="http://schemas.openxmlformats.org/drawingml/2006/table">
            <a:tbl>
              <a:tblPr firstRow="1" bandRow="1">
                <a:tableStyleId>{5C22544A-7EE6-4342-B048-85BDC9FD1C3A}</a:tableStyleId>
              </a:tblPr>
              <a:tblGrid>
                <a:gridCol w="5547402">
                  <a:extLst>
                    <a:ext uri="{9D8B030D-6E8A-4147-A177-3AD203B41FA5}">
                      <a16:colId xmlns:a16="http://schemas.microsoft.com/office/drawing/2014/main" val="2686626912"/>
                    </a:ext>
                  </a:extLst>
                </a:gridCol>
                <a:gridCol w="1757544">
                  <a:extLst>
                    <a:ext uri="{9D8B030D-6E8A-4147-A177-3AD203B41FA5}">
                      <a16:colId xmlns:a16="http://schemas.microsoft.com/office/drawing/2014/main" val="3021887675"/>
                    </a:ext>
                  </a:extLst>
                </a:gridCol>
              </a:tblGrid>
              <a:tr h="370840">
                <a:tc>
                  <a:txBody>
                    <a:bodyPr/>
                    <a:lstStyle/>
                    <a:p>
                      <a:r>
                        <a:rPr lang="en-US" dirty="0"/>
                        <a:t>Section</a:t>
                      </a:r>
                    </a:p>
                  </a:txBody>
                  <a:tcPr/>
                </a:tc>
                <a:tc>
                  <a:txBody>
                    <a:bodyPr/>
                    <a:lstStyle/>
                    <a:p>
                      <a:pPr algn="ctr"/>
                      <a:r>
                        <a:rPr lang="en-US" dirty="0"/>
                        <a:t>Page #</a:t>
                      </a:r>
                    </a:p>
                  </a:txBody>
                  <a:tcPr/>
                </a:tc>
                <a:extLst>
                  <a:ext uri="{0D108BD9-81ED-4DB2-BD59-A6C34878D82A}">
                    <a16:rowId xmlns:a16="http://schemas.microsoft.com/office/drawing/2014/main" val="2928386902"/>
                  </a:ext>
                </a:extLst>
              </a:tr>
              <a:tr h="370840">
                <a:tc>
                  <a:txBody>
                    <a:bodyPr/>
                    <a:lstStyle/>
                    <a:p>
                      <a:r>
                        <a:rPr lang="en-US" dirty="0"/>
                        <a:t>Before you get Started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hlinkClick r:id="rId2" action="ppaction://hlinksldjump"/>
                        </a:rPr>
                        <a:t>3</a:t>
                      </a:r>
                      <a:endParaRPr lang="en-US" dirty="0"/>
                    </a:p>
                  </a:txBody>
                  <a:tcPr/>
                </a:tc>
                <a:extLst>
                  <a:ext uri="{0D108BD9-81ED-4DB2-BD59-A6C34878D82A}">
                    <a16:rowId xmlns:a16="http://schemas.microsoft.com/office/drawing/2014/main" val="26335210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Welcome Screen        </a:t>
                      </a:r>
                    </a:p>
                  </a:txBody>
                  <a:tcPr/>
                </a:tc>
                <a:tc>
                  <a:txBody>
                    <a:bodyPr/>
                    <a:lstStyle/>
                    <a:p>
                      <a:pPr algn="ctr"/>
                      <a:r>
                        <a:rPr lang="en-US" dirty="0"/>
                        <a:t>5</a:t>
                      </a:r>
                    </a:p>
                  </a:txBody>
                  <a:tcPr/>
                </a:tc>
                <a:extLst>
                  <a:ext uri="{0D108BD9-81ED-4DB2-BD59-A6C34878D82A}">
                    <a16:rowId xmlns:a16="http://schemas.microsoft.com/office/drawing/2014/main" val="2889494305"/>
                  </a:ext>
                </a:extLst>
              </a:tr>
              <a:tr h="370840">
                <a:tc>
                  <a:txBody>
                    <a:bodyPr/>
                    <a:lstStyle/>
                    <a:p>
                      <a:r>
                        <a:rPr lang="en-US" dirty="0"/>
                        <a:t>The Built In Help System</a:t>
                      </a:r>
                    </a:p>
                  </a:txBody>
                  <a:tcPr/>
                </a:tc>
                <a:tc>
                  <a:txBody>
                    <a:bodyPr/>
                    <a:lstStyle/>
                    <a:p>
                      <a:pPr algn="ctr"/>
                      <a:r>
                        <a:rPr lang="en-US" dirty="0"/>
                        <a:t>6</a:t>
                      </a:r>
                    </a:p>
                  </a:txBody>
                  <a:tcPr/>
                </a:tc>
                <a:extLst>
                  <a:ext uri="{0D108BD9-81ED-4DB2-BD59-A6C34878D82A}">
                    <a16:rowId xmlns:a16="http://schemas.microsoft.com/office/drawing/2014/main" val="1871689053"/>
                  </a:ext>
                </a:extLst>
              </a:tr>
              <a:tr h="370840">
                <a:tc>
                  <a:txBody>
                    <a:bodyPr/>
                    <a:lstStyle/>
                    <a:p>
                      <a:r>
                        <a:rPr lang="en-US" dirty="0"/>
                        <a:t>Options and Settings</a:t>
                      </a:r>
                    </a:p>
                  </a:txBody>
                  <a:tcPr/>
                </a:tc>
                <a:tc>
                  <a:txBody>
                    <a:bodyPr/>
                    <a:lstStyle/>
                    <a:p>
                      <a:pPr algn="ctr"/>
                      <a:r>
                        <a:rPr lang="en-US" dirty="0"/>
                        <a:t>7</a:t>
                      </a:r>
                    </a:p>
                  </a:txBody>
                  <a:tcPr/>
                </a:tc>
                <a:extLst>
                  <a:ext uri="{0D108BD9-81ED-4DB2-BD59-A6C34878D82A}">
                    <a16:rowId xmlns:a16="http://schemas.microsoft.com/office/drawing/2014/main" val="966302713"/>
                  </a:ext>
                </a:extLst>
              </a:tr>
              <a:tr h="370840">
                <a:tc>
                  <a:txBody>
                    <a:bodyPr/>
                    <a:lstStyle/>
                    <a:p>
                      <a:r>
                        <a:rPr lang="en-US" dirty="0"/>
                        <a:t>Entity Form Example</a:t>
                      </a:r>
                    </a:p>
                  </a:txBody>
                  <a:tcPr/>
                </a:tc>
                <a:tc>
                  <a:txBody>
                    <a:bodyPr/>
                    <a:lstStyle/>
                    <a:p>
                      <a:pPr algn="ctr"/>
                      <a:r>
                        <a:rPr lang="en-US" dirty="0"/>
                        <a:t>8</a:t>
                      </a:r>
                    </a:p>
                  </a:txBody>
                  <a:tcPr/>
                </a:tc>
                <a:extLst>
                  <a:ext uri="{0D108BD9-81ED-4DB2-BD59-A6C34878D82A}">
                    <a16:rowId xmlns:a16="http://schemas.microsoft.com/office/drawing/2014/main" val="3722236172"/>
                  </a:ext>
                </a:extLst>
              </a:tr>
              <a:tr h="370840">
                <a:tc>
                  <a:txBody>
                    <a:bodyPr/>
                    <a:lstStyle/>
                    <a:p>
                      <a:pPr marL="0" algn="l" defTabSz="914400" rtl="0" eaLnBrk="1" latinLnBrk="0" hangingPunct="1"/>
                      <a:r>
                        <a:rPr lang="en-US" sz="1800" kern="1200" dirty="0">
                          <a:solidFill>
                            <a:schemeClr val="dk1"/>
                          </a:solidFill>
                          <a:latin typeface="+mn-lt"/>
                          <a:ea typeface="+mn-ea"/>
                          <a:cs typeface="+mn-cs"/>
                        </a:rPr>
                        <a:t>Entity Form Changes from Previous Version</a:t>
                      </a:r>
                    </a:p>
                  </a:txBody>
                  <a:tcPr/>
                </a:tc>
                <a:tc>
                  <a:txBody>
                    <a:bodyPr/>
                    <a:lstStyle/>
                    <a:p>
                      <a:pPr algn="ctr"/>
                      <a:r>
                        <a:rPr lang="en-US" dirty="0"/>
                        <a:t>9</a:t>
                      </a:r>
                    </a:p>
                  </a:txBody>
                  <a:tcPr/>
                </a:tc>
                <a:extLst>
                  <a:ext uri="{0D108BD9-81ED-4DB2-BD59-A6C34878D82A}">
                    <a16:rowId xmlns:a16="http://schemas.microsoft.com/office/drawing/2014/main" val="2028308222"/>
                  </a:ext>
                </a:extLst>
              </a:tr>
              <a:tr h="370840">
                <a:tc>
                  <a:txBody>
                    <a:bodyPr/>
                    <a:lstStyle/>
                    <a:p>
                      <a:r>
                        <a:rPr lang="en-US" dirty="0"/>
                        <a:t>Locations and RFID</a:t>
                      </a:r>
                    </a:p>
                  </a:txBody>
                  <a:tcPr/>
                </a:tc>
                <a:tc>
                  <a:txBody>
                    <a:bodyPr/>
                    <a:lstStyle/>
                    <a:p>
                      <a:pPr algn="ctr"/>
                      <a:r>
                        <a:rPr lang="en-US" dirty="0"/>
                        <a:t>10</a:t>
                      </a:r>
                    </a:p>
                  </a:txBody>
                  <a:tcPr/>
                </a:tc>
                <a:extLst>
                  <a:ext uri="{0D108BD9-81ED-4DB2-BD59-A6C34878D82A}">
                    <a16:rowId xmlns:a16="http://schemas.microsoft.com/office/drawing/2014/main" val="3475086464"/>
                  </a:ext>
                </a:extLst>
              </a:tr>
              <a:tr h="370840">
                <a:tc>
                  <a:txBody>
                    <a:bodyPr/>
                    <a:lstStyle/>
                    <a:p>
                      <a:r>
                        <a:rPr lang="en-US" dirty="0">
                          <a:solidFill>
                            <a:srgbClr val="C00000"/>
                          </a:solidFill>
                        </a:rPr>
                        <a:t>Additional Material</a:t>
                      </a:r>
                      <a:endParaRPr lang="en-US" dirty="0"/>
                    </a:p>
                  </a:txBody>
                  <a:tcPr/>
                </a:tc>
                <a:tc>
                  <a:txBody>
                    <a:bodyPr/>
                    <a:lstStyle/>
                    <a:p>
                      <a:pPr algn="ctr"/>
                      <a:r>
                        <a:rPr lang="en-US" dirty="0"/>
                        <a:t>11</a:t>
                      </a:r>
                    </a:p>
                  </a:txBody>
                  <a:tcPr/>
                </a:tc>
                <a:extLst>
                  <a:ext uri="{0D108BD9-81ED-4DB2-BD59-A6C34878D82A}">
                    <a16:rowId xmlns:a16="http://schemas.microsoft.com/office/drawing/2014/main" val="1522543183"/>
                  </a:ext>
                </a:extLst>
              </a:tr>
              <a:tr h="37084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3710104521"/>
                  </a:ext>
                </a:extLst>
              </a:tr>
              <a:tr h="370840">
                <a:tc>
                  <a:txBody>
                    <a:bodyPr/>
                    <a:lstStyle/>
                    <a:p>
                      <a:r>
                        <a:rPr lang="en-US" dirty="0"/>
                        <a:t>Change Log</a:t>
                      </a:r>
                    </a:p>
                  </a:txBody>
                  <a:tcPr/>
                </a:tc>
                <a:tc>
                  <a:txBody>
                    <a:bodyPr/>
                    <a:lstStyle/>
                    <a:p>
                      <a:pPr algn="ctr"/>
                      <a:r>
                        <a:rPr lang="en-US" dirty="0">
                          <a:hlinkClick r:id="rId3" action="ppaction://hlinksldjump"/>
                        </a:rPr>
                        <a:t>23</a:t>
                      </a:r>
                      <a:endParaRPr lang="en-US" dirty="0"/>
                    </a:p>
                  </a:txBody>
                  <a:tcPr/>
                </a:tc>
                <a:extLst>
                  <a:ext uri="{0D108BD9-81ED-4DB2-BD59-A6C34878D82A}">
                    <a16:rowId xmlns:a16="http://schemas.microsoft.com/office/drawing/2014/main" val="3316660779"/>
                  </a:ext>
                </a:extLst>
              </a:tr>
            </a:tbl>
          </a:graphicData>
        </a:graphic>
      </p:graphicFrame>
    </p:spTree>
    <p:extLst>
      <p:ext uri="{BB962C8B-B14F-4D97-AF65-F5344CB8AC3E}">
        <p14:creationId xmlns:p14="http://schemas.microsoft.com/office/powerpoint/2010/main" val="329027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D0B5D-D0C6-41BC-99FF-5ACFA85C463B}"/>
              </a:ext>
            </a:extLst>
          </p:cNvPr>
          <p:cNvSpPr>
            <a:spLocks noGrp="1"/>
          </p:cNvSpPr>
          <p:nvPr>
            <p:ph idx="1"/>
          </p:nvPr>
        </p:nvSpPr>
        <p:spPr>
          <a:xfrm>
            <a:off x="595617" y="939568"/>
            <a:ext cx="11187887" cy="5553306"/>
          </a:xfrm>
        </p:spPr>
        <p:txBody>
          <a:bodyPr>
            <a:normAutofit fontScale="92500" lnSpcReduction="20000"/>
          </a:bodyPr>
          <a:lstStyle/>
          <a:p>
            <a:pPr marL="0" indent="0">
              <a:buNone/>
            </a:pPr>
            <a:r>
              <a:rPr lang="en-US" sz="2400" dirty="0"/>
              <a:t>This database is written in and runs with Microsoft Access (2016). You only </a:t>
            </a:r>
            <a:r>
              <a:rPr lang="en-US" sz="2400" b="1" i="1" dirty="0"/>
              <a:t>need</a:t>
            </a:r>
            <a:r>
              <a:rPr lang="en-US" sz="2400" dirty="0"/>
              <a:t> Access if you want to modify the structure and the programming. To just use the  database all you need is the Access ‘Run Time’ which is available from Microsoft here:</a:t>
            </a:r>
          </a:p>
          <a:p>
            <a:pPr marL="0" indent="0">
              <a:buNone/>
            </a:pPr>
            <a:r>
              <a:rPr lang="en-US" sz="1900" dirty="0">
                <a:hlinkClick r:id="rId2"/>
              </a:rPr>
              <a:t>https://www.microsoft.com/en-ca/download/details.aspx?id=50040</a:t>
            </a:r>
            <a:endParaRPr lang="en-US" sz="1900" dirty="0"/>
          </a:p>
          <a:p>
            <a:pPr marL="0" indent="0">
              <a:buNone/>
            </a:pPr>
            <a:endParaRPr lang="en-US" sz="1300" dirty="0"/>
          </a:p>
          <a:p>
            <a:pPr marL="0" indent="0">
              <a:buNone/>
            </a:pPr>
            <a:r>
              <a:rPr lang="en-US" sz="2400" dirty="0"/>
              <a:t>The files that make up the system are described here:</a:t>
            </a:r>
          </a:p>
          <a:p>
            <a:pPr marL="457200" indent="-457200">
              <a:buFont typeface="+mj-lt"/>
              <a:buAutoNum type="arabicPeriod"/>
            </a:pPr>
            <a:r>
              <a:rPr lang="en-US" sz="2400" dirty="0"/>
              <a:t>This ‘Start Here Guide’ of course … it is recommended you review it before diving in</a:t>
            </a:r>
          </a:p>
          <a:p>
            <a:pPr marL="457200" indent="-457200">
              <a:buFont typeface="+mj-lt"/>
              <a:buAutoNum type="arabicPeriod"/>
            </a:pPr>
            <a:r>
              <a:rPr lang="en-US" sz="2400" dirty="0"/>
              <a:t>The Access Database Front End and Back End files. I recommend you name them as a pair.  The default name is NEW_FE.accdb and NEW_BE.accdb but you can change NEW to be anything you like.</a:t>
            </a:r>
          </a:p>
          <a:p>
            <a:pPr marL="457200" indent="-457200">
              <a:buFont typeface="+mj-lt"/>
              <a:buAutoNum type="arabicPeriod"/>
            </a:pPr>
            <a:r>
              <a:rPr lang="en-US" sz="2400" dirty="0"/>
              <a:t>In general you always only ever run the FE file … and it ‘attaches itself’ to the back end. The first time you run the front end it may complain the back end is missing … and you simply navigate to the back end file and click on it. </a:t>
            </a:r>
          </a:p>
          <a:p>
            <a:pPr marL="457200" indent="-457200">
              <a:buFont typeface="+mj-lt"/>
              <a:buAutoNum type="arabicPeriod"/>
            </a:pPr>
            <a:r>
              <a:rPr lang="en-US" sz="2400" dirty="0"/>
              <a:t>There is an Executable file for use with the StaRFIshRail RFID system.</a:t>
            </a:r>
          </a:p>
          <a:p>
            <a:pPr lvl="1">
              <a:buFont typeface="Wingdings" panose="05000000000000000000" pitchFamily="2" charset="2"/>
              <a:buChar char="§"/>
            </a:pPr>
            <a:r>
              <a:rPr lang="en-US" sz="2000" dirty="0"/>
              <a:t>Additionally  there is a library file (*.dll) that this executable needs and there is also a text config file</a:t>
            </a:r>
          </a:p>
          <a:p>
            <a:pPr marL="457200" indent="-457200">
              <a:buFont typeface="+mj-lt"/>
              <a:buAutoNum type="arabicPeriod"/>
            </a:pPr>
            <a:r>
              <a:rPr lang="en-US" sz="2400" dirty="0"/>
              <a:t>A software library called M2Mqtt.Net.tlb which is included. (for MQTT not Access)</a:t>
            </a:r>
          </a:p>
          <a:p>
            <a:pPr marL="457200" indent="-457200">
              <a:buFont typeface="+mj-lt"/>
              <a:buAutoNum type="arabicPeriod"/>
            </a:pPr>
            <a:r>
              <a:rPr lang="en-US" sz="2400" dirty="0">
                <a:solidFill>
                  <a:srgbClr val="FF0000"/>
                </a:solidFill>
              </a:rPr>
              <a:t>IF YOU ARE UPGRADING </a:t>
            </a:r>
            <a:r>
              <a:rPr lang="en-US" sz="2400" dirty="0"/>
              <a:t>see the caution note along with the list of changes in the change log </a:t>
            </a:r>
            <a:r>
              <a:rPr lang="en-US" sz="2400" dirty="0">
                <a:hlinkClick r:id="rId3" action="ppaction://hlinksldjump"/>
              </a:rPr>
              <a:t>at the end of this presentation</a:t>
            </a:r>
            <a:r>
              <a:rPr lang="en-US" sz="2400" dirty="0"/>
              <a:t>.</a:t>
            </a:r>
          </a:p>
          <a:p>
            <a:pPr marL="0" indent="0">
              <a:buNone/>
            </a:pPr>
            <a:endParaRPr lang="en-US" sz="2400" dirty="0"/>
          </a:p>
        </p:txBody>
      </p:sp>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Before you get Started</a:t>
            </a:r>
          </a:p>
        </p:txBody>
      </p:sp>
    </p:spTree>
    <p:extLst>
      <p:ext uri="{BB962C8B-B14F-4D97-AF65-F5344CB8AC3E}">
        <p14:creationId xmlns:p14="http://schemas.microsoft.com/office/powerpoint/2010/main" val="178308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81A79D-38A5-4B45-9626-A74CEA05137F}"/>
              </a:ext>
            </a:extLst>
          </p:cNvPr>
          <p:cNvSpPr/>
          <p:nvPr/>
        </p:nvSpPr>
        <p:spPr>
          <a:xfrm>
            <a:off x="7038363" y="2021745"/>
            <a:ext cx="2442596" cy="214758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F21B017-0C8E-420F-BA12-2FFDFF74CEFA}"/>
              </a:ext>
            </a:extLst>
          </p:cNvPr>
          <p:cNvSpPr/>
          <p:nvPr/>
        </p:nvSpPr>
        <p:spPr>
          <a:xfrm>
            <a:off x="2332140" y="2021745"/>
            <a:ext cx="2650921" cy="214758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Front End and Back End</a:t>
            </a:r>
          </a:p>
        </p:txBody>
      </p:sp>
      <p:sp>
        <p:nvSpPr>
          <p:cNvPr id="2" name="Flowchart: Multidocument 1">
            <a:extLst>
              <a:ext uri="{FF2B5EF4-FFF2-40B4-BE49-F238E27FC236}">
                <a16:creationId xmlns:a16="http://schemas.microsoft.com/office/drawing/2014/main" id="{747A7776-2658-499C-B0F6-8E3D4F85FDC4}"/>
              </a:ext>
            </a:extLst>
          </p:cNvPr>
          <p:cNvSpPr/>
          <p:nvPr/>
        </p:nvSpPr>
        <p:spPr>
          <a:xfrm>
            <a:off x="7231310" y="2332139"/>
            <a:ext cx="2105637" cy="1442906"/>
          </a:xfrm>
          <a:prstGeom prst="flowChartMulti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TABLES</a:t>
            </a:r>
          </a:p>
        </p:txBody>
      </p:sp>
      <p:sp>
        <p:nvSpPr>
          <p:cNvPr id="5" name="Flowchart: Multidocument 4">
            <a:extLst>
              <a:ext uri="{FF2B5EF4-FFF2-40B4-BE49-F238E27FC236}">
                <a16:creationId xmlns:a16="http://schemas.microsoft.com/office/drawing/2014/main" id="{B6563666-103E-42ED-A8A5-94EB54BE1E66}"/>
              </a:ext>
            </a:extLst>
          </p:cNvPr>
          <p:cNvSpPr/>
          <p:nvPr/>
        </p:nvSpPr>
        <p:spPr>
          <a:xfrm>
            <a:off x="2653019" y="2332139"/>
            <a:ext cx="2105637" cy="1442906"/>
          </a:xfrm>
          <a:prstGeom prst="flowChartMultidocumen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Forms, Reports, Programming</a:t>
            </a:r>
          </a:p>
        </p:txBody>
      </p:sp>
      <p:sp>
        <p:nvSpPr>
          <p:cNvPr id="8" name="TextBox 7">
            <a:extLst>
              <a:ext uri="{FF2B5EF4-FFF2-40B4-BE49-F238E27FC236}">
                <a16:creationId xmlns:a16="http://schemas.microsoft.com/office/drawing/2014/main" id="{9BC62222-9420-40A2-AD96-1D78B3F7DD82}"/>
              </a:ext>
            </a:extLst>
          </p:cNvPr>
          <p:cNvSpPr txBox="1"/>
          <p:nvPr/>
        </p:nvSpPr>
        <p:spPr>
          <a:xfrm>
            <a:off x="2332140" y="4089820"/>
            <a:ext cx="2550253" cy="646331"/>
          </a:xfrm>
          <a:prstGeom prst="rect">
            <a:avLst/>
          </a:prstGeom>
          <a:noFill/>
        </p:spPr>
        <p:txBody>
          <a:bodyPr wrap="square" rtlCol="0">
            <a:spAutoFit/>
          </a:bodyPr>
          <a:lstStyle/>
          <a:p>
            <a:pPr algn="ctr"/>
            <a:r>
              <a:rPr lang="en-US" dirty="0">
                <a:solidFill>
                  <a:srgbClr val="C00000"/>
                </a:solidFill>
              </a:rPr>
              <a:t>Front End</a:t>
            </a:r>
          </a:p>
          <a:p>
            <a:pPr algn="ctr"/>
            <a:r>
              <a:rPr lang="en-US" i="1" dirty="0">
                <a:solidFill>
                  <a:schemeClr val="accent6">
                    <a:lumMod val="75000"/>
                  </a:schemeClr>
                </a:solidFill>
              </a:rPr>
              <a:t>yourname</a:t>
            </a:r>
            <a:r>
              <a:rPr lang="en-US" dirty="0"/>
              <a:t>_FE.accdb</a:t>
            </a:r>
          </a:p>
        </p:txBody>
      </p:sp>
      <p:sp>
        <p:nvSpPr>
          <p:cNvPr id="9" name="TextBox 8">
            <a:extLst>
              <a:ext uri="{FF2B5EF4-FFF2-40B4-BE49-F238E27FC236}">
                <a16:creationId xmlns:a16="http://schemas.microsoft.com/office/drawing/2014/main" id="{A32A554D-D9E4-4399-98EB-1A636BFED4C6}"/>
              </a:ext>
            </a:extLst>
          </p:cNvPr>
          <p:cNvSpPr txBox="1"/>
          <p:nvPr/>
        </p:nvSpPr>
        <p:spPr>
          <a:xfrm>
            <a:off x="6984534" y="4089819"/>
            <a:ext cx="2550253" cy="646331"/>
          </a:xfrm>
          <a:prstGeom prst="rect">
            <a:avLst/>
          </a:prstGeom>
          <a:noFill/>
        </p:spPr>
        <p:txBody>
          <a:bodyPr wrap="square" rtlCol="0">
            <a:spAutoFit/>
          </a:bodyPr>
          <a:lstStyle/>
          <a:p>
            <a:pPr algn="ctr"/>
            <a:r>
              <a:rPr lang="en-US" dirty="0">
                <a:solidFill>
                  <a:srgbClr val="C00000"/>
                </a:solidFill>
              </a:rPr>
              <a:t>Back End</a:t>
            </a:r>
          </a:p>
          <a:p>
            <a:pPr algn="ctr"/>
            <a:r>
              <a:rPr lang="en-US" i="1" dirty="0">
                <a:solidFill>
                  <a:schemeClr val="accent6">
                    <a:lumMod val="75000"/>
                  </a:schemeClr>
                </a:solidFill>
              </a:rPr>
              <a:t>yourname</a:t>
            </a:r>
            <a:r>
              <a:rPr lang="en-US" dirty="0"/>
              <a:t>_BE.accdb</a:t>
            </a:r>
          </a:p>
        </p:txBody>
      </p:sp>
      <p:sp>
        <p:nvSpPr>
          <p:cNvPr id="10" name="Arrow: Curved Down 9">
            <a:extLst>
              <a:ext uri="{FF2B5EF4-FFF2-40B4-BE49-F238E27FC236}">
                <a16:creationId xmlns:a16="http://schemas.microsoft.com/office/drawing/2014/main" id="{C8F9D084-0321-4274-AE7A-0548C588B59B}"/>
              </a:ext>
            </a:extLst>
          </p:cNvPr>
          <p:cNvSpPr/>
          <p:nvPr/>
        </p:nvSpPr>
        <p:spPr>
          <a:xfrm>
            <a:off x="4758656" y="1470476"/>
            <a:ext cx="2650921" cy="5744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Links</a:t>
            </a:r>
          </a:p>
        </p:txBody>
      </p:sp>
      <p:sp>
        <p:nvSpPr>
          <p:cNvPr id="11" name="TextBox 10">
            <a:extLst>
              <a:ext uri="{FF2B5EF4-FFF2-40B4-BE49-F238E27FC236}">
                <a16:creationId xmlns:a16="http://schemas.microsoft.com/office/drawing/2014/main" id="{28DB77B1-2E6E-46D5-8841-B90064BAEB53}"/>
              </a:ext>
            </a:extLst>
          </p:cNvPr>
          <p:cNvSpPr txBox="1"/>
          <p:nvPr/>
        </p:nvSpPr>
        <p:spPr>
          <a:xfrm>
            <a:off x="357930" y="4949814"/>
            <a:ext cx="11476139" cy="150977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rgbClr val="C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600" dirty="0"/>
              <a:t>IMPORTANT:</a:t>
            </a:r>
          </a:p>
          <a:p>
            <a:pPr algn="l"/>
            <a:r>
              <a:rPr lang="en-US" sz="1600" dirty="0">
                <a:solidFill>
                  <a:schemeClr val="tx1"/>
                </a:solidFill>
              </a:rPr>
              <a:t>Double Click the FE access database and it should launch automatically. It will test for and refresh the links to the BE. </a:t>
            </a:r>
            <a:r>
              <a:rPr lang="en-US" sz="1600" b="1" dirty="0">
                <a:solidFill>
                  <a:schemeClr val="tx1"/>
                </a:solidFill>
              </a:rPr>
              <a:t>If the two files are not in the same place then it wont know where the BE is and you will be prompted to locate the file. </a:t>
            </a:r>
          </a:p>
          <a:p>
            <a:pPr algn="l"/>
            <a:r>
              <a:rPr lang="en-US" sz="1600" dirty="0">
                <a:solidFill>
                  <a:schemeClr val="tx1"/>
                </a:solidFill>
              </a:rPr>
              <a:t>On the welcome page (the first page that comes up in the FE) there is a box on the top left that shows where the front end thinks the BE file is. If the box is green the file is found and the two are connected! Access wont ask again unless files are moved or renamed. </a:t>
            </a:r>
          </a:p>
          <a:p>
            <a:pPr algn="l"/>
            <a:r>
              <a:rPr lang="en-US" sz="1600" dirty="0">
                <a:solidFill>
                  <a:schemeClr val="tx1"/>
                </a:solidFill>
              </a:rPr>
              <a:t>There is a button to deliberately break the connection and connect to a different back end (desirable when testing).</a:t>
            </a:r>
          </a:p>
        </p:txBody>
      </p:sp>
      <p:sp>
        <p:nvSpPr>
          <p:cNvPr id="13" name="Speech Bubble: Rectangle 12">
            <a:extLst>
              <a:ext uri="{FF2B5EF4-FFF2-40B4-BE49-F238E27FC236}">
                <a16:creationId xmlns:a16="http://schemas.microsoft.com/office/drawing/2014/main" id="{1BA81C20-E9ED-4E4F-BDE0-5C7F23F4A1F1}"/>
              </a:ext>
            </a:extLst>
          </p:cNvPr>
          <p:cNvSpPr/>
          <p:nvPr/>
        </p:nvSpPr>
        <p:spPr>
          <a:xfrm>
            <a:off x="385895" y="1101038"/>
            <a:ext cx="2550252" cy="1015068"/>
          </a:xfrm>
          <a:prstGeom prst="wedgeRectCallout">
            <a:avLst>
              <a:gd name="adj1" fmla="val 39808"/>
              <a:gd name="adj2" fmla="val 9162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You always work in the Front End (FE) using the menus and forms provided</a:t>
            </a:r>
          </a:p>
        </p:txBody>
      </p:sp>
      <p:sp>
        <p:nvSpPr>
          <p:cNvPr id="14" name="Speech Bubble: Rectangle 13">
            <a:extLst>
              <a:ext uri="{FF2B5EF4-FFF2-40B4-BE49-F238E27FC236}">
                <a16:creationId xmlns:a16="http://schemas.microsoft.com/office/drawing/2014/main" id="{0DBC6E06-1824-41EF-9E6B-0A4F234AAF94}"/>
              </a:ext>
            </a:extLst>
          </p:cNvPr>
          <p:cNvSpPr/>
          <p:nvPr/>
        </p:nvSpPr>
        <p:spPr>
          <a:xfrm>
            <a:off x="9511018" y="2477926"/>
            <a:ext cx="1842782" cy="831407"/>
          </a:xfrm>
          <a:prstGeom prst="wedgeRectCallout">
            <a:avLst>
              <a:gd name="adj1" fmla="val -71652"/>
              <a:gd name="adj2" fmla="val 8099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00000"/>
                </a:solidFill>
              </a:rPr>
              <a:t>Your Data is actually stored in the Back End (BE)</a:t>
            </a:r>
          </a:p>
        </p:txBody>
      </p:sp>
    </p:spTree>
    <p:extLst>
      <p:ext uri="{BB962C8B-B14F-4D97-AF65-F5344CB8AC3E}">
        <p14:creationId xmlns:p14="http://schemas.microsoft.com/office/powerpoint/2010/main" val="356626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BF4A14-07B1-4E9C-ADED-6BB7619C4A8D}"/>
              </a:ext>
            </a:extLst>
          </p:cNvPr>
          <p:cNvPicPr>
            <a:picLocks noChangeAspect="1"/>
          </p:cNvPicPr>
          <p:nvPr/>
        </p:nvPicPr>
        <p:blipFill>
          <a:blip r:embed="rId2"/>
          <a:stretch>
            <a:fillRect/>
          </a:stretch>
        </p:blipFill>
        <p:spPr>
          <a:xfrm>
            <a:off x="1712454" y="976040"/>
            <a:ext cx="9008676" cy="5620091"/>
          </a:xfrm>
          <a:prstGeom prst="rect">
            <a:avLst/>
          </a:prstGeom>
        </p:spPr>
      </p:pic>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b="1" dirty="0"/>
              <a:t>The Welcome Screen</a:t>
            </a:r>
          </a:p>
        </p:txBody>
      </p:sp>
      <p:pic>
        <p:nvPicPr>
          <p:cNvPr id="5" name="Picture 4">
            <a:extLst>
              <a:ext uri="{FF2B5EF4-FFF2-40B4-BE49-F238E27FC236}">
                <a16:creationId xmlns:a16="http://schemas.microsoft.com/office/drawing/2014/main" id="{5B900196-714C-4627-AB46-3AC37B777AFB}"/>
              </a:ext>
            </a:extLst>
          </p:cNvPr>
          <p:cNvPicPr>
            <a:picLocks noChangeAspect="1"/>
          </p:cNvPicPr>
          <p:nvPr/>
        </p:nvPicPr>
        <p:blipFill>
          <a:blip r:embed="rId3"/>
          <a:stretch>
            <a:fillRect/>
          </a:stretch>
        </p:blipFill>
        <p:spPr>
          <a:xfrm>
            <a:off x="6837028" y="328654"/>
            <a:ext cx="2072649" cy="593024"/>
          </a:xfrm>
          <a:prstGeom prst="rect">
            <a:avLst/>
          </a:prstGeom>
        </p:spPr>
      </p:pic>
      <p:sp>
        <p:nvSpPr>
          <p:cNvPr id="6" name="Speech Bubble: Rectangle 5">
            <a:extLst>
              <a:ext uri="{FF2B5EF4-FFF2-40B4-BE49-F238E27FC236}">
                <a16:creationId xmlns:a16="http://schemas.microsoft.com/office/drawing/2014/main" id="{EEC371E8-47E6-4ECE-A592-9DF9DFB0072D}"/>
              </a:ext>
            </a:extLst>
          </p:cNvPr>
          <p:cNvSpPr/>
          <p:nvPr/>
        </p:nvSpPr>
        <p:spPr>
          <a:xfrm>
            <a:off x="9404059" y="365127"/>
            <a:ext cx="2634143" cy="851278"/>
          </a:xfrm>
          <a:prstGeom prst="wedgeRectCallout">
            <a:avLst>
              <a:gd name="adj1" fmla="val -72435"/>
              <a:gd name="adj2" fmla="val -740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You may get a security warning like this. Since this database relies on programming to work you must click enable content.</a:t>
            </a:r>
          </a:p>
        </p:txBody>
      </p:sp>
      <p:sp>
        <p:nvSpPr>
          <p:cNvPr id="10" name="Speech Bubble: Rectangle 9">
            <a:extLst>
              <a:ext uri="{FF2B5EF4-FFF2-40B4-BE49-F238E27FC236}">
                <a16:creationId xmlns:a16="http://schemas.microsoft.com/office/drawing/2014/main" id="{5F4C781F-DE63-4C64-883B-6096252D443B}"/>
              </a:ext>
            </a:extLst>
          </p:cNvPr>
          <p:cNvSpPr/>
          <p:nvPr/>
        </p:nvSpPr>
        <p:spPr>
          <a:xfrm>
            <a:off x="3634338" y="2634144"/>
            <a:ext cx="3226965" cy="423645"/>
          </a:xfrm>
          <a:prstGeom prst="wedgeRectCallout">
            <a:avLst>
              <a:gd name="adj1" fmla="val -47712"/>
              <a:gd name="adj2" fmla="val -162954"/>
            </a:avLst>
          </a:prstGeom>
          <a:solidFill>
            <a:schemeClr val="accent5">
              <a:lumMod val="20000"/>
              <a:lumOff val="80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(5) Look here to ensure box is green – which means the back end is connected. </a:t>
            </a:r>
          </a:p>
        </p:txBody>
      </p:sp>
      <p:sp>
        <p:nvSpPr>
          <p:cNvPr id="11" name="Speech Bubble: Rectangle 10">
            <a:extLst>
              <a:ext uri="{FF2B5EF4-FFF2-40B4-BE49-F238E27FC236}">
                <a16:creationId xmlns:a16="http://schemas.microsoft.com/office/drawing/2014/main" id="{ACDDD4A3-3CA7-4D3A-9947-B7FAE97C7A1B}"/>
              </a:ext>
            </a:extLst>
          </p:cNvPr>
          <p:cNvSpPr/>
          <p:nvPr/>
        </p:nvSpPr>
        <p:spPr>
          <a:xfrm>
            <a:off x="440034" y="2186665"/>
            <a:ext cx="1311957" cy="393583"/>
          </a:xfrm>
          <a:prstGeom prst="wedgeRectCallout">
            <a:avLst>
              <a:gd name="adj1" fmla="val 74568"/>
              <a:gd name="adj2" fmla="val 6698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Click to go to the main forms </a:t>
            </a:r>
          </a:p>
        </p:txBody>
      </p:sp>
      <p:sp>
        <p:nvSpPr>
          <p:cNvPr id="12" name="Speech Bubble: Rectangle 11">
            <a:extLst>
              <a:ext uri="{FF2B5EF4-FFF2-40B4-BE49-F238E27FC236}">
                <a16:creationId xmlns:a16="http://schemas.microsoft.com/office/drawing/2014/main" id="{DA6C0D8D-4A4E-476E-B57B-5AC3ED92E34B}"/>
              </a:ext>
            </a:extLst>
          </p:cNvPr>
          <p:cNvSpPr/>
          <p:nvPr/>
        </p:nvSpPr>
        <p:spPr>
          <a:xfrm>
            <a:off x="184558" y="2795275"/>
            <a:ext cx="1551962" cy="553673"/>
          </a:xfrm>
          <a:prstGeom prst="wedgeRectCallout">
            <a:avLst>
              <a:gd name="adj1" fmla="val 73885"/>
              <a:gd name="adj2" fmla="val 2714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 START HERE **</a:t>
            </a:r>
          </a:p>
          <a:p>
            <a:pPr algn="ctr"/>
            <a:r>
              <a:rPr lang="en-US" sz="1200" dirty="0">
                <a:solidFill>
                  <a:srgbClr val="C00000"/>
                </a:solidFill>
              </a:rPr>
              <a:t>Some built in basic instructional pages</a:t>
            </a:r>
          </a:p>
        </p:txBody>
      </p:sp>
      <p:sp>
        <p:nvSpPr>
          <p:cNvPr id="13" name="Speech Bubble: Rectangle 12">
            <a:extLst>
              <a:ext uri="{FF2B5EF4-FFF2-40B4-BE49-F238E27FC236}">
                <a16:creationId xmlns:a16="http://schemas.microsoft.com/office/drawing/2014/main" id="{05FDB603-6E12-4835-867B-39552D5790F9}"/>
              </a:ext>
            </a:extLst>
          </p:cNvPr>
          <p:cNvSpPr/>
          <p:nvPr/>
        </p:nvSpPr>
        <p:spPr>
          <a:xfrm>
            <a:off x="564858" y="3748736"/>
            <a:ext cx="1171662" cy="494253"/>
          </a:xfrm>
          <a:prstGeom prst="wedgeRectCallout">
            <a:avLst>
              <a:gd name="adj1" fmla="val 72546"/>
              <a:gd name="adj2" fmla="val 2711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Change or review settings</a:t>
            </a:r>
          </a:p>
        </p:txBody>
      </p:sp>
      <p:sp>
        <p:nvSpPr>
          <p:cNvPr id="14" name="Speech Bubble: Rectangle 13">
            <a:extLst>
              <a:ext uri="{FF2B5EF4-FFF2-40B4-BE49-F238E27FC236}">
                <a16:creationId xmlns:a16="http://schemas.microsoft.com/office/drawing/2014/main" id="{4D6595C9-20DF-403C-89C0-666BC106C81F}"/>
              </a:ext>
            </a:extLst>
          </p:cNvPr>
          <p:cNvSpPr/>
          <p:nvPr/>
        </p:nvSpPr>
        <p:spPr>
          <a:xfrm>
            <a:off x="9811598" y="2226556"/>
            <a:ext cx="1568068" cy="568719"/>
          </a:xfrm>
          <a:prstGeom prst="wedgeRectCallout">
            <a:avLst>
              <a:gd name="adj1" fmla="val -86408"/>
              <a:gd name="adj2" fmla="val -9216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C00000"/>
                </a:solidFill>
              </a:rPr>
              <a:t>Click here to Exit the program completely</a:t>
            </a:r>
          </a:p>
        </p:txBody>
      </p:sp>
      <p:sp>
        <p:nvSpPr>
          <p:cNvPr id="15" name="Speech Bubble: Rectangle 14">
            <a:extLst>
              <a:ext uri="{FF2B5EF4-FFF2-40B4-BE49-F238E27FC236}">
                <a16:creationId xmlns:a16="http://schemas.microsoft.com/office/drawing/2014/main" id="{6150423C-319F-4AB5-8402-7301E686142A}"/>
              </a:ext>
            </a:extLst>
          </p:cNvPr>
          <p:cNvSpPr/>
          <p:nvPr/>
        </p:nvSpPr>
        <p:spPr>
          <a:xfrm>
            <a:off x="4977055" y="1993767"/>
            <a:ext cx="1884248" cy="553673"/>
          </a:xfrm>
          <a:prstGeom prst="wedgeRectCallout">
            <a:avLst>
              <a:gd name="adj1" fmla="val -84700"/>
              <a:gd name="adj2" fmla="val -3293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Click to change back end. REQUIIRED if back end box is not green.</a:t>
            </a:r>
          </a:p>
        </p:txBody>
      </p:sp>
    </p:spTree>
    <p:extLst>
      <p:ext uri="{BB962C8B-B14F-4D97-AF65-F5344CB8AC3E}">
        <p14:creationId xmlns:p14="http://schemas.microsoft.com/office/powerpoint/2010/main" val="17946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514F31-2D3F-4D3A-9209-5B3BE0C29E58}"/>
              </a:ext>
            </a:extLst>
          </p:cNvPr>
          <p:cNvPicPr>
            <a:picLocks noChangeAspect="1"/>
          </p:cNvPicPr>
          <p:nvPr/>
        </p:nvPicPr>
        <p:blipFill>
          <a:blip r:embed="rId2"/>
          <a:stretch>
            <a:fillRect/>
          </a:stretch>
        </p:blipFill>
        <p:spPr>
          <a:xfrm>
            <a:off x="2114026" y="1183556"/>
            <a:ext cx="7391474" cy="5439551"/>
          </a:xfrm>
          <a:prstGeom prst="rect">
            <a:avLst/>
          </a:prstGeom>
        </p:spPr>
      </p:pic>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The Help Screen</a:t>
            </a:r>
          </a:p>
        </p:txBody>
      </p:sp>
      <p:sp>
        <p:nvSpPr>
          <p:cNvPr id="12" name="Speech Bubble: Rectangle 11">
            <a:extLst>
              <a:ext uri="{FF2B5EF4-FFF2-40B4-BE49-F238E27FC236}">
                <a16:creationId xmlns:a16="http://schemas.microsoft.com/office/drawing/2014/main" id="{DA6C0D8D-4A4E-476E-B57B-5AC3ED92E34B}"/>
              </a:ext>
            </a:extLst>
          </p:cNvPr>
          <p:cNvSpPr/>
          <p:nvPr/>
        </p:nvSpPr>
        <p:spPr>
          <a:xfrm>
            <a:off x="352338" y="1183556"/>
            <a:ext cx="1687933" cy="929773"/>
          </a:xfrm>
          <a:prstGeom prst="wedgeRectCallout">
            <a:avLst>
              <a:gd name="adj1" fmla="val 84696"/>
              <a:gd name="adj2" fmla="val 483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Help data is saved in the database like other records are.</a:t>
            </a:r>
          </a:p>
          <a:p>
            <a:pPr algn="ctr"/>
            <a:r>
              <a:rPr lang="en-US" sz="1200" dirty="0">
                <a:solidFill>
                  <a:srgbClr val="C00000"/>
                </a:solidFill>
              </a:rPr>
              <a:t>Each Record has a Title</a:t>
            </a:r>
          </a:p>
        </p:txBody>
      </p:sp>
      <p:sp>
        <p:nvSpPr>
          <p:cNvPr id="15" name="Speech Bubble: Rectangle 14">
            <a:extLst>
              <a:ext uri="{FF2B5EF4-FFF2-40B4-BE49-F238E27FC236}">
                <a16:creationId xmlns:a16="http://schemas.microsoft.com/office/drawing/2014/main" id="{610C5A6E-7E89-477F-B948-85268356B693}"/>
              </a:ext>
            </a:extLst>
          </p:cNvPr>
          <p:cNvSpPr/>
          <p:nvPr/>
        </p:nvSpPr>
        <p:spPr>
          <a:xfrm>
            <a:off x="562064" y="2179744"/>
            <a:ext cx="1551962" cy="553673"/>
          </a:xfrm>
          <a:prstGeom prst="wedgeRectCallout">
            <a:avLst>
              <a:gd name="adj1" fmla="val 70642"/>
              <a:gd name="adj2" fmla="val 2866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For Each title there are 5 tabs worth of possible information</a:t>
            </a:r>
          </a:p>
        </p:txBody>
      </p:sp>
      <p:sp>
        <p:nvSpPr>
          <p:cNvPr id="16" name="Speech Bubble: Rectangle 15">
            <a:extLst>
              <a:ext uri="{FF2B5EF4-FFF2-40B4-BE49-F238E27FC236}">
                <a16:creationId xmlns:a16="http://schemas.microsoft.com/office/drawing/2014/main" id="{9C134AF3-A6EF-4795-A1A9-AE1A4CD9BF66}"/>
              </a:ext>
            </a:extLst>
          </p:cNvPr>
          <p:cNvSpPr/>
          <p:nvPr/>
        </p:nvSpPr>
        <p:spPr>
          <a:xfrm>
            <a:off x="488309" y="2832680"/>
            <a:ext cx="1551962" cy="553673"/>
          </a:xfrm>
          <a:prstGeom prst="wedgeRectCallout">
            <a:avLst>
              <a:gd name="adj1" fmla="val 78750"/>
              <a:gd name="adj2" fmla="val -5012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The title for each tab is also part of the data that is saved. </a:t>
            </a:r>
          </a:p>
        </p:txBody>
      </p:sp>
      <p:sp>
        <p:nvSpPr>
          <p:cNvPr id="17" name="Speech Bubble: Rectangle 16">
            <a:extLst>
              <a:ext uri="{FF2B5EF4-FFF2-40B4-BE49-F238E27FC236}">
                <a16:creationId xmlns:a16="http://schemas.microsoft.com/office/drawing/2014/main" id="{3E091EA4-020B-4A90-AA70-694F780430E6}"/>
              </a:ext>
            </a:extLst>
          </p:cNvPr>
          <p:cNvSpPr/>
          <p:nvPr/>
        </p:nvSpPr>
        <p:spPr>
          <a:xfrm>
            <a:off x="6431908" y="2733417"/>
            <a:ext cx="2712091" cy="553673"/>
          </a:xfrm>
          <a:prstGeom prst="wedgeRectCallout">
            <a:avLst>
              <a:gd name="adj1" fmla="val -68531"/>
              <a:gd name="adj2" fmla="val -12133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Editing is disabled by default but clicking here lets you add or edit the content. </a:t>
            </a:r>
          </a:p>
        </p:txBody>
      </p:sp>
      <p:sp>
        <p:nvSpPr>
          <p:cNvPr id="18" name="Speech Bubble: Rectangle 17">
            <a:extLst>
              <a:ext uri="{FF2B5EF4-FFF2-40B4-BE49-F238E27FC236}">
                <a16:creationId xmlns:a16="http://schemas.microsoft.com/office/drawing/2014/main" id="{7DEB4416-D0D4-46DF-8F9E-22A8A406C550}"/>
              </a:ext>
            </a:extLst>
          </p:cNvPr>
          <p:cNvSpPr/>
          <p:nvPr/>
        </p:nvSpPr>
        <p:spPr>
          <a:xfrm>
            <a:off x="3417465" y="3563921"/>
            <a:ext cx="2211548" cy="553673"/>
          </a:xfrm>
          <a:prstGeom prst="wedgeRectCallout">
            <a:avLst>
              <a:gd name="adj1" fmla="val -9547"/>
              <a:gd name="adj2" fmla="val -20618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Review the content on each of these 5 tabs for familiarity. You can always come back later. </a:t>
            </a:r>
          </a:p>
        </p:txBody>
      </p:sp>
    </p:spTree>
    <p:extLst>
      <p:ext uri="{BB962C8B-B14F-4D97-AF65-F5344CB8AC3E}">
        <p14:creationId xmlns:p14="http://schemas.microsoft.com/office/powerpoint/2010/main" val="297153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2FF4DC-38AB-493F-AC15-2CD8D88608C6}"/>
              </a:ext>
            </a:extLst>
          </p:cNvPr>
          <p:cNvPicPr>
            <a:picLocks noChangeAspect="1"/>
          </p:cNvPicPr>
          <p:nvPr/>
        </p:nvPicPr>
        <p:blipFill>
          <a:blip r:embed="rId2"/>
          <a:stretch>
            <a:fillRect/>
          </a:stretch>
        </p:blipFill>
        <p:spPr>
          <a:xfrm>
            <a:off x="919467" y="870660"/>
            <a:ext cx="10139990" cy="5451529"/>
          </a:xfrm>
          <a:prstGeom prst="rect">
            <a:avLst/>
          </a:prstGeom>
        </p:spPr>
      </p:pic>
      <p:sp>
        <p:nvSpPr>
          <p:cNvPr id="2" name="Title 1">
            <a:extLst>
              <a:ext uri="{FF2B5EF4-FFF2-40B4-BE49-F238E27FC236}">
                <a16:creationId xmlns:a16="http://schemas.microsoft.com/office/drawing/2014/main" id="{786F6FF0-6E7F-4D70-A712-D3CACE851B4B}"/>
              </a:ext>
            </a:extLst>
          </p:cNvPr>
          <p:cNvSpPr>
            <a:spLocks noGrp="1"/>
          </p:cNvSpPr>
          <p:nvPr>
            <p:ph type="title"/>
          </p:nvPr>
        </p:nvSpPr>
        <p:spPr>
          <a:xfrm>
            <a:off x="838200" y="365125"/>
            <a:ext cx="10515600" cy="649943"/>
          </a:xfrm>
        </p:spPr>
        <p:txBody>
          <a:bodyPr>
            <a:normAutofit fontScale="90000"/>
          </a:bodyPr>
          <a:lstStyle/>
          <a:p>
            <a:r>
              <a:rPr lang="en-US" dirty="0"/>
              <a:t>Options and Settings</a:t>
            </a:r>
          </a:p>
        </p:txBody>
      </p:sp>
      <p:sp>
        <p:nvSpPr>
          <p:cNvPr id="6" name="Speech Bubble: Rectangle 5">
            <a:extLst>
              <a:ext uri="{FF2B5EF4-FFF2-40B4-BE49-F238E27FC236}">
                <a16:creationId xmlns:a16="http://schemas.microsoft.com/office/drawing/2014/main" id="{D1425D38-65FD-4BD9-9790-CD934593477A}"/>
              </a:ext>
            </a:extLst>
          </p:cNvPr>
          <p:cNvSpPr/>
          <p:nvPr/>
        </p:nvSpPr>
        <p:spPr>
          <a:xfrm>
            <a:off x="352338" y="1183556"/>
            <a:ext cx="1687933" cy="552965"/>
          </a:xfrm>
          <a:prstGeom prst="wedgeRectCallout">
            <a:avLst>
              <a:gd name="adj1" fmla="val 83702"/>
              <a:gd name="adj2" fmla="val 12876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Green is Good. BE Version and required BE Version match</a:t>
            </a:r>
          </a:p>
        </p:txBody>
      </p:sp>
      <p:sp>
        <p:nvSpPr>
          <p:cNvPr id="7" name="Speech Bubble: Rectangle 6">
            <a:extLst>
              <a:ext uri="{FF2B5EF4-FFF2-40B4-BE49-F238E27FC236}">
                <a16:creationId xmlns:a16="http://schemas.microsoft.com/office/drawing/2014/main" id="{11CFF061-F1F0-4E74-B66D-88526E115425}"/>
              </a:ext>
            </a:extLst>
          </p:cNvPr>
          <p:cNvSpPr/>
          <p:nvPr/>
        </p:nvSpPr>
        <p:spPr>
          <a:xfrm>
            <a:off x="3706441" y="3861882"/>
            <a:ext cx="2653905" cy="290618"/>
          </a:xfrm>
          <a:prstGeom prst="wedgeRectCallout">
            <a:avLst>
              <a:gd name="adj1" fmla="val -56462"/>
              <a:gd name="adj2" fmla="val -12746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Basic common definitions of each Era</a:t>
            </a:r>
          </a:p>
        </p:txBody>
      </p:sp>
      <p:sp>
        <p:nvSpPr>
          <p:cNvPr id="8" name="Speech Bubble: Rectangle 7">
            <a:extLst>
              <a:ext uri="{FF2B5EF4-FFF2-40B4-BE49-F238E27FC236}">
                <a16:creationId xmlns:a16="http://schemas.microsoft.com/office/drawing/2014/main" id="{3F5AEF13-DA02-4F70-A2C5-A664AE41FD44}"/>
              </a:ext>
            </a:extLst>
          </p:cNvPr>
          <p:cNvSpPr/>
          <p:nvPr/>
        </p:nvSpPr>
        <p:spPr>
          <a:xfrm>
            <a:off x="6542387" y="2616432"/>
            <a:ext cx="2790517" cy="793052"/>
          </a:xfrm>
          <a:prstGeom prst="wedgeRectCallout">
            <a:avLst>
              <a:gd name="adj1" fmla="val -25530"/>
              <a:gd name="adj2" fmla="val -9442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Click to show more advanced information on this form. Initially this information is hidden just to minimize clutter.</a:t>
            </a:r>
          </a:p>
        </p:txBody>
      </p:sp>
      <p:sp>
        <p:nvSpPr>
          <p:cNvPr id="9" name="Speech Bubble: Rectangle 8">
            <a:extLst>
              <a:ext uri="{FF2B5EF4-FFF2-40B4-BE49-F238E27FC236}">
                <a16:creationId xmlns:a16="http://schemas.microsoft.com/office/drawing/2014/main" id="{8A613273-0A15-43C3-8DB9-C3A958263E78}"/>
              </a:ext>
            </a:extLst>
          </p:cNvPr>
          <p:cNvSpPr/>
          <p:nvPr/>
        </p:nvSpPr>
        <p:spPr>
          <a:xfrm>
            <a:off x="8388991" y="5089527"/>
            <a:ext cx="2790517" cy="649942"/>
          </a:xfrm>
          <a:prstGeom prst="wedgeRectCallout">
            <a:avLst>
              <a:gd name="adj1" fmla="val -37772"/>
              <a:gd name="adj2" fmla="val 14868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After clicking show advanced scroll down on form to see </a:t>
            </a:r>
            <a:r>
              <a:rPr lang="en-US" sz="1200" b="1" i="1" dirty="0">
                <a:solidFill>
                  <a:srgbClr val="C00000"/>
                </a:solidFill>
              </a:rPr>
              <a:t>very</a:t>
            </a:r>
            <a:r>
              <a:rPr lang="en-US" sz="1200" dirty="0">
                <a:solidFill>
                  <a:srgbClr val="C00000"/>
                </a:solidFill>
              </a:rPr>
              <a:t> rarely used stuff. </a:t>
            </a:r>
          </a:p>
        </p:txBody>
      </p:sp>
      <p:sp>
        <p:nvSpPr>
          <p:cNvPr id="10" name="Speech Bubble: Rectangle 9">
            <a:extLst>
              <a:ext uri="{FF2B5EF4-FFF2-40B4-BE49-F238E27FC236}">
                <a16:creationId xmlns:a16="http://schemas.microsoft.com/office/drawing/2014/main" id="{C9ED676D-BF66-4389-8C03-C14238424E33}"/>
              </a:ext>
            </a:extLst>
          </p:cNvPr>
          <p:cNvSpPr/>
          <p:nvPr/>
        </p:nvSpPr>
        <p:spPr>
          <a:xfrm>
            <a:off x="7330405" y="439947"/>
            <a:ext cx="2909149" cy="793053"/>
          </a:xfrm>
          <a:prstGeom prst="wedgeRectCallout">
            <a:avLst>
              <a:gd name="adj1" fmla="val 10982"/>
              <a:gd name="adj2" fmla="val 14392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Click to filter out system entities from normal use. They are still in the tables but most forms and reports don’t show them</a:t>
            </a:r>
          </a:p>
        </p:txBody>
      </p:sp>
      <p:sp>
        <p:nvSpPr>
          <p:cNvPr id="12" name="Speech Bubble: Rectangle 11">
            <a:extLst>
              <a:ext uri="{FF2B5EF4-FFF2-40B4-BE49-F238E27FC236}">
                <a16:creationId xmlns:a16="http://schemas.microsoft.com/office/drawing/2014/main" id="{1025BE97-19D4-493E-A841-23EDB6837EC3}"/>
              </a:ext>
            </a:extLst>
          </p:cNvPr>
          <p:cNvSpPr/>
          <p:nvPr/>
        </p:nvSpPr>
        <p:spPr>
          <a:xfrm>
            <a:off x="3224696" y="1592612"/>
            <a:ext cx="3947891" cy="426180"/>
          </a:xfrm>
          <a:prstGeom prst="wedgeRectCallout">
            <a:avLst>
              <a:gd name="adj1" fmla="val 9965"/>
              <a:gd name="adj2" fmla="val 2159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Mikes fudge factor. </a:t>
            </a:r>
            <a:r>
              <a:rPr lang="en-US" sz="1200" dirty="0">
                <a:solidFill>
                  <a:srgbClr val="C00000"/>
                </a:solidFill>
              </a:rPr>
              <a:t>This constant is added to the internal session number and result is the displayed session number.</a:t>
            </a:r>
          </a:p>
        </p:txBody>
      </p:sp>
      <p:sp>
        <p:nvSpPr>
          <p:cNvPr id="13" name="Speech Bubble: Rectangle 12">
            <a:extLst>
              <a:ext uri="{FF2B5EF4-FFF2-40B4-BE49-F238E27FC236}">
                <a16:creationId xmlns:a16="http://schemas.microsoft.com/office/drawing/2014/main" id="{05977751-016B-478D-9641-68AAA8724F08}"/>
              </a:ext>
            </a:extLst>
          </p:cNvPr>
          <p:cNvSpPr/>
          <p:nvPr/>
        </p:nvSpPr>
        <p:spPr>
          <a:xfrm>
            <a:off x="3706441" y="5276917"/>
            <a:ext cx="4231204" cy="610286"/>
          </a:xfrm>
          <a:prstGeom prst="wedgeRectCallout">
            <a:avLst>
              <a:gd name="adj1" fmla="val -35282"/>
              <a:gd name="adj2" fmla="val -10851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rPr>
              <a:t>On many forms and reports colour coding is used. Here the colours are defined using the  common Red-Green-Blue set of 3 numbers (each 0-255).  A color Value is calculated from these.</a:t>
            </a:r>
          </a:p>
        </p:txBody>
      </p:sp>
    </p:spTree>
    <p:extLst>
      <p:ext uri="{BB962C8B-B14F-4D97-AF65-F5344CB8AC3E}">
        <p14:creationId xmlns:p14="http://schemas.microsoft.com/office/powerpoint/2010/main" val="419419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38C966-2EBC-4306-8919-A5C9EABAA8F5}"/>
              </a:ext>
            </a:extLst>
          </p:cNvPr>
          <p:cNvPicPr>
            <a:picLocks noChangeAspect="1"/>
          </p:cNvPicPr>
          <p:nvPr/>
        </p:nvPicPr>
        <p:blipFill>
          <a:blip r:embed="rId2"/>
          <a:stretch>
            <a:fillRect/>
          </a:stretch>
        </p:blipFill>
        <p:spPr>
          <a:xfrm>
            <a:off x="1052641" y="954131"/>
            <a:ext cx="8780636" cy="5724046"/>
          </a:xfrm>
          <a:prstGeom prst="rect">
            <a:avLst/>
          </a:prstGeom>
        </p:spPr>
      </p:pic>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The Entity Form</a:t>
            </a:r>
          </a:p>
        </p:txBody>
      </p:sp>
      <p:sp>
        <p:nvSpPr>
          <p:cNvPr id="14" name="Speech Bubble: Rectangle 13">
            <a:extLst>
              <a:ext uri="{FF2B5EF4-FFF2-40B4-BE49-F238E27FC236}">
                <a16:creationId xmlns:a16="http://schemas.microsoft.com/office/drawing/2014/main" id="{4D6595C9-20DF-403C-89C0-666BC106C81F}"/>
              </a:ext>
            </a:extLst>
          </p:cNvPr>
          <p:cNvSpPr/>
          <p:nvPr/>
        </p:nvSpPr>
        <p:spPr>
          <a:xfrm>
            <a:off x="346746" y="939568"/>
            <a:ext cx="3168241" cy="432530"/>
          </a:xfrm>
          <a:prstGeom prst="wedgeRectCallout">
            <a:avLst>
              <a:gd name="adj1" fmla="val -15889"/>
              <a:gd name="adj2" fmla="val 15834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Choose the section you want to work with.</a:t>
            </a:r>
          </a:p>
          <a:p>
            <a:r>
              <a:rPr lang="en-US" sz="1200" dirty="0">
                <a:solidFill>
                  <a:srgbClr val="C00000"/>
                </a:solidFill>
              </a:rPr>
              <a:t>Entities is at Top (most common)</a:t>
            </a:r>
          </a:p>
        </p:txBody>
      </p:sp>
      <p:sp>
        <p:nvSpPr>
          <p:cNvPr id="15" name="Speech Bubble: Rectangle 14">
            <a:extLst>
              <a:ext uri="{FF2B5EF4-FFF2-40B4-BE49-F238E27FC236}">
                <a16:creationId xmlns:a16="http://schemas.microsoft.com/office/drawing/2014/main" id="{05DEC611-35F5-4630-ABB4-13C1FED930F4}"/>
              </a:ext>
            </a:extLst>
          </p:cNvPr>
          <p:cNvSpPr/>
          <p:nvPr/>
        </p:nvSpPr>
        <p:spPr>
          <a:xfrm>
            <a:off x="7458427" y="430592"/>
            <a:ext cx="3168241" cy="276837"/>
          </a:xfrm>
          <a:prstGeom prst="wedgeRectCallout">
            <a:avLst>
              <a:gd name="adj1" fmla="val -10127"/>
              <a:gd name="adj2" fmla="val 41213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Move through records in the database.</a:t>
            </a:r>
          </a:p>
        </p:txBody>
      </p:sp>
      <p:sp>
        <p:nvSpPr>
          <p:cNvPr id="16" name="Speech Bubble: Rectangle 15">
            <a:extLst>
              <a:ext uri="{FF2B5EF4-FFF2-40B4-BE49-F238E27FC236}">
                <a16:creationId xmlns:a16="http://schemas.microsoft.com/office/drawing/2014/main" id="{8CEF016D-B55A-412E-9C3F-7FF2B84EB8D2}"/>
              </a:ext>
            </a:extLst>
          </p:cNvPr>
          <p:cNvSpPr/>
          <p:nvPr/>
        </p:nvSpPr>
        <p:spPr>
          <a:xfrm>
            <a:off x="6308523" y="1036218"/>
            <a:ext cx="1772872" cy="276837"/>
          </a:xfrm>
          <a:prstGeom prst="wedgeRectCallout">
            <a:avLst>
              <a:gd name="adj1" fmla="val 30642"/>
              <a:gd name="adj2" fmla="val 20910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Create a new entry.</a:t>
            </a:r>
          </a:p>
        </p:txBody>
      </p:sp>
      <p:sp>
        <p:nvSpPr>
          <p:cNvPr id="17" name="Speech Bubble: Rectangle 16">
            <a:extLst>
              <a:ext uri="{FF2B5EF4-FFF2-40B4-BE49-F238E27FC236}">
                <a16:creationId xmlns:a16="http://schemas.microsoft.com/office/drawing/2014/main" id="{07FD176C-21A1-4EC8-A03E-DCC1EA5FFDF3}"/>
              </a:ext>
            </a:extLst>
          </p:cNvPr>
          <p:cNvSpPr/>
          <p:nvPr/>
        </p:nvSpPr>
        <p:spPr>
          <a:xfrm>
            <a:off x="9760773" y="1303365"/>
            <a:ext cx="2029783" cy="276837"/>
          </a:xfrm>
          <a:prstGeom prst="wedgeRectCallout">
            <a:avLst>
              <a:gd name="adj1" fmla="val -48998"/>
              <a:gd name="adj2" fmla="val 12422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Back to the Welcome Screen</a:t>
            </a:r>
          </a:p>
        </p:txBody>
      </p:sp>
      <p:sp>
        <p:nvSpPr>
          <p:cNvPr id="18" name="Speech Bubble: Rectangle 17">
            <a:extLst>
              <a:ext uri="{FF2B5EF4-FFF2-40B4-BE49-F238E27FC236}">
                <a16:creationId xmlns:a16="http://schemas.microsoft.com/office/drawing/2014/main" id="{E496E7A6-A349-46DE-A2E1-143753DA9DEC}"/>
              </a:ext>
            </a:extLst>
          </p:cNvPr>
          <p:cNvSpPr/>
          <p:nvPr/>
        </p:nvSpPr>
        <p:spPr>
          <a:xfrm>
            <a:off x="6096000" y="4230552"/>
            <a:ext cx="2626799" cy="454440"/>
          </a:xfrm>
          <a:prstGeom prst="wedgeRectCallout">
            <a:avLst>
              <a:gd name="adj1" fmla="val -60588"/>
              <a:gd name="adj2" fmla="val -8904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The majority of fields have tool tips if you hover the mouse over them</a:t>
            </a:r>
          </a:p>
        </p:txBody>
      </p:sp>
      <p:pic>
        <p:nvPicPr>
          <p:cNvPr id="7" name="Picture 6">
            <a:extLst>
              <a:ext uri="{FF2B5EF4-FFF2-40B4-BE49-F238E27FC236}">
                <a16:creationId xmlns:a16="http://schemas.microsoft.com/office/drawing/2014/main" id="{469D82E3-06DB-4886-94BE-FEEC47E92524}"/>
              </a:ext>
            </a:extLst>
          </p:cNvPr>
          <p:cNvPicPr>
            <a:picLocks noChangeAspect="1"/>
          </p:cNvPicPr>
          <p:nvPr/>
        </p:nvPicPr>
        <p:blipFill>
          <a:blip r:embed="rId3"/>
          <a:stretch>
            <a:fillRect/>
          </a:stretch>
        </p:blipFill>
        <p:spPr>
          <a:xfrm>
            <a:off x="1215661" y="6157811"/>
            <a:ext cx="3552825" cy="552450"/>
          </a:xfrm>
          <a:prstGeom prst="rect">
            <a:avLst/>
          </a:prstGeom>
        </p:spPr>
      </p:pic>
      <p:sp>
        <p:nvSpPr>
          <p:cNvPr id="13" name="Speech Bubble: Rectangle 12">
            <a:extLst>
              <a:ext uri="{FF2B5EF4-FFF2-40B4-BE49-F238E27FC236}">
                <a16:creationId xmlns:a16="http://schemas.microsoft.com/office/drawing/2014/main" id="{184260BA-D9DA-40FC-B25D-3D739489B571}"/>
              </a:ext>
            </a:extLst>
          </p:cNvPr>
          <p:cNvSpPr/>
          <p:nvPr/>
        </p:nvSpPr>
        <p:spPr>
          <a:xfrm>
            <a:off x="3697102" y="5725281"/>
            <a:ext cx="6659170" cy="573518"/>
          </a:xfrm>
          <a:prstGeom prst="wedgeRectCallout">
            <a:avLst>
              <a:gd name="adj1" fmla="val -61408"/>
              <a:gd name="adj2" fmla="val 7915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Access provides built in tools to move through the records (same as the VCR type controls shown above)</a:t>
            </a:r>
          </a:p>
          <a:p>
            <a:r>
              <a:rPr lang="en-US" sz="1200" dirty="0">
                <a:solidFill>
                  <a:srgbClr val="C00000"/>
                </a:solidFill>
              </a:rPr>
              <a:t>You can also just type in a record number to go to it directly. There is a search box here too! </a:t>
            </a:r>
          </a:p>
          <a:p>
            <a:r>
              <a:rPr lang="en-US" sz="1200" dirty="0">
                <a:solidFill>
                  <a:srgbClr val="C00000"/>
                </a:solidFill>
              </a:rPr>
              <a:t>Most of the data fields have right click and filter capability which is also very powerful</a:t>
            </a:r>
          </a:p>
        </p:txBody>
      </p:sp>
      <p:sp>
        <p:nvSpPr>
          <p:cNvPr id="19" name="Speech Bubble: Rectangle 18">
            <a:extLst>
              <a:ext uri="{FF2B5EF4-FFF2-40B4-BE49-F238E27FC236}">
                <a16:creationId xmlns:a16="http://schemas.microsoft.com/office/drawing/2014/main" id="{40449098-3887-4E24-AE2F-5E07F3A38856}"/>
              </a:ext>
            </a:extLst>
          </p:cNvPr>
          <p:cNvSpPr/>
          <p:nvPr/>
        </p:nvSpPr>
        <p:spPr>
          <a:xfrm>
            <a:off x="9353725" y="2838895"/>
            <a:ext cx="2436831" cy="1293157"/>
          </a:xfrm>
          <a:prstGeom prst="wedgeRectCallout">
            <a:avLst>
              <a:gd name="adj1" fmla="val -98488"/>
              <a:gd name="adj2" fmla="val -7623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If you are using this entity record to document a RAKE of something enter the quantity here. For example enter 5 for a rake of 5 coaches. (Only use this where the rake would bever be broken apart.</a:t>
            </a:r>
          </a:p>
        </p:txBody>
      </p:sp>
      <p:sp>
        <p:nvSpPr>
          <p:cNvPr id="20" name="Speech Bubble: Rectangle 19">
            <a:extLst>
              <a:ext uri="{FF2B5EF4-FFF2-40B4-BE49-F238E27FC236}">
                <a16:creationId xmlns:a16="http://schemas.microsoft.com/office/drawing/2014/main" id="{6BB4AF82-407C-4CFF-84B4-DF61730DB975}"/>
              </a:ext>
            </a:extLst>
          </p:cNvPr>
          <p:cNvSpPr/>
          <p:nvPr/>
        </p:nvSpPr>
        <p:spPr>
          <a:xfrm>
            <a:off x="9833277" y="2028197"/>
            <a:ext cx="2029783" cy="415035"/>
          </a:xfrm>
          <a:prstGeom prst="wedgeRectCallout">
            <a:avLst>
              <a:gd name="adj1" fmla="val -60157"/>
              <a:gd name="adj2" fmla="val 3631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Delete Entity (you will be warned one last time)</a:t>
            </a:r>
          </a:p>
        </p:txBody>
      </p:sp>
      <p:sp>
        <p:nvSpPr>
          <p:cNvPr id="21" name="Speech Bubble: Rectangle 20">
            <a:extLst>
              <a:ext uri="{FF2B5EF4-FFF2-40B4-BE49-F238E27FC236}">
                <a16:creationId xmlns:a16="http://schemas.microsoft.com/office/drawing/2014/main" id="{F6B24288-45E9-4713-B634-B6B32014F4F4}"/>
              </a:ext>
            </a:extLst>
          </p:cNvPr>
          <p:cNvSpPr/>
          <p:nvPr/>
        </p:nvSpPr>
        <p:spPr>
          <a:xfrm>
            <a:off x="5008227" y="2650745"/>
            <a:ext cx="1772872" cy="454440"/>
          </a:xfrm>
          <a:prstGeom prst="wedgeRectCallout">
            <a:avLst>
              <a:gd name="adj1" fmla="val 39159"/>
              <a:gd name="adj2" fmla="val -21332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Powerful Filtering. Button to clear filtering</a:t>
            </a:r>
          </a:p>
        </p:txBody>
      </p:sp>
      <p:sp>
        <p:nvSpPr>
          <p:cNvPr id="22" name="Speech Bubble: Rectangle 21">
            <a:extLst>
              <a:ext uri="{FF2B5EF4-FFF2-40B4-BE49-F238E27FC236}">
                <a16:creationId xmlns:a16="http://schemas.microsoft.com/office/drawing/2014/main" id="{B091F3D4-6FE5-403D-AF58-930A58083DEE}"/>
              </a:ext>
            </a:extLst>
          </p:cNvPr>
          <p:cNvSpPr/>
          <p:nvPr/>
        </p:nvSpPr>
        <p:spPr>
          <a:xfrm>
            <a:off x="529646" y="3815516"/>
            <a:ext cx="2540725" cy="782363"/>
          </a:xfrm>
          <a:prstGeom prst="wedgeRectCallout">
            <a:avLst>
              <a:gd name="adj1" fmla="val 17078"/>
              <a:gd name="adj2" fmla="val -13563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This button will duplicate the current Entity (all specs and image). Only the maintenance records and Snag reports are not duplicated.</a:t>
            </a:r>
          </a:p>
        </p:txBody>
      </p:sp>
    </p:spTree>
    <p:extLst>
      <p:ext uri="{BB962C8B-B14F-4D97-AF65-F5344CB8AC3E}">
        <p14:creationId xmlns:p14="http://schemas.microsoft.com/office/powerpoint/2010/main" val="94017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E14FDA-2C29-4F0B-9476-F6B05D300682}"/>
              </a:ext>
            </a:extLst>
          </p:cNvPr>
          <p:cNvPicPr>
            <a:picLocks noChangeAspect="1"/>
          </p:cNvPicPr>
          <p:nvPr/>
        </p:nvPicPr>
        <p:blipFill>
          <a:blip r:embed="rId2"/>
          <a:stretch>
            <a:fillRect/>
          </a:stretch>
        </p:blipFill>
        <p:spPr>
          <a:xfrm>
            <a:off x="1337054" y="1197629"/>
            <a:ext cx="8444508" cy="5519561"/>
          </a:xfrm>
          <a:prstGeom prst="rect">
            <a:avLst/>
          </a:prstGeom>
        </p:spPr>
      </p:pic>
      <p:sp>
        <p:nvSpPr>
          <p:cNvPr id="4" name="Title 1">
            <a:extLst>
              <a:ext uri="{FF2B5EF4-FFF2-40B4-BE49-F238E27FC236}">
                <a16:creationId xmlns:a16="http://schemas.microsoft.com/office/drawing/2014/main" id="{7495AC80-206B-4411-B2EF-12BB7CCDB961}"/>
              </a:ext>
            </a:extLst>
          </p:cNvPr>
          <p:cNvSpPr>
            <a:spLocks noGrp="1"/>
          </p:cNvSpPr>
          <p:nvPr>
            <p:ph type="title"/>
          </p:nvPr>
        </p:nvSpPr>
        <p:spPr>
          <a:xfrm>
            <a:off x="838200" y="365126"/>
            <a:ext cx="10515600" cy="574442"/>
          </a:xfrm>
        </p:spPr>
        <p:txBody>
          <a:bodyPr>
            <a:normAutofit fontScale="90000"/>
          </a:bodyPr>
          <a:lstStyle/>
          <a:p>
            <a:r>
              <a:rPr lang="en-US" dirty="0">
                <a:solidFill>
                  <a:srgbClr val="C00000"/>
                </a:solidFill>
              </a:rPr>
              <a:t>Entity Form (More)</a:t>
            </a:r>
          </a:p>
        </p:txBody>
      </p:sp>
      <p:sp>
        <p:nvSpPr>
          <p:cNvPr id="20" name="Speech Bubble: Rectangle 19">
            <a:extLst>
              <a:ext uri="{FF2B5EF4-FFF2-40B4-BE49-F238E27FC236}">
                <a16:creationId xmlns:a16="http://schemas.microsoft.com/office/drawing/2014/main" id="{45D8671C-F473-47A8-A483-63E54AE96C53}"/>
              </a:ext>
            </a:extLst>
          </p:cNvPr>
          <p:cNvSpPr/>
          <p:nvPr/>
        </p:nvSpPr>
        <p:spPr>
          <a:xfrm>
            <a:off x="347096" y="4089194"/>
            <a:ext cx="1979917" cy="620817"/>
          </a:xfrm>
          <a:prstGeom prst="wedgeRectCallout">
            <a:avLst>
              <a:gd name="adj1" fmla="val 57777"/>
              <a:gd name="adj2" fmla="val 8100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Both couplings individually spec’d with part number.</a:t>
            </a:r>
          </a:p>
        </p:txBody>
      </p:sp>
      <p:sp>
        <p:nvSpPr>
          <p:cNvPr id="22" name="Speech Bubble: Rectangle 21">
            <a:extLst>
              <a:ext uri="{FF2B5EF4-FFF2-40B4-BE49-F238E27FC236}">
                <a16:creationId xmlns:a16="http://schemas.microsoft.com/office/drawing/2014/main" id="{AAFEF0B7-C371-4578-A052-BDF9FAEACB01}"/>
              </a:ext>
            </a:extLst>
          </p:cNvPr>
          <p:cNvSpPr/>
          <p:nvPr/>
        </p:nvSpPr>
        <p:spPr>
          <a:xfrm>
            <a:off x="3574761" y="5674379"/>
            <a:ext cx="2370938" cy="245128"/>
          </a:xfrm>
          <a:prstGeom prst="wedgeRectCallout">
            <a:avLst>
              <a:gd name="adj1" fmla="val 48822"/>
              <a:gd name="adj2" fmla="val -18166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Tick box shows/hides relevant info</a:t>
            </a:r>
          </a:p>
        </p:txBody>
      </p:sp>
      <p:sp>
        <p:nvSpPr>
          <p:cNvPr id="23" name="Speech Bubble: Rectangle 22">
            <a:extLst>
              <a:ext uri="{FF2B5EF4-FFF2-40B4-BE49-F238E27FC236}">
                <a16:creationId xmlns:a16="http://schemas.microsoft.com/office/drawing/2014/main" id="{FB1A0111-87EE-452B-867B-E330075C4FE8}"/>
              </a:ext>
            </a:extLst>
          </p:cNvPr>
          <p:cNvSpPr/>
          <p:nvPr/>
        </p:nvSpPr>
        <p:spPr>
          <a:xfrm>
            <a:off x="7981658" y="5660371"/>
            <a:ext cx="2789862" cy="662525"/>
          </a:xfrm>
          <a:prstGeom prst="wedgeRectCallout">
            <a:avLst>
              <a:gd name="adj1" fmla="val -68944"/>
              <a:gd name="adj2" fmla="val -4225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Generally a much more streamlined logical interface. With additional data fields and many cosmetic tweaks</a:t>
            </a:r>
          </a:p>
        </p:txBody>
      </p:sp>
      <p:sp>
        <p:nvSpPr>
          <p:cNvPr id="24" name="Speech Bubble: Rectangle 23">
            <a:extLst>
              <a:ext uri="{FF2B5EF4-FFF2-40B4-BE49-F238E27FC236}">
                <a16:creationId xmlns:a16="http://schemas.microsoft.com/office/drawing/2014/main" id="{74A1E117-096F-4FD1-A8A9-F7BB709D623A}"/>
              </a:ext>
            </a:extLst>
          </p:cNvPr>
          <p:cNvSpPr/>
          <p:nvPr/>
        </p:nvSpPr>
        <p:spPr>
          <a:xfrm>
            <a:off x="9376589" y="2174526"/>
            <a:ext cx="2459760" cy="514566"/>
          </a:xfrm>
          <a:prstGeom prst="wedgeRectCallout">
            <a:avLst>
              <a:gd name="adj1" fmla="val -52741"/>
              <a:gd name="adj2" fmla="val 10827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Standardized proportions for images (4:1 ratio width to height)</a:t>
            </a:r>
          </a:p>
        </p:txBody>
      </p:sp>
      <p:sp>
        <p:nvSpPr>
          <p:cNvPr id="10" name="Speech Bubble: Rectangle 9">
            <a:extLst>
              <a:ext uri="{FF2B5EF4-FFF2-40B4-BE49-F238E27FC236}">
                <a16:creationId xmlns:a16="http://schemas.microsoft.com/office/drawing/2014/main" id="{47BCE27B-C46E-4E22-BC6F-FEB60DFB37C9}"/>
              </a:ext>
            </a:extLst>
          </p:cNvPr>
          <p:cNvSpPr/>
          <p:nvPr/>
        </p:nvSpPr>
        <p:spPr>
          <a:xfrm>
            <a:off x="461395" y="3118591"/>
            <a:ext cx="2225994" cy="620817"/>
          </a:xfrm>
          <a:prstGeom prst="wedgeRectCallout">
            <a:avLst>
              <a:gd name="adj1" fmla="val 62014"/>
              <a:gd name="adj2" fmla="val 18100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Now with Two Weblinks. (</a:t>
            </a:r>
            <a:r>
              <a:rPr lang="en-US" sz="1200" dirty="0" err="1">
                <a:solidFill>
                  <a:srgbClr val="C00000"/>
                </a:solidFill>
              </a:rPr>
              <a:t>eg</a:t>
            </a:r>
            <a:r>
              <a:rPr lang="en-US" sz="1200" dirty="0">
                <a:solidFill>
                  <a:srgbClr val="C00000"/>
                </a:solidFill>
              </a:rPr>
              <a:t> vendor page and datasheet)</a:t>
            </a:r>
          </a:p>
        </p:txBody>
      </p:sp>
      <p:sp>
        <p:nvSpPr>
          <p:cNvPr id="11" name="Speech Bubble: Rectangle 10">
            <a:extLst>
              <a:ext uri="{FF2B5EF4-FFF2-40B4-BE49-F238E27FC236}">
                <a16:creationId xmlns:a16="http://schemas.microsoft.com/office/drawing/2014/main" id="{6602C859-3146-45D1-A3B4-170353590AB2}"/>
              </a:ext>
            </a:extLst>
          </p:cNvPr>
          <p:cNvSpPr/>
          <p:nvPr/>
        </p:nvSpPr>
        <p:spPr>
          <a:xfrm>
            <a:off x="4799377" y="3073740"/>
            <a:ext cx="1519861" cy="245129"/>
          </a:xfrm>
          <a:prstGeom prst="wedgeRectCallout">
            <a:avLst>
              <a:gd name="adj1" fmla="val 58150"/>
              <a:gd name="adj2" fmla="val 28367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Weight of model in g</a:t>
            </a:r>
          </a:p>
        </p:txBody>
      </p:sp>
      <p:sp>
        <p:nvSpPr>
          <p:cNvPr id="12" name="Speech Bubble: Rectangle 11">
            <a:extLst>
              <a:ext uri="{FF2B5EF4-FFF2-40B4-BE49-F238E27FC236}">
                <a16:creationId xmlns:a16="http://schemas.microsoft.com/office/drawing/2014/main" id="{B95EE190-333B-49E9-96F0-CE99E971BED4}"/>
              </a:ext>
            </a:extLst>
          </p:cNvPr>
          <p:cNvSpPr/>
          <p:nvPr/>
        </p:nvSpPr>
        <p:spPr>
          <a:xfrm>
            <a:off x="6763799" y="4399602"/>
            <a:ext cx="1519861" cy="245129"/>
          </a:xfrm>
          <a:prstGeom prst="wedgeRectCallout">
            <a:avLst>
              <a:gd name="adj1" fmla="val -70456"/>
              <a:gd name="adj2" fmla="val 150202"/>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Many More Details</a:t>
            </a:r>
          </a:p>
        </p:txBody>
      </p:sp>
      <p:sp>
        <p:nvSpPr>
          <p:cNvPr id="13" name="Speech Bubble: Rectangle 12">
            <a:extLst>
              <a:ext uri="{FF2B5EF4-FFF2-40B4-BE49-F238E27FC236}">
                <a16:creationId xmlns:a16="http://schemas.microsoft.com/office/drawing/2014/main" id="{F3FB736A-9F8E-4B26-B092-4F18BDF1A15B}"/>
              </a:ext>
            </a:extLst>
          </p:cNvPr>
          <p:cNvSpPr/>
          <p:nvPr/>
        </p:nvSpPr>
        <p:spPr>
          <a:xfrm>
            <a:off x="4760230" y="6247745"/>
            <a:ext cx="1519861" cy="245129"/>
          </a:xfrm>
          <a:prstGeom prst="wedgeRectCallout">
            <a:avLst>
              <a:gd name="adj1" fmla="val -66592"/>
              <a:gd name="adj2" fmla="val -140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Many More Details</a:t>
            </a:r>
          </a:p>
        </p:txBody>
      </p:sp>
      <p:sp>
        <p:nvSpPr>
          <p:cNvPr id="15" name="Speech Bubble: Rectangle 14">
            <a:extLst>
              <a:ext uri="{FF2B5EF4-FFF2-40B4-BE49-F238E27FC236}">
                <a16:creationId xmlns:a16="http://schemas.microsoft.com/office/drawing/2014/main" id="{5C0598F4-E78A-4B5C-B36C-B898E3B299BA}"/>
              </a:ext>
            </a:extLst>
          </p:cNvPr>
          <p:cNvSpPr/>
          <p:nvPr/>
        </p:nvSpPr>
        <p:spPr>
          <a:xfrm>
            <a:off x="9285708" y="3885036"/>
            <a:ext cx="2459760" cy="620816"/>
          </a:xfrm>
          <a:prstGeom prst="wedgeRectCallout">
            <a:avLst>
              <a:gd name="adj1" fmla="val -44897"/>
              <a:gd name="adj2" fmla="val -11344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C00000"/>
                </a:solidFill>
              </a:rPr>
              <a:t>Double click to browse image library. (Also add a new image to the library, and pick the image for this entity.)</a:t>
            </a:r>
          </a:p>
        </p:txBody>
      </p:sp>
    </p:spTree>
    <p:extLst>
      <p:ext uri="{BB962C8B-B14F-4D97-AF65-F5344CB8AC3E}">
        <p14:creationId xmlns:p14="http://schemas.microsoft.com/office/powerpoint/2010/main" val="10269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2910</Words>
  <Application>Microsoft Office PowerPoint</Application>
  <PresentationFormat>Widescreen</PresentationFormat>
  <Paragraphs>238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Database Start Here v3</vt:lpstr>
      <vt:lpstr>Table of Contents</vt:lpstr>
      <vt:lpstr>Before you get Started</vt:lpstr>
      <vt:lpstr>Front End and Back End</vt:lpstr>
      <vt:lpstr>The Welcome Screen</vt:lpstr>
      <vt:lpstr>The Help Screen</vt:lpstr>
      <vt:lpstr>Options and Settings</vt:lpstr>
      <vt:lpstr>The Entity Form</vt:lpstr>
      <vt:lpstr>Entity Form (More)</vt:lpstr>
      <vt:lpstr>Locations and RFID</vt:lpstr>
      <vt:lpstr>Additional Material</vt:lpstr>
      <vt:lpstr>Database Main Table Design</vt:lpstr>
      <vt:lpstr>Where to Now?</vt:lpstr>
      <vt:lpstr>System Entities</vt:lpstr>
      <vt:lpstr>RFID MQTT and Access</vt:lpstr>
      <vt:lpstr>Database MQTT Interface (Unified View)</vt:lpstr>
      <vt:lpstr>MQTT RFID Tool</vt:lpstr>
      <vt:lpstr>Viewing Hub Message Counts</vt:lpstr>
      <vt:lpstr>Changelog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for RFID</dc:title>
  <dc:creator>Alan Lomax</dc:creator>
  <cp:lastModifiedBy>Alan Lomax</cp:lastModifiedBy>
  <cp:revision>70</cp:revision>
  <cp:lastPrinted>2021-10-07T22:03:32Z</cp:lastPrinted>
  <dcterms:created xsi:type="dcterms:W3CDTF">2021-09-22T18:06:46Z</dcterms:created>
  <dcterms:modified xsi:type="dcterms:W3CDTF">2024-04-14T22:27:09Z</dcterms:modified>
</cp:coreProperties>
</file>