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showGuides="1">
      <p:cViewPr>
        <p:scale>
          <a:sx n="130" d="100"/>
          <a:sy n="130" d="100"/>
        </p:scale>
        <p:origin x="-53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BB2B-3022-B6C1-0EC9-9FDCAC3C8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CA46D-F346-3BA4-5C52-F6F11D2C8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1959F6-E4C7-B1BB-C462-2C4F820DDA12}"/>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5" name="Footer Placeholder 4">
            <a:extLst>
              <a:ext uri="{FF2B5EF4-FFF2-40B4-BE49-F238E27FC236}">
                <a16:creationId xmlns:a16="http://schemas.microsoft.com/office/drawing/2014/main" id="{A9C0F1D3-C6DE-0B16-C32C-6059A182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303A5-2657-C565-9BA1-E0BDC9625069}"/>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40075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8070-00E0-FD3C-5394-28691009FD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6E9258-673E-8D5F-8D99-5D69ADA22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485F6-7975-E9A5-BC3E-7187B65493F0}"/>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5" name="Footer Placeholder 4">
            <a:extLst>
              <a:ext uri="{FF2B5EF4-FFF2-40B4-BE49-F238E27FC236}">
                <a16:creationId xmlns:a16="http://schemas.microsoft.com/office/drawing/2014/main" id="{BB31FFFE-E63C-D5E2-6CA4-BA4D5AF74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8A70A-9F1E-1BF0-DDE2-0D69A75714D3}"/>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175903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D8579-3569-650B-6DAB-FD8D8C341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16A76-2668-A1CB-9459-0DD7F23D1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0D55A-136D-A28E-B4D2-CF6D144B5AD6}"/>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5" name="Footer Placeholder 4">
            <a:extLst>
              <a:ext uri="{FF2B5EF4-FFF2-40B4-BE49-F238E27FC236}">
                <a16:creationId xmlns:a16="http://schemas.microsoft.com/office/drawing/2014/main" id="{8E9F48D2-BC14-0C5B-BA07-1DDAF8300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FC6E1-30AA-5176-F0BF-18A038EF2E1F}"/>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10546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6FBF-A364-566D-E476-921BA3637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9F450-6D52-4C1B-9405-B2C20DAD2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1D952-D325-EEBB-2F7E-AE797A2B67F1}"/>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5" name="Footer Placeholder 4">
            <a:extLst>
              <a:ext uri="{FF2B5EF4-FFF2-40B4-BE49-F238E27FC236}">
                <a16:creationId xmlns:a16="http://schemas.microsoft.com/office/drawing/2014/main" id="{50598EE8-C466-A9E7-D4A0-1BAD4DEB6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54B9B-7D90-36C3-36F9-BA365742FE96}"/>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2912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CEC1-14C4-AD41-058A-F3266079D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C6FF14-BE87-678A-0E49-E220C657B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8F7FE-D18C-AFCE-E3B6-144DB8DFBD40}"/>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5" name="Footer Placeholder 4">
            <a:extLst>
              <a:ext uri="{FF2B5EF4-FFF2-40B4-BE49-F238E27FC236}">
                <a16:creationId xmlns:a16="http://schemas.microsoft.com/office/drawing/2014/main" id="{6ACA4E6D-312C-2274-E6DF-C8806B165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B59BA-6484-755E-36F4-383E3F8E4190}"/>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305481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E250-ED90-6757-BCE6-F62464E3B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5E17C-1300-CFD1-417E-0A1609184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0CB7B-6D89-8783-A69F-4F1933383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035E31-A5C3-5AD0-A089-F60751E7354A}"/>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6" name="Footer Placeholder 5">
            <a:extLst>
              <a:ext uri="{FF2B5EF4-FFF2-40B4-BE49-F238E27FC236}">
                <a16:creationId xmlns:a16="http://schemas.microsoft.com/office/drawing/2014/main" id="{CB292ECB-B361-4DD8-56CA-6E9E2E2E76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FA071-B722-7B0E-55F6-D9C6DF27FB84}"/>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786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CB0F-68FB-0C9B-481A-C350D33174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AE987-4403-C37C-E082-C2EF8F130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2F4135-11D4-968E-BF6B-49F9C5E076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8434FB-255A-97EF-EEFC-7895D7349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E8365-C599-522B-FC8E-9064D11DF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FBFAF-1682-5D12-B923-FA1FDE61163F}"/>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8" name="Footer Placeholder 7">
            <a:extLst>
              <a:ext uri="{FF2B5EF4-FFF2-40B4-BE49-F238E27FC236}">
                <a16:creationId xmlns:a16="http://schemas.microsoft.com/office/drawing/2014/main" id="{1F40AE86-C440-52FA-80AC-A3FBA9802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969EF-26FD-41C0-9240-C8716E16F6F4}"/>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42529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CAB2-F0EC-A2D7-E5E0-D7BC5DF49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E9C9E7-B0CD-5D74-5A9A-862DBCD6BB2E}"/>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4" name="Footer Placeholder 3">
            <a:extLst>
              <a:ext uri="{FF2B5EF4-FFF2-40B4-BE49-F238E27FC236}">
                <a16:creationId xmlns:a16="http://schemas.microsoft.com/office/drawing/2014/main" id="{672ED198-5234-B5E9-7069-EC5FFB523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ACB124-7CDB-A551-188A-20D97CB971B3}"/>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64732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4F65A-B742-693A-A429-5F4130A13479}"/>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3" name="Footer Placeholder 2">
            <a:extLst>
              <a:ext uri="{FF2B5EF4-FFF2-40B4-BE49-F238E27FC236}">
                <a16:creationId xmlns:a16="http://schemas.microsoft.com/office/drawing/2014/main" id="{2A1F1A8A-6E9C-BB52-DA0A-5080D574D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BCB25-60B4-6E3F-3990-F92E6E675671}"/>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21112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0537-13CF-5650-9753-D260BE89D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5E167-A995-8456-B9B5-6B4E988C6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C76264-E68B-0DDD-C371-E451766A8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26D08-49B7-F255-4545-79CF65D5EA0B}"/>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6" name="Footer Placeholder 5">
            <a:extLst>
              <a:ext uri="{FF2B5EF4-FFF2-40B4-BE49-F238E27FC236}">
                <a16:creationId xmlns:a16="http://schemas.microsoft.com/office/drawing/2014/main" id="{C2B5C5B6-23E8-275F-C394-B5C3D54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93463-0514-1831-BF94-89264CEA8984}"/>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302242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0BE0-E911-A03D-3784-582DB5C06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CC364-E875-6A78-31C6-CCEA38372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9CBC6-8A8A-B559-BAD5-2F634A784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A4E23-27CF-E34D-E0E7-A3DDE34F77D0}"/>
              </a:ext>
            </a:extLst>
          </p:cNvPr>
          <p:cNvSpPr>
            <a:spLocks noGrp="1"/>
          </p:cNvSpPr>
          <p:nvPr>
            <p:ph type="dt" sz="half" idx="10"/>
          </p:nvPr>
        </p:nvSpPr>
        <p:spPr/>
        <p:txBody>
          <a:bodyPr/>
          <a:lstStyle/>
          <a:p>
            <a:fld id="{076BF45A-7984-40DA-8289-A23BE5E768B3}" type="datetimeFigureOut">
              <a:rPr lang="en-US" smtClean="0"/>
              <a:t>11/7/2022</a:t>
            </a:fld>
            <a:endParaRPr lang="en-US"/>
          </a:p>
        </p:txBody>
      </p:sp>
      <p:sp>
        <p:nvSpPr>
          <p:cNvPr id="6" name="Footer Placeholder 5">
            <a:extLst>
              <a:ext uri="{FF2B5EF4-FFF2-40B4-BE49-F238E27FC236}">
                <a16:creationId xmlns:a16="http://schemas.microsoft.com/office/drawing/2014/main" id="{13717E51-164B-ED25-044E-E384540B8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8A5E9-6CCB-DE61-37F3-CC07EDF21916}"/>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49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7E293-969A-0217-7731-22F4926B1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290B7C-3B67-BB77-CB18-32E5A0197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C65B1-C5D8-6B7F-B60A-D4D780D57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BF45A-7984-40DA-8289-A23BE5E768B3}" type="datetimeFigureOut">
              <a:rPr lang="en-US" smtClean="0"/>
              <a:t>11/7/2022</a:t>
            </a:fld>
            <a:endParaRPr lang="en-US"/>
          </a:p>
        </p:txBody>
      </p:sp>
      <p:sp>
        <p:nvSpPr>
          <p:cNvPr id="5" name="Footer Placeholder 4">
            <a:extLst>
              <a:ext uri="{FF2B5EF4-FFF2-40B4-BE49-F238E27FC236}">
                <a16:creationId xmlns:a16="http://schemas.microsoft.com/office/drawing/2014/main" id="{4C673673-91C6-09B4-A8C8-F5145EC12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CAFEB5-AF33-987F-18D8-CE0CA9ED8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75228-6A53-4445-B544-4B7C140214CD}" type="slidenum">
              <a:rPr lang="en-US" smtClean="0"/>
              <a:t>‹#›</a:t>
            </a:fld>
            <a:endParaRPr lang="en-US"/>
          </a:p>
        </p:txBody>
      </p:sp>
    </p:spTree>
    <p:extLst>
      <p:ext uri="{BB962C8B-B14F-4D97-AF65-F5344CB8AC3E}">
        <p14:creationId xmlns:p14="http://schemas.microsoft.com/office/powerpoint/2010/main" val="296436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96942C-5C51-79B1-C39F-54FE774666A5}"/>
              </a:ext>
            </a:extLst>
          </p:cNvPr>
          <p:cNvPicPr>
            <a:picLocks noChangeAspect="1"/>
          </p:cNvPicPr>
          <p:nvPr/>
        </p:nvPicPr>
        <p:blipFill>
          <a:blip r:embed="rId2"/>
          <a:stretch>
            <a:fillRect/>
          </a:stretch>
        </p:blipFill>
        <p:spPr>
          <a:xfrm rot="5400000">
            <a:off x="8572399" y="1402393"/>
            <a:ext cx="2962275" cy="1238250"/>
          </a:xfrm>
          <a:prstGeom prst="rect">
            <a:avLst/>
          </a:prstGeom>
        </p:spPr>
      </p:pic>
      <p:pic>
        <p:nvPicPr>
          <p:cNvPr id="10" name="Picture 9">
            <a:extLst>
              <a:ext uri="{FF2B5EF4-FFF2-40B4-BE49-F238E27FC236}">
                <a16:creationId xmlns:a16="http://schemas.microsoft.com/office/drawing/2014/main" id="{F3E91FE5-F61D-A0E6-536B-6A55CB8186EC}"/>
              </a:ext>
            </a:extLst>
          </p:cNvPr>
          <p:cNvPicPr>
            <a:picLocks noChangeAspect="1"/>
          </p:cNvPicPr>
          <p:nvPr/>
        </p:nvPicPr>
        <p:blipFill>
          <a:blip r:embed="rId3"/>
          <a:stretch>
            <a:fillRect/>
          </a:stretch>
        </p:blipFill>
        <p:spPr>
          <a:xfrm>
            <a:off x="976490" y="775166"/>
            <a:ext cx="2157103" cy="1796584"/>
          </a:xfrm>
          <a:prstGeom prst="rect">
            <a:avLst/>
          </a:prstGeom>
        </p:spPr>
      </p:pic>
      <p:pic>
        <p:nvPicPr>
          <p:cNvPr id="2" name="Picture 1">
            <a:extLst>
              <a:ext uri="{FF2B5EF4-FFF2-40B4-BE49-F238E27FC236}">
                <a16:creationId xmlns:a16="http://schemas.microsoft.com/office/drawing/2014/main" id="{969D15A6-3762-7BCC-095C-7C79A96E7074}"/>
              </a:ext>
            </a:extLst>
          </p:cNvPr>
          <p:cNvPicPr>
            <a:picLocks noChangeAspect="1"/>
          </p:cNvPicPr>
          <p:nvPr/>
        </p:nvPicPr>
        <p:blipFill>
          <a:blip r:embed="rId2"/>
          <a:stretch>
            <a:fillRect/>
          </a:stretch>
        </p:blipFill>
        <p:spPr>
          <a:xfrm rot="5400000">
            <a:off x="7164940" y="1402394"/>
            <a:ext cx="2962275" cy="1238250"/>
          </a:xfrm>
          <a:prstGeom prst="rect">
            <a:avLst/>
          </a:prstGeom>
        </p:spPr>
      </p:pic>
      <p:cxnSp>
        <p:nvCxnSpPr>
          <p:cNvPr id="5" name="Straight Connector 4">
            <a:extLst>
              <a:ext uri="{FF2B5EF4-FFF2-40B4-BE49-F238E27FC236}">
                <a16:creationId xmlns:a16="http://schemas.microsoft.com/office/drawing/2014/main" id="{67E3D24F-4C70-F31B-CD85-2674CD7B4AD2}"/>
              </a:ext>
            </a:extLst>
          </p:cNvPr>
          <p:cNvCxnSpPr>
            <a:cxnSpLocks/>
          </p:cNvCxnSpPr>
          <p:nvPr/>
        </p:nvCxnSpPr>
        <p:spPr>
          <a:xfrm flipH="1">
            <a:off x="6795911" y="711574"/>
            <a:ext cx="3075454" cy="0"/>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698C3A-F4A8-EFC2-4896-980E1D44BD34}"/>
              </a:ext>
            </a:extLst>
          </p:cNvPr>
          <p:cNvCxnSpPr>
            <a:cxnSpLocks/>
          </p:cNvCxnSpPr>
          <p:nvPr/>
        </p:nvCxnSpPr>
        <p:spPr>
          <a:xfrm flipV="1">
            <a:off x="6795911" y="711574"/>
            <a:ext cx="0" cy="2698376"/>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5B963D-7D81-F576-B206-F43A33DB1D86}"/>
              </a:ext>
            </a:extLst>
          </p:cNvPr>
          <p:cNvSpPr txBox="1"/>
          <p:nvPr/>
        </p:nvSpPr>
        <p:spPr>
          <a:xfrm>
            <a:off x="5917141" y="3516686"/>
            <a:ext cx="1757540" cy="369332"/>
          </a:xfrm>
          <a:prstGeom prst="rect">
            <a:avLst/>
          </a:prstGeom>
          <a:noFill/>
        </p:spPr>
        <p:txBody>
          <a:bodyPr wrap="square" rtlCol="0">
            <a:spAutoFit/>
          </a:bodyPr>
          <a:lstStyle/>
          <a:p>
            <a:r>
              <a:rPr lang="en-US" dirty="0"/>
              <a:t>Common Anode</a:t>
            </a:r>
          </a:p>
        </p:txBody>
      </p:sp>
      <p:pic>
        <p:nvPicPr>
          <p:cNvPr id="14" name="Picture 13">
            <a:extLst>
              <a:ext uri="{FF2B5EF4-FFF2-40B4-BE49-F238E27FC236}">
                <a16:creationId xmlns:a16="http://schemas.microsoft.com/office/drawing/2014/main" id="{F6F6C44D-11A2-8D09-0C4F-8004273DE51C}"/>
              </a:ext>
            </a:extLst>
          </p:cNvPr>
          <p:cNvPicPr>
            <a:picLocks noChangeAspect="1"/>
          </p:cNvPicPr>
          <p:nvPr/>
        </p:nvPicPr>
        <p:blipFill>
          <a:blip r:embed="rId3"/>
          <a:stretch>
            <a:fillRect/>
          </a:stretch>
        </p:blipFill>
        <p:spPr>
          <a:xfrm>
            <a:off x="3551668" y="775166"/>
            <a:ext cx="2157103" cy="1796584"/>
          </a:xfrm>
          <a:prstGeom prst="rect">
            <a:avLst/>
          </a:prstGeom>
        </p:spPr>
      </p:pic>
      <p:cxnSp>
        <p:nvCxnSpPr>
          <p:cNvPr id="15" name="Straight Connector 14">
            <a:extLst>
              <a:ext uri="{FF2B5EF4-FFF2-40B4-BE49-F238E27FC236}">
                <a16:creationId xmlns:a16="http://schemas.microsoft.com/office/drawing/2014/main" id="{8951874A-FC4E-E553-8736-9AFCFCA1AC8D}"/>
              </a:ext>
            </a:extLst>
          </p:cNvPr>
          <p:cNvCxnSpPr>
            <a:cxnSpLocks/>
          </p:cNvCxnSpPr>
          <p:nvPr/>
        </p:nvCxnSpPr>
        <p:spPr>
          <a:xfrm flipH="1">
            <a:off x="1842955" y="2854699"/>
            <a:ext cx="2644029" cy="0"/>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2FF228-B352-E8DC-0500-BD17445613CA}"/>
              </a:ext>
            </a:extLst>
          </p:cNvPr>
          <p:cNvCxnSpPr>
            <a:cxnSpLocks/>
          </p:cNvCxnSpPr>
          <p:nvPr/>
        </p:nvCxnSpPr>
        <p:spPr>
          <a:xfrm>
            <a:off x="1881055" y="2305050"/>
            <a:ext cx="0" cy="1211636"/>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6BBAFE-E1DF-18BE-ACB4-80E87D104F14}"/>
              </a:ext>
            </a:extLst>
          </p:cNvPr>
          <p:cNvCxnSpPr>
            <a:cxnSpLocks/>
          </p:cNvCxnSpPr>
          <p:nvPr/>
        </p:nvCxnSpPr>
        <p:spPr>
          <a:xfrm>
            <a:off x="4486984" y="2314575"/>
            <a:ext cx="0" cy="540124"/>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E4579-860C-F5CE-1EF9-222AE8CF63B7}"/>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8D56BB-272C-BE4F-DDC0-A410B58A23DE}"/>
              </a:ext>
            </a:extLst>
          </p:cNvPr>
          <p:cNvCxnSpPr>
            <a:cxnSpLocks/>
          </p:cNvCxnSpPr>
          <p:nvPr/>
        </p:nvCxnSpPr>
        <p:spPr>
          <a:xfrm>
            <a:off x="4652786" y="217868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E57B48-2698-BA57-264C-B81592B5373A}"/>
              </a:ext>
            </a:extLst>
          </p:cNvPr>
          <p:cNvSpPr txBox="1"/>
          <p:nvPr/>
        </p:nvSpPr>
        <p:spPr>
          <a:xfrm>
            <a:off x="976490" y="4111159"/>
            <a:ext cx="10648948" cy="1323439"/>
          </a:xfrm>
          <a:prstGeom prst="rect">
            <a:avLst/>
          </a:prstGeom>
          <a:noFill/>
        </p:spPr>
        <p:txBody>
          <a:bodyPr wrap="square" rtlCol="0">
            <a:spAutoFit/>
          </a:bodyPr>
          <a:lstStyle/>
          <a:p>
            <a:r>
              <a:rPr lang="en-US" sz="2000" b="1" dirty="0"/>
              <a:t>Common anode operation explained: </a:t>
            </a:r>
            <a:r>
              <a:rPr lang="en-US" sz="2000" dirty="0"/>
              <a:t>Diodes are wired such that the anodes are connected together. If a positive voltage is supplied to this common anode then completing the circuit by connecting one of the cathodes to the –</a:t>
            </a:r>
            <a:r>
              <a:rPr lang="en-US" sz="2000" dirty="0" err="1"/>
              <a:t>ve</a:t>
            </a:r>
            <a:r>
              <a:rPr lang="en-US" sz="2000" dirty="0"/>
              <a:t>  will cause that Led to light. </a:t>
            </a:r>
            <a:r>
              <a:rPr lang="en-US" sz="2000" b="0" dirty="0"/>
              <a:t>C</a:t>
            </a:r>
            <a:r>
              <a:rPr lang="en-US" sz="2000" dirty="0"/>
              <a:t>urrent limiting resistors are not shown for simplicity.</a:t>
            </a:r>
          </a:p>
        </p:txBody>
      </p:sp>
      <p:pic>
        <p:nvPicPr>
          <p:cNvPr id="30" name="Picture 29">
            <a:extLst>
              <a:ext uri="{FF2B5EF4-FFF2-40B4-BE49-F238E27FC236}">
                <a16:creationId xmlns:a16="http://schemas.microsoft.com/office/drawing/2014/main" id="{BFD758BC-31DE-4F1F-7A73-E842EEAC599B}"/>
              </a:ext>
            </a:extLst>
          </p:cNvPr>
          <p:cNvPicPr>
            <a:picLocks noChangeAspect="1"/>
          </p:cNvPicPr>
          <p:nvPr/>
        </p:nvPicPr>
        <p:blipFill>
          <a:blip r:embed="rId4"/>
          <a:stretch>
            <a:fillRect/>
          </a:stretch>
        </p:blipFill>
        <p:spPr>
          <a:xfrm>
            <a:off x="7504963" y="1397233"/>
            <a:ext cx="819150" cy="266700"/>
          </a:xfrm>
          <a:prstGeom prst="rect">
            <a:avLst/>
          </a:prstGeom>
        </p:spPr>
      </p:pic>
      <p:pic>
        <p:nvPicPr>
          <p:cNvPr id="32" name="Picture 31">
            <a:extLst>
              <a:ext uri="{FF2B5EF4-FFF2-40B4-BE49-F238E27FC236}">
                <a16:creationId xmlns:a16="http://schemas.microsoft.com/office/drawing/2014/main" id="{EBF4BE77-8718-1A41-8243-D1CF93DCF723}"/>
              </a:ext>
            </a:extLst>
          </p:cNvPr>
          <p:cNvPicPr>
            <a:picLocks noChangeAspect="1"/>
          </p:cNvPicPr>
          <p:nvPr/>
        </p:nvPicPr>
        <p:blipFill>
          <a:blip r:embed="rId4"/>
          <a:stretch>
            <a:fillRect/>
          </a:stretch>
        </p:blipFill>
        <p:spPr>
          <a:xfrm>
            <a:off x="8939036" y="1368658"/>
            <a:ext cx="819150" cy="266700"/>
          </a:xfrm>
          <a:prstGeom prst="rect">
            <a:avLst/>
          </a:prstGeom>
        </p:spPr>
      </p:pic>
    </p:spTree>
    <p:extLst>
      <p:ext uri="{BB962C8B-B14F-4D97-AF65-F5344CB8AC3E}">
        <p14:creationId xmlns:p14="http://schemas.microsoft.com/office/powerpoint/2010/main" val="246072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96942C-5C51-79B1-C39F-54FE774666A5}"/>
              </a:ext>
            </a:extLst>
          </p:cNvPr>
          <p:cNvPicPr>
            <a:picLocks noChangeAspect="1"/>
          </p:cNvPicPr>
          <p:nvPr/>
        </p:nvPicPr>
        <p:blipFill>
          <a:blip r:embed="rId2"/>
          <a:stretch>
            <a:fillRect/>
          </a:stretch>
        </p:blipFill>
        <p:spPr>
          <a:xfrm rot="16200000">
            <a:off x="8084663" y="1402392"/>
            <a:ext cx="2962275" cy="1238250"/>
          </a:xfrm>
          <a:prstGeom prst="rect">
            <a:avLst/>
          </a:prstGeom>
        </p:spPr>
      </p:pic>
      <p:pic>
        <p:nvPicPr>
          <p:cNvPr id="10" name="Picture 9">
            <a:extLst>
              <a:ext uri="{FF2B5EF4-FFF2-40B4-BE49-F238E27FC236}">
                <a16:creationId xmlns:a16="http://schemas.microsoft.com/office/drawing/2014/main" id="{F3E91FE5-F61D-A0E6-536B-6A55CB8186EC}"/>
              </a:ext>
            </a:extLst>
          </p:cNvPr>
          <p:cNvPicPr>
            <a:picLocks noChangeAspect="1"/>
          </p:cNvPicPr>
          <p:nvPr/>
        </p:nvPicPr>
        <p:blipFill>
          <a:blip r:embed="rId3"/>
          <a:stretch>
            <a:fillRect/>
          </a:stretch>
        </p:blipFill>
        <p:spPr>
          <a:xfrm>
            <a:off x="976490" y="775166"/>
            <a:ext cx="2157103" cy="1796584"/>
          </a:xfrm>
          <a:prstGeom prst="rect">
            <a:avLst/>
          </a:prstGeom>
        </p:spPr>
      </p:pic>
      <p:pic>
        <p:nvPicPr>
          <p:cNvPr id="2" name="Picture 1">
            <a:extLst>
              <a:ext uri="{FF2B5EF4-FFF2-40B4-BE49-F238E27FC236}">
                <a16:creationId xmlns:a16="http://schemas.microsoft.com/office/drawing/2014/main" id="{969D15A6-3762-7BCC-095C-7C79A96E7074}"/>
              </a:ext>
            </a:extLst>
          </p:cNvPr>
          <p:cNvPicPr>
            <a:picLocks noChangeAspect="1"/>
          </p:cNvPicPr>
          <p:nvPr/>
        </p:nvPicPr>
        <p:blipFill>
          <a:blip r:embed="rId2"/>
          <a:stretch>
            <a:fillRect/>
          </a:stretch>
        </p:blipFill>
        <p:spPr>
          <a:xfrm rot="16200000">
            <a:off x="6677204" y="1402393"/>
            <a:ext cx="2962275" cy="1238250"/>
          </a:xfrm>
          <a:prstGeom prst="rect">
            <a:avLst/>
          </a:prstGeom>
        </p:spPr>
      </p:pic>
      <p:cxnSp>
        <p:nvCxnSpPr>
          <p:cNvPr id="5" name="Straight Connector 4">
            <a:extLst>
              <a:ext uri="{FF2B5EF4-FFF2-40B4-BE49-F238E27FC236}">
                <a16:creationId xmlns:a16="http://schemas.microsoft.com/office/drawing/2014/main" id="{67E3D24F-4C70-F31B-CD85-2674CD7B4AD2}"/>
              </a:ext>
            </a:extLst>
          </p:cNvPr>
          <p:cNvCxnSpPr>
            <a:cxnSpLocks/>
          </p:cNvCxnSpPr>
          <p:nvPr/>
        </p:nvCxnSpPr>
        <p:spPr>
          <a:xfrm flipH="1">
            <a:off x="6795911" y="711574"/>
            <a:ext cx="3075454"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698C3A-F4A8-EFC2-4896-980E1D44BD34}"/>
              </a:ext>
            </a:extLst>
          </p:cNvPr>
          <p:cNvCxnSpPr>
            <a:cxnSpLocks/>
          </p:cNvCxnSpPr>
          <p:nvPr/>
        </p:nvCxnSpPr>
        <p:spPr>
          <a:xfrm flipV="1">
            <a:off x="6795911" y="711574"/>
            <a:ext cx="0" cy="2698376"/>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5B963D-7D81-F576-B206-F43A33DB1D86}"/>
              </a:ext>
            </a:extLst>
          </p:cNvPr>
          <p:cNvSpPr txBox="1"/>
          <p:nvPr/>
        </p:nvSpPr>
        <p:spPr>
          <a:xfrm>
            <a:off x="5976761" y="3488190"/>
            <a:ext cx="1938514" cy="369332"/>
          </a:xfrm>
          <a:prstGeom prst="rect">
            <a:avLst/>
          </a:prstGeom>
          <a:noFill/>
        </p:spPr>
        <p:txBody>
          <a:bodyPr wrap="square" rtlCol="0">
            <a:spAutoFit/>
          </a:bodyPr>
          <a:lstStyle/>
          <a:p>
            <a:r>
              <a:rPr lang="en-US" dirty="0"/>
              <a:t>Common Cathode</a:t>
            </a:r>
          </a:p>
        </p:txBody>
      </p:sp>
      <p:pic>
        <p:nvPicPr>
          <p:cNvPr id="14" name="Picture 13">
            <a:extLst>
              <a:ext uri="{FF2B5EF4-FFF2-40B4-BE49-F238E27FC236}">
                <a16:creationId xmlns:a16="http://schemas.microsoft.com/office/drawing/2014/main" id="{F6F6C44D-11A2-8D09-0C4F-8004273DE51C}"/>
              </a:ext>
            </a:extLst>
          </p:cNvPr>
          <p:cNvPicPr>
            <a:picLocks noChangeAspect="1"/>
          </p:cNvPicPr>
          <p:nvPr/>
        </p:nvPicPr>
        <p:blipFill>
          <a:blip r:embed="rId3"/>
          <a:stretch>
            <a:fillRect/>
          </a:stretch>
        </p:blipFill>
        <p:spPr>
          <a:xfrm>
            <a:off x="3551668" y="775166"/>
            <a:ext cx="2157103" cy="1796584"/>
          </a:xfrm>
          <a:prstGeom prst="rect">
            <a:avLst/>
          </a:prstGeom>
        </p:spPr>
      </p:pic>
      <p:cxnSp>
        <p:nvCxnSpPr>
          <p:cNvPr id="15" name="Straight Connector 14">
            <a:extLst>
              <a:ext uri="{FF2B5EF4-FFF2-40B4-BE49-F238E27FC236}">
                <a16:creationId xmlns:a16="http://schemas.microsoft.com/office/drawing/2014/main" id="{8951874A-FC4E-E553-8736-9AFCFCA1AC8D}"/>
              </a:ext>
            </a:extLst>
          </p:cNvPr>
          <p:cNvCxnSpPr>
            <a:cxnSpLocks/>
          </p:cNvCxnSpPr>
          <p:nvPr/>
        </p:nvCxnSpPr>
        <p:spPr>
          <a:xfrm flipH="1">
            <a:off x="2057091" y="2845174"/>
            <a:ext cx="2581275"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2FF228-B352-E8DC-0500-BD17445613CA}"/>
              </a:ext>
            </a:extLst>
          </p:cNvPr>
          <p:cNvCxnSpPr>
            <a:cxnSpLocks/>
          </p:cNvCxnSpPr>
          <p:nvPr/>
        </p:nvCxnSpPr>
        <p:spPr>
          <a:xfrm>
            <a:off x="1881055" y="2305050"/>
            <a:ext cx="0" cy="1211636"/>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6BBAFE-E1DF-18BE-ACB4-80E87D104F14}"/>
              </a:ext>
            </a:extLst>
          </p:cNvPr>
          <p:cNvCxnSpPr>
            <a:cxnSpLocks/>
          </p:cNvCxnSpPr>
          <p:nvPr/>
        </p:nvCxnSpPr>
        <p:spPr>
          <a:xfrm>
            <a:off x="4460088" y="2290585"/>
            <a:ext cx="0" cy="1197605"/>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E4579-860C-F5CE-1EF9-222AE8CF63B7}"/>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8D56BB-272C-BE4F-DDC0-A410B58A23DE}"/>
              </a:ext>
            </a:extLst>
          </p:cNvPr>
          <p:cNvCxnSpPr>
            <a:cxnSpLocks/>
          </p:cNvCxnSpPr>
          <p:nvPr/>
        </p:nvCxnSpPr>
        <p:spPr>
          <a:xfrm>
            <a:off x="4652786" y="2178681"/>
            <a:ext cx="0" cy="666493"/>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E57B48-2698-BA57-264C-B81592B5373A}"/>
              </a:ext>
            </a:extLst>
          </p:cNvPr>
          <p:cNvSpPr txBox="1"/>
          <p:nvPr/>
        </p:nvSpPr>
        <p:spPr>
          <a:xfrm>
            <a:off x="1146688" y="4248689"/>
            <a:ext cx="10239019" cy="1015663"/>
          </a:xfrm>
          <a:prstGeom prst="rect">
            <a:avLst/>
          </a:prstGeom>
          <a:noFill/>
        </p:spPr>
        <p:txBody>
          <a:bodyPr wrap="square" rtlCol="0">
            <a:spAutoFit/>
          </a:bodyPr>
          <a:lstStyle/>
          <a:p>
            <a:r>
              <a:rPr lang="en-US" sz="2000" b="1" dirty="0"/>
              <a:t>Common Cathode operation explained: </a:t>
            </a:r>
            <a:r>
              <a:rPr lang="en-US" sz="2000" dirty="0"/>
              <a:t>Similar to the common anode except now the diodes are wired such that their cathodes are connected together. </a:t>
            </a:r>
            <a:r>
              <a:rPr lang="en-US" sz="2000" b="0" dirty="0"/>
              <a:t>C</a:t>
            </a:r>
            <a:r>
              <a:rPr lang="en-US" sz="2000" dirty="0"/>
              <a:t>urrent limiting resistors are not shown for simplicity.</a:t>
            </a:r>
          </a:p>
        </p:txBody>
      </p:sp>
      <p:cxnSp>
        <p:nvCxnSpPr>
          <p:cNvPr id="11" name="Straight Connector 10">
            <a:extLst>
              <a:ext uri="{FF2B5EF4-FFF2-40B4-BE49-F238E27FC236}">
                <a16:creationId xmlns:a16="http://schemas.microsoft.com/office/drawing/2014/main" id="{F40B758A-D9C1-1F64-77ED-DB2BA9BCCEE9}"/>
              </a:ext>
            </a:extLst>
          </p:cNvPr>
          <p:cNvCxnSpPr>
            <a:cxnSpLocks/>
          </p:cNvCxnSpPr>
          <p:nvPr/>
        </p:nvCxnSpPr>
        <p:spPr>
          <a:xfrm>
            <a:off x="9767755" y="2395281"/>
            <a:ext cx="0" cy="1014669"/>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9F1409-50E9-C812-83B2-4FE774307504}"/>
              </a:ext>
            </a:extLst>
          </p:cNvPr>
          <p:cNvCxnSpPr>
            <a:cxnSpLocks/>
          </p:cNvCxnSpPr>
          <p:nvPr/>
        </p:nvCxnSpPr>
        <p:spPr>
          <a:xfrm>
            <a:off x="8358055" y="2337839"/>
            <a:ext cx="0" cy="1014669"/>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00EAB46-F6B6-96B2-2AC6-72D39E3C9DC3}"/>
              </a:ext>
            </a:extLst>
          </p:cNvPr>
          <p:cNvPicPr>
            <a:picLocks noChangeAspect="1"/>
          </p:cNvPicPr>
          <p:nvPr/>
        </p:nvPicPr>
        <p:blipFill>
          <a:blip r:embed="rId4"/>
          <a:stretch>
            <a:fillRect/>
          </a:stretch>
        </p:blipFill>
        <p:spPr>
          <a:xfrm>
            <a:off x="7271226" y="1167556"/>
            <a:ext cx="962025" cy="209550"/>
          </a:xfrm>
          <a:prstGeom prst="rect">
            <a:avLst/>
          </a:prstGeom>
        </p:spPr>
      </p:pic>
      <p:pic>
        <p:nvPicPr>
          <p:cNvPr id="23" name="Picture 22">
            <a:extLst>
              <a:ext uri="{FF2B5EF4-FFF2-40B4-BE49-F238E27FC236}">
                <a16:creationId xmlns:a16="http://schemas.microsoft.com/office/drawing/2014/main" id="{C3B8FE98-65A1-DF56-A1E3-E4A83F230882}"/>
              </a:ext>
            </a:extLst>
          </p:cNvPr>
          <p:cNvPicPr>
            <a:picLocks noChangeAspect="1"/>
          </p:cNvPicPr>
          <p:nvPr/>
        </p:nvPicPr>
        <p:blipFill>
          <a:blip r:embed="rId4"/>
          <a:stretch>
            <a:fillRect/>
          </a:stretch>
        </p:blipFill>
        <p:spPr>
          <a:xfrm>
            <a:off x="8758417" y="1167556"/>
            <a:ext cx="962025" cy="209550"/>
          </a:xfrm>
          <a:prstGeom prst="rect">
            <a:avLst/>
          </a:prstGeom>
        </p:spPr>
      </p:pic>
    </p:spTree>
    <p:extLst>
      <p:ext uri="{BB962C8B-B14F-4D97-AF65-F5344CB8AC3E}">
        <p14:creationId xmlns:p14="http://schemas.microsoft.com/office/powerpoint/2010/main" val="167925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96942C-5C51-79B1-C39F-54FE774666A5}"/>
              </a:ext>
            </a:extLst>
          </p:cNvPr>
          <p:cNvPicPr>
            <a:picLocks noChangeAspect="1"/>
          </p:cNvPicPr>
          <p:nvPr/>
        </p:nvPicPr>
        <p:blipFill>
          <a:blip r:embed="rId2"/>
          <a:stretch>
            <a:fillRect/>
          </a:stretch>
        </p:blipFill>
        <p:spPr>
          <a:xfrm rot="5400000">
            <a:off x="8084663" y="1402392"/>
            <a:ext cx="2962275" cy="1238250"/>
          </a:xfrm>
          <a:prstGeom prst="rect">
            <a:avLst/>
          </a:prstGeom>
        </p:spPr>
      </p:pic>
      <p:pic>
        <p:nvPicPr>
          <p:cNvPr id="10" name="Picture 9">
            <a:extLst>
              <a:ext uri="{FF2B5EF4-FFF2-40B4-BE49-F238E27FC236}">
                <a16:creationId xmlns:a16="http://schemas.microsoft.com/office/drawing/2014/main" id="{F3E91FE5-F61D-A0E6-536B-6A55CB8186EC}"/>
              </a:ext>
            </a:extLst>
          </p:cNvPr>
          <p:cNvPicPr>
            <a:picLocks noChangeAspect="1"/>
          </p:cNvPicPr>
          <p:nvPr/>
        </p:nvPicPr>
        <p:blipFill>
          <a:blip r:embed="rId3"/>
          <a:stretch>
            <a:fillRect/>
          </a:stretch>
        </p:blipFill>
        <p:spPr>
          <a:xfrm>
            <a:off x="976490" y="775166"/>
            <a:ext cx="2157103" cy="1796584"/>
          </a:xfrm>
          <a:prstGeom prst="rect">
            <a:avLst/>
          </a:prstGeom>
        </p:spPr>
      </p:pic>
      <p:pic>
        <p:nvPicPr>
          <p:cNvPr id="2" name="Picture 1">
            <a:extLst>
              <a:ext uri="{FF2B5EF4-FFF2-40B4-BE49-F238E27FC236}">
                <a16:creationId xmlns:a16="http://schemas.microsoft.com/office/drawing/2014/main" id="{969D15A6-3762-7BCC-095C-7C79A96E7074}"/>
              </a:ext>
            </a:extLst>
          </p:cNvPr>
          <p:cNvPicPr>
            <a:picLocks noChangeAspect="1"/>
          </p:cNvPicPr>
          <p:nvPr/>
        </p:nvPicPr>
        <p:blipFill>
          <a:blip r:embed="rId2"/>
          <a:stretch>
            <a:fillRect/>
          </a:stretch>
        </p:blipFill>
        <p:spPr>
          <a:xfrm rot="16200000">
            <a:off x="6677204" y="1402393"/>
            <a:ext cx="2962275" cy="1238250"/>
          </a:xfrm>
          <a:prstGeom prst="rect">
            <a:avLst/>
          </a:prstGeom>
        </p:spPr>
      </p:pic>
      <p:cxnSp>
        <p:nvCxnSpPr>
          <p:cNvPr id="5" name="Straight Connector 4">
            <a:extLst>
              <a:ext uri="{FF2B5EF4-FFF2-40B4-BE49-F238E27FC236}">
                <a16:creationId xmlns:a16="http://schemas.microsoft.com/office/drawing/2014/main" id="{67E3D24F-4C70-F31B-CD85-2674CD7B4AD2}"/>
              </a:ext>
            </a:extLst>
          </p:cNvPr>
          <p:cNvCxnSpPr>
            <a:cxnSpLocks/>
          </p:cNvCxnSpPr>
          <p:nvPr/>
        </p:nvCxnSpPr>
        <p:spPr>
          <a:xfrm flipH="1">
            <a:off x="7319830" y="711574"/>
            <a:ext cx="2128970"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6F6C44D-11A2-8D09-0C4F-8004273DE51C}"/>
              </a:ext>
            </a:extLst>
          </p:cNvPr>
          <p:cNvPicPr>
            <a:picLocks noChangeAspect="1"/>
          </p:cNvPicPr>
          <p:nvPr/>
        </p:nvPicPr>
        <p:blipFill>
          <a:blip r:embed="rId3"/>
          <a:stretch>
            <a:fillRect/>
          </a:stretch>
        </p:blipFill>
        <p:spPr>
          <a:xfrm>
            <a:off x="3551668" y="775166"/>
            <a:ext cx="2157103" cy="1796584"/>
          </a:xfrm>
          <a:prstGeom prst="rect">
            <a:avLst/>
          </a:prstGeom>
        </p:spPr>
      </p:pic>
      <p:cxnSp>
        <p:nvCxnSpPr>
          <p:cNvPr id="15" name="Straight Connector 14">
            <a:extLst>
              <a:ext uri="{FF2B5EF4-FFF2-40B4-BE49-F238E27FC236}">
                <a16:creationId xmlns:a16="http://schemas.microsoft.com/office/drawing/2014/main" id="{8951874A-FC4E-E553-8736-9AFCFCA1AC8D}"/>
              </a:ext>
            </a:extLst>
          </p:cNvPr>
          <p:cNvCxnSpPr>
            <a:cxnSpLocks/>
          </p:cNvCxnSpPr>
          <p:nvPr/>
        </p:nvCxnSpPr>
        <p:spPr>
          <a:xfrm flipH="1">
            <a:off x="1881055" y="2845174"/>
            <a:ext cx="2757311"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2FF228-B352-E8DC-0500-BD17445613CA}"/>
              </a:ext>
            </a:extLst>
          </p:cNvPr>
          <p:cNvCxnSpPr>
            <a:cxnSpLocks/>
          </p:cNvCxnSpPr>
          <p:nvPr/>
        </p:nvCxnSpPr>
        <p:spPr>
          <a:xfrm>
            <a:off x="1881055" y="2305050"/>
            <a:ext cx="0" cy="1211636"/>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6BBAFE-E1DF-18BE-ACB4-80E87D104F14}"/>
              </a:ext>
            </a:extLst>
          </p:cNvPr>
          <p:cNvCxnSpPr>
            <a:cxnSpLocks/>
          </p:cNvCxnSpPr>
          <p:nvPr/>
        </p:nvCxnSpPr>
        <p:spPr>
          <a:xfrm>
            <a:off x="4454013" y="2337839"/>
            <a:ext cx="0" cy="26670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E4579-860C-F5CE-1EF9-222AE8CF63B7}"/>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8D56BB-272C-BE4F-DDC0-A410B58A23DE}"/>
              </a:ext>
            </a:extLst>
          </p:cNvPr>
          <p:cNvCxnSpPr>
            <a:cxnSpLocks/>
          </p:cNvCxnSpPr>
          <p:nvPr/>
        </p:nvCxnSpPr>
        <p:spPr>
          <a:xfrm>
            <a:off x="4652786" y="1726243"/>
            <a:ext cx="0" cy="111893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E57B48-2698-BA57-264C-B81592B5373A}"/>
              </a:ext>
            </a:extLst>
          </p:cNvPr>
          <p:cNvSpPr txBox="1"/>
          <p:nvPr/>
        </p:nvSpPr>
        <p:spPr>
          <a:xfrm>
            <a:off x="1123951" y="4820149"/>
            <a:ext cx="10239019" cy="1323439"/>
          </a:xfrm>
          <a:prstGeom prst="rect">
            <a:avLst/>
          </a:prstGeom>
          <a:noFill/>
        </p:spPr>
        <p:txBody>
          <a:bodyPr wrap="square" rtlCol="0">
            <a:spAutoFit/>
          </a:bodyPr>
          <a:lstStyle/>
          <a:p>
            <a:r>
              <a:rPr lang="en-US" sz="2000" b="1" dirty="0"/>
              <a:t>Back to Back Diodes: </a:t>
            </a:r>
            <a:r>
              <a:rPr lang="en-US" sz="2000" b="0" dirty="0"/>
              <a:t>Here the LED’s are wired in opposite directions. Which LED lights up will depend on the direction of current flow. The current flow depends on the voltage applied to the two leads. It is not straight forward to change the voltage on one lead and still have both LEDs work. C</a:t>
            </a:r>
            <a:r>
              <a:rPr lang="en-US" sz="2000" dirty="0"/>
              <a:t>urrent limiting resistors are not shown for simplicity. </a:t>
            </a:r>
          </a:p>
        </p:txBody>
      </p:sp>
      <p:cxnSp>
        <p:nvCxnSpPr>
          <p:cNvPr id="16" name="Straight Connector 15">
            <a:extLst>
              <a:ext uri="{FF2B5EF4-FFF2-40B4-BE49-F238E27FC236}">
                <a16:creationId xmlns:a16="http://schemas.microsoft.com/office/drawing/2014/main" id="{7E9F1409-50E9-C812-83B2-4FE774307504}"/>
              </a:ext>
            </a:extLst>
          </p:cNvPr>
          <p:cNvCxnSpPr>
            <a:cxnSpLocks/>
          </p:cNvCxnSpPr>
          <p:nvPr/>
        </p:nvCxnSpPr>
        <p:spPr>
          <a:xfrm>
            <a:off x="8358055" y="2337839"/>
            <a:ext cx="0" cy="2062711"/>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11E228B-572C-DA96-23DC-A0ECA67E5BE5}"/>
              </a:ext>
            </a:extLst>
          </p:cNvPr>
          <p:cNvCxnSpPr>
            <a:cxnSpLocks/>
          </p:cNvCxnSpPr>
          <p:nvPr/>
        </p:nvCxnSpPr>
        <p:spPr>
          <a:xfrm>
            <a:off x="9377230" y="711574"/>
            <a:ext cx="0" cy="1014669"/>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780279-9493-92B0-7C33-10DBBD102CC4}"/>
              </a:ext>
            </a:extLst>
          </p:cNvPr>
          <p:cNvCxnSpPr>
            <a:cxnSpLocks/>
          </p:cNvCxnSpPr>
          <p:nvPr/>
        </p:nvCxnSpPr>
        <p:spPr>
          <a:xfrm flipH="1">
            <a:off x="8358055" y="3352508"/>
            <a:ext cx="1019175"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67B83A-ADB0-9A47-C905-71975EFBE9B8}"/>
              </a:ext>
            </a:extLst>
          </p:cNvPr>
          <p:cNvCxnSpPr>
            <a:cxnSpLocks/>
          </p:cNvCxnSpPr>
          <p:nvPr/>
        </p:nvCxnSpPr>
        <p:spPr>
          <a:xfrm flipH="1">
            <a:off x="2109611" y="2571750"/>
            <a:ext cx="2396021"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6C4EA-94A9-3A8F-CC66-6E55ECB3D3E7}"/>
              </a:ext>
            </a:extLst>
          </p:cNvPr>
          <p:cNvCxnSpPr>
            <a:cxnSpLocks/>
          </p:cNvCxnSpPr>
          <p:nvPr/>
        </p:nvCxnSpPr>
        <p:spPr>
          <a:xfrm>
            <a:off x="7319830" y="711574"/>
            <a:ext cx="0" cy="3688976"/>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81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D99563-1AC1-5AF3-AD06-F2DD32D9A808}"/>
              </a:ext>
            </a:extLst>
          </p:cNvPr>
          <p:cNvPicPr>
            <a:picLocks noChangeAspect="1"/>
          </p:cNvPicPr>
          <p:nvPr/>
        </p:nvPicPr>
        <p:blipFill>
          <a:blip r:embed="rId2"/>
          <a:stretch>
            <a:fillRect/>
          </a:stretch>
        </p:blipFill>
        <p:spPr>
          <a:xfrm>
            <a:off x="583266" y="281547"/>
            <a:ext cx="5853393" cy="1942405"/>
          </a:xfrm>
          <a:prstGeom prst="rect">
            <a:avLst/>
          </a:prstGeom>
        </p:spPr>
      </p:pic>
      <p:sp>
        <p:nvSpPr>
          <p:cNvPr id="4" name="TextBox 3">
            <a:extLst>
              <a:ext uri="{FF2B5EF4-FFF2-40B4-BE49-F238E27FC236}">
                <a16:creationId xmlns:a16="http://schemas.microsoft.com/office/drawing/2014/main" id="{A3F02898-1B5C-DE86-9AA3-CF3E8823F1FA}"/>
              </a:ext>
            </a:extLst>
          </p:cNvPr>
          <p:cNvSpPr txBox="1"/>
          <p:nvPr/>
        </p:nvSpPr>
        <p:spPr>
          <a:xfrm>
            <a:off x="6589059" y="433947"/>
            <a:ext cx="4921625" cy="1815882"/>
          </a:xfrm>
          <a:prstGeom prst="rect">
            <a:avLst/>
          </a:prstGeom>
          <a:noFill/>
        </p:spPr>
        <p:txBody>
          <a:bodyPr wrap="square" rtlCol="0">
            <a:spAutoFit/>
          </a:bodyPr>
          <a:lstStyle/>
          <a:p>
            <a:r>
              <a:rPr lang="en-US" sz="1600" b="1" dirty="0"/>
              <a:t>Common </a:t>
            </a:r>
            <a:r>
              <a:rPr lang="en-US" sz="1400" b="1" dirty="0"/>
              <a:t>Anode</a:t>
            </a:r>
            <a:r>
              <a:rPr lang="en-US" sz="1600" b="1" dirty="0"/>
              <a:t> explained: </a:t>
            </a:r>
          </a:p>
          <a:p>
            <a:r>
              <a:rPr lang="en-US" sz="1600" dirty="0"/>
              <a:t>Diodes are wired such that the anodes are connected together. If a positive voltage is supplied to this common anode then completing the circuit by connecting one of the cathodes to the –</a:t>
            </a:r>
            <a:r>
              <a:rPr lang="en-US" sz="1600" dirty="0" err="1"/>
              <a:t>ve</a:t>
            </a:r>
            <a:r>
              <a:rPr lang="en-US" sz="1600" dirty="0"/>
              <a:t>  will cause that Led to light. With all LED’s It is important to limit the current flow using a resistor (not shown for simplicity.) </a:t>
            </a:r>
          </a:p>
        </p:txBody>
      </p:sp>
      <p:sp>
        <p:nvSpPr>
          <p:cNvPr id="11" name="TextBox 10">
            <a:extLst>
              <a:ext uri="{FF2B5EF4-FFF2-40B4-BE49-F238E27FC236}">
                <a16:creationId xmlns:a16="http://schemas.microsoft.com/office/drawing/2014/main" id="{46FA2FBA-BEE0-5446-E47F-42A4948D7C30}"/>
              </a:ext>
            </a:extLst>
          </p:cNvPr>
          <p:cNvSpPr txBox="1"/>
          <p:nvPr/>
        </p:nvSpPr>
        <p:spPr>
          <a:xfrm>
            <a:off x="6589059" y="2598951"/>
            <a:ext cx="4921625" cy="830997"/>
          </a:xfrm>
          <a:prstGeom prst="rect">
            <a:avLst/>
          </a:prstGeom>
          <a:noFill/>
        </p:spPr>
        <p:txBody>
          <a:bodyPr wrap="square" rtlCol="0">
            <a:spAutoFit/>
          </a:bodyPr>
          <a:lstStyle/>
          <a:p>
            <a:r>
              <a:rPr lang="en-US" sz="1600" b="1" dirty="0"/>
              <a:t>Common Cathode explained: </a:t>
            </a:r>
          </a:p>
          <a:p>
            <a:r>
              <a:rPr lang="en-US" sz="1600" dirty="0"/>
              <a:t>Similar to the common anode except now the diodes are wired such that their cathodes are connected together.  </a:t>
            </a:r>
          </a:p>
        </p:txBody>
      </p:sp>
      <p:pic>
        <p:nvPicPr>
          <p:cNvPr id="13" name="Picture 12">
            <a:extLst>
              <a:ext uri="{FF2B5EF4-FFF2-40B4-BE49-F238E27FC236}">
                <a16:creationId xmlns:a16="http://schemas.microsoft.com/office/drawing/2014/main" id="{3B2FCA78-B15D-C3E7-5F32-06CF8B240166}"/>
              </a:ext>
            </a:extLst>
          </p:cNvPr>
          <p:cNvPicPr>
            <a:picLocks noChangeAspect="1"/>
          </p:cNvPicPr>
          <p:nvPr/>
        </p:nvPicPr>
        <p:blipFill>
          <a:blip r:embed="rId3"/>
          <a:stretch>
            <a:fillRect/>
          </a:stretch>
        </p:blipFill>
        <p:spPr>
          <a:xfrm>
            <a:off x="749674" y="4787401"/>
            <a:ext cx="5332322" cy="1878665"/>
          </a:xfrm>
          <a:prstGeom prst="rect">
            <a:avLst/>
          </a:prstGeom>
        </p:spPr>
      </p:pic>
      <p:sp>
        <p:nvSpPr>
          <p:cNvPr id="14" name="TextBox 13">
            <a:extLst>
              <a:ext uri="{FF2B5EF4-FFF2-40B4-BE49-F238E27FC236}">
                <a16:creationId xmlns:a16="http://schemas.microsoft.com/office/drawing/2014/main" id="{836EA273-45C6-C8F9-C8A4-DAF259F9A942}"/>
              </a:ext>
            </a:extLst>
          </p:cNvPr>
          <p:cNvSpPr txBox="1"/>
          <p:nvPr/>
        </p:nvSpPr>
        <p:spPr>
          <a:xfrm>
            <a:off x="6589059" y="4635203"/>
            <a:ext cx="5172635" cy="1569660"/>
          </a:xfrm>
          <a:prstGeom prst="rect">
            <a:avLst/>
          </a:prstGeom>
          <a:noFill/>
        </p:spPr>
        <p:txBody>
          <a:bodyPr wrap="square" rtlCol="0">
            <a:spAutoFit/>
          </a:bodyPr>
          <a:lstStyle>
            <a:defPPr>
              <a:defRPr lang="en-US"/>
            </a:defPPr>
            <a:lvl1pPr>
              <a:defRPr sz="1600" b="1"/>
            </a:lvl1pPr>
          </a:lstStyle>
          <a:p>
            <a:r>
              <a:rPr lang="en-US" dirty="0"/>
              <a:t>Back to Back Diodes: </a:t>
            </a:r>
          </a:p>
          <a:p>
            <a:r>
              <a:rPr lang="en-US" b="0" dirty="0"/>
              <a:t>Here the LED’s are wired in opposite directions. Which LED lights up will depend on the direction of current flow. The current flow depends on the voltage applied to the two leads. It is not straight forward to change the voltage on one lead and still have both LEDs work.</a:t>
            </a:r>
          </a:p>
        </p:txBody>
      </p:sp>
      <p:pic>
        <p:nvPicPr>
          <p:cNvPr id="5" name="Picture 4">
            <a:extLst>
              <a:ext uri="{FF2B5EF4-FFF2-40B4-BE49-F238E27FC236}">
                <a16:creationId xmlns:a16="http://schemas.microsoft.com/office/drawing/2014/main" id="{A96052B5-48DF-6EAA-4BFC-279797AC56E4}"/>
              </a:ext>
            </a:extLst>
          </p:cNvPr>
          <p:cNvPicPr>
            <a:picLocks noChangeAspect="1"/>
          </p:cNvPicPr>
          <p:nvPr/>
        </p:nvPicPr>
        <p:blipFill>
          <a:blip r:embed="rId4"/>
          <a:stretch>
            <a:fillRect/>
          </a:stretch>
        </p:blipFill>
        <p:spPr>
          <a:xfrm>
            <a:off x="583266" y="2344052"/>
            <a:ext cx="5706552" cy="2004516"/>
          </a:xfrm>
          <a:prstGeom prst="rect">
            <a:avLst/>
          </a:prstGeom>
        </p:spPr>
      </p:pic>
    </p:spTree>
    <p:extLst>
      <p:ext uri="{BB962C8B-B14F-4D97-AF65-F5344CB8AC3E}">
        <p14:creationId xmlns:p14="http://schemas.microsoft.com/office/powerpoint/2010/main" val="346249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309</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Lomax</dc:creator>
  <cp:lastModifiedBy>Alan Lomax</cp:lastModifiedBy>
  <cp:revision>7</cp:revision>
  <dcterms:created xsi:type="dcterms:W3CDTF">2022-10-04T15:09:46Z</dcterms:created>
  <dcterms:modified xsi:type="dcterms:W3CDTF">2022-11-07T20:47:36Z</dcterms:modified>
</cp:coreProperties>
</file>