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6"/>
  </p:notesMasterIdLst>
  <p:sldIdLst>
    <p:sldId id="310" r:id="rId3"/>
    <p:sldId id="257" r:id="rId4"/>
    <p:sldId id="330" r:id="rId5"/>
    <p:sldId id="311" r:id="rId6"/>
    <p:sldId id="301" r:id="rId7"/>
    <p:sldId id="324" r:id="rId8"/>
    <p:sldId id="308" r:id="rId9"/>
    <p:sldId id="333" r:id="rId10"/>
    <p:sldId id="287" r:id="rId11"/>
    <p:sldId id="337" r:id="rId12"/>
    <p:sldId id="331" r:id="rId13"/>
    <p:sldId id="316" r:id="rId14"/>
    <p:sldId id="335" r:id="rId15"/>
    <p:sldId id="332" r:id="rId16"/>
    <p:sldId id="334" r:id="rId17"/>
    <p:sldId id="325" r:id="rId18"/>
    <p:sldId id="288" r:id="rId19"/>
    <p:sldId id="328" r:id="rId20"/>
    <p:sldId id="275" r:id="rId21"/>
    <p:sldId id="327" r:id="rId22"/>
    <p:sldId id="292" r:id="rId23"/>
    <p:sldId id="309" r:id="rId24"/>
    <p:sldId id="302" r:id="rId25"/>
    <p:sldId id="266" r:id="rId26"/>
    <p:sldId id="281" r:id="rId27"/>
    <p:sldId id="282" r:id="rId28"/>
    <p:sldId id="283" r:id="rId29"/>
    <p:sldId id="284" r:id="rId30"/>
    <p:sldId id="329" r:id="rId31"/>
    <p:sldId id="293" r:id="rId32"/>
    <p:sldId id="280" r:id="rId33"/>
    <p:sldId id="269" r:id="rId34"/>
    <p:sldId id="262" r:id="rId35"/>
    <p:sldId id="341" r:id="rId36"/>
    <p:sldId id="339" r:id="rId37"/>
    <p:sldId id="340" r:id="rId38"/>
    <p:sldId id="263" r:id="rId39"/>
    <p:sldId id="317" r:id="rId40"/>
    <p:sldId id="305" r:id="rId41"/>
    <p:sldId id="323" r:id="rId42"/>
    <p:sldId id="336" r:id="rId43"/>
    <p:sldId id="338" r:id="rId44"/>
    <p:sldId id="304"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75789" autoAdjust="0"/>
  </p:normalViewPr>
  <p:slideViewPr>
    <p:cSldViewPr>
      <p:cViewPr varScale="1">
        <p:scale>
          <a:sx n="110" d="100"/>
          <a:sy n="110" d="100"/>
        </p:scale>
        <p:origin x="1542"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picture as was shown before but explains what the files do.</a:t>
            </a:r>
          </a:p>
          <a:p>
            <a:endParaRPr lang="en-US" dirty="0"/>
          </a:p>
          <a:p>
            <a:r>
              <a:rPr lang="en-US" dirty="0"/>
              <a:t>Header file defines types such as user defined classes ; </a:t>
            </a:r>
          </a:p>
          <a:p>
            <a:r>
              <a:rPr lang="en-US" dirty="0"/>
              <a:t>Also defines function signatures,     i.e. what parameters the function uses (with types) and what type it returns. </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928745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some extent it is a matter of programming style – </a:t>
            </a:r>
          </a:p>
          <a:p>
            <a:r>
              <a:rPr lang="en-US" dirty="0"/>
              <a:t>There are pros and cons to the various ways and I am definitely not an expert on it.</a:t>
            </a:r>
          </a:p>
          <a:p>
            <a:endParaRPr lang="en-US" dirty="0"/>
          </a:p>
          <a:p>
            <a:r>
              <a:rPr lang="en-US" dirty="0"/>
              <a:t>The grey box shows one line from the header file – the line is called a prototype for the indicated function. </a:t>
            </a:r>
          </a:p>
          <a:p>
            <a:r>
              <a:rPr lang="en-US" dirty="0"/>
              <a:t>Notice – NO curly braces, ends in a semi colon.</a:t>
            </a:r>
          </a:p>
          <a:p>
            <a:r>
              <a:rPr lang="en-US" dirty="0"/>
              <a:t>The name of the passed variable (‘on’ in this case) is actually ignored in the prototype</a:t>
            </a:r>
          </a:p>
          <a:p>
            <a:r>
              <a:rPr lang="en-US" dirty="0"/>
              <a:t>It is the # of variables the order, and their types that are important. (the signature)</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83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some of this last time but I am building up and reinforcing the vocabulary.</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For the functions the lines in the header file are called the prototypes.  Each prototype has a distinct signature.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“The Signature”   which must match perfectly between header file and the cpp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67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grey box is showing the code that implements the </a:t>
            </a:r>
            <a:r>
              <a:rPr lang="en-US" dirty="0" err="1"/>
              <a:t>onTime</a:t>
            </a:r>
            <a:r>
              <a:rPr lang="en-US" dirty="0"/>
              <a:t> function.</a:t>
            </a:r>
          </a:p>
          <a:p>
            <a:r>
              <a:rPr lang="en-US" dirty="0"/>
              <a:t>Passed and returned variable types are strictly according to the prototype. </a:t>
            </a:r>
          </a:p>
          <a:p>
            <a:r>
              <a:rPr lang="en-US" dirty="0"/>
              <a:t>Note:  curly brackets (prototype did not have any)</a:t>
            </a:r>
          </a:p>
          <a:p>
            <a:r>
              <a:rPr lang="en-US" dirty="0"/>
              <a:t>The actual name of the passed variable is of course NOT ignored here .. Since your function code likely will be using it.</a:t>
            </a:r>
          </a:p>
          <a:p>
            <a:r>
              <a:rPr lang="en-US" dirty="0"/>
              <a:t>My coding style – all internal (private variables) are named with a leading underscore just for clarity)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this is review from last time – getting reacquainted with the terminology.</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r>
              <a:rPr lang="en-US" dirty="0"/>
              <a:t>The update function will examine those internal variables to see if it is time to do something.</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a:t>
            </a:r>
            <a:r>
              <a:rPr lang="en-US" sz="1200" b="1" dirty="0">
                <a:solidFill>
                  <a:schemeClr val="accent1">
                    <a:lumMod val="75000"/>
                  </a:schemeClr>
                </a:solidFill>
                <a:latin typeface="Courier New" panose="02070309020205020404" pitchFamily="49" charset="0"/>
                <a:cs typeface="Courier New" panose="02070309020205020404" pitchFamily="49" charset="0"/>
              </a:rPr>
              <a:t>fails</a:t>
            </a:r>
            <a:r>
              <a:rPr lang="en-US" sz="1200" dirty="0">
                <a:solidFill>
                  <a:schemeClr val="accent1">
                    <a:lumMod val="75000"/>
                  </a:schemeClr>
                </a:solidFill>
                <a:latin typeface="Courier New" panose="02070309020205020404" pitchFamily="49" charset="0"/>
                <a:cs typeface="Courier New" panose="02070309020205020404" pitchFamily="49" charset="0"/>
              </a:rPr>
              <a:t>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The first is good for code under development .. The second is good for your final code – other sketches can just use it by including it..</a:t>
            </a:r>
          </a:p>
          <a:p>
            <a:endParaRPr lang="en-US" dirty="0"/>
          </a:p>
          <a:p>
            <a:r>
              <a:rPr lang="en-US" dirty="0"/>
              <a:t>Within libraries can have as many subfolders as you like - It would be a good idea to put the two Led2 files in their own subfolder</a:t>
            </a:r>
          </a:p>
          <a:p>
            <a:endParaRPr lang="en-US" dirty="0"/>
          </a:p>
          <a:p>
            <a:r>
              <a:rPr lang="en-US" b="1" dirty="0"/>
              <a:t>Take a look at IDE again</a:t>
            </a:r>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inside it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there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always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a:p>
            <a:r>
              <a:rPr lang="en-US" dirty="0"/>
              <a:t>Explain pros and cons of #pragma once     (even when copied and pasted it still works)   </a:t>
            </a:r>
          </a:p>
          <a:p>
            <a:endParaRPr lang="en-US" dirty="0"/>
          </a:p>
          <a:p>
            <a:r>
              <a:rPr lang="en-US" dirty="0"/>
              <a:t>With the traditional guard approach a copy /paste will fail if you do not rename the ‘variable’ you are defining. </a:t>
            </a:r>
          </a:p>
          <a:p>
            <a:r>
              <a:rPr lang="en-US" dirty="0"/>
              <a:t>And the error messages that result might not point directly back here!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 . Talk it through.</a:t>
            </a:r>
          </a:p>
          <a:p>
            <a:endParaRPr lang="en-US" dirty="0"/>
          </a:p>
          <a:p>
            <a:r>
              <a:rPr lang="en-US" dirty="0"/>
              <a:t>This is showing the ‘constructors’ (plural)</a:t>
            </a:r>
          </a:p>
          <a:p>
            <a:r>
              <a:rPr lang="en-US" dirty="0"/>
              <a:t>Two different signatures – saving a few lines in our sketch.</a:t>
            </a:r>
          </a:p>
          <a:p>
            <a:endParaRPr lang="en-US" dirty="0"/>
          </a:p>
          <a:p>
            <a:r>
              <a:rPr lang="en-US" dirty="0"/>
              <a:t>Separate </a:t>
            </a:r>
            <a:r>
              <a:rPr lang="en-US" dirty="0" err="1"/>
              <a:t>init</a:t>
            </a:r>
            <a:r>
              <a:rPr lang="en-US" dirty="0"/>
              <a:t>() code allows calling it twice (or more) without needing to repeat the code. </a:t>
            </a:r>
          </a:p>
          <a:p>
            <a:endParaRPr lang="en-US" dirty="0"/>
          </a:p>
          <a:p>
            <a:r>
              <a:rPr lang="en-US" dirty="0"/>
              <a:t>I think in general it is a good practice is to minimize repetition of code – use standalone functions and call them as needed.</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803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69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demos coming up.</a:t>
            </a:r>
          </a:p>
          <a:p>
            <a:r>
              <a:rPr lang="en-US" dirty="0"/>
              <a:t>I will share and wink over to Arduino IDE</a:t>
            </a:r>
          </a:p>
          <a:p>
            <a:r>
              <a:rPr lang="en-US" dirty="0"/>
              <a:t>Stop sharing and switch cameras to look down the Arduino.</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05764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Point out how class header and cpp files are visible in the IDE as tabs</a:t>
            </a:r>
          </a:p>
          <a:p>
            <a:r>
              <a:rPr lang="en-US" dirty="0"/>
              <a:t>Look into class code – discuss how it is working as our sketch code flows through the lines.</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My class code development has not been sitting still.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This presentation has been in the works for more than six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I did not want make disruptive changes to Led2 and will keep it around as a companion to this presentation.</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40737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at Widnes shed circa 1964</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FF"/>
                </a:solidFill>
                <a:latin typeface="Courier New" panose="02070309020205020404" pitchFamily="49" charset="0"/>
                <a:cs typeface="Courier New" panose="02070309020205020404" pitchFamily="49" charset="0"/>
              </a:rPr>
              <a:t>Normal – call on and off for led operation</a:t>
            </a:r>
          </a:p>
          <a:p>
            <a:r>
              <a:rPr lang="en-US" sz="1200" dirty="0">
                <a:solidFill>
                  <a:srgbClr val="3333FF"/>
                </a:solidFill>
                <a:latin typeface="Courier New" panose="02070309020205020404" pitchFamily="49" charset="0"/>
                <a:cs typeface="Courier New" panose="02070309020205020404" pitchFamily="49" charset="0"/>
              </a:rPr>
              <a:t>Blink – configure on time and off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FF"/>
                </a:solidFill>
                <a:latin typeface="Courier New" panose="02070309020205020404" pitchFamily="49" charset="0"/>
                <a:cs typeface="Courier New" panose="02070309020205020404" pitchFamily="49" charset="0"/>
              </a:rPr>
              <a:t>Random – configure minimum and maximum on time and off time but actual time is random</a:t>
            </a:r>
          </a:p>
          <a:p>
            <a:r>
              <a:rPr lang="en-US" sz="1200" dirty="0">
                <a:solidFill>
                  <a:srgbClr val="3333FF"/>
                </a:solidFill>
                <a:latin typeface="Courier New" panose="02070309020205020404" pitchFamily="49" charset="0"/>
                <a:cs typeface="Courier New" panose="02070309020205020404" pitchFamily="49" charset="0"/>
              </a:rPr>
              <a:t>Flicker – configure a flickering candle effect – using timing and intensity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FF"/>
                </a:solidFill>
                <a:latin typeface="Courier New" panose="02070309020205020404" pitchFamily="49" charset="0"/>
                <a:cs typeface="Courier New" panose="02070309020205020404" pitchFamily="49" charset="0"/>
              </a:rPr>
              <a:t>Welding– configure a welding effect similar to flickering candle effect and random mode together. Also with second led for an afterglow effect.</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35276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1085048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12129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37</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41</a:t>
            </a:fld>
            <a:endParaRPr lang="en-US"/>
          </a:p>
        </p:txBody>
      </p:sp>
    </p:spTree>
    <p:extLst>
      <p:ext uri="{BB962C8B-B14F-4D97-AF65-F5344CB8AC3E}">
        <p14:creationId xmlns:p14="http://schemas.microsoft.com/office/powerpoint/2010/main" val="366820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r>
              <a:rPr lang="en-US" dirty="0"/>
              <a:t>- In the first part we  develop the general concepts  … look at some code fragments to understand how they work … but not in great depth.</a:t>
            </a:r>
          </a:p>
          <a:p>
            <a:r>
              <a:rPr lang="en-US" dirty="0"/>
              <a:t>- In todays second part we will go through a complete example … with some live demonstration of class programming.  </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Getting reacquainted with the vocabulary</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 this is our sketch as it was introduced last time.</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r>
              <a:rPr lang="en-US" sz="1200" dirty="0">
                <a:solidFill>
                  <a:schemeClr val="bg1"/>
                </a:solidFill>
              </a:rPr>
              <a:t>This is a typical style – but by no means the only way of doing it.</a:t>
            </a:r>
          </a:p>
          <a:p>
            <a:endParaRPr lang="en-US" sz="1200" b="1" dirty="0">
              <a:solidFill>
                <a:schemeClr val="bg1"/>
              </a:solidFill>
            </a:endParaRPr>
          </a:p>
          <a:p>
            <a:r>
              <a:rPr lang="en-US" sz="1200" b="1" dirty="0">
                <a:solidFill>
                  <a:schemeClr val="bg1"/>
                </a:solidFill>
              </a:rPr>
              <a:t>First: What does the #include line do ? </a:t>
            </a:r>
          </a:p>
          <a:p>
            <a:r>
              <a:rPr lang="en-US" sz="1200" b="0" dirty="0">
                <a:solidFill>
                  <a:schemeClr val="bg1"/>
                </a:solidFill>
              </a:rPr>
              <a:t>It is what is called a compiler directive – it is not something that ends up in your code after it is compiled – but it does tell the compiler to do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 and then continues compiling starting with the first line of the header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NOT unique to classes and this behavior is used frequently on software projects where code is shared. </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I assumed this mental model .. And conveyed it as such .. But left it dangling a bit at the end.</a:t>
            </a:r>
          </a:p>
          <a:p>
            <a:r>
              <a:rPr lang="en-US" dirty="0"/>
              <a:t>I need to bring in some terminology  which we will go into in more depth later.</a:t>
            </a:r>
          </a:p>
          <a:p>
            <a:pPr marL="171450" indent="-171450">
              <a:buFontTx/>
              <a:buChar char="-"/>
            </a:pPr>
            <a:r>
              <a:rPr lang="en-US" dirty="0"/>
              <a:t>“The Sketch”  is most definitely outside of the shoebox. No hidden complexity is visible here.</a:t>
            </a:r>
          </a:p>
          <a:p>
            <a:pPr marL="171450" indent="-171450">
              <a:buFontTx/>
              <a:buChar char="-"/>
            </a:pPr>
            <a:r>
              <a:rPr lang="en-US" dirty="0"/>
              <a:t>The Header File – defines private and public variables and has ‘prototypes’ for functions – more on prototypes later</a:t>
            </a:r>
          </a:p>
          <a:p>
            <a:pPr marL="171450" indent="-171450">
              <a:buFontTx/>
              <a:buChar char="-"/>
            </a:pPr>
            <a:r>
              <a:rPr lang="en-US" dirty="0"/>
              <a:t>The CPP file – is also called an implementation file – it has the code that implements the functions that we need </a:t>
            </a:r>
          </a:p>
          <a:p>
            <a:pPr marL="171450" indent="-171450">
              <a:buFontTx/>
              <a:buChar char="-"/>
            </a:pPr>
            <a:r>
              <a:rPr lang="en-US" dirty="0"/>
              <a:t>This file organization is commonly used for ANY shared code – (with or without classes).</a:t>
            </a:r>
          </a:p>
          <a:p>
            <a:pPr marL="171450" indent="-171450">
              <a:buFontTx/>
              <a:buChar char="-"/>
            </a:pPr>
            <a:r>
              <a:rPr lang="en-US" dirty="0"/>
              <a:t>Header file and implementation file are normally a matched set. (matched by naming and the contents)</a:t>
            </a:r>
          </a:p>
          <a:p>
            <a:endParaRPr lang="en-US" dirty="0"/>
          </a:p>
          <a:p>
            <a:r>
              <a:rPr lang="en-US" dirty="0"/>
              <a:t>I had assumed this mental model because I was developing with my library in mind</a:t>
            </a:r>
          </a:p>
          <a:p>
            <a:r>
              <a:rPr lang="en-US" dirty="0"/>
              <a:t>I knew where the header and implementation file were going to 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 you could put all three of these code bits into one larger file … next page.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all in one approach the same elements we just talked about are all there .. (We just don’t need the #include lines)</a:t>
            </a:r>
          </a:p>
          <a:p>
            <a:r>
              <a:rPr lang="en-US" dirty="0"/>
              <a:t>This is an excellent approach as you are writing a new class for the first time. </a:t>
            </a:r>
          </a:p>
          <a:p>
            <a:r>
              <a:rPr lang="en-US" dirty="0"/>
              <a:t>No need to juggle multiple files – no concerns about other users.</a:t>
            </a:r>
          </a:p>
          <a:p>
            <a:r>
              <a:rPr lang="en-US" dirty="0"/>
              <a:t>Once the code is mature then carve it out and make up the separate files – this is trivial to do.</a:t>
            </a:r>
          </a:p>
          <a:p>
            <a:endParaRPr lang="en-US" dirty="0"/>
          </a:p>
          <a:p>
            <a:r>
              <a:rPr lang="en-US" dirty="0"/>
              <a:t>This is an early test of my setup – second web camera and also sharing the Arduino 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want to go too deep explaining code here – we will cover it more later on.</a:t>
            </a:r>
          </a:p>
          <a:p>
            <a:endParaRPr lang="en-US" dirty="0"/>
          </a:p>
          <a:p>
            <a:r>
              <a:rPr lang="en-US" dirty="0"/>
              <a:t>Point out key terms:</a:t>
            </a:r>
          </a:p>
          <a:p>
            <a:pPr marL="171450" indent="-171450">
              <a:buFontTx/>
              <a:buChar char="-"/>
            </a:pPr>
            <a:r>
              <a:rPr lang="en-US" dirty="0"/>
              <a:t>Point out private and public sections, a private function </a:t>
            </a:r>
            <a:r>
              <a:rPr lang="en-US" dirty="0" err="1"/>
              <a:t>init</a:t>
            </a:r>
            <a:r>
              <a:rPr lang="en-US" dirty="0"/>
              <a:t>()   </a:t>
            </a:r>
          </a:p>
          <a:p>
            <a:pPr marL="171450" indent="-171450">
              <a:buFontTx/>
              <a:buChar char="-"/>
            </a:pPr>
            <a:r>
              <a:rPr lang="en-US" dirty="0"/>
              <a:t>Explain the ‘scope operator’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3382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code in one file is convenient for first time development work.</a:t>
            </a:r>
          </a:p>
          <a:p>
            <a:r>
              <a:rPr lang="en-US" dirty="0"/>
              <a:t>Knowing when to split it into separate header and implementation files is a matter of judgement. </a:t>
            </a:r>
          </a:p>
          <a:p>
            <a:r>
              <a:rPr lang="en-US" dirty="0"/>
              <a:t>There is no right or wrong answer.</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672558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github.com/Alan-Lomax" TargetMode="External"/><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 Id="rId9"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slide" Target="slide12.xml"/><Relationship Id="rId10" Type="http://schemas.openxmlformats.org/officeDocument/2006/relationships/slide" Target="slide39.xml"/><Relationship Id="rId4" Type="http://schemas.openxmlformats.org/officeDocument/2006/relationships/slide" Target="slide8.xml"/><Relationship Id="rId9" Type="http://schemas.openxmlformats.org/officeDocument/2006/relationships/slide" Target="slide38.xml"/></Relationships>
</file>

<file path=ppt/slides/_rels/slide40.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s://www.guru99.com/cpp-classes-objects.html"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tutorialspoint.com/cplusplus/cpp_conditional_operator.htm" TargetMode="External"/><Relationship Id="rId11" Type="http://schemas.openxmlformats.org/officeDocument/2006/relationships/image" Target="../media/image7.png"/><Relationship Id="rId5" Type="http://schemas.openxmlformats.org/officeDocument/2006/relationships/hyperlink" Target="https://learn.adafruit.com/multi-tasking-the-arduino-part-1/overview"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All in one View</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3272246" y="3021602"/>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3276600" y="895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Header ‘Code’</a:t>
            </a:r>
          </a:p>
        </p:txBody>
      </p:sp>
      <p:sp>
        <p:nvSpPr>
          <p:cNvPr id="11" name="Rectangle 10">
            <a:extLst>
              <a:ext uri="{FF2B5EF4-FFF2-40B4-BE49-F238E27FC236}">
                <a16:creationId xmlns:a16="http://schemas.microsoft.com/office/drawing/2014/main" id="{D9965A67-64E0-4178-82EC-A604ADD32FE2}"/>
              </a:ext>
            </a:extLst>
          </p:cNvPr>
          <p:cNvSpPr/>
          <p:nvPr/>
        </p:nvSpPr>
        <p:spPr>
          <a:xfrm>
            <a:off x="3276600" y="1802402"/>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Implementation ‘Code’</a:t>
            </a:r>
          </a:p>
        </p:txBody>
      </p:sp>
      <p:sp>
        <p:nvSpPr>
          <p:cNvPr id="13" name="TextBox 12">
            <a:extLst>
              <a:ext uri="{FF2B5EF4-FFF2-40B4-BE49-F238E27FC236}">
                <a16:creationId xmlns:a16="http://schemas.microsoft.com/office/drawing/2014/main" id="{0FAA243E-5878-4796-B0EC-FD081ACD4377}"/>
              </a:ext>
            </a:extLst>
          </p:cNvPr>
          <p:cNvSpPr txBox="1"/>
          <p:nvPr/>
        </p:nvSpPr>
        <p:spPr>
          <a:xfrm>
            <a:off x="533400" y="4539699"/>
            <a:ext cx="6586944" cy="369332"/>
          </a:xfrm>
          <a:prstGeom prst="rect">
            <a:avLst/>
          </a:prstGeom>
          <a:noFill/>
        </p:spPr>
        <p:txBody>
          <a:bodyPr wrap="square">
            <a:spAutoFit/>
          </a:bodyPr>
          <a:lstStyle/>
          <a:p>
            <a:r>
              <a:rPr lang="en-US" dirty="0"/>
              <a:t>A </a:t>
            </a:r>
            <a:r>
              <a:rPr lang="en-US" b="1" dirty="0"/>
              <a:t>Quick Show and Tell - </a:t>
            </a:r>
            <a:r>
              <a:rPr lang="en-US" dirty="0"/>
              <a:t>of all in one code. (</a:t>
            </a:r>
            <a:r>
              <a:rPr lang="en-US" dirty="0">
                <a:solidFill>
                  <a:srgbClr val="FF0000"/>
                </a:solidFill>
              </a:rPr>
              <a:t>MERG Demo 0a</a:t>
            </a:r>
            <a:r>
              <a:rPr lang="en-US" dirty="0"/>
              <a:t>) </a:t>
            </a:r>
          </a:p>
        </p:txBody>
      </p:sp>
      <p:grpSp>
        <p:nvGrpSpPr>
          <p:cNvPr id="8" name="Group 7">
            <a:extLst>
              <a:ext uri="{FF2B5EF4-FFF2-40B4-BE49-F238E27FC236}">
                <a16:creationId xmlns:a16="http://schemas.microsoft.com/office/drawing/2014/main" id="{2E60717E-804F-4C62-8F7B-C878DEA85AF6}"/>
              </a:ext>
            </a:extLst>
          </p:cNvPr>
          <p:cNvGrpSpPr/>
          <p:nvPr/>
        </p:nvGrpSpPr>
        <p:grpSpPr>
          <a:xfrm>
            <a:off x="5329646" y="740500"/>
            <a:ext cx="1678577" cy="3662499"/>
            <a:chOff x="6021977" y="1662249"/>
            <a:chExt cx="1678577" cy="2590800"/>
          </a:xfrm>
        </p:grpSpPr>
        <p:sp>
          <p:nvSpPr>
            <p:cNvPr id="9" name="Right Brace 8">
              <a:extLst>
                <a:ext uri="{FF2B5EF4-FFF2-40B4-BE49-F238E27FC236}">
                  <a16:creationId xmlns:a16="http://schemas.microsoft.com/office/drawing/2014/main" id="{FC093F8C-834B-4FB6-8EB2-9FABA758C973}"/>
                </a:ext>
              </a:extLst>
            </p:cNvPr>
            <p:cNvSpPr/>
            <p:nvPr/>
          </p:nvSpPr>
          <p:spPr>
            <a:xfrm>
              <a:off x="6021977" y="1662249"/>
              <a:ext cx="685800" cy="2590800"/>
            </a:xfrm>
            <a:prstGeom prst="rightBrace">
              <a:avLst/>
            </a:prstGeom>
            <a:ln w="381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sp>
          <p:nvSpPr>
            <p:cNvPr id="12" name="TextBox 11">
              <a:extLst>
                <a:ext uri="{FF2B5EF4-FFF2-40B4-BE49-F238E27FC236}">
                  <a16:creationId xmlns:a16="http://schemas.microsoft.com/office/drawing/2014/main" id="{B452531B-208A-424B-B3D1-9BE79A205DA4}"/>
                </a:ext>
              </a:extLst>
            </p:cNvPr>
            <p:cNvSpPr txBox="1"/>
            <p:nvPr/>
          </p:nvSpPr>
          <p:spPr>
            <a:xfrm>
              <a:off x="6559731" y="2988258"/>
              <a:ext cx="1140823" cy="457205"/>
            </a:xfrm>
            <a:prstGeom prst="rect">
              <a:avLst/>
            </a:prstGeom>
            <a:noFill/>
            <a:ln>
              <a:solidFill>
                <a:srgbClr val="3333FF"/>
              </a:solidFill>
            </a:ln>
          </p:spPr>
          <p:txBody>
            <a:bodyPr wrap="square" rtlCol="0">
              <a:spAutoFit/>
            </a:bodyPr>
            <a:lstStyle/>
            <a:p>
              <a:r>
                <a:rPr lang="en-US" dirty="0">
                  <a:solidFill>
                    <a:srgbClr val="3333FF"/>
                  </a:solidFill>
                </a:rPr>
                <a:t>A single .INO file</a:t>
              </a:r>
            </a:p>
          </p:txBody>
        </p:sp>
      </p:grpSp>
    </p:spTree>
    <p:extLst>
      <p:ext uri="{BB962C8B-B14F-4D97-AF65-F5344CB8AC3E}">
        <p14:creationId xmlns:p14="http://schemas.microsoft.com/office/powerpoint/2010/main" val="13593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F4A-B72A-4896-8807-D94D8A7E01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C89502-E656-407B-A470-37DADF5D6AE2}"/>
              </a:ext>
            </a:extLst>
          </p:cNvPr>
          <p:cNvSpPr>
            <a:spLocks noGrp="1"/>
          </p:cNvSpPr>
          <p:nvPr>
            <p:ph idx="1"/>
          </p:nvPr>
        </p:nvSpPr>
        <p:spPr>
          <a:xfrm>
            <a:off x="345797" y="1139762"/>
            <a:ext cx="7238999" cy="3576168"/>
          </a:xfrm>
        </p:spPr>
        <p:txBody>
          <a:bodyPr>
            <a:normAutofit fontScale="85000" lnSpcReduction="10000"/>
          </a:bodyPr>
          <a:lstStyle/>
          <a:p>
            <a:r>
              <a:rPr lang="en-US" dirty="0"/>
              <a:t>The class code does not </a:t>
            </a:r>
            <a:r>
              <a:rPr lang="en-US" b="1" i="1" dirty="0"/>
              <a:t>need</a:t>
            </a:r>
            <a:r>
              <a:rPr lang="en-US" dirty="0"/>
              <a:t> to be separate.</a:t>
            </a:r>
            <a:endParaRPr lang="en-US" b="1" i="1" dirty="0"/>
          </a:p>
          <a:p>
            <a:r>
              <a:rPr lang="en-US" dirty="0"/>
              <a:t>You </a:t>
            </a:r>
            <a:r>
              <a:rPr lang="en-US" b="1" dirty="0"/>
              <a:t>could</a:t>
            </a:r>
            <a:r>
              <a:rPr lang="en-US" dirty="0"/>
              <a:t> put class code right in your sketch and then there is only one file to maintain.</a:t>
            </a:r>
          </a:p>
          <a:p>
            <a:r>
              <a:rPr lang="en-US" dirty="0"/>
              <a:t>But lose a key advantage – libraries and code sharing</a:t>
            </a:r>
          </a:p>
          <a:p>
            <a:r>
              <a:rPr lang="en-US" dirty="0"/>
              <a:t>And a big drawback is that the hidden complexity is now back in plain view.</a:t>
            </a:r>
          </a:p>
          <a:p>
            <a:r>
              <a:rPr lang="en-US" dirty="0"/>
              <a:t>It is not typical to put your final class code in one file but it can be done and is perfectly fine for development work.</a:t>
            </a:r>
          </a:p>
        </p:txBody>
      </p:sp>
    </p:spTree>
    <p:extLst>
      <p:ext uri="{BB962C8B-B14F-4D97-AF65-F5344CB8AC3E}">
        <p14:creationId xmlns:p14="http://schemas.microsoft.com/office/powerpoint/2010/main" val="40012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0"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animEffect transition="in" filter="fade">
                                      <p:cBhvr>
                                        <p:cTn id="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Moving Forward</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62249"/>
            <a:ext cx="2057400" cy="902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181100" y="2952750"/>
            <a:ext cx="1905000" cy="1938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Create and use classes</a:t>
            </a:r>
          </a:p>
        </p:txBody>
      </p:sp>
      <p:sp>
        <p:nvSpPr>
          <p:cNvPr id="8" name="Rectangle 7">
            <a:extLst>
              <a:ext uri="{FF2B5EF4-FFF2-40B4-BE49-F238E27FC236}">
                <a16:creationId xmlns:a16="http://schemas.microsoft.com/office/drawing/2014/main" id="{C10D932C-861E-4942-B493-7E5267E103D8}"/>
              </a:ext>
            </a:extLst>
          </p:cNvPr>
          <p:cNvSpPr/>
          <p:nvPr/>
        </p:nvSpPr>
        <p:spPr>
          <a:xfrm>
            <a:off x="4191000" y="2252798"/>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Define types and what functions are available.</a:t>
            </a:r>
          </a:p>
        </p:txBody>
      </p:sp>
      <p:sp>
        <p:nvSpPr>
          <p:cNvPr id="12" name="Rectangle 11">
            <a:extLst>
              <a:ext uri="{FF2B5EF4-FFF2-40B4-BE49-F238E27FC236}">
                <a16:creationId xmlns:a16="http://schemas.microsoft.com/office/drawing/2014/main" id="{D31F60E1-F438-4C8B-9845-E8611F2FB048}"/>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3" name="Rectangle 12">
            <a:extLst>
              <a:ext uri="{FF2B5EF4-FFF2-40B4-BE49-F238E27FC236}">
                <a16:creationId xmlns:a16="http://schemas.microsoft.com/office/drawing/2014/main" id="{01F29F70-3CF2-44B1-B76A-66FA79D44223}"/>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4" name="Rectangle 13">
            <a:extLst>
              <a:ext uri="{FF2B5EF4-FFF2-40B4-BE49-F238E27FC236}">
                <a16:creationId xmlns:a16="http://schemas.microsoft.com/office/drawing/2014/main" id="{52F50C3E-8A27-4E38-A6FE-0A3B94BFED53}"/>
              </a:ext>
            </a:extLst>
          </p:cNvPr>
          <p:cNvSpPr/>
          <p:nvPr/>
        </p:nvSpPr>
        <p:spPr>
          <a:xfrm>
            <a:off x="4191000" y="3524523"/>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Implement the functions</a:t>
            </a:r>
          </a:p>
        </p:txBody>
      </p:sp>
    </p:spTree>
    <p:extLst>
      <p:ext uri="{BB962C8B-B14F-4D97-AF65-F5344CB8AC3E}">
        <p14:creationId xmlns:p14="http://schemas.microsoft.com/office/powerpoint/2010/main" val="5719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Header File</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275272" cy="3196589"/>
          </a:xfrm>
        </p:spPr>
        <p:txBody>
          <a:bodyPr>
            <a:normAutofit fontScale="77500" lnSpcReduction="20000"/>
          </a:bodyPr>
          <a:lstStyle/>
          <a:p>
            <a:r>
              <a:rPr lang="en-US" sz="2000" dirty="0"/>
              <a:t>Declares the private and public member </a:t>
            </a:r>
            <a:r>
              <a:rPr lang="en-US" sz="2000" dirty="0">
                <a:solidFill>
                  <a:srgbClr val="3333FF"/>
                </a:solidFill>
              </a:rPr>
              <a:t>variables</a:t>
            </a:r>
            <a:r>
              <a:rPr lang="en-US" sz="2000" dirty="0"/>
              <a:t> and </a:t>
            </a:r>
            <a:r>
              <a:rPr lang="en-US" sz="2000" dirty="0">
                <a:solidFill>
                  <a:srgbClr val="3333FF"/>
                </a:solidFill>
              </a:rPr>
              <a:t>functions</a:t>
            </a:r>
            <a:r>
              <a:rPr lang="en-US" sz="2000" dirty="0"/>
              <a:t> for our class</a:t>
            </a:r>
          </a:p>
          <a:p>
            <a:r>
              <a:rPr lang="en-US" sz="2000" dirty="0"/>
              <a:t>Each function is declared with its name and its </a:t>
            </a:r>
            <a:r>
              <a:rPr lang="en-US" sz="2000" b="1" dirty="0"/>
              <a:t>prototype</a:t>
            </a:r>
            <a:r>
              <a:rPr lang="en-US" sz="2000" dirty="0"/>
              <a:t>.</a:t>
            </a:r>
          </a:p>
          <a:p>
            <a:r>
              <a:rPr lang="en-US" sz="2000" b="1" dirty="0"/>
              <a:t>Prototype</a:t>
            </a:r>
            <a:r>
              <a:rPr lang="en-US" sz="2000" dirty="0"/>
              <a:t> = A strict definition of  passed variable types, their order, and also the returned variable type. This is very important so the compiler knows later on (in your sketch) what is a expected for that function call.  Programmers will refer to the ‘signature’ of the prototype – another way of saying it’s uniqueness.</a:t>
            </a:r>
          </a:p>
          <a:p>
            <a:r>
              <a:rPr lang="en-US" sz="2000" dirty="0"/>
              <a:t>We will see later my Led2 class has two constructors (with different signatures). Note: when you have several function declarations with the same name but where the parameter types are different it is called overloading the function. As long as each call has a distinct ‘signature’ this is ok.</a:t>
            </a:r>
            <a:endParaRPr lang="en-US" sz="2100" dirty="0"/>
          </a:p>
          <a:p>
            <a:r>
              <a:rPr lang="en-US" sz="2000" dirty="0"/>
              <a:t>The header could also implement functions (inside or outside of the class). Even though style guides may frown at it … it can still be done.</a:t>
            </a:r>
          </a:p>
          <a:p>
            <a:r>
              <a:rPr lang="en-US" sz="2000" b="1" dirty="0"/>
              <a:t>Here is one Line from the header file: </a:t>
            </a:r>
          </a:p>
        </p:txBody>
      </p:sp>
      <p:sp>
        <p:nvSpPr>
          <p:cNvPr id="7" name="TextBox 6">
            <a:extLst>
              <a:ext uri="{FF2B5EF4-FFF2-40B4-BE49-F238E27FC236}">
                <a16:creationId xmlns:a16="http://schemas.microsoft.com/office/drawing/2014/main" id="{37305FED-1A14-482D-B2C3-148783605100}"/>
              </a:ext>
            </a:extLst>
          </p:cNvPr>
          <p:cNvSpPr txBox="1"/>
          <p:nvPr/>
        </p:nvSpPr>
        <p:spPr>
          <a:xfrm>
            <a:off x="685800" y="4244339"/>
            <a:ext cx="7016193" cy="369332"/>
          </a:xfrm>
          <a:prstGeom prst="rect">
            <a:avLst/>
          </a:prstGeom>
          <a:solidFill>
            <a:schemeClr val="bg1">
              <a:lumMod val="85000"/>
            </a:schemeClr>
          </a:solidFill>
          <a:ln>
            <a:solidFill>
              <a:schemeClr val="tx1"/>
            </a:solidFill>
          </a:ln>
        </p:spPr>
        <p:txBody>
          <a:bodyPr wrap="square">
            <a:spAutoFit/>
          </a:bodyPr>
          <a:lstStyle/>
          <a:p>
            <a:r>
              <a:rPr lang="en-US" dirty="0"/>
              <a:t>void </a:t>
            </a:r>
            <a:r>
              <a:rPr lang="en-US" dirty="0" err="1"/>
              <a:t>onTime</a:t>
            </a:r>
            <a:r>
              <a:rPr lang="en-US" dirty="0"/>
              <a:t>(long </a:t>
            </a:r>
            <a:r>
              <a:rPr lang="en-US" dirty="0">
                <a:solidFill>
                  <a:srgbClr val="3333FF"/>
                </a:solidFill>
              </a:rPr>
              <a:t>on</a:t>
            </a:r>
            <a:r>
              <a:rPr lang="en-US" dirty="0"/>
              <a:t>);               // Set the </a:t>
            </a:r>
            <a:r>
              <a:rPr lang="en-US" dirty="0" err="1"/>
              <a:t>onTime</a:t>
            </a:r>
            <a:r>
              <a:rPr lang="en-US" dirty="0"/>
              <a:t> to a new value</a:t>
            </a:r>
          </a:p>
        </p:txBody>
      </p:sp>
    </p:spTree>
    <p:extLst>
      <p:ext uri="{BB962C8B-B14F-4D97-AF65-F5344CB8AC3E}">
        <p14:creationId xmlns:p14="http://schemas.microsoft.com/office/powerpoint/2010/main" val="2112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Prototype for simple constructor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3244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normAutofit/>
          </a:bodyPr>
          <a:lstStyle/>
          <a:p>
            <a:r>
              <a:rPr lang="en-US" dirty="0"/>
              <a:t>The C++ Program file  ( *.cpp)</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2367" y="882179"/>
            <a:ext cx="7619999" cy="2586990"/>
          </a:xfrm>
        </p:spPr>
        <p:txBody>
          <a:bodyPr>
            <a:normAutofit/>
          </a:bodyPr>
          <a:lstStyle/>
          <a:p>
            <a:r>
              <a:rPr lang="en-US" sz="2000" dirty="0"/>
              <a:t>Implements the member functions for our class.</a:t>
            </a:r>
          </a:p>
          <a:p>
            <a:r>
              <a:rPr lang="en-US" sz="2000" dirty="0"/>
              <a:t>Each function call was precisely identified in the header by a </a:t>
            </a:r>
            <a:r>
              <a:rPr lang="en-US" sz="2000" b="1" dirty="0"/>
              <a:t>prototype</a:t>
            </a:r>
            <a:r>
              <a:rPr lang="en-US" sz="2000" dirty="0"/>
              <a:t> having the same </a:t>
            </a:r>
            <a:r>
              <a:rPr lang="en-US" sz="2000" b="1" dirty="0"/>
              <a:t>signature</a:t>
            </a:r>
          </a:p>
        </p:txBody>
      </p:sp>
      <p:sp>
        <p:nvSpPr>
          <p:cNvPr id="7" name="TextBox 6">
            <a:extLst>
              <a:ext uri="{FF2B5EF4-FFF2-40B4-BE49-F238E27FC236}">
                <a16:creationId xmlns:a16="http://schemas.microsoft.com/office/drawing/2014/main" id="{7BB52735-34C9-4B1B-924E-86671E43387F}"/>
              </a:ext>
            </a:extLst>
          </p:cNvPr>
          <p:cNvSpPr txBox="1"/>
          <p:nvPr/>
        </p:nvSpPr>
        <p:spPr>
          <a:xfrm>
            <a:off x="609600" y="3644174"/>
            <a:ext cx="7620000" cy="923330"/>
          </a:xfrm>
          <a:prstGeom prst="rect">
            <a:avLst/>
          </a:prstGeom>
          <a:solidFill>
            <a:schemeClr val="bg1">
              <a:lumMod val="85000"/>
            </a:schemeClr>
          </a:solidFill>
          <a:ln>
            <a:solidFill>
              <a:schemeClr val="tx1"/>
            </a:solidFill>
          </a:ln>
        </p:spPr>
        <p:txBody>
          <a:bodyPr wrap="square">
            <a:spAutoFit/>
          </a:bodyPr>
          <a:lstStyle/>
          <a:p>
            <a:r>
              <a:rPr lang="en-US" dirty="0"/>
              <a:t>void Led2::</a:t>
            </a:r>
            <a:r>
              <a:rPr lang="en-US" dirty="0" err="1"/>
              <a:t>onTime</a:t>
            </a:r>
            <a:r>
              <a:rPr lang="en-US" dirty="0"/>
              <a:t>(long </a:t>
            </a:r>
            <a:r>
              <a:rPr lang="en-US" dirty="0">
                <a:solidFill>
                  <a:srgbClr val="3333FF"/>
                </a:solidFill>
              </a:rPr>
              <a:t>on</a:t>
            </a:r>
            <a:r>
              <a:rPr lang="en-US" dirty="0"/>
              <a:t>) </a:t>
            </a:r>
            <a:r>
              <a:rPr lang="en-US" dirty="0">
                <a:solidFill>
                  <a:schemeClr val="accent6">
                    <a:lumMod val="75000"/>
                  </a:schemeClr>
                </a:solidFill>
              </a:rPr>
              <a:t>{</a:t>
            </a:r>
            <a:r>
              <a:rPr lang="en-US" dirty="0"/>
              <a:t>           // update the desired on time of the led</a:t>
            </a:r>
          </a:p>
          <a:p>
            <a:r>
              <a:rPr lang="en-US" dirty="0"/>
              <a:t>  _</a:t>
            </a:r>
            <a:r>
              <a:rPr lang="en-US" dirty="0" err="1"/>
              <a:t>onTime</a:t>
            </a:r>
            <a:r>
              <a:rPr lang="en-US" dirty="0"/>
              <a:t> = </a:t>
            </a:r>
            <a:r>
              <a:rPr lang="en-US" dirty="0">
                <a:solidFill>
                  <a:srgbClr val="3333FF"/>
                </a:solidFill>
              </a:rPr>
              <a:t>on</a:t>
            </a:r>
            <a:r>
              <a:rPr lang="en-US" dirty="0"/>
              <a:t>;</a:t>
            </a:r>
          </a:p>
          <a:p>
            <a:r>
              <a:rPr lang="en-US" dirty="0">
                <a:solidFill>
                  <a:schemeClr val="accent6">
                    <a:lumMod val="75000"/>
                  </a:schemeClr>
                </a:solidFill>
              </a:rPr>
              <a:t>}</a:t>
            </a:r>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108817"/>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our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millis</a:t>
            </a:r>
            <a:r>
              <a:rPr lang="en-US" sz="900" dirty="0">
                <a:latin typeface="Courier New" panose="02070309020205020404" pitchFamily="49" charset="0"/>
                <a:cs typeface="Courier New" panose="02070309020205020404" pitchFamily="49" charset="0"/>
              </a:rPr>
              <a:t>() + (_state == HIGH ? _</a:t>
            </a:r>
            <a:r>
              <a:rPr lang="en-US" sz="900" dirty="0" err="1">
                <a:latin typeface="Courier New" panose="02070309020205020404" pitchFamily="49" charset="0"/>
                <a:cs typeface="Courier New" panose="02070309020205020404" pitchFamily="49" charset="0"/>
              </a:rPr>
              <a:t>onTime</a:t>
            </a:r>
            <a:r>
              <a:rPr lang="en-US" sz="900" dirty="0">
                <a:latin typeface="Courier New" panose="02070309020205020404" pitchFamily="49" charset="0"/>
                <a:cs typeface="Courier New" panose="02070309020205020404" pitchFamily="49" charset="0"/>
              </a:rPr>
              <a:t> : _</a:t>
            </a:r>
            <a:r>
              <a:rPr lang="en-US" sz="900" dirty="0" err="1">
                <a:latin typeface="Courier New" panose="02070309020205020404" pitchFamily="49" charset="0"/>
                <a:cs typeface="Courier New" panose="02070309020205020404" pitchFamily="49" charset="0"/>
              </a:rPr>
              <a:t>offTime</a:t>
            </a:r>
            <a:r>
              <a:rPr lang="en-US" sz="900" dirty="0">
                <a:latin typeface="Courier New" panose="02070309020205020404" pitchFamily="49" charset="0"/>
                <a:cs typeface="Courier New" panose="02070309020205020404" pitchFamily="49" charset="0"/>
              </a:rPr>
              <a:t>); // and calculate when next</a:t>
            </a:r>
          </a:p>
          <a:p>
            <a:r>
              <a:rPr lang="en-US" sz="900" dirty="0">
                <a:latin typeface="Courier New" panose="02070309020205020404" pitchFamily="49" charset="0"/>
                <a:cs typeface="Courier New" panose="02070309020205020404" pitchFamily="49" charset="0"/>
              </a:rPr>
              <a:t>                                                                      // change of state is due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950745"/>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4131493"/>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7A97B5-53CA-4C93-89FA-CD39A574BC08}"/>
              </a:ext>
            </a:extLst>
          </p:cNvPr>
          <p:cNvSpPr txBox="1"/>
          <p:nvPr/>
        </p:nvSpPr>
        <p:spPr>
          <a:xfrm>
            <a:off x="3810000" y="2367941"/>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off</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Sketch</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395307" y="2451413"/>
            <a:ext cx="8748693" cy="581196"/>
          </a:xfrm>
        </p:spPr>
        <p:txBody>
          <a:bodyPr>
            <a:noAutofit/>
          </a:bodyPr>
          <a:lstStyle/>
          <a:p>
            <a:r>
              <a:rPr lang="en-US" sz="3200" dirty="0"/>
              <a:t>Detour =&gt; Organizing files (*.h  and *.cpp) </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barn(inVertical)">
                                      <p:cBhvr>
                                        <p:cTn id="8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1371600" y="819150"/>
            <a:ext cx="1356438" cy="2269426"/>
          </a:xfrm>
          <a:prstGeom prst="rect">
            <a:avLst/>
          </a:prstGeom>
        </p:spPr>
      </p:pic>
      <p:pic>
        <p:nvPicPr>
          <p:cNvPr id="4" name="Picture 3">
            <a:extLst>
              <a:ext uri="{FF2B5EF4-FFF2-40B4-BE49-F238E27FC236}">
                <a16:creationId xmlns:a16="http://schemas.microsoft.com/office/drawing/2014/main" id="{FD23C664-497C-4255-9E26-EA8CC0DF57EE}"/>
              </a:ext>
            </a:extLst>
          </p:cNvPr>
          <p:cNvPicPr>
            <a:picLocks noChangeAspect="1"/>
          </p:cNvPicPr>
          <p:nvPr/>
        </p:nvPicPr>
        <p:blipFill>
          <a:blip r:embed="rId4"/>
          <a:stretch>
            <a:fillRect/>
          </a:stretch>
        </p:blipFill>
        <p:spPr>
          <a:xfrm>
            <a:off x="3429000" y="819150"/>
            <a:ext cx="2990273" cy="2667000"/>
          </a:xfrm>
          <a:prstGeom prst="rect">
            <a:avLst/>
          </a:prstGeom>
        </p:spPr>
      </p:pic>
      <p:sp>
        <p:nvSpPr>
          <p:cNvPr id="5" name="TextBox 4">
            <a:extLst>
              <a:ext uri="{FF2B5EF4-FFF2-40B4-BE49-F238E27FC236}">
                <a16:creationId xmlns:a16="http://schemas.microsoft.com/office/drawing/2014/main" id="{F25B0DC8-0388-4559-BBF2-909231BC5C74}"/>
              </a:ext>
            </a:extLst>
          </p:cNvPr>
          <p:cNvSpPr txBox="1"/>
          <p:nvPr/>
        </p:nvSpPr>
        <p:spPr>
          <a:xfrm>
            <a:off x="533400" y="3640318"/>
            <a:ext cx="6858000" cy="1200329"/>
          </a:xfrm>
          <a:prstGeom prst="rect">
            <a:avLst/>
          </a:prstGeom>
          <a:noFill/>
        </p:spPr>
        <p:txBody>
          <a:bodyPr wrap="square" rtlCol="0">
            <a:spAutoFit/>
          </a:bodyPr>
          <a:lstStyle/>
          <a:p>
            <a:r>
              <a:rPr lang="en-US" dirty="0"/>
              <a:t>While looking at preferences for file location:</a:t>
            </a:r>
          </a:p>
          <a:p>
            <a:pPr marL="342900" indent="-342900">
              <a:buAutoNum type="arabicParenR"/>
            </a:pPr>
            <a:r>
              <a:rPr lang="en-US" dirty="0"/>
              <a:t>Here is File Location </a:t>
            </a:r>
            <a:r>
              <a:rPr lang="en-US" dirty="0">
                <a:solidFill>
                  <a:srgbClr val="3333FF"/>
                </a:solidFill>
              </a:rPr>
              <a:t>(and therefore Library Location)</a:t>
            </a:r>
          </a:p>
          <a:p>
            <a:pPr marL="342900" indent="-342900">
              <a:buAutoNum type="arabicParenR"/>
            </a:pPr>
            <a:r>
              <a:rPr lang="en-US" dirty="0"/>
              <a:t>Check Compiler warnings – set to ‘ALL’ vs default of ‘none’</a:t>
            </a:r>
          </a:p>
          <a:p>
            <a:pPr marL="342900" indent="-342900">
              <a:buAutoNum type="arabicParenR"/>
            </a:pPr>
            <a:r>
              <a:rPr lang="en-US" dirty="0"/>
              <a:t>Turn on ‘Display line numbers’ – makes finding things much easier.</a:t>
            </a:r>
          </a:p>
        </p:txBody>
      </p:sp>
    </p:spTree>
    <p:extLst>
      <p:ext uri="{BB962C8B-B14F-4D97-AF65-F5344CB8AC3E}">
        <p14:creationId xmlns:p14="http://schemas.microsoft.com/office/powerpoint/2010/main" val="124205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905438"/>
            <a:ext cx="1718982" cy="350849"/>
            <a:chOff x="4572000" y="1782751"/>
            <a:chExt cx="1718982" cy="350849"/>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3000" y="1782751"/>
              <a:ext cx="1337982" cy="276999"/>
            </a:xfrm>
            <a:prstGeom prst="rect">
              <a:avLst/>
            </a:prstGeom>
            <a:noFill/>
          </p:spPr>
          <p:txBody>
            <a:bodyPr wrap="square" rtlCol="0">
              <a:spAutoFit/>
            </a:bodyPr>
            <a:lstStyle/>
            <a:p>
              <a:r>
                <a:rPr lang="en-US" sz="1200" dirty="0" err="1"/>
                <a:t>getBlink</a:t>
              </a:r>
              <a:r>
                <a:rPr lang="en-US" sz="1200" dirty="0"/>
                <a:t> (T / F)</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Set and read back user definable on time and off times – even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0134" y="4358281"/>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a:p>
            <a:pPr marL="0" indent="0">
              <a:buNone/>
            </a:pPr>
            <a:r>
              <a:rPr lang="en-US" sz="1600" dirty="0"/>
              <a:t>Code comprehension is almost intuitive.</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8" name="TextBox 47">
            <a:extLst>
              <a:ext uri="{FF2B5EF4-FFF2-40B4-BE49-F238E27FC236}">
                <a16:creationId xmlns:a16="http://schemas.microsoft.com/office/drawing/2014/main" id="{9ABE40BF-7114-47E9-B4F2-FAEA68E47C14}"/>
              </a:ext>
            </a:extLst>
          </p:cNvPr>
          <p:cNvSpPr txBox="1"/>
          <p:nvPr/>
        </p:nvSpPr>
        <p:spPr>
          <a:xfrm>
            <a:off x="3981450" y="4636697"/>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6" y="603335"/>
            <a:ext cx="8340514" cy="4185761"/>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Prototype for simple constructor </a:t>
            </a:r>
          </a:p>
          <a:p>
            <a:r>
              <a:rPr lang="en-US" sz="700" dirty="0">
                <a:latin typeface="Courier New" panose="02070309020205020404" pitchFamily="49" charset="0"/>
                <a:cs typeface="Courier New" panose="02070309020205020404" pitchFamily="49" charset="0"/>
              </a:rPr>
              <a:t>    Led2(byte pin, unsigned long on, unsigned long off);  // this constructor includes the on and off time values</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495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a:p>
            <a:pPr algn="ctr"/>
            <a:endParaRPr lang="en-US" sz="1200" dirty="0"/>
          </a:p>
          <a:p>
            <a:pPr algn="ctr"/>
            <a:r>
              <a:rPr lang="en-US" sz="1200" dirty="0"/>
              <a:t>An alternate: at top of file put </a:t>
            </a:r>
            <a:r>
              <a:rPr lang="en-US" sz="1200" dirty="0">
                <a:solidFill>
                  <a:srgbClr val="FFFF00"/>
                </a:solidFill>
              </a:rPr>
              <a:t>#pragma once</a:t>
            </a:r>
          </a:p>
          <a:p>
            <a:pPr algn="ctr"/>
            <a:r>
              <a:rPr lang="en-US" sz="1200" dirty="0"/>
              <a:t>(less confusing, less prone to error) </a:t>
            </a:r>
          </a:p>
        </p:txBody>
      </p:sp>
    </p:spTree>
    <p:extLst>
      <p:ext uri="{BB962C8B-B14F-4D97-AF65-F5344CB8AC3E}">
        <p14:creationId xmlns:p14="http://schemas.microsoft.com/office/powerpoint/2010/main" val="57505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#include "Led2.h“</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       // simple constructor </a:t>
            </a:r>
          </a:p>
          <a:p>
            <a:r>
              <a:rPr lang="en-US" sz="700" dirty="0">
                <a:latin typeface="Courier New" panose="02070309020205020404" pitchFamily="49" charset="0"/>
                <a:cs typeface="Courier New" panose="02070309020205020404" pitchFamily="49" charset="0"/>
              </a:rPr>
              <a:t>  _pin = pin;                // Save the passed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           // Initializing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282015" y="895350"/>
            <a:ext cx="857997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br>
              <a:rPr lang="en-US" sz="2000" dirty="0"/>
            </a:br>
            <a:r>
              <a:rPr lang="en-US" sz="2000" dirty="0"/>
              <a:t>( </a:t>
            </a:r>
            <a:r>
              <a:rPr lang="en-US" sz="2000" dirty="0">
                <a:solidFill>
                  <a:srgbClr val="FF0000"/>
                </a:solidFill>
              </a:rPr>
              <a:t>MERG_DEMO1a</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a:t>
            </a:r>
            <a:br>
              <a:rPr lang="en-US" sz="2000" dirty="0"/>
            </a:br>
            <a:r>
              <a:rPr lang="en-US" sz="2000" dirty="0"/>
              <a:t>with very different timing patterns</a:t>
            </a:r>
            <a:br>
              <a:rPr lang="en-US" sz="2000" dirty="0"/>
            </a:br>
            <a:r>
              <a:rPr lang="en-US" sz="2000" dirty="0"/>
              <a:t>( </a:t>
            </a:r>
            <a:r>
              <a:rPr lang="en-US" sz="2000" dirty="0">
                <a:solidFill>
                  <a:srgbClr val="FF0000"/>
                </a:solidFill>
              </a:rPr>
              <a:t>MERG_DEMO2</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and a Servo sweep</a:t>
            </a:r>
            <a:br>
              <a:rPr lang="en-US" sz="2000" dirty="0"/>
            </a:br>
            <a:r>
              <a:rPr lang="en-US" sz="2000" dirty="0"/>
              <a:t>( </a:t>
            </a:r>
            <a:r>
              <a:rPr lang="en-US" sz="2000" dirty="0">
                <a:solidFill>
                  <a:srgbClr val="FF0000"/>
                </a:solidFill>
              </a:rPr>
              <a:t>MERG_DEMO3</a:t>
            </a:r>
            <a:r>
              <a:rPr lang="en-US" sz="2000" dirty="0"/>
              <a: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rgbClr val="3333FF"/>
                </a:solidFill>
              </a:rPr>
              <a:t>Led3</a:t>
            </a:r>
            <a:r>
              <a:rPr lang="en-US" dirty="0"/>
              <a:t>: New and Improved</a:t>
            </a:r>
          </a:p>
        </p:txBody>
      </p:sp>
      <p:sp>
        <p:nvSpPr>
          <p:cNvPr id="5" name="Content Placeholder 4"/>
          <p:cNvSpPr>
            <a:spLocks noGrp="1"/>
          </p:cNvSpPr>
          <p:nvPr>
            <p:ph idx="1"/>
          </p:nvPr>
        </p:nvSpPr>
        <p:spPr>
          <a:xfrm>
            <a:off x="304800" y="1197405"/>
            <a:ext cx="7315200" cy="3279345"/>
          </a:xfrm>
        </p:spPr>
        <p:txBody>
          <a:bodyPr>
            <a:normAutofit/>
          </a:bodyPr>
          <a:lstStyle/>
          <a:p>
            <a:pPr marL="0" indent="0">
              <a:buNone/>
            </a:pPr>
            <a:r>
              <a:rPr lang="en-US" sz="3200" dirty="0">
                <a:cs typeface="Courier New" panose="02070309020205020404" pitchFamily="49" charset="0"/>
              </a:rPr>
              <a:t>No changes to the </a:t>
            </a:r>
            <a:r>
              <a:rPr lang="en-US" sz="3200" i="1" dirty="0">
                <a:cs typeface="Courier New" panose="02070309020205020404" pitchFamily="49" charset="0"/>
              </a:rPr>
              <a:t>existing</a:t>
            </a:r>
            <a:r>
              <a:rPr lang="en-US" sz="3200" dirty="0">
                <a:cs typeface="Courier New" panose="02070309020205020404" pitchFamily="49" charset="0"/>
              </a:rPr>
              <a:t> </a:t>
            </a:r>
            <a:r>
              <a:rPr lang="en-US" sz="3200" b="1" dirty="0">
                <a:cs typeface="Courier New" panose="02070309020205020404" pitchFamily="49" charset="0"/>
              </a:rPr>
              <a:t>Led2</a:t>
            </a:r>
          </a:p>
          <a:p>
            <a:pPr marL="0" indent="0">
              <a:buNone/>
            </a:pPr>
            <a:r>
              <a:rPr lang="en-US" sz="3200" dirty="0">
                <a:cs typeface="Courier New" panose="02070309020205020404" pitchFamily="49" charset="0"/>
              </a:rPr>
              <a:t>But development has continued with </a:t>
            </a:r>
            <a:r>
              <a:rPr lang="en-US" sz="3200" b="1" dirty="0">
                <a:cs typeface="Courier New" panose="02070309020205020404" pitchFamily="49" charset="0"/>
              </a:rPr>
              <a:t>Led3</a:t>
            </a:r>
          </a:p>
          <a:p>
            <a:pPr marL="0" indent="0">
              <a:buNone/>
            </a:pPr>
            <a:endParaRPr lang="en-US" sz="2000" b="1" dirty="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D30A1B49-8F80-41E9-81E4-C28D8E5831BB}"/>
              </a:ext>
            </a:extLst>
          </p:cNvPr>
          <p:cNvPicPr>
            <a:picLocks noChangeAspect="1"/>
          </p:cNvPicPr>
          <p:nvPr/>
        </p:nvPicPr>
        <p:blipFill>
          <a:blip r:embed="rId3"/>
          <a:stretch>
            <a:fillRect/>
          </a:stretch>
        </p:blipFill>
        <p:spPr>
          <a:xfrm rot="1237420">
            <a:off x="6046151" y="410970"/>
            <a:ext cx="876300" cy="819150"/>
          </a:xfrm>
          <a:prstGeom prst="rect">
            <a:avLst/>
          </a:prstGeom>
        </p:spPr>
      </p:pic>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878667"/>
            <a:ext cx="1716805" cy="337649"/>
            <a:chOff x="4572000" y="1752539"/>
            <a:chExt cx="1716805" cy="381061"/>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0823" y="1752539"/>
              <a:ext cx="1337982" cy="276999"/>
            </a:xfrm>
            <a:prstGeom prst="rect">
              <a:avLst/>
            </a:prstGeom>
            <a:noFill/>
          </p:spPr>
          <p:txBody>
            <a:bodyPr wrap="square" rtlCol="0">
              <a:spAutoFit/>
            </a:bodyPr>
            <a:lstStyle/>
            <a:p>
              <a:r>
                <a:rPr lang="en-US" sz="1200" dirty="0" err="1"/>
                <a:t>getMode</a:t>
              </a:r>
              <a:r>
                <a:rPr lang="en-US" sz="1200" dirty="0"/>
                <a:t> ()</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Led3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81409"/>
            <a:ext cx="1371600" cy="350849"/>
            <a:chOff x="4572000" y="1782751"/>
            <a:chExt cx="1371600" cy="350849"/>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a:t>
              </a:r>
            </a:p>
          </p:txBody>
        </p:sp>
      </p:grpSp>
      <p:grpSp>
        <p:nvGrpSpPr>
          <p:cNvPr id="18" name="Group 17">
            <a:extLst>
              <a:ext uri="{FF2B5EF4-FFF2-40B4-BE49-F238E27FC236}">
                <a16:creationId xmlns:a16="http://schemas.microsoft.com/office/drawing/2014/main" id="{C94616D0-E81A-4AA4-B923-F8F27C594EC6}"/>
              </a:ext>
            </a:extLst>
          </p:cNvPr>
          <p:cNvGrpSpPr/>
          <p:nvPr/>
        </p:nvGrpSpPr>
        <p:grpSpPr>
          <a:xfrm>
            <a:off x="1232647" y="1607196"/>
            <a:ext cx="1802449" cy="311160"/>
            <a:chOff x="1200150" y="1574790"/>
            <a:chExt cx="1802449" cy="311160"/>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4790"/>
              <a:ext cx="1802449" cy="276999"/>
            </a:xfrm>
            <a:prstGeom prst="rect">
              <a:avLst/>
            </a:prstGeom>
            <a:noFill/>
          </p:spPr>
          <p:txBody>
            <a:bodyPr wrap="square" rtlCol="0">
              <a:spAutoFit/>
            </a:bodyPr>
            <a:lstStyle/>
            <a:p>
              <a:r>
                <a:rPr lang="en-US" sz="1200" dirty="0"/>
                <a:t>“</a:t>
              </a:r>
              <a:r>
                <a:rPr lang="en-US" sz="1200" dirty="0" err="1"/>
                <a:t>setMode</a:t>
              </a:r>
              <a:r>
                <a:rPr lang="en-US" sz="1200" dirty="0"/>
                <a:t>()”</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9" name="TextBox 48">
            <a:extLst>
              <a:ext uri="{FF2B5EF4-FFF2-40B4-BE49-F238E27FC236}">
                <a16:creationId xmlns:a16="http://schemas.microsoft.com/office/drawing/2014/main" id="{A52C5CAF-36AB-456B-B8E2-4E0EE43AD03D}"/>
              </a:ext>
            </a:extLst>
          </p:cNvPr>
          <p:cNvSpPr txBox="1"/>
          <p:nvPr/>
        </p:nvSpPr>
        <p:spPr>
          <a:xfrm>
            <a:off x="5922789" y="3310629"/>
            <a:ext cx="1712802" cy="1600438"/>
          </a:xfrm>
          <a:prstGeom prst="rect">
            <a:avLst/>
          </a:prstGeom>
          <a:noFill/>
        </p:spPr>
        <p:txBody>
          <a:bodyPr wrap="square">
            <a:spAutoFit/>
          </a:bodyPr>
          <a:lstStyle/>
          <a:p>
            <a:r>
              <a:rPr lang="en-US" sz="1400" dirty="0" err="1">
                <a:solidFill>
                  <a:srgbClr val="3333FF"/>
                </a:solidFill>
                <a:latin typeface="Courier New" panose="02070309020205020404" pitchFamily="49" charset="0"/>
                <a:cs typeface="Courier New" panose="02070309020205020404" pitchFamily="49" charset="0"/>
              </a:rPr>
              <a:t>enum</a:t>
            </a:r>
            <a:r>
              <a:rPr lang="en-US" sz="1400" dirty="0">
                <a:solidFill>
                  <a:srgbClr val="3333FF"/>
                </a:solidFill>
                <a:latin typeface="Courier New" panose="02070309020205020404" pitchFamily="49" charset="0"/>
                <a:cs typeface="Courier New" panose="02070309020205020404" pitchFamily="49" charset="0"/>
              </a:rPr>
              <a:t> mode {</a:t>
            </a:r>
          </a:p>
          <a:p>
            <a:r>
              <a:rPr lang="en-US" sz="1400" dirty="0">
                <a:solidFill>
                  <a:srgbClr val="3333FF"/>
                </a:solidFill>
                <a:latin typeface="Courier New" panose="02070309020205020404" pitchFamily="49" charset="0"/>
                <a:cs typeface="Courier New" panose="02070309020205020404" pitchFamily="49" charset="0"/>
              </a:rPr>
              <a:t>  Normal,</a:t>
            </a:r>
          </a:p>
          <a:p>
            <a:r>
              <a:rPr lang="en-US" sz="1400" dirty="0">
                <a:solidFill>
                  <a:srgbClr val="3333FF"/>
                </a:solidFill>
                <a:latin typeface="Courier New" panose="02070309020205020404" pitchFamily="49" charset="0"/>
                <a:cs typeface="Courier New" panose="02070309020205020404" pitchFamily="49" charset="0"/>
              </a:rPr>
              <a:t>  Blink,</a:t>
            </a:r>
          </a:p>
          <a:p>
            <a:r>
              <a:rPr lang="en-US" sz="1400" dirty="0">
                <a:solidFill>
                  <a:srgbClr val="3333FF"/>
                </a:solidFill>
                <a:latin typeface="Courier New" panose="02070309020205020404" pitchFamily="49" charset="0"/>
                <a:cs typeface="Courier New" panose="02070309020205020404" pitchFamily="49" charset="0"/>
              </a:rPr>
              <a:t>  Random,</a:t>
            </a:r>
          </a:p>
          <a:p>
            <a:r>
              <a:rPr lang="en-US" sz="1400" dirty="0">
                <a:solidFill>
                  <a:srgbClr val="3333FF"/>
                </a:solidFill>
                <a:latin typeface="Courier New" panose="02070309020205020404" pitchFamily="49" charset="0"/>
                <a:cs typeface="Courier New" panose="02070309020205020404" pitchFamily="49" charset="0"/>
              </a:rPr>
              <a:t>  Flicker,</a:t>
            </a:r>
          </a:p>
          <a:p>
            <a:r>
              <a:rPr lang="en-US" sz="1400" dirty="0">
                <a:solidFill>
                  <a:srgbClr val="3333FF"/>
                </a:solidFill>
                <a:latin typeface="Courier New" panose="02070309020205020404" pitchFamily="49" charset="0"/>
                <a:cs typeface="Courier New" panose="02070309020205020404" pitchFamily="49" charset="0"/>
              </a:rPr>
              <a:t>  Welding</a:t>
            </a:r>
          </a:p>
          <a:p>
            <a:r>
              <a:rPr lang="en-US" sz="1400" dirty="0">
                <a:solidFill>
                  <a:srgbClr val="3333FF"/>
                </a:solidFill>
                <a:latin typeface="Courier New" panose="02070309020205020404" pitchFamily="49" charset="0"/>
                <a:cs typeface="Courier New" panose="02070309020205020404" pitchFamily="49" charset="0"/>
              </a:rPr>
              <a:t>};</a:t>
            </a:r>
          </a:p>
        </p:txBody>
      </p:sp>
      <p:grpSp>
        <p:nvGrpSpPr>
          <p:cNvPr id="50" name="Group 49">
            <a:extLst>
              <a:ext uri="{FF2B5EF4-FFF2-40B4-BE49-F238E27FC236}">
                <a16:creationId xmlns:a16="http://schemas.microsoft.com/office/drawing/2014/main" id="{285797B2-2680-45DF-85C4-D9274F3FB8CE}"/>
              </a:ext>
            </a:extLst>
          </p:cNvPr>
          <p:cNvGrpSpPr/>
          <p:nvPr/>
        </p:nvGrpSpPr>
        <p:grpSpPr>
          <a:xfrm>
            <a:off x="1224386" y="1962955"/>
            <a:ext cx="1802449" cy="311160"/>
            <a:chOff x="1200150" y="1574790"/>
            <a:chExt cx="1802449" cy="311160"/>
          </a:xfrm>
        </p:grpSpPr>
        <p:sp>
          <p:nvSpPr>
            <p:cNvPr id="51" name="Arrow: Right 50">
              <a:extLst>
                <a:ext uri="{FF2B5EF4-FFF2-40B4-BE49-F238E27FC236}">
                  <a16:creationId xmlns:a16="http://schemas.microsoft.com/office/drawing/2014/main" id="{D1684067-F127-4642-B5EB-38754030B3CE}"/>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1B84F8E-2578-4304-86CF-1CDE29CDDD1E}"/>
                </a:ext>
              </a:extLst>
            </p:cNvPr>
            <p:cNvSpPr txBox="1"/>
            <p:nvPr/>
          </p:nvSpPr>
          <p:spPr>
            <a:xfrm>
              <a:off x="1200150" y="1574790"/>
              <a:ext cx="1802449" cy="276999"/>
            </a:xfrm>
            <a:prstGeom prst="rect">
              <a:avLst/>
            </a:prstGeom>
            <a:noFill/>
          </p:spPr>
          <p:txBody>
            <a:bodyPr wrap="square" rtlCol="0">
              <a:spAutoFit/>
            </a:bodyPr>
            <a:lstStyle/>
            <a:p>
              <a:r>
                <a:rPr lang="en-US" sz="1200" dirty="0"/>
                <a:t>“</a:t>
              </a:r>
              <a:r>
                <a:rPr lang="en-US" sz="1200" dirty="0" err="1"/>
                <a:t>configMode</a:t>
              </a:r>
              <a:r>
                <a:rPr lang="en-US" sz="1200" dirty="0"/>
                <a:t>()”</a:t>
              </a:r>
            </a:p>
          </p:txBody>
        </p:sp>
      </p:grpSp>
      <p:grpSp>
        <p:nvGrpSpPr>
          <p:cNvPr id="53" name="Group 52">
            <a:extLst>
              <a:ext uri="{FF2B5EF4-FFF2-40B4-BE49-F238E27FC236}">
                <a16:creationId xmlns:a16="http://schemas.microsoft.com/office/drawing/2014/main" id="{F76AD49B-D60A-41F4-81C3-2124D7436916}"/>
              </a:ext>
            </a:extLst>
          </p:cNvPr>
          <p:cNvGrpSpPr/>
          <p:nvPr/>
        </p:nvGrpSpPr>
        <p:grpSpPr>
          <a:xfrm>
            <a:off x="4563830" y="1184668"/>
            <a:ext cx="2281752" cy="584348"/>
            <a:chOff x="4572000" y="1738119"/>
            <a:chExt cx="2203915" cy="740752"/>
          </a:xfrm>
        </p:grpSpPr>
        <p:pic>
          <p:nvPicPr>
            <p:cNvPr id="55" name="Picture 54">
              <a:extLst>
                <a:ext uri="{FF2B5EF4-FFF2-40B4-BE49-F238E27FC236}">
                  <a16:creationId xmlns:a16="http://schemas.microsoft.com/office/drawing/2014/main" id="{D1737272-7816-4EBF-B7BB-8EA607ABE739}"/>
                </a:ext>
              </a:extLst>
            </p:cNvPr>
            <p:cNvPicPr>
              <a:picLocks noChangeAspect="1"/>
            </p:cNvPicPr>
            <p:nvPr/>
          </p:nvPicPr>
          <p:blipFill>
            <a:blip r:embed="rId4"/>
            <a:stretch>
              <a:fillRect/>
            </a:stretch>
          </p:blipFill>
          <p:spPr>
            <a:xfrm rot="9110843" flipH="1">
              <a:off x="6048168" y="1768601"/>
              <a:ext cx="727747" cy="710270"/>
            </a:xfrm>
            <a:prstGeom prst="rect">
              <a:avLst/>
            </a:prstGeom>
          </p:spPr>
        </p:pic>
        <p:sp>
          <p:nvSpPr>
            <p:cNvPr id="54" name="Arrow: Right 53">
              <a:extLst>
                <a:ext uri="{FF2B5EF4-FFF2-40B4-BE49-F238E27FC236}">
                  <a16:creationId xmlns:a16="http://schemas.microsoft.com/office/drawing/2014/main" id="{BFC3F78A-8D56-4195-AC3E-A3EB79B9BD41}"/>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E0D5378-FD71-4C7D-81D6-A439026A3FBD}"/>
                </a:ext>
              </a:extLst>
            </p:cNvPr>
            <p:cNvSpPr txBox="1"/>
            <p:nvPr/>
          </p:nvSpPr>
          <p:spPr>
            <a:xfrm>
              <a:off x="4876725" y="1738119"/>
              <a:ext cx="1026395" cy="277000"/>
            </a:xfrm>
            <a:prstGeom prst="rect">
              <a:avLst/>
            </a:prstGeom>
            <a:noFill/>
          </p:spPr>
          <p:txBody>
            <a:bodyPr wrap="square" rtlCol="0">
              <a:spAutoFit/>
            </a:bodyPr>
            <a:lstStyle/>
            <a:p>
              <a:r>
                <a:rPr lang="en-US" sz="1200" dirty="0"/>
                <a:t>Output2 (Pin)</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4827" y="679922"/>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Led3</a:t>
            </a:r>
          </a:p>
        </p:txBody>
      </p:sp>
      <p:sp>
        <p:nvSpPr>
          <p:cNvPr id="60" name="TextBox 59">
            <a:extLst>
              <a:ext uri="{FF2B5EF4-FFF2-40B4-BE49-F238E27FC236}">
                <a16:creationId xmlns:a16="http://schemas.microsoft.com/office/drawing/2014/main" id="{F350C4E2-7CF7-45AB-8767-986A1E1A587B}"/>
              </a:ext>
            </a:extLst>
          </p:cNvPr>
          <p:cNvSpPr txBox="1"/>
          <p:nvPr/>
        </p:nvSpPr>
        <p:spPr>
          <a:xfrm>
            <a:off x="740388" y="3259219"/>
            <a:ext cx="4589416" cy="369332"/>
          </a:xfrm>
          <a:prstGeom prst="rect">
            <a:avLst/>
          </a:prstGeom>
          <a:noFill/>
        </p:spPr>
        <p:txBody>
          <a:bodyPr wrap="square">
            <a:spAutoFit/>
          </a:bodyPr>
          <a:lstStyle/>
          <a:p>
            <a:pPr marL="0" indent="0">
              <a:buNone/>
            </a:pPr>
            <a:r>
              <a:rPr lang="en-US" sz="1800" dirty="0">
                <a:cs typeface="Courier New" panose="02070309020205020404" pitchFamily="49" charset="0"/>
              </a:rPr>
              <a:t>Define a Led3 variable as before (with a pin #)</a:t>
            </a:r>
          </a:p>
        </p:txBody>
      </p:sp>
      <p:sp>
        <p:nvSpPr>
          <p:cNvPr id="62" name="TextBox 61">
            <a:extLst>
              <a:ext uri="{FF2B5EF4-FFF2-40B4-BE49-F238E27FC236}">
                <a16:creationId xmlns:a16="http://schemas.microsoft.com/office/drawing/2014/main" id="{2D06AF58-CC73-4817-945F-BF924ED5ADEC}"/>
              </a:ext>
            </a:extLst>
          </p:cNvPr>
          <p:cNvSpPr txBox="1"/>
          <p:nvPr/>
        </p:nvSpPr>
        <p:spPr>
          <a:xfrm>
            <a:off x="762447" y="3772821"/>
            <a:ext cx="4723953" cy="923330"/>
          </a:xfrm>
          <a:prstGeom prst="rect">
            <a:avLst/>
          </a:prstGeom>
          <a:noFill/>
        </p:spPr>
        <p:txBody>
          <a:bodyPr wrap="square">
            <a:spAutoFit/>
          </a:bodyPr>
          <a:lstStyle/>
          <a:p>
            <a:r>
              <a:rPr lang="en-US" sz="1800" b="1" dirty="0">
                <a:cs typeface="Courier New" panose="02070309020205020404" pitchFamily="49" charset="0"/>
              </a:rPr>
              <a:t>New: </a:t>
            </a:r>
          </a:p>
          <a:p>
            <a:r>
              <a:rPr lang="en-US" sz="1800" dirty="0">
                <a:cs typeface="Courier New" panose="02070309020205020404" pitchFamily="49" charset="0"/>
              </a:rPr>
              <a:t>Call </a:t>
            </a:r>
            <a:r>
              <a:rPr lang="en-US" sz="1800" dirty="0" err="1">
                <a:cs typeface="Courier New" panose="02070309020205020404" pitchFamily="49" charset="0"/>
              </a:rPr>
              <a:t>setMode</a:t>
            </a:r>
            <a:r>
              <a:rPr lang="en-US" sz="1800" dirty="0">
                <a:cs typeface="Courier New" panose="02070309020205020404" pitchFamily="49" charset="0"/>
              </a:rPr>
              <a:t>( </a:t>
            </a:r>
            <a:r>
              <a:rPr lang="en-US" sz="1800" dirty="0" err="1">
                <a:cs typeface="Courier New" panose="02070309020205020404" pitchFamily="49" charset="0"/>
              </a:rPr>
              <a:t>newMode</a:t>
            </a:r>
            <a:r>
              <a:rPr lang="en-US" sz="1800" dirty="0">
                <a:cs typeface="Courier New" panose="02070309020205020404" pitchFamily="49" charset="0"/>
              </a:rPr>
              <a:t> )</a:t>
            </a:r>
          </a:p>
          <a:p>
            <a:r>
              <a:rPr lang="en-US" sz="1800" dirty="0">
                <a:cs typeface="Courier New" panose="02070309020205020404" pitchFamily="49" charset="0"/>
              </a:rPr>
              <a:t>Can then configure each modes properties </a:t>
            </a:r>
            <a:endParaRPr lang="en-US" dirty="0"/>
          </a:p>
        </p:txBody>
      </p:sp>
    </p:spTree>
    <p:extLst>
      <p:ext uri="{BB962C8B-B14F-4D97-AF65-F5344CB8AC3E}">
        <p14:creationId xmlns:p14="http://schemas.microsoft.com/office/powerpoint/2010/main" val="110244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anim calcmode="lin" valueType="num">
                                      <p:cBhvr>
                                        <p:cTn id="35" dur="1000" fill="hold"/>
                                        <p:tgtEl>
                                          <p:spTgt spid="39"/>
                                        </p:tgtEl>
                                        <p:attrNameLst>
                                          <p:attrName>ppt_x</p:attrName>
                                        </p:attrNameLst>
                                      </p:cBhvr>
                                      <p:tavLst>
                                        <p:tav tm="0">
                                          <p:val>
                                            <p:strVal val="#ppt_x"/>
                                          </p:val>
                                        </p:tav>
                                        <p:tav tm="100000">
                                          <p:val>
                                            <p:strVal val="#ppt_x"/>
                                          </p:val>
                                        </p:tav>
                                      </p:tavLst>
                                    </p:anim>
                                    <p:anim calcmode="lin" valueType="num">
                                      <p:cBhvr>
                                        <p:cTn id="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9" name="TextBox 8">
            <a:extLst>
              <a:ext uri="{FF2B5EF4-FFF2-40B4-BE49-F238E27FC236}">
                <a16:creationId xmlns:a16="http://schemas.microsoft.com/office/drawing/2014/main" id="{B2EA7488-3687-45D1-9CAA-892242892B51}"/>
              </a:ext>
            </a:extLst>
          </p:cNvPr>
          <p:cNvSpPr txBox="1"/>
          <p:nvPr/>
        </p:nvSpPr>
        <p:spPr>
          <a:xfrm>
            <a:off x="341091" y="1357708"/>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Normal</a:t>
            </a:r>
            <a:r>
              <a:rPr lang="en-US" sz="1800" dirty="0">
                <a:solidFill>
                  <a:srgbClr val="3333FF"/>
                </a:solidFill>
                <a:effectLst/>
                <a:latin typeface="Courier New" panose="02070309020205020404" pitchFamily="49" charset="0"/>
                <a:cs typeface="Courier New" panose="02070309020205020404" pitchFamily="49" charset="0"/>
              </a:rPr>
              <a:t> – (the default) Just call on() and off() for standard led operation</a:t>
            </a:r>
            <a:endParaRPr lang="en-US" dirty="0"/>
          </a:p>
        </p:txBody>
      </p:sp>
      <p:sp>
        <p:nvSpPr>
          <p:cNvPr id="11" name="Title 10">
            <a:extLst>
              <a:ext uri="{FF2B5EF4-FFF2-40B4-BE49-F238E27FC236}">
                <a16:creationId xmlns:a16="http://schemas.microsoft.com/office/drawing/2014/main" id="{C5D4604A-3E3F-4614-B4E3-24B5C51DCD41}"/>
              </a:ext>
            </a:extLst>
          </p:cNvPr>
          <p:cNvSpPr>
            <a:spLocks noGrp="1"/>
          </p:cNvSpPr>
          <p:nvPr>
            <p:ph type="title"/>
          </p:nvPr>
        </p:nvSpPr>
        <p:spPr/>
        <p:txBody>
          <a:bodyPr/>
          <a:lstStyle/>
          <a:p>
            <a:r>
              <a:rPr lang="en-US" dirty="0"/>
              <a:t>Led3 Modes</a:t>
            </a:r>
          </a:p>
        </p:txBody>
      </p:sp>
      <p:sp>
        <p:nvSpPr>
          <p:cNvPr id="12" name="TextBox 11">
            <a:extLst>
              <a:ext uri="{FF2B5EF4-FFF2-40B4-BE49-F238E27FC236}">
                <a16:creationId xmlns:a16="http://schemas.microsoft.com/office/drawing/2014/main" id="{931275BA-1B2E-46DA-91B6-7520167E882D}"/>
              </a:ext>
            </a:extLst>
          </p:cNvPr>
          <p:cNvSpPr txBox="1"/>
          <p:nvPr/>
        </p:nvSpPr>
        <p:spPr>
          <a:xfrm>
            <a:off x="341091" y="2065498"/>
            <a:ext cx="7016194" cy="369332"/>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Blink</a:t>
            </a:r>
            <a:r>
              <a:rPr lang="en-US" sz="1800" dirty="0">
                <a:solidFill>
                  <a:srgbClr val="3333FF"/>
                </a:solidFill>
                <a:effectLst/>
                <a:latin typeface="Courier New" panose="02070309020205020404" pitchFamily="49" charset="0"/>
                <a:cs typeface="Courier New" panose="02070309020205020404" pitchFamily="49" charset="0"/>
              </a:rPr>
              <a:t> – configure on time and off time</a:t>
            </a:r>
            <a:endParaRPr lang="en-US" dirty="0"/>
          </a:p>
        </p:txBody>
      </p:sp>
      <p:sp>
        <p:nvSpPr>
          <p:cNvPr id="13" name="TextBox 12">
            <a:extLst>
              <a:ext uri="{FF2B5EF4-FFF2-40B4-BE49-F238E27FC236}">
                <a16:creationId xmlns:a16="http://schemas.microsoft.com/office/drawing/2014/main" id="{8FCBF208-7BAE-4A01-B434-B3B52D31E5E6}"/>
              </a:ext>
            </a:extLst>
          </p:cNvPr>
          <p:cNvSpPr txBox="1"/>
          <p:nvPr/>
        </p:nvSpPr>
        <p:spPr>
          <a:xfrm>
            <a:off x="341091" y="2496289"/>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Random</a:t>
            </a:r>
            <a:r>
              <a:rPr lang="en-US" sz="1800" dirty="0">
                <a:solidFill>
                  <a:srgbClr val="3333FF"/>
                </a:solidFill>
                <a:effectLst/>
                <a:latin typeface="Courier New" panose="02070309020205020404" pitchFamily="49" charset="0"/>
                <a:cs typeface="Courier New" panose="02070309020205020404" pitchFamily="49" charset="0"/>
              </a:rPr>
              <a:t> – configure minimum and maximum on time and off time but actual time is random</a:t>
            </a:r>
            <a:endParaRPr lang="en-US" dirty="0"/>
          </a:p>
        </p:txBody>
      </p:sp>
      <p:sp>
        <p:nvSpPr>
          <p:cNvPr id="14" name="TextBox 13">
            <a:extLst>
              <a:ext uri="{FF2B5EF4-FFF2-40B4-BE49-F238E27FC236}">
                <a16:creationId xmlns:a16="http://schemas.microsoft.com/office/drawing/2014/main" id="{B5EB9E2F-4846-42AC-BBEB-058047377576}"/>
              </a:ext>
            </a:extLst>
          </p:cNvPr>
          <p:cNvSpPr txBox="1"/>
          <p:nvPr/>
        </p:nvSpPr>
        <p:spPr>
          <a:xfrm>
            <a:off x="341091" y="3204079"/>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Flicker</a:t>
            </a:r>
            <a:r>
              <a:rPr lang="en-US" sz="1800" dirty="0">
                <a:solidFill>
                  <a:srgbClr val="3333FF"/>
                </a:solidFill>
                <a:effectLst/>
                <a:latin typeface="Courier New" panose="02070309020205020404" pitchFamily="49" charset="0"/>
                <a:cs typeface="Courier New" panose="02070309020205020404" pitchFamily="49" charset="0"/>
              </a:rPr>
              <a:t> – configure a flickering candle effect – using timing and intensity</a:t>
            </a:r>
            <a:endParaRPr lang="en-US" dirty="0"/>
          </a:p>
        </p:txBody>
      </p:sp>
      <p:sp>
        <p:nvSpPr>
          <p:cNvPr id="15" name="TextBox 14">
            <a:extLst>
              <a:ext uri="{FF2B5EF4-FFF2-40B4-BE49-F238E27FC236}">
                <a16:creationId xmlns:a16="http://schemas.microsoft.com/office/drawing/2014/main" id="{C09BE328-66F5-4332-8E0F-8152C702F87A}"/>
              </a:ext>
            </a:extLst>
          </p:cNvPr>
          <p:cNvSpPr txBox="1"/>
          <p:nvPr/>
        </p:nvSpPr>
        <p:spPr>
          <a:xfrm>
            <a:off x="341091" y="3911869"/>
            <a:ext cx="7016194" cy="923330"/>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Welding</a:t>
            </a:r>
            <a:r>
              <a:rPr lang="en-US" sz="1800" dirty="0">
                <a:solidFill>
                  <a:srgbClr val="3333FF"/>
                </a:solidFill>
                <a:effectLst/>
                <a:latin typeface="Courier New" panose="02070309020205020404" pitchFamily="49" charset="0"/>
                <a:cs typeface="Courier New" panose="02070309020205020404" pitchFamily="49" charset="0"/>
              </a:rPr>
              <a:t>– configure a welding effect not unlike a combo of flickering and random together. Also with second led for an afterglow effect.</a:t>
            </a:r>
            <a:endParaRPr lang="en-US" dirty="0"/>
          </a:p>
        </p:txBody>
      </p:sp>
    </p:spTree>
    <p:extLst>
      <p:ext uri="{BB962C8B-B14F-4D97-AF65-F5344CB8AC3E}">
        <p14:creationId xmlns:p14="http://schemas.microsoft.com/office/powerpoint/2010/main" val="26140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Led3: Demonstration ?</a:t>
            </a:r>
          </a:p>
        </p:txBody>
      </p:sp>
      <p:sp>
        <p:nvSpPr>
          <p:cNvPr id="5" name="Content Placeholder 4"/>
          <p:cNvSpPr>
            <a:spLocks noGrp="1"/>
          </p:cNvSpPr>
          <p:nvPr>
            <p:ph idx="1"/>
          </p:nvPr>
        </p:nvSpPr>
        <p:spPr>
          <a:xfrm>
            <a:off x="914400" y="1200150"/>
            <a:ext cx="4724400" cy="2060145"/>
          </a:xfrm>
        </p:spPr>
        <p:txBody>
          <a:bodyPr>
            <a:normAutofit/>
          </a:bodyPr>
          <a:lstStyle/>
          <a:p>
            <a:pPr marL="0" indent="0">
              <a:buNone/>
            </a:pPr>
            <a:r>
              <a:rPr lang="en-US" sz="3200" dirty="0" err="1">
                <a:solidFill>
                  <a:srgbClr val="FF0000"/>
                </a:solidFill>
              </a:rPr>
              <a:t>Parrot_Sketch</a:t>
            </a:r>
            <a:r>
              <a:rPr lang="en-US" sz="3200" dirty="0"/>
              <a:t> </a:t>
            </a:r>
          </a:p>
          <a:p>
            <a:pPr marL="0" indent="0">
              <a:buNone/>
            </a:pPr>
            <a:r>
              <a:rPr lang="en-US" sz="3200" dirty="0">
                <a:cs typeface="Courier New" panose="02070309020205020404" pitchFamily="49" charset="0"/>
              </a:rPr>
              <a:t>it’s not dead yet!</a:t>
            </a:r>
          </a:p>
          <a:p>
            <a:pPr marL="0" indent="0">
              <a:buNone/>
            </a:pPr>
            <a:endParaRPr lang="en-US" sz="3200" dirty="0">
              <a:cs typeface="Courier New" panose="02070309020205020404" pitchFamily="49" charset="0"/>
            </a:endParaRPr>
          </a:p>
          <a:p>
            <a:pPr marL="0" indent="0">
              <a:buNone/>
            </a:pPr>
            <a:endParaRPr lang="en-US" sz="3200" dirty="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014155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Review / Use</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a:p>
            <a:pPr marL="0" indent="0">
              <a:buNone/>
            </a:pPr>
            <a:r>
              <a:rPr lang="en-US" dirty="0"/>
              <a:t>Top Level (in case of more examples) : </a:t>
            </a:r>
          </a:p>
          <a:p>
            <a:pPr marL="0" indent="0">
              <a:buNone/>
            </a:pPr>
            <a:r>
              <a:rPr lang="en-US" dirty="0">
                <a:hlinkClick r:id="rId8"/>
              </a:rPr>
              <a:t>https://github.com/Alan-Lomax</a:t>
            </a: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3" action="ppaction://hlinksldjump"/>
              </a:rPr>
              <a:t>Recap from Part 1</a:t>
            </a:r>
          </a:p>
          <a:p>
            <a:pPr marL="514350" indent="-514350">
              <a:buFont typeface="+mj-lt"/>
              <a:buAutoNum type="arabicPeriod"/>
            </a:pPr>
            <a:r>
              <a:rPr lang="en-US" dirty="0">
                <a:hlinkClick r:id="rId4" action="ppaction://hlinksldjump"/>
              </a:rPr>
              <a:t>The all in One Approach</a:t>
            </a:r>
            <a:endParaRPr lang="en-US" dirty="0">
              <a:hlinkClick r:id="rId3" action="ppaction://hlinksldjump"/>
            </a:endParaRPr>
          </a:p>
          <a:p>
            <a:pPr marL="514350" indent="-514350">
              <a:buFont typeface="+mj-lt"/>
              <a:buAutoNum type="arabicPeriod"/>
            </a:pPr>
            <a:r>
              <a:rPr lang="en-US" dirty="0">
                <a:hlinkClick r:id="rId5" action="ppaction://hlinksldjump"/>
              </a:rPr>
              <a:t>Moving Forward</a:t>
            </a:r>
            <a:endParaRPr lang="en-US" dirty="0"/>
          </a:p>
          <a:p>
            <a:pPr marL="514350" indent="-514350">
              <a:buFont typeface="+mj-lt"/>
              <a:buAutoNum type="arabicPeriod"/>
            </a:pPr>
            <a:r>
              <a:rPr lang="en-US" dirty="0">
                <a:hlinkClick r:id="rId6" action="ppaction://hlinksldjump"/>
              </a:rPr>
              <a:t>Detour =&gt; Organizing Files</a:t>
            </a:r>
            <a:endParaRPr lang="en-US" dirty="0">
              <a:hlinkClick r:id="rId5" action="ppaction://hlinksldjump"/>
            </a:endParaRPr>
          </a:p>
          <a:p>
            <a:pPr marL="514350" indent="-514350">
              <a:buFont typeface="+mj-lt"/>
              <a:buAutoNum type="arabicPeriod"/>
            </a:pPr>
            <a:r>
              <a:rPr lang="en-US" dirty="0">
                <a:hlinkClick r:id="rId7" action="ppaction://hlinksldjump"/>
              </a:rPr>
              <a:t>Inspecting the Led2 Class in Detail</a:t>
            </a:r>
            <a:endParaRPr lang="en-US" dirty="0"/>
          </a:p>
          <a:p>
            <a:pPr marL="514350" indent="-514350">
              <a:buFont typeface="+mj-lt"/>
              <a:buAutoNum type="arabicPeriod"/>
            </a:pPr>
            <a:r>
              <a:rPr lang="en-US" dirty="0">
                <a:hlinkClick r:id="rId8" action="ppaction://hlinksldjump"/>
              </a:rPr>
              <a:t>Live Demo</a:t>
            </a:r>
            <a:endParaRPr lang="en-US" dirty="0"/>
          </a:p>
          <a:p>
            <a:pPr marL="514350" indent="-514350">
              <a:buFont typeface="+mj-lt"/>
              <a:buAutoNum type="arabicPeriod"/>
            </a:pPr>
            <a:r>
              <a:rPr lang="en-US" dirty="0">
                <a:hlinkClick r:id="rId9" action="ppaction://hlinksldjump"/>
              </a:rPr>
              <a:t>Questions</a:t>
            </a:r>
            <a:endParaRPr lang="en-US" dirty="0"/>
          </a:p>
          <a:p>
            <a:pPr marL="514350" indent="-514350">
              <a:buFont typeface="+mj-lt"/>
              <a:buAutoNum type="arabicPeriod"/>
            </a:pPr>
            <a:r>
              <a:rPr lang="en-US" dirty="0">
                <a:hlinkClick r:id="rId10"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3508653"/>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Arduino Compiler / Preprocessor Directives</a:t>
            </a:r>
          </a:p>
          <a:p>
            <a:pPr marL="971550" indent="-285750">
              <a:buFont typeface="Arial" panose="020B0604020202020204" pitchFamily="34" charset="0"/>
              <a:buChar char="•"/>
            </a:pPr>
            <a:r>
              <a:rPr lang="en-US" sz="1400" dirty="0">
                <a:solidFill>
                  <a:srgbClr val="3333FF"/>
                </a:solidFill>
              </a:rPr>
              <a:t>https://www.deviceplus.com/arduino/arduino-preprocessor-directives-tutorial/</a:t>
            </a:r>
            <a:endParaRPr lang="en-US" sz="1600" dirty="0">
              <a:solidFill>
                <a:srgbClr val="3333FF"/>
              </a:solidFill>
            </a:endParaRPr>
          </a:p>
          <a:p>
            <a:r>
              <a:rPr lang="en-US" sz="1600" dirty="0"/>
              <a:t>Multi-Tasking on the Arduino:</a:t>
            </a:r>
          </a:p>
          <a:p>
            <a:pPr marL="974725" lvl="2"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https://learn.adafruit.com/multi-tasking-the-arduino-part-1/overview</a:t>
            </a:r>
            <a:r>
              <a:rPr lang="en-US" sz="1400" dirty="0">
                <a:solidFill>
                  <a:srgbClr val="3333FF"/>
                </a:solidFill>
              </a:rPr>
              <a:t> </a:t>
            </a:r>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6">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the subject of  Classes:</a:t>
            </a:r>
          </a:p>
          <a:p>
            <a:pPr marL="971550" indent="-285750">
              <a:buFont typeface="Arial" panose="020B0604020202020204" pitchFamily="34" charset="0"/>
              <a:buChar char="•"/>
            </a:pPr>
            <a:r>
              <a:rPr lang="en-US" sz="1400" dirty="0">
                <a:hlinkClick r:id="rId7"/>
              </a:rPr>
              <a:t>https://www.guru99.com/cpp-classes-objects.html</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especially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84072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9B5CB07B-9CAC-43C6-8574-289A0048262D}"/>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3" name="Title 3">
            <a:extLst>
              <a:ext uri="{FF2B5EF4-FFF2-40B4-BE49-F238E27FC236}">
                <a16:creationId xmlns:a16="http://schemas.microsoft.com/office/drawing/2014/main" id="{1B8356FD-7D67-4BE3-B0E8-5187F86A2915}"/>
              </a:ext>
            </a:extLst>
          </p:cNvPr>
          <p:cNvSpPr txBox="1">
            <a:spLocks/>
          </p:cNvSpPr>
          <p:nvPr/>
        </p:nvSpPr>
        <p:spPr>
          <a:xfrm>
            <a:off x="659756" y="2416323"/>
            <a:ext cx="8345486" cy="1021556"/>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End of Presentation</a:t>
            </a:r>
            <a:br>
              <a:rPr lang="en-US" dirty="0"/>
            </a:br>
            <a:br>
              <a:rPr lang="en-US" dirty="0"/>
            </a:br>
            <a:endParaRPr lang="en-US" dirty="0"/>
          </a:p>
        </p:txBody>
      </p:sp>
    </p:spTree>
    <p:extLst>
      <p:ext uri="{BB962C8B-B14F-4D97-AF65-F5344CB8AC3E}">
        <p14:creationId xmlns:p14="http://schemas.microsoft.com/office/powerpoint/2010/main" val="377423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Part 1 (In one Page)</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Bread and butter- 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feel for what is going on inside the shoebox. The constructor function creates our objects. Other member functions allow us to interact with that object.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8" y="1586318"/>
            <a:ext cx="7315199"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Some things are hidden inside the box, but some other things are visible on the outside. To just </a:t>
            </a:r>
            <a:r>
              <a:rPr lang="en-US" b="1" dirty="0"/>
              <a:t>use</a:t>
            </a:r>
            <a:r>
              <a:rPr lang="en-US" dirty="0"/>
              <a:t> a class you do not need to know the insides.</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The All in One Approach</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08821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57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8" name="Rectangle 7">
            <a:extLst>
              <a:ext uri="{FF2B5EF4-FFF2-40B4-BE49-F238E27FC236}">
                <a16:creationId xmlns:a16="http://schemas.microsoft.com/office/drawing/2014/main" id="{C10D932C-861E-4942-B493-7E5267E103D8}"/>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grpSp>
        <p:nvGrpSpPr>
          <p:cNvPr id="6" name="Group 5">
            <a:extLst>
              <a:ext uri="{FF2B5EF4-FFF2-40B4-BE49-F238E27FC236}">
                <a16:creationId xmlns:a16="http://schemas.microsoft.com/office/drawing/2014/main" id="{A5D2415B-3FD2-498A-89BF-B907DAA51A24}"/>
              </a:ext>
            </a:extLst>
          </p:cNvPr>
          <p:cNvGrpSpPr/>
          <p:nvPr/>
        </p:nvGrpSpPr>
        <p:grpSpPr>
          <a:xfrm>
            <a:off x="6021977" y="1504950"/>
            <a:ext cx="1598023" cy="2748099"/>
            <a:chOff x="6021977" y="1662249"/>
            <a:chExt cx="1598023" cy="2590800"/>
          </a:xfrm>
        </p:grpSpPr>
        <p:sp>
          <p:nvSpPr>
            <p:cNvPr id="3" name="Right Brace 2">
              <a:extLst>
                <a:ext uri="{FF2B5EF4-FFF2-40B4-BE49-F238E27FC236}">
                  <a16:creationId xmlns:a16="http://schemas.microsoft.com/office/drawing/2014/main" id="{6E974F93-E3AC-47BE-A533-F235405E1CE6}"/>
                </a:ext>
              </a:extLst>
            </p:cNvPr>
            <p:cNvSpPr/>
            <p:nvPr/>
          </p:nvSpPr>
          <p:spPr>
            <a:xfrm>
              <a:off x="6021977" y="1662249"/>
              <a:ext cx="685800" cy="2590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3B4ECFF8-6B43-49D7-86CF-6A7B0986037B}"/>
                </a:ext>
              </a:extLst>
            </p:cNvPr>
            <p:cNvSpPr txBox="1"/>
            <p:nvPr/>
          </p:nvSpPr>
          <p:spPr>
            <a:xfrm>
              <a:off x="6479177" y="2607129"/>
              <a:ext cx="1140823" cy="646331"/>
            </a:xfrm>
            <a:prstGeom prst="rect">
              <a:avLst/>
            </a:prstGeom>
            <a:noFill/>
          </p:spPr>
          <p:txBody>
            <a:bodyPr wrap="square" rtlCol="0">
              <a:spAutoFit/>
            </a:bodyPr>
            <a:lstStyle/>
            <a:p>
              <a:r>
                <a:rPr lang="en-US" dirty="0">
                  <a:solidFill>
                    <a:srgbClr val="FF0000"/>
                  </a:solidFill>
                </a:rPr>
                <a:t>Matched</a:t>
              </a:r>
            </a:p>
            <a:p>
              <a:r>
                <a:rPr lang="en-US" dirty="0">
                  <a:solidFill>
                    <a:srgbClr val="FF0000"/>
                  </a:solidFill>
                </a:rPr>
                <a:t>Set</a:t>
              </a:r>
            </a:p>
          </p:txBody>
        </p:sp>
      </p:grpSp>
      <p:sp>
        <p:nvSpPr>
          <p:cNvPr id="13" name="TextBox 12">
            <a:extLst>
              <a:ext uri="{FF2B5EF4-FFF2-40B4-BE49-F238E27FC236}">
                <a16:creationId xmlns:a16="http://schemas.microsoft.com/office/drawing/2014/main" id="{DE7C0ADC-DB76-4B10-A036-30B55E6BF178}"/>
              </a:ext>
            </a:extLst>
          </p:cNvPr>
          <p:cNvSpPr txBox="1"/>
          <p:nvPr/>
        </p:nvSpPr>
        <p:spPr>
          <a:xfrm>
            <a:off x="2011680" y="3867150"/>
            <a:ext cx="4572000" cy="954107"/>
          </a:xfrm>
          <a:prstGeom prst="rect">
            <a:avLst/>
          </a:prstGeom>
          <a:noFill/>
        </p:spPr>
        <p:txBody>
          <a:bodyPr wrap="square">
            <a:spAutoFit/>
          </a:bodyPr>
          <a:lstStyle/>
          <a:p>
            <a:pPr marL="0" indent="0">
              <a:buNone/>
            </a:pPr>
            <a:r>
              <a:rPr lang="en-US" b="1" dirty="0"/>
              <a:t>A Best Practice: </a:t>
            </a:r>
            <a:r>
              <a:rPr lang="en-US" sz="1800" dirty="0"/>
              <a:t>The two files are a matched set and named the same as the class </a:t>
            </a:r>
          </a:p>
          <a:p>
            <a:r>
              <a:rPr lang="en-US" sz="2000" b="1" dirty="0">
                <a:solidFill>
                  <a:srgbClr val="C00000"/>
                </a:solidFill>
              </a:rPr>
              <a:t>Led2.h   </a:t>
            </a:r>
            <a:r>
              <a:rPr lang="en-US" sz="2000" dirty="0"/>
              <a:t>and   </a:t>
            </a:r>
            <a:r>
              <a:rPr lang="en-US" sz="2000" b="1" dirty="0">
                <a:solidFill>
                  <a:srgbClr val="C00000"/>
                </a:solidFill>
              </a:rPr>
              <a:t>Led2.cpp   </a:t>
            </a:r>
            <a:r>
              <a:rPr lang="en-US" sz="2000" dirty="0"/>
              <a:t>is my example.</a:t>
            </a: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2780</TotalTime>
  <Words>5896</Words>
  <Application>Microsoft Office PowerPoint</Application>
  <PresentationFormat>On-screen Show (16:9)</PresentationFormat>
  <Paragraphs>698</Paragraphs>
  <Slides>43</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Part 1 (In one Page)</vt:lpstr>
      <vt:lpstr>Our Sketch</vt:lpstr>
      <vt:lpstr>The All in One Approach</vt:lpstr>
      <vt:lpstr>A Typical File Arrangement</vt:lpstr>
      <vt:lpstr>All in one View</vt:lpstr>
      <vt:lpstr>Summary</vt:lpstr>
      <vt:lpstr>Moving Forward </vt:lpstr>
      <vt:lpstr>Typical File Arrangement</vt:lpstr>
      <vt:lpstr>Header File</vt:lpstr>
      <vt:lpstr>The Header File</vt:lpstr>
      <vt:lpstr>The C++ Program file  ( *.cpp)</vt:lpstr>
      <vt:lpstr>The C++ part</vt:lpstr>
      <vt:lpstr>The Magic Sauce: the update() method</vt:lpstr>
      <vt:lpstr>The Sketch</vt:lpstr>
      <vt:lpstr>Detour =&gt; Organizing files (*.h  and *.cpp) </vt:lpstr>
      <vt:lpstr>File Locations</vt:lpstr>
      <vt:lpstr>In the IDE:  To Find Your Sketch Location</vt:lpstr>
      <vt:lpstr>Inspecting the Led2 Class in detail  </vt:lpstr>
      <vt:lpstr>The full Led2 class</vt:lpstr>
      <vt:lpstr>Led2.H</vt:lpstr>
      <vt:lpstr>Led2.CPP  (1/3)</vt:lpstr>
      <vt:lpstr>Led2.CPP  (2/3)</vt:lpstr>
      <vt:lpstr>Led2.CPP  (3/3)</vt:lpstr>
      <vt:lpstr>Live Demo  </vt:lpstr>
      <vt:lpstr>Live Demo Time</vt:lpstr>
      <vt:lpstr>Summary: How it all works together</vt:lpstr>
      <vt:lpstr>Recap</vt:lpstr>
      <vt:lpstr>Led3: New and Improved</vt:lpstr>
      <vt:lpstr>The full Led3 class</vt:lpstr>
      <vt:lpstr>Led3 Modes</vt:lpstr>
      <vt:lpstr>Led3: Demonstration ?</vt:lpstr>
      <vt:lpstr>Other Classes You Can Review / Use</vt:lpstr>
      <vt:lpstr>Questions?  </vt:lpstr>
      <vt:lpstr>Backup Material  </vt:lpstr>
      <vt:lpstr>PowerPoint Presentation</vt:lpstr>
      <vt:lpstr>Lessons Learned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115</cp:revision>
  <dcterms:created xsi:type="dcterms:W3CDTF">2021-08-19T02:00:20Z</dcterms:created>
  <dcterms:modified xsi:type="dcterms:W3CDTF">2022-01-22T21:38:35Z</dcterms:modified>
</cp:coreProperties>
</file>