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webextensions/webextension1.xml" ContentType="application/vnd.ms-office.webextension+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336" r:id="rId2"/>
    <p:sldId id="316" r:id="rId3"/>
    <p:sldId id="362" r:id="rId4"/>
    <p:sldId id="345" r:id="rId5"/>
    <p:sldId id="346" r:id="rId6"/>
    <p:sldId id="349" r:id="rId7"/>
    <p:sldId id="350" r:id="rId8"/>
    <p:sldId id="351" r:id="rId9"/>
    <p:sldId id="353" r:id="rId10"/>
    <p:sldId id="354" r:id="rId11"/>
    <p:sldId id="360" r:id="rId12"/>
    <p:sldId id="374" r:id="rId13"/>
    <p:sldId id="363" r:id="rId14"/>
    <p:sldId id="355" r:id="rId15"/>
    <p:sldId id="356" r:id="rId16"/>
    <p:sldId id="319" r:id="rId17"/>
    <p:sldId id="320" r:id="rId18"/>
    <p:sldId id="364" r:id="rId19"/>
    <p:sldId id="357" r:id="rId20"/>
    <p:sldId id="367" r:id="rId21"/>
    <p:sldId id="321" r:id="rId22"/>
    <p:sldId id="379" r:id="rId23"/>
    <p:sldId id="365" r:id="rId24"/>
    <p:sldId id="366" r:id="rId25"/>
    <p:sldId id="322" r:id="rId26"/>
    <p:sldId id="361" r:id="rId27"/>
    <p:sldId id="368" r:id="rId28"/>
    <p:sldId id="323" r:id="rId29"/>
    <p:sldId id="324" r:id="rId30"/>
    <p:sldId id="369" r:id="rId31"/>
    <p:sldId id="348" r:id="rId32"/>
    <p:sldId id="359" r:id="rId33"/>
    <p:sldId id="370" r:id="rId34"/>
    <p:sldId id="371" r:id="rId35"/>
    <p:sldId id="352" r:id="rId36"/>
    <p:sldId id="372" r:id="rId37"/>
    <p:sldId id="326" r:id="rId38"/>
    <p:sldId id="377" r:id="rId39"/>
    <p:sldId id="375" r:id="rId40"/>
    <p:sldId id="327" r:id="rId41"/>
    <p:sldId id="376" r:id="rId42"/>
    <p:sldId id="378" r:id="rId43"/>
    <p:sldId id="373" r:id="rId44"/>
  </p:sldIdLst>
  <p:sldSz cx="12192000" cy="6858000"/>
  <p:notesSz cx="701675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432" userDrawn="1">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965" autoAdjust="0"/>
  </p:normalViewPr>
  <p:slideViewPr>
    <p:cSldViewPr snapToGrid="0" showGuides="1">
      <p:cViewPr varScale="1">
        <p:scale>
          <a:sx n="87" d="100"/>
          <a:sy n="87" d="100"/>
        </p:scale>
        <p:origin x="102" y="258"/>
      </p:cViewPr>
      <p:guideLst>
        <p:guide orient="horz" pos="2424"/>
        <p:guide pos="432"/>
      </p:guideLst>
    </p:cSldViewPr>
  </p:slideViewPr>
  <p:notesTextViewPr>
    <p:cViewPr>
      <p:scale>
        <a:sx n="1" d="1"/>
        <a:sy n="1" d="1"/>
      </p:scale>
      <p:origin x="0" y="0"/>
    </p:cViewPr>
  </p:notesTextViewPr>
  <p:notesViewPr>
    <p:cSldViewPr snapToGrid="0" showGuides="1">
      <p:cViewPr varScale="1">
        <p:scale>
          <a:sx n="83" d="100"/>
          <a:sy n="83" d="100"/>
        </p:scale>
        <p:origin x="2958" y="90"/>
      </p:cViewPr>
      <p:guideLst>
        <p:guide orient="horz" pos="2932"/>
        <p:guide pos="221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0592" cy="467072"/>
          </a:xfrm>
          <a:prstGeom prst="rect">
            <a:avLst/>
          </a:prstGeom>
        </p:spPr>
        <p:txBody>
          <a:bodyPr vert="horz" lIns="93287" tIns="46644" rIns="93287" bIns="46644" rtlCol="0"/>
          <a:lstStyle>
            <a:lvl1pPr algn="l">
              <a:defRPr sz="1200"/>
            </a:lvl1pPr>
          </a:lstStyle>
          <a:p>
            <a:endParaRPr lang="en-US"/>
          </a:p>
        </p:txBody>
      </p:sp>
      <p:sp>
        <p:nvSpPr>
          <p:cNvPr id="3" name="Date Placeholder 2"/>
          <p:cNvSpPr>
            <a:spLocks noGrp="1"/>
          </p:cNvSpPr>
          <p:nvPr>
            <p:ph type="dt" idx="1"/>
          </p:nvPr>
        </p:nvSpPr>
        <p:spPr>
          <a:xfrm>
            <a:off x="3974534" y="0"/>
            <a:ext cx="3040592" cy="467072"/>
          </a:xfrm>
          <a:prstGeom prst="rect">
            <a:avLst/>
          </a:prstGeom>
        </p:spPr>
        <p:txBody>
          <a:bodyPr vert="horz" lIns="93287" tIns="46644" rIns="93287" bIns="46644" rtlCol="0"/>
          <a:lstStyle>
            <a:lvl1pPr algn="r">
              <a:defRPr sz="1200"/>
            </a:lvl1pPr>
          </a:lstStyle>
          <a:p>
            <a:fld id="{12054D22-7DC6-4818-8DE5-E280DFD5FB49}" type="datetimeFigureOut">
              <a:rPr lang="en-US" smtClean="0"/>
              <a:t>5/14/2022</a:t>
            </a:fld>
            <a:endParaRPr lang="en-US"/>
          </a:p>
        </p:txBody>
      </p:sp>
      <p:sp>
        <p:nvSpPr>
          <p:cNvPr id="4" name="Slide Image Placeholder 3"/>
          <p:cNvSpPr>
            <a:spLocks noGrp="1" noRot="1" noChangeAspect="1"/>
          </p:cNvSpPr>
          <p:nvPr>
            <p:ph type="sldImg" idx="2"/>
          </p:nvPr>
        </p:nvSpPr>
        <p:spPr>
          <a:xfrm>
            <a:off x="715963" y="1163638"/>
            <a:ext cx="5584825" cy="3141662"/>
          </a:xfrm>
          <a:prstGeom prst="rect">
            <a:avLst/>
          </a:prstGeom>
          <a:noFill/>
          <a:ln w="12700">
            <a:solidFill>
              <a:prstClr val="black"/>
            </a:solidFill>
          </a:ln>
        </p:spPr>
        <p:txBody>
          <a:bodyPr vert="horz" lIns="93287" tIns="46644" rIns="93287" bIns="46644" rtlCol="0" anchor="ctr"/>
          <a:lstStyle/>
          <a:p>
            <a:endParaRPr lang="en-US"/>
          </a:p>
        </p:txBody>
      </p:sp>
      <p:sp>
        <p:nvSpPr>
          <p:cNvPr id="5" name="Notes Placeholder 4"/>
          <p:cNvSpPr>
            <a:spLocks noGrp="1"/>
          </p:cNvSpPr>
          <p:nvPr>
            <p:ph type="body" sz="quarter" idx="3"/>
          </p:nvPr>
        </p:nvSpPr>
        <p:spPr>
          <a:xfrm>
            <a:off x="701675" y="4480004"/>
            <a:ext cx="5613400" cy="3665458"/>
          </a:xfrm>
          <a:prstGeom prst="rect">
            <a:avLst/>
          </a:prstGeom>
        </p:spPr>
        <p:txBody>
          <a:bodyPr vert="horz" lIns="93287" tIns="46644" rIns="93287" bIns="466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0592" cy="467071"/>
          </a:xfrm>
          <a:prstGeom prst="rect">
            <a:avLst/>
          </a:prstGeom>
        </p:spPr>
        <p:txBody>
          <a:bodyPr vert="horz" lIns="93287" tIns="46644" rIns="93287" bIns="46644" rtlCol="0" anchor="b"/>
          <a:lstStyle>
            <a:lvl1pPr algn="l">
              <a:defRPr sz="1200"/>
            </a:lvl1pPr>
          </a:lstStyle>
          <a:p>
            <a:endParaRPr lang="en-US"/>
          </a:p>
        </p:txBody>
      </p:sp>
      <p:sp>
        <p:nvSpPr>
          <p:cNvPr id="7" name="Slide Number Placeholder 6"/>
          <p:cNvSpPr>
            <a:spLocks noGrp="1"/>
          </p:cNvSpPr>
          <p:nvPr>
            <p:ph type="sldNum" sz="quarter" idx="5"/>
          </p:nvPr>
        </p:nvSpPr>
        <p:spPr>
          <a:xfrm>
            <a:off x="3974534" y="8842030"/>
            <a:ext cx="3040592" cy="467071"/>
          </a:xfrm>
          <a:prstGeom prst="rect">
            <a:avLst/>
          </a:prstGeom>
        </p:spPr>
        <p:txBody>
          <a:bodyPr vert="horz" lIns="93287" tIns="46644" rIns="93287" bIns="46644" rtlCol="0" anchor="b"/>
          <a:lstStyle>
            <a:lvl1pPr algn="r">
              <a:defRPr sz="1200"/>
            </a:lvl1pPr>
          </a:lstStyle>
          <a:p>
            <a:fld id="{4573CD83-9A02-4825-93C1-7C2EF9CD9900}" type="slidenum">
              <a:rPr lang="en-US" smtClean="0"/>
              <a:t>‹#›</a:t>
            </a:fld>
            <a:endParaRPr lang="en-US"/>
          </a:p>
        </p:txBody>
      </p:sp>
    </p:spTree>
    <p:extLst>
      <p:ext uri="{BB962C8B-B14F-4D97-AF65-F5344CB8AC3E}">
        <p14:creationId xmlns:p14="http://schemas.microsoft.com/office/powerpoint/2010/main" val="3699246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Prepared for a MERG ARDUINO-SIG presentation on May 17 2022.</a:t>
            </a:r>
          </a:p>
        </p:txBody>
      </p:sp>
      <p:sp>
        <p:nvSpPr>
          <p:cNvPr id="4" name="Slide Number Placeholder 3"/>
          <p:cNvSpPr>
            <a:spLocks noGrp="1"/>
          </p:cNvSpPr>
          <p:nvPr>
            <p:ph type="sldNum" sz="quarter" idx="5"/>
          </p:nvPr>
        </p:nvSpPr>
        <p:spPr/>
        <p:txBody>
          <a:bodyPr/>
          <a:lstStyle/>
          <a:p>
            <a:fld id="{4573CD83-9A02-4825-93C1-7C2EF9CD9900}" type="slidenum">
              <a:rPr lang="en-US" smtClean="0"/>
              <a:t>1</a:t>
            </a:fld>
            <a:endParaRPr lang="en-US" dirty="0"/>
          </a:p>
        </p:txBody>
      </p:sp>
    </p:spTree>
    <p:extLst>
      <p:ext uri="{BB962C8B-B14F-4D97-AF65-F5344CB8AC3E}">
        <p14:creationId xmlns:p14="http://schemas.microsoft.com/office/powerpoint/2010/main" val="562962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PWM</a:t>
            </a:r>
          </a:p>
        </p:txBody>
      </p:sp>
      <p:sp>
        <p:nvSpPr>
          <p:cNvPr id="4" name="Slide Number Placeholder 3"/>
          <p:cNvSpPr>
            <a:spLocks noGrp="1"/>
          </p:cNvSpPr>
          <p:nvPr>
            <p:ph type="sldNum" sz="quarter" idx="5"/>
          </p:nvPr>
        </p:nvSpPr>
        <p:spPr/>
        <p:txBody>
          <a:bodyPr/>
          <a:lstStyle/>
          <a:p>
            <a:fld id="{4573CD83-9A02-4825-93C1-7C2EF9CD9900}" type="slidenum">
              <a:rPr lang="en-US" smtClean="0"/>
              <a:t>10</a:t>
            </a:fld>
            <a:endParaRPr lang="en-US"/>
          </a:p>
        </p:txBody>
      </p:sp>
    </p:spTree>
    <p:extLst>
      <p:ext uri="{BB962C8B-B14F-4D97-AF65-F5344CB8AC3E}">
        <p14:creationId xmlns:p14="http://schemas.microsoft.com/office/powerpoint/2010/main" val="961114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Communications. Note that for standalone applications running on a single Arduino these pins can be used as conventional I/O</a:t>
            </a:r>
          </a:p>
        </p:txBody>
      </p:sp>
      <p:sp>
        <p:nvSpPr>
          <p:cNvPr id="4" name="Slide Number Placeholder 3"/>
          <p:cNvSpPr>
            <a:spLocks noGrp="1"/>
          </p:cNvSpPr>
          <p:nvPr>
            <p:ph type="sldNum" sz="quarter" idx="5"/>
          </p:nvPr>
        </p:nvSpPr>
        <p:spPr/>
        <p:txBody>
          <a:bodyPr/>
          <a:lstStyle/>
          <a:p>
            <a:fld id="{4573CD83-9A02-4825-93C1-7C2EF9CD9900}" type="slidenum">
              <a:rPr lang="en-US" smtClean="0"/>
              <a:t>11</a:t>
            </a:fld>
            <a:endParaRPr lang="en-US"/>
          </a:p>
        </p:txBody>
      </p:sp>
    </p:spTree>
    <p:extLst>
      <p:ext uri="{BB962C8B-B14F-4D97-AF65-F5344CB8AC3E}">
        <p14:creationId xmlns:p14="http://schemas.microsoft.com/office/powerpoint/2010/main" val="63521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down – Ports and Interrupts</a:t>
            </a:r>
          </a:p>
        </p:txBody>
      </p:sp>
      <p:sp>
        <p:nvSpPr>
          <p:cNvPr id="4" name="Slide Number Placeholder 3"/>
          <p:cNvSpPr>
            <a:spLocks noGrp="1"/>
          </p:cNvSpPr>
          <p:nvPr>
            <p:ph type="sldNum" sz="quarter" idx="5"/>
          </p:nvPr>
        </p:nvSpPr>
        <p:spPr/>
        <p:txBody>
          <a:bodyPr/>
          <a:lstStyle/>
          <a:p>
            <a:fld id="{4573CD83-9A02-4825-93C1-7C2EF9CD9900}" type="slidenum">
              <a:rPr lang="en-US" smtClean="0"/>
              <a:t>12</a:t>
            </a:fld>
            <a:endParaRPr lang="en-US"/>
          </a:p>
        </p:txBody>
      </p:sp>
    </p:spTree>
    <p:extLst>
      <p:ext uri="{BB962C8B-B14F-4D97-AF65-F5344CB8AC3E}">
        <p14:creationId xmlns:p14="http://schemas.microsoft.com/office/powerpoint/2010/main" val="2983371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Devices</a:t>
            </a:r>
          </a:p>
        </p:txBody>
      </p:sp>
      <p:sp>
        <p:nvSpPr>
          <p:cNvPr id="4" name="Slide Number Placeholder 3"/>
          <p:cNvSpPr>
            <a:spLocks noGrp="1"/>
          </p:cNvSpPr>
          <p:nvPr>
            <p:ph type="sldNum" sz="quarter" idx="5"/>
          </p:nvPr>
        </p:nvSpPr>
        <p:spPr/>
        <p:txBody>
          <a:bodyPr/>
          <a:lstStyle/>
          <a:p>
            <a:fld id="{4573CD83-9A02-4825-93C1-7C2EF9CD9900}" type="slidenum">
              <a:rPr lang="en-US" smtClean="0"/>
              <a:t>13</a:t>
            </a:fld>
            <a:endParaRPr lang="en-US"/>
          </a:p>
        </p:txBody>
      </p:sp>
    </p:spTree>
    <p:extLst>
      <p:ext uri="{BB962C8B-B14F-4D97-AF65-F5344CB8AC3E}">
        <p14:creationId xmlns:p14="http://schemas.microsoft.com/office/powerpoint/2010/main" val="3827896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diagram on electrical contacts.</a:t>
            </a:r>
          </a:p>
          <a:p>
            <a:r>
              <a:rPr lang="en-US" dirty="0"/>
              <a:t>This diagram applies to a switch where our finger moves the contact over</a:t>
            </a:r>
          </a:p>
          <a:p>
            <a:r>
              <a:rPr lang="en-US" dirty="0"/>
              <a:t>Also applies to a relay – where an electromagnet moves the contact over.</a:t>
            </a:r>
          </a:p>
          <a:p>
            <a:endParaRPr lang="en-US" dirty="0"/>
          </a:p>
          <a:p>
            <a:r>
              <a:rPr lang="en-US" dirty="0"/>
              <a:t>Other common arrangements include DPDT   (two independent common terminals, each feeding two output terminals .. Changeover of both happens at same time.)</a:t>
            </a:r>
          </a:p>
          <a:p>
            <a:endParaRPr lang="en-US" dirty="0"/>
          </a:p>
          <a:p>
            <a:r>
              <a:rPr lang="en-US" dirty="0"/>
              <a:t>4PDT comes up from time to time – for switching a DCC programming track.</a:t>
            </a:r>
          </a:p>
        </p:txBody>
      </p:sp>
      <p:sp>
        <p:nvSpPr>
          <p:cNvPr id="4" name="Slide Number Placeholder 3"/>
          <p:cNvSpPr>
            <a:spLocks noGrp="1"/>
          </p:cNvSpPr>
          <p:nvPr>
            <p:ph type="sldNum" sz="quarter" idx="5"/>
          </p:nvPr>
        </p:nvSpPr>
        <p:spPr/>
        <p:txBody>
          <a:bodyPr/>
          <a:lstStyle/>
          <a:p>
            <a:fld id="{4573CD83-9A02-4825-93C1-7C2EF9CD9900}" type="slidenum">
              <a:rPr lang="en-US" smtClean="0"/>
              <a:t>14</a:t>
            </a:fld>
            <a:endParaRPr lang="en-US"/>
          </a:p>
        </p:txBody>
      </p:sp>
    </p:spTree>
    <p:extLst>
      <p:ext uri="{BB962C8B-B14F-4D97-AF65-F5344CB8AC3E}">
        <p14:creationId xmlns:p14="http://schemas.microsoft.com/office/powerpoint/2010/main" val="1589115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15</a:t>
            </a:fld>
            <a:endParaRPr lang="en-US"/>
          </a:p>
        </p:txBody>
      </p:sp>
    </p:spTree>
    <p:extLst>
      <p:ext uri="{BB962C8B-B14F-4D97-AF65-F5344CB8AC3E}">
        <p14:creationId xmlns:p14="http://schemas.microsoft.com/office/powerpoint/2010/main" val="1938451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16</a:t>
            </a:fld>
            <a:endParaRPr lang="en-US"/>
          </a:p>
        </p:txBody>
      </p:sp>
    </p:spTree>
    <p:extLst>
      <p:ext uri="{BB962C8B-B14F-4D97-AF65-F5344CB8AC3E}">
        <p14:creationId xmlns:p14="http://schemas.microsoft.com/office/powerpoint/2010/main" val="2233735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demonstration layout uses two sets of three LDR’s.</a:t>
            </a:r>
          </a:p>
          <a:p>
            <a:endParaRPr lang="en-US" dirty="0"/>
          </a:p>
          <a:p>
            <a:r>
              <a:rPr lang="en-US" dirty="0"/>
              <a:t>Each set of three is smoothed, then averaged. If any single value differs from the average it’s digital value is triggered. Before acting on those digitals I also used debounce logic.</a:t>
            </a:r>
          </a:p>
          <a:p>
            <a:endParaRPr lang="en-US" dirty="0"/>
          </a:p>
          <a:p>
            <a:r>
              <a:rPr lang="en-US" dirty="0"/>
              <a:t>Ran flawlessly over a two day show triggering sound effects and also a mimic panel.</a:t>
            </a:r>
          </a:p>
        </p:txBody>
      </p:sp>
      <p:sp>
        <p:nvSpPr>
          <p:cNvPr id="4" name="Slide Number Placeholder 3"/>
          <p:cNvSpPr>
            <a:spLocks noGrp="1"/>
          </p:cNvSpPr>
          <p:nvPr>
            <p:ph type="sldNum" sz="quarter" idx="5"/>
          </p:nvPr>
        </p:nvSpPr>
        <p:spPr/>
        <p:txBody>
          <a:bodyPr/>
          <a:lstStyle/>
          <a:p>
            <a:fld id="{4573CD83-9A02-4825-93C1-7C2EF9CD9900}" type="slidenum">
              <a:rPr lang="en-US" smtClean="0"/>
              <a:t>17</a:t>
            </a:fld>
            <a:endParaRPr lang="en-US"/>
          </a:p>
        </p:txBody>
      </p:sp>
    </p:spTree>
    <p:extLst>
      <p:ext uri="{BB962C8B-B14F-4D97-AF65-F5344CB8AC3E}">
        <p14:creationId xmlns:p14="http://schemas.microsoft.com/office/powerpoint/2010/main" val="1738908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18</a:t>
            </a:fld>
            <a:endParaRPr lang="en-US"/>
          </a:p>
        </p:txBody>
      </p:sp>
    </p:spTree>
    <p:extLst>
      <p:ext uri="{BB962C8B-B14F-4D97-AF65-F5344CB8AC3E}">
        <p14:creationId xmlns:p14="http://schemas.microsoft.com/office/powerpoint/2010/main" val="28006276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19</a:t>
            </a:fld>
            <a:endParaRPr lang="en-US"/>
          </a:p>
        </p:txBody>
      </p:sp>
    </p:spTree>
    <p:extLst>
      <p:ext uri="{BB962C8B-B14F-4D97-AF65-F5344CB8AC3E}">
        <p14:creationId xmlns:p14="http://schemas.microsoft.com/office/powerpoint/2010/main" val="1335960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overview of Arduino I/O hardware and various sensors or actuators.</a:t>
            </a:r>
          </a:p>
          <a:p>
            <a:r>
              <a:rPr lang="en-US" dirty="0"/>
              <a:t>It covers typical usage cases and also pros and cons of the various types.</a:t>
            </a:r>
          </a:p>
          <a:p>
            <a:r>
              <a:rPr lang="en-US" dirty="0"/>
              <a:t>As a ‘Compendium’ it does not go deep on any one subject but it should serve as an excellent overview of what is out there and give guidance where an Arduino user may want to dig deeper.</a:t>
            </a:r>
          </a:p>
          <a:p>
            <a:endParaRPr lang="en-US" dirty="0"/>
          </a:p>
        </p:txBody>
      </p:sp>
      <p:sp>
        <p:nvSpPr>
          <p:cNvPr id="4" name="Slide Number Placeholder 3"/>
          <p:cNvSpPr>
            <a:spLocks noGrp="1"/>
          </p:cNvSpPr>
          <p:nvPr>
            <p:ph type="sldNum" sz="quarter" idx="5"/>
          </p:nvPr>
        </p:nvSpPr>
        <p:spPr/>
        <p:txBody>
          <a:bodyPr/>
          <a:lstStyle/>
          <a:p>
            <a:fld id="{4573CD83-9A02-4825-93C1-7C2EF9CD9900}" type="slidenum">
              <a:rPr lang="en-US" smtClean="0"/>
              <a:t>2</a:t>
            </a:fld>
            <a:endParaRPr lang="en-US"/>
          </a:p>
        </p:txBody>
      </p:sp>
    </p:spTree>
    <p:extLst>
      <p:ext uri="{BB962C8B-B14F-4D97-AF65-F5344CB8AC3E}">
        <p14:creationId xmlns:p14="http://schemas.microsoft.com/office/powerpoint/2010/main" val="327685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20</a:t>
            </a:fld>
            <a:endParaRPr lang="en-US"/>
          </a:p>
        </p:txBody>
      </p:sp>
    </p:spTree>
    <p:extLst>
      <p:ext uri="{BB962C8B-B14F-4D97-AF65-F5344CB8AC3E}">
        <p14:creationId xmlns:p14="http://schemas.microsoft.com/office/powerpoint/2010/main" val="27277511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21</a:t>
            </a:fld>
            <a:endParaRPr lang="en-US"/>
          </a:p>
        </p:txBody>
      </p:sp>
    </p:spTree>
    <p:extLst>
      <p:ext uri="{BB962C8B-B14F-4D97-AF65-F5344CB8AC3E}">
        <p14:creationId xmlns:p14="http://schemas.microsoft.com/office/powerpoint/2010/main" val="8645025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22</a:t>
            </a:fld>
            <a:endParaRPr lang="en-US"/>
          </a:p>
        </p:txBody>
      </p:sp>
    </p:spTree>
    <p:extLst>
      <p:ext uri="{BB962C8B-B14F-4D97-AF65-F5344CB8AC3E}">
        <p14:creationId xmlns:p14="http://schemas.microsoft.com/office/powerpoint/2010/main" val="1348732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23</a:t>
            </a:fld>
            <a:endParaRPr lang="en-US"/>
          </a:p>
        </p:txBody>
      </p:sp>
    </p:spTree>
    <p:extLst>
      <p:ext uri="{BB962C8B-B14F-4D97-AF65-F5344CB8AC3E}">
        <p14:creationId xmlns:p14="http://schemas.microsoft.com/office/powerpoint/2010/main" val="12171233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24</a:t>
            </a:fld>
            <a:endParaRPr lang="en-US"/>
          </a:p>
        </p:txBody>
      </p:sp>
    </p:spTree>
    <p:extLst>
      <p:ext uri="{BB962C8B-B14F-4D97-AF65-F5344CB8AC3E}">
        <p14:creationId xmlns:p14="http://schemas.microsoft.com/office/powerpoint/2010/main" val="11839256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25</a:t>
            </a:fld>
            <a:endParaRPr lang="en-US"/>
          </a:p>
        </p:txBody>
      </p:sp>
    </p:spTree>
    <p:extLst>
      <p:ext uri="{BB962C8B-B14F-4D97-AF65-F5344CB8AC3E}">
        <p14:creationId xmlns:p14="http://schemas.microsoft.com/office/powerpoint/2010/main" val="24645021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26</a:t>
            </a:fld>
            <a:endParaRPr lang="en-US"/>
          </a:p>
        </p:txBody>
      </p:sp>
    </p:spTree>
    <p:extLst>
      <p:ext uri="{BB962C8B-B14F-4D97-AF65-F5344CB8AC3E}">
        <p14:creationId xmlns:p14="http://schemas.microsoft.com/office/powerpoint/2010/main" val="5158190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73CD83-9A02-4825-93C1-7C2EF9CD9900}" type="slidenum">
              <a:rPr lang="en-US" smtClean="0"/>
              <a:t>27</a:t>
            </a:fld>
            <a:endParaRPr lang="en-US"/>
          </a:p>
        </p:txBody>
      </p:sp>
    </p:spTree>
    <p:extLst>
      <p:ext uri="{BB962C8B-B14F-4D97-AF65-F5344CB8AC3E}">
        <p14:creationId xmlns:p14="http://schemas.microsoft.com/office/powerpoint/2010/main" val="17316225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73CD83-9A02-4825-93C1-7C2EF9CD9900}" type="slidenum">
              <a:rPr lang="en-US" smtClean="0"/>
              <a:t>29</a:t>
            </a:fld>
            <a:endParaRPr lang="en-US"/>
          </a:p>
        </p:txBody>
      </p:sp>
    </p:spTree>
    <p:extLst>
      <p:ext uri="{BB962C8B-B14F-4D97-AF65-F5344CB8AC3E}">
        <p14:creationId xmlns:p14="http://schemas.microsoft.com/office/powerpoint/2010/main" val="4137697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 terminology. Re sad face – The only person who never made a mistake – never did anything.</a:t>
            </a:r>
          </a:p>
        </p:txBody>
      </p:sp>
      <p:sp>
        <p:nvSpPr>
          <p:cNvPr id="4" name="Slide Number Placeholder 3"/>
          <p:cNvSpPr>
            <a:spLocks noGrp="1"/>
          </p:cNvSpPr>
          <p:nvPr>
            <p:ph type="sldNum" sz="quarter" idx="5"/>
          </p:nvPr>
        </p:nvSpPr>
        <p:spPr/>
        <p:txBody>
          <a:bodyPr/>
          <a:lstStyle/>
          <a:p>
            <a:fld id="{4573CD83-9A02-4825-93C1-7C2EF9CD9900}" type="slidenum">
              <a:rPr lang="en-US" smtClean="0"/>
              <a:t>3</a:t>
            </a:fld>
            <a:endParaRPr lang="en-US"/>
          </a:p>
        </p:txBody>
      </p:sp>
    </p:spTree>
    <p:extLst>
      <p:ext uri="{BB962C8B-B14F-4D97-AF65-F5344CB8AC3E}">
        <p14:creationId xmlns:p14="http://schemas.microsoft.com/office/powerpoint/2010/main" val="1623043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overview of 3 types of Arduino. </a:t>
            </a:r>
          </a:p>
          <a:p>
            <a:r>
              <a:rPr lang="en-US" dirty="0"/>
              <a:t>Note there are many more than what is shown.</a:t>
            </a:r>
          </a:p>
        </p:txBody>
      </p:sp>
      <p:sp>
        <p:nvSpPr>
          <p:cNvPr id="4" name="Slide Number Placeholder 3"/>
          <p:cNvSpPr>
            <a:spLocks noGrp="1"/>
          </p:cNvSpPr>
          <p:nvPr>
            <p:ph type="sldNum" sz="quarter" idx="5"/>
          </p:nvPr>
        </p:nvSpPr>
        <p:spPr/>
        <p:txBody>
          <a:bodyPr/>
          <a:lstStyle/>
          <a:p>
            <a:fld id="{4573CD83-9A02-4825-93C1-7C2EF9CD9900}" type="slidenum">
              <a:rPr lang="en-US" smtClean="0"/>
              <a:t>4</a:t>
            </a:fld>
            <a:endParaRPr lang="en-US"/>
          </a:p>
        </p:txBody>
      </p:sp>
    </p:spTree>
    <p:extLst>
      <p:ext uri="{BB962C8B-B14F-4D97-AF65-F5344CB8AC3E}">
        <p14:creationId xmlns:p14="http://schemas.microsoft.com/office/powerpoint/2010/main" val="95775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message here – NANO is a very capable platform in a very small package.</a:t>
            </a:r>
          </a:p>
          <a:p>
            <a:endParaRPr lang="en-US" dirty="0"/>
          </a:p>
        </p:txBody>
      </p:sp>
      <p:sp>
        <p:nvSpPr>
          <p:cNvPr id="4" name="Slide Number Placeholder 3"/>
          <p:cNvSpPr>
            <a:spLocks noGrp="1"/>
          </p:cNvSpPr>
          <p:nvPr>
            <p:ph type="sldNum" sz="quarter" idx="5"/>
          </p:nvPr>
        </p:nvSpPr>
        <p:spPr/>
        <p:txBody>
          <a:bodyPr/>
          <a:lstStyle/>
          <a:p>
            <a:fld id="{4573CD83-9A02-4825-93C1-7C2EF9CD9900}" type="slidenum">
              <a:rPr lang="en-US" smtClean="0"/>
              <a:t>5</a:t>
            </a:fld>
            <a:endParaRPr lang="en-US"/>
          </a:p>
        </p:txBody>
      </p:sp>
    </p:spTree>
    <p:extLst>
      <p:ext uri="{BB962C8B-B14F-4D97-AF65-F5344CB8AC3E}">
        <p14:creationId xmlns:p14="http://schemas.microsoft.com/office/powerpoint/2010/main" val="200821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level pinout diagram. </a:t>
            </a:r>
          </a:p>
          <a:p>
            <a:r>
              <a:rPr lang="en-US" dirty="0"/>
              <a:t>We will go into more detail on the pin groupings shortly.</a:t>
            </a:r>
          </a:p>
        </p:txBody>
      </p:sp>
      <p:sp>
        <p:nvSpPr>
          <p:cNvPr id="4" name="Slide Number Placeholder 3"/>
          <p:cNvSpPr>
            <a:spLocks noGrp="1"/>
          </p:cNvSpPr>
          <p:nvPr>
            <p:ph type="sldNum" sz="quarter" idx="5"/>
          </p:nvPr>
        </p:nvSpPr>
        <p:spPr/>
        <p:txBody>
          <a:bodyPr/>
          <a:lstStyle/>
          <a:p>
            <a:fld id="{4573CD83-9A02-4825-93C1-7C2EF9CD9900}" type="slidenum">
              <a:rPr lang="en-US" smtClean="0"/>
              <a:t>6</a:t>
            </a:fld>
            <a:endParaRPr lang="en-US"/>
          </a:p>
        </p:txBody>
      </p:sp>
    </p:spTree>
    <p:extLst>
      <p:ext uri="{BB962C8B-B14F-4D97-AF65-F5344CB8AC3E}">
        <p14:creationId xmlns:p14="http://schemas.microsoft.com/office/powerpoint/2010/main" val="1035774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 and Ground pins.</a:t>
            </a:r>
          </a:p>
        </p:txBody>
      </p:sp>
      <p:sp>
        <p:nvSpPr>
          <p:cNvPr id="4" name="Slide Number Placeholder 3"/>
          <p:cNvSpPr>
            <a:spLocks noGrp="1"/>
          </p:cNvSpPr>
          <p:nvPr>
            <p:ph type="sldNum" sz="quarter" idx="5"/>
          </p:nvPr>
        </p:nvSpPr>
        <p:spPr/>
        <p:txBody>
          <a:bodyPr/>
          <a:lstStyle/>
          <a:p>
            <a:fld id="{4573CD83-9A02-4825-93C1-7C2EF9CD9900}" type="slidenum">
              <a:rPr lang="en-US" smtClean="0"/>
              <a:t>7</a:t>
            </a:fld>
            <a:endParaRPr lang="en-US"/>
          </a:p>
        </p:txBody>
      </p:sp>
    </p:spTree>
    <p:extLst>
      <p:ext uri="{BB962C8B-B14F-4D97-AF65-F5344CB8AC3E}">
        <p14:creationId xmlns:p14="http://schemas.microsoft.com/office/powerpoint/2010/main" val="1765777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Digitals</a:t>
            </a:r>
          </a:p>
        </p:txBody>
      </p:sp>
      <p:sp>
        <p:nvSpPr>
          <p:cNvPr id="4" name="Slide Number Placeholder 3"/>
          <p:cNvSpPr>
            <a:spLocks noGrp="1"/>
          </p:cNvSpPr>
          <p:nvPr>
            <p:ph type="sldNum" sz="quarter" idx="5"/>
          </p:nvPr>
        </p:nvSpPr>
        <p:spPr/>
        <p:txBody>
          <a:bodyPr/>
          <a:lstStyle/>
          <a:p>
            <a:fld id="{4573CD83-9A02-4825-93C1-7C2EF9CD9900}" type="slidenum">
              <a:rPr lang="en-US" smtClean="0"/>
              <a:t>8</a:t>
            </a:fld>
            <a:endParaRPr lang="en-US"/>
          </a:p>
        </p:txBody>
      </p:sp>
    </p:spTree>
    <p:extLst>
      <p:ext uri="{BB962C8B-B14F-4D97-AF65-F5344CB8AC3E}">
        <p14:creationId xmlns:p14="http://schemas.microsoft.com/office/powerpoint/2010/main" val="321201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Analog Inputs</a:t>
            </a:r>
          </a:p>
        </p:txBody>
      </p:sp>
      <p:sp>
        <p:nvSpPr>
          <p:cNvPr id="4" name="Slide Number Placeholder 3"/>
          <p:cNvSpPr>
            <a:spLocks noGrp="1"/>
          </p:cNvSpPr>
          <p:nvPr>
            <p:ph type="sldNum" sz="quarter" idx="5"/>
          </p:nvPr>
        </p:nvSpPr>
        <p:spPr/>
        <p:txBody>
          <a:bodyPr/>
          <a:lstStyle/>
          <a:p>
            <a:fld id="{4573CD83-9A02-4825-93C1-7C2EF9CD9900}" type="slidenum">
              <a:rPr lang="en-US" smtClean="0"/>
              <a:t>9</a:t>
            </a:fld>
            <a:endParaRPr lang="en-US"/>
          </a:p>
        </p:txBody>
      </p:sp>
    </p:spTree>
    <p:extLst>
      <p:ext uri="{BB962C8B-B14F-4D97-AF65-F5344CB8AC3E}">
        <p14:creationId xmlns:p14="http://schemas.microsoft.com/office/powerpoint/2010/main" val="1950565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F4D5-5009-4876-AAD9-2C10DDDBE8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503CBA-199B-407E-9D6B-2226A9C708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757DD4-6442-442E-AE63-1C394D69808F}"/>
              </a:ext>
            </a:extLst>
          </p:cNvPr>
          <p:cNvSpPr>
            <a:spLocks noGrp="1"/>
          </p:cNvSpPr>
          <p:nvPr>
            <p:ph type="dt" sz="half" idx="10"/>
          </p:nvPr>
        </p:nvSpPr>
        <p:spPr/>
        <p:txBody>
          <a:bodyPr/>
          <a:lstStyle/>
          <a:p>
            <a:fld id="{12D35354-3C70-45FE-A7BC-FEBCE88C825A}" type="datetime8">
              <a:rPr lang="en-US" smtClean="0"/>
              <a:t>5/14/2022 8:36 AM</a:t>
            </a:fld>
            <a:endParaRPr lang="en-US"/>
          </a:p>
        </p:txBody>
      </p:sp>
      <p:sp>
        <p:nvSpPr>
          <p:cNvPr id="5" name="Footer Placeholder 4">
            <a:extLst>
              <a:ext uri="{FF2B5EF4-FFF2-40B4-BE49-F238E27FC236}">
                <a16:creationId xmlns:a16="http://schemas.microsoft.com/office/drawing/2014/main" id="{C2A5264C-9C03-4024-927C-A917958B77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D37E46-A691-4075-8FB5-0C19E418A40E}"/>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137735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AFC46-E9A4-449C-AF6A-A3D84E9F8E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2BCF4D-1F96-40C7-BE8C-945CA14281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7F4591-6905-4697-9938-7639811A7855}"/>
              </a:ext>
            </a:extLst>
          </p:cNvPr>
          <p:cNvSpPr>
            <a:spLocks noGrp="1"/>
          </p:cNvSpPr>
          <p:nvPr>
            <p:ph type="dt" sz="half" idx="10"/>
          </p:nvPr>
        </p:nvSpPr>
        <p:spPr/>
        <p:txBody>
          <a:bodyPr/>
          <a:lstStyle/>
          <a:p>
            <a:fld id="{DE273977-2B4E-4BD8-8226-CAEE823F3008}" type="datetime8">
              <a:rPr lang="en-US" smtClean="0"/>
              <a:t>5/14/2022 8:36 AM</a:t>
            </a:fld>
            <a:endParaRPr lang="en-US"/>
          </a:p>
        </p:txBody>
      </p:sp>
      <p:sp>
        <p:nvSpPr>
          <p:cNvPr id="5" name="Footer Placeholder 4">
            <a:extLst>
              <a:ext uri="{FF2B5EF4-FFF2-40B4-BE49-F238E27FC236}">
                <a16:creationId xmlns:a16="http://schemas.microsoft.com/office/drawing/2014/main" id="{8EC3C174-4A4E-4DEC-9265-A829A7F03C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EB4B01-F7FE-4450-8B2D-6F26887B1925}"/>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2336191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955487-33DA-459C-84DE-C7799A4323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F852A5-E09B-4B2E-85AE-D9A2FF6FAC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BE32B-59E0-40DD-B39A-C16745066EA5}"/>
              </a:ext>
            </a:extLst>
          </p:cNvPr>
          <p:cNvSpPr>
            <a:spLocks noGrp="1"/>
          </p:cNvSpPr>
          <p:nvPr>
            <p:ph type="dt" sz="half" idx="10"/>
          </p:nvPr>
        </p:nvSpPr>
        <p:spPr/>
        <p:txBody>
          <a:bodyPr/>
          <a:lstStyle/>
          <a:p>
            <a:fld id="{7E2DC526-9E9D-4998-8C50-0541226B08CF}" type="datetime8">
              <a:rPr lang="en-US" smtClean="0"/>
              <a:t>5/14/2022 8:36 AM</a:t>
            </a:fld>
            <a:endParaRPr lang="en-US"/>
          </a:p>
        </p:txBody>
      </p:sp>
      <p:sp>
        <p:nvSpPr>
          <p:cNvPr id="5" name="Footer Placeholder 4">
            <a:extLst>
              <a:ext uri="{FF2B5EF4-FFF2-40B4-BE49-F238E27FC236}">
                <a16:creationId xmlns:a16="http://schemas.microsoft.com/office/drawing/2014/main" id="{1B24AE12-2AEC-4201-8162-2638FBF87A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13AF62-0662-4A94-A10F-D3BB582D28D1}"/>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601406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1B1E1-BFB7-4753-9AC1-3BED99A007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137060-12F5-4E73-A5C7-05FE5F4F20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3ECFFC-2637-4382-B0BB-17165FCDD389}"/>
              </a:ext>
            </a:extLst>
          </p:cNvPr>
          <p:cNvSpPr>
            <a:spLocks noGrp="1"/>
          </p:cNvSpPr>
          <p:nvPr>
            <p:ph type="dt" sz="half" idx="10"/>
          </p:nvPr>
        </p:nvSpPr>
        <p:spPr/>
        <p:txBody>
          <a:bodyPr/>
          <a:lstStyle/>
          <a:p>
            <a:fld id="{956EF2D3-783C-4E62-879C-6E42AA097112}" type="datetime8">
              <a:rPr lang="en-US" smtClean="0"/>
              <a:t>5/14/2022 8:36 AM</a:t>
            </a:fld>
            <a:endParaRPr lang="en-US"/>
          </a:p>
        </p:txBody>
      </p:sp>
      <p:sp>
        <p:nvSpPr>
          <p:cNvPr id="5" name="Footer Placeholder 4">
            <a:extLst>
              <a:ext uri="{FF2B5EF4-FFF2-40B4-BE49-F238E27FC236}">
                <a16:creationId xmlns:a16="http://schemas.microsoft.com/office/drawing/2014/main" id="{5B0B5567-AC0A-4B67-9ABE-63E554CA07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DE35405-E7A6-4C44-B3A3-59742D95C7B9}"/>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272636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7BE4B-DB24-4EF6-AE49-5F4F82BA28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87785A-10BE-41A6-AA3E-2A8E1D664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F5879E-DFB0-442E-B079-7D98E5173EB9}"/>
              </a:ext>
            </a:extLst>
          </p:cNvPr>
          <p:cNvSpPr>
            <a:spLocks noGrp="1"/>
          </p:cNvSpPr>
          <p:nvPr>
            <p:ph type="dt" sz="half" idx="10"/>
          </p:nvPr>
        </p:nvSpPr>
        <p:spPr/>
        <p:txBody>
          <a:bodyPr/>
          <a:lstStyle/>
          <a:p>
            <a:fld id="{CEEB4330-8AFB-48E3-B890-210D056A958B}" type="datetime8">
              <a:rPr lang="en-US" smtClean="0"/>
              <a:t>5/14/2022 8:36 AM</a:t>
            </a:fld>
            <a:endParaRPr lang="en-US"/>
          </a:p>
        </p:txBody>
      </p:sp>
      <p:sp>
        <p:nvSpPr>
          <p:cNvPr id="5" name="Footer Placeholder 4">
            <a:extLst>
              <a:ext uri="{FF2B5EF4-FFF2-40B4-BE49-F238E27FC236}">
                <a16:creationId xmlns:a16="http://schemas.microsoft.com/office/drawing/2014/main" id="{9FBF5F2B-EBA2-47C0-936A-38FFC6C219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D3AB5E-B637-4E62-8648-F235B585941F}"/>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17652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77FC8-3411-4BEF-A648-F0543CBD05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521A21-B61C-42D4-9975-0577CCA90D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FB7F3B-EDB3-4B07-A1CF-B6EC41D3A4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35539B-B7E8-431B-BEE2-F55312A87CB9}"/>
              </a:ext>
            </a:extLst>
          </p:cNvPr>
          <p:cNvSpPr>
            <a:spLocks noGrp="1"/>
          </p:cNvSpPr>
          <p:nvPr>
            <p:ph type="dt" sz="half" idx="10"/>
          </p:nvPr>
        </p:nvSpPr>
        <p:spPr/>
        <p:txBody>
          <a:bodyPr/>
          <a:lstStyle/>
          <a:p>
            <a:fld id="{66E23911-0252-40BE-BBB8-760394743E26}" type="datetime8">
              <a:rPr lang="en-US" smtClean="0"/>
              <a:t>5/14/2022 8:36 AM</a:t>
            </a:fld>
            <a:endParaRPr lang="en-US"/>
          </a:p>
        </p:txBody>
      </p:sp>
      <p:sp>
        <p:nvSpPr>
          <p:cNvPr id="6" name="Footer Placeholder 5">
            <a:extLst>
              <a:ext uri="{FF2B5EF4-FFF2-40B4-BE49-F238E27FC236}">
                <a16:creationId xmlns:a16="http://schemas.microsoft.com/office/drawing/2014/main" id="{79AC6E9E-CF0D-4149-AFCB-14E7B0C1B2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E63CFD-E2F4-40EE-A8A4-F0E1038E61E2}"/>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315548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38BB-158E-4BC3-A320-3EF9687385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50000E-66E8-4DC2-A3F2-A8C691753A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091C56-BC2B-4199-ADC1-F740796BE3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82B905-F5F2-4ED5-924C-FFFA307D3B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D3CD4B-7A3B-4216-8D54-45F4AC3364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486931-AB4A-48DC-BF5E-B510EBB519C0}"/>
              </a:ext>
            </a:extLst>
          </p:cNvPr>
          <p:cNvSpPr>
            <a:spLocks noGrp="1"/>
          </p:cNvSpPr>
          <p:nvPr>
            <p:ph type="dt" sz="half" idx="10"/>
          </p:nvPr>
        </p:nvSpPr>
        <p:spPr/>
        <p:txBody>
          <a:bodyPr/>
          <a:lstStyle/>
          <a:p>
            <a:fld id="{BBB6AC5D-77FB-46F6-9132-21FF30B4912F}" type="datetime8">
              <a:rPr lang="en-US" smtClean="0"/>
              <a:t>5/14/2022 8:36 AM</a:t>
            </a:fld>
            <a:endParaRPr lang="en-US"/>
          </a:p>
        </p:txBody>
      </p:sp>
      <p:sp>
        <p:nvSpPr>
          <p:cNvPr id="8" name="Footer Placeholder 7">
            <a:extLst>
              <a:ext uri="{FF2B5EF4-FFF2-40B4-BE49-F238E27FC236}">
                <a16:creationId xmlns:a16="http://schemas.microsoft.com/office/drawing/2014/main" id="{77F3D332-9178-4471-9999-0E2267E2A1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BCB3B0-FD1A-42E4-A186-D74825786E83}"/>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1198689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0198-82F4-431C-A817-8B08A7FB69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D45165-8A31-4B7D-944E-30092112D100}"/>
              </a:ext>
            </a:extLst>
          </p:cNvPr>
          <p:cNvSpPr>
            <a:spLocks noGrp="1"/>
          </p:cNvSpPr>
          <p:nvPr>
            <p:ph type="dt" sz="half" idx="10"/>
          </p:nvPr>
        </p:nvSpPr>
        <p:spPr/>
        <p:txBody>
          <a:bodyPr/>
          <a:lstStyle/>
          <a:p>
            <a:fld id="{6017FBC6-3D6B-4CF2-A705-4BC9E7D4582C}" type="datetime8">
              <a:rPr lang="en-US" smtClean="0"/>
              <a:t>5/14/2022 8:36 AM</a:t>
            </a:fld>
            <a:endParaRPr lang="en-US"/>
          </a:p>
        </p:txBody>
      </p:sp>
      <p:sp>
        <p:nvSpPr>
          <p:cNvPr id="4" name="Footer Placeholder 3">
            <a:extLst>
              <a:ext uri="{FF2B5EF4-FFF2-40B4-BE49-F238E27FC236}">
                <a16:creationId xmlns:a16="http://schemas.microsoft.com/office/drawing/2014/main" id="{42150565-C745-4D88-B60F-2FDA7F64FB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A06A03-E1D6-4CCC-BCE1-11C2AC609352}"/>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84293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27B0CBE-FBC3-4B2B-A68C-9F71B0B2F23E}"/>
              </a:ext>
            </a:extLst>
          </p:cNvPr>
          <p:cNvSpPr>
            <a:spLocks noGrp="1"/>
          </p:cNvSpPr>
          <p:nvPr>
            <p:ph type="ftr" sz="quarter" idx="11"/>
          </p:nvPr>
        </p:nvSpPr>
        <p:spPr/>
        <p:txBody>
          <a:bodyPr/>
          <a:lstStyle>
            <a:lvl1pPr>
              <a:defRPr b="1">
                <a:solidFill>
                  <a:schemeClr val="accent1">
                    <a:lumMod val="75000"/>
                  </a:schemeClr>
                </a:solidFill>
              </a:defRPr>
            </a:lvl1pPr>
          </a:lstStyle>
          <a:p>
            <a:fld id="{79DCB689-A4F1-46EC-B02E-CF5B5A994A9A}" type="slidenum">
              <a:rPr lang="en-US" smtClean="0"/>
              <a:pPr/>
              <a:t>‹#›</a:t>
            </a:fld>
            <a:endParaRPr lang="en-US" dirty="0"/>
          </a:p>
        </p:txBody>
      </p:sp>
    </p:spTree>
    <p:extLst>
      <p:ext uri="{BB962C8B-B14F-4D97-AF65-F5344CB8AC3E}">
        <p14:creationId xmlns:p14="http://schemas.microsoft.com/office/powerpoint/2010/main" val="644951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B73CF-81A9-4C0B-ADD4-FB5DECB55E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87EE0E-BBDF-4B5C-BCB2-9A67ACAD57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69984F-6027-4A11-BCE2-4D417E262B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A72E7-F4BA-4A49-ABC5-8DD6CC7394F2}"/>
              </a:ext>
            </a:extLst>
          </p:cNvPr>
          <p:cNvSpPr>
            <a:spLocks noGrp="1"/>
          </p:cNvSpPr>
          <p:nvPr>
            <p:ph type="dt" sz="half" idx="10"/>
          </p:nvPr>
        </p:nvSpPr>
        <p:spPr/>
        <p:txBody>
          <a:bodyPr/>
          <a:lstStyle/>
          <a:p>
            <a:fld id="{0D1B1BD9-FAAE-42CF-9C1C-24872CEE05A7}" type="datetime8">
              <a:rPr lang="en-US" smtClean="0"/>
              <a:t>5/14/2022 8:36 AM</a:t>
            </a:fld>
            <a:endParaRPr lang="en-US"/>
          </a:p>
        </p:txBody>
      </p:sp>
      <p:sp>
        <p:nvSpPr>
          <p:cNvPr id="6" name="Footer Placeholder 5">
            <a:extLst>
              <a:ext uri="{FF2B5EF4-FFF2-40B4-BE49-F238E27FC236}">
                <a16:creationId xmlns:a16="http://schemas.microsoft.com/office/drawing/2014/main" id="{1BCD6E46-D981-4B9B-863E-FDA03392C3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8A7B4D-1806-4D99-894E-A01D4BED69D5}"/>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2056022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DCE9-BC95-448B-9017-F8A2CDA648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A79C94-DBA8-4FA2-8212-D43C4135ED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89AB3A-083A-4C53-A291-812A08B032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24E2FA-D2F6-446E-B7AB-F933D6F31F24}"/>
              </a:ext>
            </a:extLst>
          </p:cNvPr>
          <p:cNvSpPr>
            <a:spLocks noGrp="1"/>
          </p:cNvSpPr>
          <p:nvPr>
            <p:ph type="dt" sz="half" idx="10"/>
          </p:nvPr>
        </p:nvSpPr>
        <p:spPr/>
        <p:txBody>
          <a:bodyPr/>
          <a:lstStyle/>
          <a:p>
            <a:fld id="{63B48E98-414D-4169-A026-380BA4A7A23F}" type="datetime8">
              <a:rPr lang="en-US" smtClean="0"/>
              <a:t>5/14/2022 8:36 AM</a:t>
            </a:fld>
            <a:endParaRPr lang="en-US"/>
          </a:p>
        </p:txBody>
      </p:sp>
      <p:sp>
        <p:nvSpPr>
          <p:cNvPr id="6" name="Footer Placeholder 5">
            <a:extLst>
              <a:ext uri="{FF2B5EF4-FFF2-40B4-BE49-F238E27FC236}">
                <a16:creationId xmlns:a16="http://schemas.microsoft.com/office/drawing/2014/main" id="{3AD07D43-B17C-40E3-88C8-C4F31B566E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551F0F-2CFC-41F3-BC33-6D5B2979ACF4}"/>
              </a:ext>
            </a:extLst>
          </p:cNvPr>
          <p:cNvSpPr>
            <a:spLocks noGrp="1"/>
          </p:cNvSpPr>
          <p:nvPr>
            <p:ph type="sldNum" sz="quarter" idx="12"/>
          </p:nvPr>
        </p:nvSpPr>
        <p:spPr/>
        <p:txBody>
          <a:bodyPr/>
          <a:lstStyle/>
          <a:p>
            <a:fld id="{E30A16D6-70FF-4790-8F81-16D3B84F7A59}" type="slidenum">
              <a:rPr lang="en-US" smtClean="0"/>
              <a:t>‹#›</a:t>
            </a:fld>
            <a:endParaRPr lang="en-US"/>
          </a:p>
        </p:txBody>
      </p:sp>
    </p:spTree>
    <p:extLst>
      <p:ext uri="{BB962C8B-B14F-4D97-AF65-F5344CB8AC3E}">
        <p14:creationId xmlns:p14="http://schemas.microsoft.com/office/powerpoint/2010/main" val="1794884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8255E2-F63F-4211-A765-16AB4BC2DB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24A985-6014-4B0C-BC1C-3E0A5670D4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18AF0C-9354-4A02-9BD0-CAD8940D7F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52C73E-D6AD-4984-9C4A-C03CB437FD89}" type="datetime8">
              <a:rPr lang="en-US" smtClean="0"/>
              <a:t>5/14/2022 8:36 AM</a:t>
            </a:fld>
            <a:endParaRPr lang="en-US"/>
          </a:p>
        </p:txBody>
      </p:sp>
      <p:sp>
        <p:nvSpPr>
          <p:cNvPr id="5" name="Footer Placeholder 4">
            <a:extLst>
              <a:ext uri="{FF2B5EF4-FFF2-40B4-BE49-F238E27FC236}">
                <a16:creationId xmlns:a16="http://schemas.microsoft.com/office/drawing/2014/main" id="{93F8B08A-D42E-4AA3-B12F-05798425D5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B68FF4-9C09-4666-939A-773B808996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0A16D6-70FF-4790-8F81-16D3B84F7A59}" type="slidenum">
              <a:rPr lang="en-US" smtClean="0"/>
              <a:t>‹#›</a:t>
            </a:fld>
            <a:endParaRPr lang="en-US"/>
          </a:p>
        </p:txBody>
      </p:sp>
    </p:spTree>
    <p:extLst>
      <p:ext uri="{BB962C8B-B14F-4D97-AF65-F5344CB8AC3E}">
        <p14:creationId xmlns:p14="http://schemas.microsoft.com/office/powerpoint/2010/main" val="3745360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hyperlink" Target="https://www.deviantart.com/mondspeer/art/Just-another-sad-smiley-676225820" TargetMode="External"/><Relationship Id="rId5" Type="http://schemas.openxmlformats.org/officeDocument/2006/relationships/image" Target="../media/image13.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8.jpe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9.png"/><Relationship Id="rId7" Type="http://schemas.openxmlformats.org/officeDocument/2006/relationships/hyperlink" Target="https://www.deviantart.com/mondspeer/art/Just-another-sad-smiley-676225820"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6.jpe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8" Type="http://schemas.openxmlformats.org/officeDocument/2006/relationships/hyperlink" Target="https://www.deviantart.com/mondspeer/art/Just-another-sad-smiley-676225820" TargetMode="External"/><Relationship Id="rId3" Type="http://schemas.openxmlformats.org/officeDocument/2006/relationships/image" Target="../media/image39.jpeg"/><Relationship Id="rId7"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1.jpe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uY_M6kJRuUo&amp;t=425s" TargetMode="External"/><Relationship Id="rId7" Type="http://schemas.openxmlformats.org/officeDocument/2006/relationships/image" Target="../media/image44.jpe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3.png"/><Relationship Id="rId4" Type="http://schemas.openxmlformats.org/officeDocument/2006/relationships/hyperlink" Target="https://www.youtube.com/watch?v=xB_4KB72res&amp;t=309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5.jpe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6.jpeg"/><Relationship Id="rId4" Type="http://schemas.openxmlformats.org/officeDocument/2006/relationships/hyperlink" Target="https://www.deviantart.com/mondspeer/art/Just-another-sad-smiley-676225820"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hyperlink" Target="https://www.deviantart.com/mondspeer/art/Just-another-sad-smiley-676225820" TargetMode="Externa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1.jpe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reate.arduino.cc/projecthub/pibots555/how-to-connect-dht11-sensor-with-arduino-uno-f4d239" TargetMode="External"/><Relationship Id="rId1" Type="http://schemas.openxmlformats.org/officeDocument/2006/relationships/slideLayout" Target="../slideLayouts/slideLayout7.xml"/><Relationship Id="rId4" Type="http://schemas.openxmlformats.org/officeDocument/2006/relationships/image" Target="../media/image53.jpeg"/></Relationships>
</file>

<file path=ppt/slides/_rels/slide37.xml.rels><?xml version="1.0" encoding="UTF-8" standalone="yes"?>
<Relationships xmlns="http://schemas.openxmlformats.org/package/2006/relationships"><Relationship Id="rId3" Type="http://schemas.openxmlformats.org/officeDocument/2006/relationships/hyperlink" Target="https://www.merg.org.uk/forum/viewtopic.php?p=172961#p172961"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5.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s://maker.pro/arduino/tutorial/a-comparison-of-popular-arduino-boards" TargetMode="External"/><Relationship Id="rId5" Type="http://schemas.openxmlformats.org/officeDocument/2006/relationships/image" Target="../media/image7.jpeg"/><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57.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59.jpeg"/></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hyperlink" Target="https://www.deviantart.com/mondspeer/art/Just-another-sad-smiley-676225820"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hyperlink" Target="https://www.deviantart.com/mondspeer/art/Just-another-sad-smiley-676225820"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hyperlink" Target="https://www.deviantart.com/mondspeer/art/Just-another-sad-smiley-676225820"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hyperlink" Target="https://www.deviantart.com/mondspeer/art/Just-another-sad-smiley-676225820" TargetMode="External"/><Relationship Id="rId5" Type="http://schemas.openxmlformats.org/officeDocument/2006/relationships/image" Target="../media/image13.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2B55-31B7-4052-A777-A8223F0961DD}"/>
              </a:ext>
            </a:extLst>
          </p:cNvPr>
          <p:cNvSpPr>
            <a:spLocks noGrp="1"/>
          </p:cNvSpPr>
          <p:nvPr>
            <p:ph type="ctrTitle"/>
          </p:nvPr>
        </p:nvSpPr>
        <p:spPr>
          <a:xfrm>
            <a:off x="576262" y="2535987"/>
            <a:ext cx="11039475" cy="1457324"/>
          </a:xfrm>
        </p:spPr>
        <p:txBody>
          <a:bodyPr>
            <a:normAutofit fontScale="90000"/>
          </a:bodyPr>
          <a:lstStyle/>
          <a:p>
            <a:r>
              <a:rPr lang="en-US" sz="9800" b="1" dirty="0">
                <a:latin typeface="Algerian" panose="04020705040A02060702" pitchFamily="82" charset="0"/>
              </a:rPr>
              <a:t>ARDUINO I/O</a:t>
            </a:r>
            <a:br>
              <a:rPr lang="en-US" sz="5400" b="1" dirty="0">
                <a:latin typeface="Algerian" panose="04020705040A02060702" pitchFamily="82" charset="0"/>
              </a:rPr>
            </a:br>
            <a:br>
              <a:rPr lang="en-US" sz="5400" b="1" dirty="0">
                <a:latin typeface="Algerian" panose="04020705040A02060702" pitchFamily="82" charset="0"/>
              </a:rPr>
            </a:br>
            <a:r>
              <a:rPr lang="en-US" sz="6700" b="1" dirty="0">
                <a:solidFill>
                  <a:schemeClr val="accent4">
                    <a:lumMod val="75000"/>
                  </a:schemeClr>
                </a:solidFill>
                <a:latin typeface="Algerian" panose="04020705040A02060702" pitchFamily="82" charset="0"/>
              </a:rPr>
              <a:t>HARDWARE Compendium</a:t>
            </a:r>
          </a:p>
        </p:txBody>
      </p:sp>
      <p:sp>
        <p:nvSpPr>
          <p:cNvPr id="4" name="Subtitle 2">
            <a:extLst>
              <a:ext uri="{FF2B5EF4-FFF2-40B4-BE49-F238E27FC236}">
                <a16:creationId xmlns:a16="http://schemas.microsoft.com/office/drawing/2014/main" id="{12DA240E-C5A0-4540-AA13-B4A4C218ED4F}"/>
              </a:ext>
            </a:extLst>
          </p:cNvPr>
          <p:cNvSpPr txBox="1">
            <a:spLocks/>
          </p:cNvSpPr>
          <p:nvPr/>
        </p:nvSpPr>
        <p:spPr>
          <a:xfrm>
            <a:off x="8315863" y="5964339"/>
            <a:ext cx="3654724" cy="77199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b="1" dirty="0">
                <a:latin typeface="MERG_Logo" pitchFamily="2" charset="0"/>
              </a:rPr>
              <a:t>(JusT)(Ask)</a:t>
            </a:r>
          </a:p>
        </p:txBody>
      </p:sp>
      <p:pic>
        <p:nvPicPr>
          <p:cNvPr id="7" name="Picture 2" descr="MERG Logo">
            <a:extLst>
              <a:ext uri="{FF2B5EF4-FFF2-40B4-BE49-F238E27FC236}">
                <a16:creationId xmlns:a16="http://schemas.microsoft.com/office/drawing/2014/main" id="{B548AE1A-DE70-59F7-F822-E8B805AD5092}"/>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655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24F0E07-4F52-C28D-44CE-94715762EED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0342" y="2234534"/>
            <a:ext cx="6835288" cy="3340296"/>
          </a:xfrm>
          <a:prstGeom prst="rect">
            <a:avLst/>
          </a:prstGeom>
        </p:spPr>
      </p:pic>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976112663"/>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a:t>
                      </a:r>
                      <a:r>
                        <a:rPr lang="en-US" sz="3600" dirty="0">
                          <a:solidFill>
                            <a:srgbClr val="FFFF00"/>
                          </a:solidFill>
                        </a:rPr>
                        <a:t>(PWM)</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6" name="Rectangle 5">
            <a:extLst>
              <a:ext uri="{FF2B5EF4-FFF2-40B4-BE49-F238E27FC236}">
                <a16:creationId xmlns:a16="http://schemas.microsoft.com/office/drawing/2014/main" id="{C8F4FA91-272A-A80F-3233-41F0BA8691A6}"/>
              </a:ext>
            </a:extLst>
          </p:cNvPr>
          <p:cNvSpPr/>
          <p:nvPr/>
        </p:nvSpPr>
        <p:spPr>
          <a:xfrm>
            <a:off x="5580507" y="1975448"/>
            <a:ext cx="614811" cy="4689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B48F20C-0105-CF15-0719-006500D98B18}"/>
              </a:ext>
            </a:extLst>
          </p:cNvPr>
          <p:cNvSpPr/>
          <p:nvPr/>
        </p:nvSpPr>
        <p:spPr>
          <a:xfrm>
            <a:off x="1520751" y="2441275"/>
            <a:ext cx="1784231" cy="3098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30A592-C5B9-DE09-F2E5-E334F02D867B}"/>
              </a:ext>
            </a:extLst>
          </p:cNvPr>
          <p:cNvSpPr/>
          <p:nvPr/>
        </p:nvSpPr>
        <p:spPr>
          <a:xfrm>
            <a:off x="5010911" y="1909837"/>
            <a:ext cx="3245863" cy="3426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AF18AB-DE61-A868-C5F1-7A9F1BC47A85}"/>
              </a:ext>
            </a:extLst>
          </p:cNvPr>
          <p:cNvSpPr/>
          <p:nvPr/>
        </p:nvSpPr>
        <p:spPr>
          <a:xfrm>
            <a:off x="479198" y="2412754"/>
            <a:ext cx="3246755" cy="9339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5690953-B68D-8A6A-6917-8CB7A248578F}"/>
              </a:ext>
            </a:extLst>
          </p:cNvPr>
          <p:cNvSpPr/>
          <p:nvPr/>
        </p:nvSpPr>
        <p:spPr>
          <a:xfrm>
            <a:off x="5232592" y="1375970"/>
            <a:ext cx="6828344" cy="260576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PWM Pins</a:t>
            </a:r>
          </a:p>
          <a:p>
            <a:r>
              <a:rPr lang="en-US" dirty="0">
                <a:solidFill>
                  <a:schemeClr val="tx1"/>
                </a:solidFill>
              </a:rPr>
              <a:t>D3/D5/D6/D9/D10/D11 also have Pulse Width Modulation (PWM)</a:t>
            </a:r>
          </a:p>
          <a:p>
            <a:pPr marL="285750" indent="-285750">
              <a:buFont typeface="Arial" panose="020B0604020202020204" pitchFamily="34" charset="0"/>
              <a:buChar char="•"/>
            </a:pPr>
            <a:r>
              <a:rPr lang="en-US" dirty="0">
                <a:solidFill>
                  <a:schemeClr val="tx1"/>
                </a:solidFill>
              </a:rPr>
              <a:t>PWM can control brightness of an LED, control motor speed or even move a servo.</a:t>
            </a:r>
          </a:p>
          <a:p>
            <a:pPr marL="285750" indent="-285750">
              <a:buFont typeface="Arial" panose="020B0604020202020204" pitchFamily="34" charset="0"/>
              <a:buChar char="•"/>
            </a:pPr>
            <a:r>
              <a:rPr lang="en-US" dirty="0" err="1">
                <a:solidFill>
                  <a:srgbClr val="C00000"/>
                </a:solidFill>
              </a:rPr>
              <a:t>analogWrite</a:t>
            </a:r>
            <a:r>
              <a:rPr lang="en-US" dirty="0">
                <a:solidFill>
                  <a:srgbClr val="C00000"/>
                </a:solidFill>
              </a:rPr>
              <a:t>( pin, value); </a:t>
            </a:r>
            <a:r>
              <a:rPr lang="en-US" dirty="0">
                <a:solidFill>
                  <a:schemeClr val="tx1"/>
                </a:solidFill>
              </a:rPr>
              <a:t>// control brightness of an LED (0-255)</a:t>
            </a:r>
            <a:endParaRPr lang="en-US" dirty="0">
              <a:solidFill>
                <a:srgbClr val="C00000"/>
              </a:solidFill>
            </a:endParaRPr>
          </a:p>
          <a:p>
            <a:pPr marL="285750" indent="-285750">
              <a:buFont typeface="Arial" panose="020B0604020202020204" pitchFamily="34" charset="0"/>
              <a:buChar char="•"/>
            </a:pPr>
            <a:r>
              <a:rPr lang="en-US" dirty="0">
                <a:solidFill>
                  <a:schemeClr val="tx1"/>
                </a:solidFill>
              </a:rPr>
              <a:t>Use the &lt;</a:t>
            </a:r>
            <a:r>
              <a:rPr lang="en-US" dirty="0" err="1">
                <a:solidFill>
                  <a:srgbClr val="C00000"/>
                </a:solidFill>
              </a:rPr>
              <a:t>Servo.h</a:t>
            </a:r>
            <a:r>
              <a:rPr lang="en-US" dirty="0">
                <a:solidFill>
                  <a:srgbClr val="C00000"/>
                </a:solidFill>
              </a:rPr>
              <a:t>&gt;</a:t>
            </a:r>
            <a:r>
              <a:rPr lang="en-US" dirty="0">
                <a:solidFill>
                  <a:schemeClr val="tx1"/>
                </a:solidFill>
              </a:rPr>
              <a:t> library to control up to 12 servos (error checking)</a:t>
            </a:r>
          </a:p>
          <a:p>
            <a:pPr marL="285750" indent="-285750">
              <a:buFont typeface="Arial" panose="020B0604020202020204" pitchFamily="34" charset="0"/>
              <a:buChar char="•"/>
            </a:pPr>
            <a:r>
              <a:rPr lang="en-US" dirty="0">
                <a:solidFill>
                  <a:schemeClr val="tx1"/>
                </a:solidFill>
              </a:rPr>
              <a:t>Most PWM pins repeat at 490 Hz but pins 5 and 6 work at 980 Hz</a:t>
            </a:r>
          </a:p>
          <a:p>
            <a:r>
              <a:rPr lang="en-US" dirty="0">
                <a:solidFill>
                  <a:schemeClr val="tx1"/>
                </a:solidFill>
              </a:rPr>
              <a:t>note:  </a:t>
            </a:r>
            <a:r>
              <a:rPr lang="en-US" dirty="0" err="1">
                <a:solidFill>
                  <a:srgbClr val="C00000"/>
                </a:solidFill>
              </a:rPr>
              <a:t>analogWrite</a:t>
            </a:r>
            <a:r>
              <a:rPr lang="en-US" dirty="0">
                <a:solidFill>
                  <a:srgbClr val="C00000"/>
                </a:solidFill>
              </a:rPr>
              <a:t> </a:t>
            </a:r>
            <a:r>
              <a:rPr lang="en-US" dirty="0">
                <a:solidFill>
                  <a:schemeClr val="tx1"/>
                </a:solidFill>
              </a:rPr>
              <a:t>lacks error checking when used on servos and you can over-rotate (strip gears) esp. on pins 5/6</a:t>
            </a:r>
          </a:p>
          <a:p>
            <a:endParaRPr lang="en-US" dirty="0">
              <a:solidFill>
                <a:schemeClr val="tx1"/>
              </a:solidFill>
            </a:endParaRPr>
          </a:p>
        </p:txBody>
      </p:sp>
      <p:sp>
        <p:nvSpPr>
          <p:cNvPr id="13" name="Rectangle 12">
            <a:extLst>
              <a:ext uri="{FF2B5EF4-FFF2-40B4-BE49-F238E27FC236}">
                <a16:creationId xmlns:a16="http://schemas.microsoft.com/office/drawing/2014/main" id="{E64388FB-F114-F7A9-A285-D21E01A7AC66}"/>
              </a:ext>
            </a:extLst>
          </p:cNvPr>
          <p:cNvSpPr/>
          <p:nvPr/>
        </p:nvSpPr>
        <p:spPr>
          <a:xfrm>
            <a:off x="1095375" y="5842335"/>
            <a:ext cx="2362200" cy="120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0DC08D2-453C-9E93-25B3-496562515157}"/>
              </a:ext>
            </a:extLst>
          </p:cNvPr>
          <p:cNvSpPr/>
          <p:nvPr/>
        </p:nvSpPr>
        <p:spPr>
          <a:xfrm>
            <a:off x="5029199" y="4705350"/>
            <a:ext cx="1066800" cy="18550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6DA8F94-0F25-3F88-71E5-124C5699C1F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622146" y="4117163"/>
            <a:ext cx="3114675" cy="2310888"/>
          </a:xfrm>
          <a:prstGeom prst="rect">
            <a:avLst/>
          </a:prstGeom>
        </p:spPr>
      </p:pic>
      <p:sp>
        <p:nvSpPr>
          <p:cNvPr id="17" name="Subtitle 2">
            <a:extLst>
              <a:ext uri="{FF2B5EF4-FFF2-40B4-BE49-F238E27FC236}">
                <a16:creationId xmlns:a16="http://schemas.microsoft.com/office/drawing/2014/main" id="{A36A593D-9532-C2F0-7E4F-A6903632A03B}"/>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sp>
        <p:nvSpPr>
          <p:cNvPr id="19" name="Rectangle 18">
            <a:extLst>
              <a:ext uri="{FF2B5EF4-FFF2-40B4-BE49-F238E27FC236}">
                <a16:creationId xmlns:a16="http://schemas.microsoft.com/office/drawing/2014/main" id="{20810B59-5665-FE8A-BA46-5B530A15BA15}"/>
              </a:ext>
            </a:extLst>
          </p:cNvPr>
          <p:cNvSpPr/>
          <p:nvPr/>
        </p:nvSpPr>
        <p:spPr>
          <a:xfrm>
            <a:off x="474803" y="3552356"/>
            <a:ext cx="3246755" cy="1621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F6F3750-C123-4815-B8D4-DE65D2CBE95F}"/>
              </a:ext>
            </a:extLst>
          </p:cNvPr>
          <p:cNvSpPr/>
          <p:nvPr/>
        </p:nvSpPr>
        <p:spPr>
          <a:xfrm>
            <a:off x="472605" y="4072639"/>
            <a:ext cx="3246755" cy="3764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5F93E5C-2014-1877-8531-0A2AFC85C60D}"/>
              </a:ext>
            </a:extLst>
          </p:cNvPr>
          <p:cNvSpPr/>
          <p:nvPr/>
        </p:nvSpPr>
        <p:spPr>
          <a:xfrm>
            <a:off x="457949" y="4959597"/>
            <a:ext cx="3246755" cy="3764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3EF7948-50D9-8396-3B06-4F4097E80201}"/>
              </a:ext>
            </a:extLst>
          </p:cNvPr>
          <p:cNvSpPr/>
          <p:nvPr/>
        </p:nvSpPr>
        <p:spPr>
          <a:xfrm>
            <a:off x="3121534" y="3019049"/>
            <a:ext cx="702564" cy="22640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65EE121-3EEC-0827-2E74-FEBAF460D85B}"/>
              </a:ext>
            </a:extLst>
          </p:cNvPr>
          <p:cNvSpPr/>
          <p:nvPr/>
        </p:nvSpPr>
        <p:spPr>
          <a:xfrm>
            <a:off x="907936" y="3019048"/>
            <a:ext cx="702564" cy="22640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57920952-F0E5-070D-990A-8AD936798A68}"/>
              </a:ext>
            </a:extLst>
          </p:cNvPr>
          <p:cNvPicPr>
            <a:picLocks noChangeAspect="1"/>
          </p:cNvPicPr>
          <p:nvPr/>
        </p:nvPicPr>
        <p:blipFill>
          <a:blip r:embed="rId5" cstate="email">
            <a:extLst>
              <a:ext uri="{28A0092B-C50C-407E-A947-70E740481C1C}">
                <a14:useLocalDpi xmlns:a14="http://schemas.microsoft.com/office/drawing/2010/main"/>
              </a:ext>
              <a:ext uri="{837473B0-CC2E-450A-ABE3-18F120FF3D39}">
                <a1611:picAttrSrcUrl xmlns:a1611="http://schemas.microsoft.com/office/drawing/2016/11/main" r:id="rId6"/>
              </a:ext>
            </a:extLst>
          </a:blip>
          <a:stretch>
            <a:fillRect/>
          </a:stretch>
        </p:blipFill>
        <p:spPr>
          <a:xfrm>
            <a:off x="10873666" y="3633450"/>
            <a:ext cx="574530" cy="574530"/>
          </a:xfrm>
          <a:prstGeom prst="rect">
            <a:avLst/>
          </a:prstGeom>
        </p:spPr>
      </p:pic>
    </p:spTree>
    <p:extLst>
      <p:ext uri="{BB962C8B-B14F-4D97-AF65-F5344CB8AC3E}">
        <p14:creationId xmlns:p14="http://schemas.microsoft.com/office/powerpoint/2010/main" val="32280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CBE92A62-0931-BAFD-986E-3B60FF34E51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0342" y="2234534"/>
            <a:ext cx="6835288" cy="3340296"/>
          </a:xfrm>
          <a:prstGeom prst="rect">
            <a:avLst/>
          </a:prstGeom>
        </p:spPr>
      </p:pic>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953090001"/>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a:t>
                      </a:r>
                      <a:r>
                        <a:rPr lang="en-US" sz="3600" dirty="0">
                          <a:solidFill>
                            <a:srgbClr val="FFFF00"/>
                          </a:solidFill>
                        </a:rPr>
                        <a:t>(coms)</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6" name="Rectangle 5">
            <a:extLst>
              <a:ext uri="{FF2B5EF4-FFF2-40B4-BE49-F238E27FC236}">
                <a16:creationId xmlns:a16="http://schemas.microsoft.com/office/drawing/2014/main" id="{C8F4FA91-272A-A80F-3233-41F0BA8691A6}"/>
              </a:ext>
            </a:extLst>
          </p:cNvPr>
          <p:cNvSpPr/>
          <p:nvPr/>
        </p:nvSpPr>
        <p:spPr>
          <a:xfrm>
            <a:off x="5009711" y="2055155"/>
            <a:ext cx="2739802" cy="14788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B48F20C-0105-CF15-0719-006500D98B18}"/>
              </a:ext>
            </a:extLst>
          </p:cNvPr>
          <p:cNvSpPr/>
          <p:nvPr/>
        </p:nvSpPr>
        <p:spPr>
          <a:xfrm>
            <a:off x="969554" y="2815290"/>
            <a:ext cx="2739803" cy="1773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5690953-B68D-8A6A-6917-8CB7A248578F}"/>
              </a:ext>
            </a:extLst>
          </p:cNvPr>
          <p:cNvSpPr/>
          <p:nvPr/>
        </p:nvSpPr>
        <p:spPr>
          <a:xfrm>
            <a:off x="4999922" y="1721542"/>
            <a:ext cx="6982529" cy="147885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28600" rtlCol="0" anchor="t"/>
          <a:lstStyle/>
          <a:p>
            <a:r>
              <a:rPr lang="en-US" b="1" dirty="0">
                <a:solidFill>
                  <a:schemeClr val="tx1"/>
                </a:solidFill>
              </a:rPr>
              <a:t>Communication Pins</a:t>
            </a:r>
          </a:p>
          <a:p>
            <a:r>
              <a:rPr lang="en-US" dirty="0">
                <a:solidFill>
                  <a:schemeClr val="tx1"/>
                </a:solidFill>
              </a:rPr>
              <a:t>Several pins have hardware support for communication.</a:t>
            </a:r>
          </a:p>
          <a:p>
            <a:r>
              <a:rPr lang="en-US" b="1" dirty="0">
                <a:solidFill>
                  <a:srgbClr val="C00000"/>
                </a:solidFill>
              </a:rPr>
              <a:t>D0/D1 </a:t>
            </a:r>
            <a:r>
              <a:rPr lang="en-US" dirty="0">
                <a:solidFill>
                  <a:schemeClr val="tx1"/>
                </a:solidFill>
              </a:rPr>
              <a:t>= Tx/Rx               = Serial Transmit and Receive</a:t>
            </a:r>
          </a:p>
          <a:p>
            <a:r>
              <a:rPr lang="en-US" b="1" dirty="0">
                <a:solidFill>
                  <a:srgbClr val="C00000"/>
                </a:solidFill>
              </a:rPr>
              <a:t>D10/D11/D12/D13      </a:t>
            </a:r>
            <a:r>
              <a:rPr lang="en-US" dirty="0">
                <a:solidFill>
                  <a:schemeClr val="tx1"/>
                </a:solidFill>
              </a:rPr>
              <a:t>= SS/MOSI/MISO/SCK = </a:t>
            </a:r>
            <a:r>
              <a:rPr lang="en-US" b="1" dirty="0">
                <a:solidFill>
                  <a:schemeClr val="tx1"/>
                </a:solidFill>
              </a:rPr>
              <a:t>SPI</a:t>
            </a:r>
            <a:r>
              <a:rPr lang="en-US" dirty="0">
                <a:solidFill>
                  <a:schemeClr val="tx1"/>
                </a:solidFill>
              </a:rPr>
              <a:t> Com’s</a:t>
            </a:r>
          </a:p>
          <a:p>
            <a:r>
              <a:rPr lang="en-US" b="1" dirty="0">
                <a:solidFill>
                  <a:srgbClr val="C00000"/>
                </a:solidFill>
              </a:rPr>
              <a:t>A4/A5                             </a:t>
            </a:r>
            <a:r>
              <a:rPr lang="en-US" dirty="0">
                <a:solidFill>
                  <a:schemeClr val="tx1"/>
                </a:solidFill>
              </a:rPr>
              <a:t>= SDA/SCL = </a:t>
            </a:r>
            <a:r>
              <a:rPr lang="en-US" b="1" dirty="0">
                <a:solidFill>
                  <a:schemeClr val="tx1"/>
                </a:solidFill>
              </a:rPr>
              <a:t>I2C</a:t>
            </a:r>
            <a:r>
              <a:rPr lang="en-US" dirty="0">
                <a:solidFill>
                  <a:schemeClr val="tx1"/>
                </a:solidFill>
              </a:rPr>
              <a:t> Com’s</a:t>
            </a:r>
          </a:p>
        </p:txBody>
      </p:sp>
      <p:sp>
        <p:nvSpPr>
          <p:cNvPr id="13" name="Rectangle 12">
            <a:extLst>
              <a:ext uri="{FF2B5EF4-FFF2-40B4-BE49-F238E27FC236}">
                <a16:creationId xmlns:a16="http://schemas.microsoft.com/office/drawing/2014/main" id="{E64388FB-F114-F7A9-A285-D21E01A7AC66}"/>
              </a:ext>
            </a:extLst>
          </p:cNvPr>
          <p:cNvSpPr/>
          <p:nvPr/>
        </p:nvSpPr>
        <p:spPr>
          <a:xfrm>
            <a:off x="1095375" y="5842335"/>
            <a:ext cx="2362200" cy="120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9902423-67C8-F289-75E7-EAAE740779EC}"/>
              </a:ext>
            </a:extLst>
          </p:cNvPr>
          <p:cNvSpPr/>
          <p:nvPr/>
        </p:nvSpPr>
        <p:spPr>
          <a:xfrm>
            <a:off x="7881583" y="3282696"/>
            <a:ext cx="3500748" cy="334029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Communication Pin Definitions</a:t>
            </a:r>
          </a:p>
          <a:p>
            <a:r>
              <a:rPr lang="en-US" b="1" u="sng" dirty="0">
                <a:solidFill>
                  <a:schemeClr val="tx1"/>
                </a:solidFill>
              </a:rPr>
              <a:t>I2C</a:t>
            </a:r>
          </a:p>
          <a:p>
            <a:pPr lvl="1"/>
            <a:r>
              <a:rPr lang="en-US" b="1" dirty="0">
                <a:solidFill>
                  <a:srgbClr val="C00000"/>
                </a:solidFill>
              </a:rPr>
              <a:t>SDA    </a:t>
            </a:r>
            <a:r>
              <a:rPr lang="en-US" dirty="0">
                <a:solidFill>
                  <a:schemeClr val="tx1"/>
                </a:solidFill>
              </a:rPr>
              <a:t>= Serial Data</a:t>
            </a:r>
          </a:p>
          <a:p>
            <a:pPr lvl="1"/>
            <a:r>
              <a:rPr lang="en-US" b="1" dirty="0">
                <a:solidFill>
                  <a:srgbClr val="C00000"/>
                </a:solidFill>
              </a:rPr>
              <a:t>SCL  </a:t>
            </a:r>
            <a:r>
              <a:rPr lang="en-US" dirty="0">
                <a:solidFill>
                  <a:schemeClr val="tx1"/>
                </a:solidFill>
              </a:rPr>
              <a:t>   = Serial Clock</a:t>
            </a:r>
          </a:p>
          <a:p>
            <a:r>
              <a:rPr lang="en-US" b="1" u="sng" dirty="0">
                <a:solidFill>
                  <a:schemeClr val="tx1"/>
                </a:solidFill>
              </a:rPr>
              <a:t>SPI</a:t>
            </a:r>
          </a:p>
          <a:p>
            <a:pPr lvl="1"/>
            <a:r>
              <a:rPr lang="en-US" b="1" dirty="0">
                <a:solidFill>
                  <a:srgbClr val="C00000"/>
                </a:solidFill>
              </a:rPr>
              <a:t>MOSI   </a:t>
            </a:r>
            <a:r>
              <a:rPr lang="en-US" dirty="0">
                <a:solidFill>
                  <a:schemeClr val="tx1"/>
                </a:solidFill>
              </a:rPr>
              <a:t>= Master Out, Slave In</a:t>
            </a:r>
          </a:p>
          <a:p>
            <a:pPr lvl="1"/>
            <a:r>
              <a:rPr lang="en-US" b="1" dirty="0">
                <a:solidFill>
                  <a:srgbClr val="C00000"/>
                </a:solidFill>
              </a:rPr>
              <a:t>MISO</a:t>
            </a:r>
            <a:r>
              <a:rPr lang="en-US" dirty="0">
                <a:solidFill>
                  <a:schemeClr val="tx1"/>
                </a:solidFill>
              </a:rPr>
              <a:t>   = Master In, Slave Out</a:t>
            </a:r>
          </a:p>
          <a:p>
            <a:pPr lvl="1"/>
            <a:r>
              <a:rPr lang="en-US" b="1" dirty="0">
                <a:solidFill>
                  <a:srgbClr val="C00000"/>
                </a:solidFill>
              </a:rPr>
              <a:t>SS</a:t>
            </a:r>
            <a:r>
              <a:rPr lang="en-US" b="1" dirty="0">
                <a:solidFill>
                  <a:schemeClr val="tx1"/>
                </a:solidFill>
              </a:rPr>
              <a:t>         = </a:t>
            </a:r>
            <a:r>
              <a:rPr lang="en-US" dirty="0">
                <a:solidFill>
                  <a:schemeClr val="tx1"/>
                </a:solidFill>
              </a:rPr>
              <a:t>Slave Select</a:t>
            </a:r>
          </a:p>
          <a:p>
            <a:pPr lvl="1"/>
            <a:r>
              <a:rPr lang="en-US" b="1" dirty="0">
                <a:solidFill>
                  <a:srgbClr val="C00000"/>
                </a:solidFill>
              </a:rPr>
              <a:t>SCK</a:t>
            </a:r>
            <a:r>
              <a:rPr lang="en-US" b="1" dirty="0">
                <a:solidFill>
                  <a:schemeClr val="tx1"/>
                </a:solidFill>
              </a:rPr>
              <a:t>      = </a:t>
            </a:r>
            <a:r>
              <a:rPr lang="en-US" dirty="0">
                <a:solidFill>
                  <a:schemeClr val="tx1"/>
                </a:solidFill>
              </a:rPr>
              <a:t>Serial Clock</a:t>
            </a:r>
          </a:p>
          <a:p>
            <a:r>
              <a:rPr lang="en-US" b="1" u="sng" dirty="0">
                <a:solidFill>
                  <a:schemeClr val="tx1"/>
                </a:solidFill>
              </a:rPr>
              <a:t>Serial</a:t>
            </a:r>
          </a:p>
          <a:p>
            <a:pPr lvl="1"/>
            <a:r>
              <a:rPr lang="en-US" b="1" dirty="0" err="1">
                <a:solidFill>
                  <a:srgbClr val="C00000"/>
                </a:solidFill>
              </a:rPr>
              <a:t>TxD</a:t>
            </a:r>
            <a:r>
              <a:rPr lang="en-US" b="1" dirty="0">
                <a:solidFill>
                  <a:schemeClr val="tx1"/>
                </a:solidFill>
              </a:rPr>
              <a:t>      </a:t>
            </a:r>
            <a:r>
              <a:rPr lang="en-US" dirty="0">
                <a:solidFill>
                  <a:schemeClr val="tx1"/>
                </a:solidFill>
              </a:rPr>
              <a:t>= Transmit Data</a:t>
            </a:r>
          </a:p>
          <a:p>
            <a:pPr lvl="1"/>
            <a:r>
              <a:rPr lang="en-US" b="1" dirty="0">
                <a:solidFill>
                  <a:srgbClr val="C00000"/>
                </a:solidFill>
              </a:rPr>
              <a:t>RxD</a:t>
            </a:r>
            <a:r>
              <a:rPr lang="en-US" b="1" dirty="0">
                <a:solidFill>
                  <a:schemeClr val="tx1"/>
                </a:solidFill>
              </a:rPr>
              <a:t>      </a:t>
            </a:r>
            <a:r>
              <a:rPr lang="en-US" dirty="0">
                <a:solidFill>
                  <a:schemeClr val="tx1"/>
                </a:solidFill>
              </a:rPr>
              <a:t>= Receive Data</a:t>
            </a:r>
          </a:p>
          <a:p>
            <a:endParaRPr lang="en-US" b="1" u="sng" dirty="0">
              <a:solidFill>
                <a:schemeClr val="tx1"/>
              </a:solidFill>
            </a:endParaRPr>
          </a:p>
          <a:p>
            <a:pPr lvl="1"/>
            <a:endParaRPr lang="en-US" dirty="0">
              <a:solidFill>
                <a:srgbClr val="C00000"/>
              </a:solidFill>
            </a:endParaRPr>
          </a:p>
          <a:p>
            <a:endParaRPr lang="en-US" dirty="0">
              <a:solidFill>
                <a:srgbClr val="C00000"/>
              </a:solidFill>
            </a:endParaRPr>
          </a:p>
        </p:txBody>
      </p:sp>
      <p:cxnSp>
        <p:nvCxnSpPr>
          <p:cNvPr id="12" name="Straight Arrow Connector 11">
            <a:extLst>
              <a:ext uri="{FF2B5EF4-FFF2-40B4-BE49-F238E27FC236}">
                <a16:creationId xmlns:a16="http://schemas.microsoft.com/office/drawing/2014/main" id="{2CB235C5-9D81-D697-C7AB-037297BE2BB0}"/>
              </a:ext>
            </a:extLst>
          </p:cNvPr>
          <p:cNvCxnSpPr>
            <a:cxnSpLocks/>
          </p:cNvCxnSpPr>
          <p:nvPr/>
        </p:nvCxnSpPr>
        <p:spPr>
          <a:xfrm>
            <a:off x="5897880" y="3067004"/>
            <a:ext cx="408030" cy="3749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5016FC73-C5A4-36F9-071F-5B8C3DE9A814}"/>
              </a:ext>
            </a:extLst>
          </p:cNvPr>
          <p:cNvSpPr/>
          <p:nvPr/>
        </p:nvSpPr>
        <p:spPr>
          <a:xfrm>
            <a:off x="1878291" y="2284557"/>
            <a:ext cx="2467257" cy="62179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94CFF6E0-81BA-7578-12CD-40080D865871}"/>
              </a:ext>
            </a:extLst>
          </p:cNvPr>
          <p:cNvCxnSpPr>
            <a:cxnSpLocks/>
          </p:cNvCxnSpPr>
          <p:nvPr/>
        </p:nvCxnSpPr>
        <p:spPr>
          <a:xfrm flipH="1">
            <a:off x="4345548" y="2416683"/>
            <a:ext cx="857388" cy="1286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D5B6591-12D0-6FD8-594B-5FCB98E49E3B}"/>
              </a:ext>
            </a:extLst>
          </p:cNvPr>
          <p:cNvSpPr/>
          <p:nvPr/>
        </p:nvSpPr>
        <p:spPr>
          <a:xfrm>
            <a:off x="4999922" y="3905374"/>
            <a:ext cx="2830165" cy="10289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1E5498B-F95D-5237-7410-94EA83945146}"/>
              </a:ext>
            </a:extLst>
          </p:cNvPr>
          <p:cNvSpPr/>
          <p:nvPr/>
        </p:nvSpPr>
        <p:spPr>
          <a:xfrm>
            <a:off x="5986732" y="3398247"/>
            <a:ext cx="1443544" cy="62179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5E6E7E4-29B5-6BB9-BC22-BDB6A577A6B4}"/>
              </a:ext>
            </a:extLst>
          </p:cNvPr>
          <p:cNvSpPr/>
          <p:nvPr/>
        </p:nvSpPr>
        <p:spPr>
          <a:xfrm>
            <a:off x="689228" y="4155424"/>
            <a:ext cx="7096402" cy="161725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921E90F7-88BF-C6F2-2F7C-180E7AE12105}"/>
              </a:ext>
            </a:extLst>
          </p:cNvPr>
          <p:cNvCxnSpPr>
            <a:cxnSpLocks/>
          </p:cNvCxnSpPr>
          <p:nvPr/>
        </p:nvCxnSpPr>
        <p:spPr>
          <a:xfrm flipH="1">
            <a:off x="3611880" y="2743200"/>
            <a:ext cx="1483995" cy="14122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07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childTnLst>
                                </p:cTn>
                              </p:par>
                              <p:par>
                                <p:cTn id="10" presetID="22" presetClass="entr" presetSubtype="4"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down)">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par>
                                <p:cTn id="18" presetID="1" presetClass="exit" presetSubtype="0" fill="hold" grpId="1" nodeType="withEffect">
                                  <p:stCondLst>
                                    <p:cond delay="0"/>
                                  </p:stCondLst>
                                  <p:childTnLst>
                                    <p:set>
                                      <p:cBhvr>
                                        <p:cTn id="19" dur="1" fill="hold">
                                          <p:stCondLst>
                                            <p:cond delay="0"/>
                                          </p:stCondLst>
                                        </p:cTn>
                                        <p:tgtEl>
                                          <p:spTgt spid="26"/>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27"/>
                                        </p:tgtEl>
                                        <p:attrNameLst>
                                          <p:attrName>style.visibility</p:attrName>
                                        </p:attrNameLst>
                                      </p:cBhvr>
                                      <p:to>
                                        <p:strVal val="hidden"/>
                                      </p:to>
                                    </p:set>
                                  </p:childTnLst>
                                </p:cTn>
                              </p:par>
                              <p:par>
                                <p:cTn id="22" presetID="1" presetClass="entr" presetSubtype="0"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par>
                                <p:cTn id="32" presetID="10" presetClass="exit" presetSubtype="0" fill="hold" grpId="1" nodeType="withEffect">
                                  <p:stCondLst>
                                    <p:cond delay="0"/>
                                  </p:stCondLst>
                                  <p:childTnLst>
                                    <p:animEffect transition="out" filter="fade">
                                      <p:cBhvr>
                                        <p:cTn id="33" dur="500"/>
                                        <p:tgtEl>
                                          <p:spTgt spid="19"/>
                                        </p:tgtEl>
                                      </p:cBhvr>
                                    </p:animEffect>
                                    <p:set>
                                      <p:cBhvr>
                                        <p:cTn id="34" dur="1" fill="hold">
                                          <p:stCondLst>
                                            <p:cond delay="499"/>
                                          </p:stCondLst>
                                        </p:cTn>
                                        <p:tgtEl>
                                          <p:spTgt spid="19"/>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35"/>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22" presetClass="entr" presetSubtype="4"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down)">
                                      <p:cBhvr>
                                        <p:cTn id="41" dur="5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down)">
                                      <p:cBhvr>
                                        <p:cTn id="46" dur="500"/>
                                        <p:tgtEl>
                                          <p:spTgt spid="15"/>
                                        </p:tgtEl>
                                      </p:cBhvr>
                                    </p:animEffect>
                                  </p:childTnLst>
                                </p:cTn>
                              </p:par>
                              <p:par>
                                <p:cTn id="47" presetID="1" presetClass="exit" presetSubtype="0" fill="hold" nodeType="withEffect">
                                  <p:stCondLst>
                                    <p:cond delay="0"/>
                                  </p:stCondLst>
                                  <p:childTnLst>
                                    <p:set>
                                      <p:cBhvr>
                                        <p:cTn id="48" dur="1" fill="hold">
                                          <p:stCondLst>
                                            <p:cond delay="0"/>
                                          </p:stCondLst>
                                        </p:cTn>
                                        <p:tgtEl>
                                          <p:spTgt spid="12"/>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6" grpId="0" animBg="1"/>
      <p:bldP spid="26" grpId="1" animBg="1"/>
      <p:bldP spid="3" grpId="0" animBg="1"/>
      <p:bldP spid="3" grpId="1" animBg="1"/>
      <p:bldP spid="19" grpId="0" animBg="1"/>
      <p:bldP spid="1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NANO PINOUT</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4" name="Rectangle 3">
            <a:extLst>
              <a:ext uri="{FF2B5EF4-FFF2-40B4-BE49-F238E27FC236}">
                <a16:creationId xmlns:a16="http://schemas.microsoft.com/office/drawing/2014/main" id="{25690953-B68D-8A6A-6917-8CB7A248578F}"/>
              </a:ext>
            </a:extLst>
          </p:cNvPr>
          <p:cNvSpPr/>
          <p:nvPr/>
        </p:nvSpPr>
        <p:spPr>
          <a:xfrm>
            <a:off x="8195095" y="1484463"/>
            <a:ext cx="3821501" cy="4131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rgbClr val="FFFF00"/>
                </a:solidFill>
              </a:rPr>
              <a:t>Deep in the weeds here - </a:t>
            </a:r>
            <a:r>
              <a:rPr lang="en-US" dirty="0">
                <a:solidFill>
                  <a:srgbClr val="FFFF00"/>
                </a:solidFill>
              </a:rPr>
              <a:t>Some labels we have not talked about </a:t>
            </a:r>
          </a:p>
          <a:p>
            <a:r>
              <a:rPr lang="en-US" dirty="0"/>
              <a:t>PORTS are banks of I/O on the microcontroller and for advanced </a:t>
            </a:r>
            <a:r>
              <a:rPr lang="en-US" sz="1600" dirty="0"/>
              <a:t>programming the port can be important.</a:t>
            </a:r>
          </a:p>
          <a:p>
            <a:endParaRPr lang="en-US" dirty="0"/>
          </a:p>
          <a:p>
            <a:r>
              <a:rPr lang="en-US" dirty="0"/>
              <a:t>PORTS are designated B, C, and D.</a:t>
            </a:r>
          </a:p>
          <a:p>
            <a:endParaRPr lang="en-US" dirty="0"/>
          </a:p>
          <a:p>
            <a:r>
              <a:rPr lang="en-US" dirty="0"/>
              <a:t>Also notice the different colour circles indicating power groups.</a:t>
            </a:r>
          </a:p>
          <a:p>
            <a:endParaRPr lang="en-US" dirty="0"/>
          </a:p>
          <a:p>
            <a:r>
              <a:rPr lang="en-US" dirty="0"/>
              <a:t>Finally there are interrupts available on a lot of the pins.</a:t>
            </a:r>
          </a:p>
        </p:txBody>
      </p:sp>
      <p:sp>
        <p:nvSpPr>
          <p:cNvPr id="9" name="Subtitle 2">
            <a:extLst>
              <a:ext uri="{FF2B5EF4-FFF2-40B4-BE49-F238E27FC236}">
                <a16:creationId xmlns:a16="http://schemas.microsoft.com/office/drawing/2014/main" id="{1E25AA03-1616-196B-526C-882CFD5E07C2}"/>
              </a:ext>
            </a:extLst>
          </p:cNvPr>
          <p:cNvSpPr txBox="1">
            <a:spLocks/>
          </p:cNvSpPr>
          <p:nvPr/>
        </p:nvSpPr>
        <p:spPr>
          <a:xfrm>
            <a:off x="10480356" y="406404"/>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0" name="Picture 9">
            <a:extLst>
              <a:ext uri="{FF2B5EF4-FFF2-40B4-BE49-F238E27FC236}">
                <a16:creationId xmlns:a16="http://schemas.microsoft.com/office/drawing/2014/main" id="{411C9DF4-8351-85C6-48AB-6581D3BCC60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F625BC8B-FBCB-7B78-8927-67F8FB79991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5801" y="1628519"/>
            <a:ext cx="7509294" cy="3669672"/>
          </a:xfrm>
          <a:prstGeom prst="rect">
            <a:avLst/>
          </a:prstGeom>
        </p:spPr>
      </p:pic>
      <p:sp>
        <p:nvSpPr>
          <p:cNvPr id="8" name="Oval 7">
            <a:extLst>
              <a:ext uri="{FF2B5EF4-FFF2-40B4-BE49-F238E27FC236}">
                <a16:creationId xmlns:a16="http://schemas.microsoft.com/office/drawing/2014/main" id="{C003AB94-B526-5C8E-01C9-D62A9C62637D}"/>
              </a:ext>
            </a:extLst>
          </p:cNvPr>
          <p:cNvSpPr/>
          <p:nvPr/>
        </p:nvSpPr>
        <p:spPr>
          <a:xfrm>
            <a:off x="5529533" y="2477478"/>
            <a:ext cx="851139" cy="190304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1EA6FC3-0ED4-9DEE-FF1D-D2C498A37FA8}"/>
              </a:ext>
            </a:extLst>
          </p:cNvPr>
          <p:cNvSpPr/>
          <p:nvPr/>
        </p:nvSpPr>
        <p:spPr>
          <a:xfrm>
            <a:off x="3433312" y="2598607"/>
            <a:ext cx="408317" cy="124949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8A905F6-49CF-F6C0-CAA4-AD87762C1B17}"/>
              </a:ext>
            </a:extLst>
          </p:cNvPr>
          <p:cNvSpPr/>
          <p:nvPr/>
        </p:nvSpPr>
        <p:spPr>
          <a:xfrm>
            <a:off x="1855398" y="1628519"/>
            <a:ext cx="503754" cy="314464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216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798064953"/>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INPUTS</a:t>
                      </a:r>
                    </a:p>
                  </a:txBody>
                  <a:tcPr/>
                </a:tc>
                <a:extLst>
                  <a:ext uri="{0D108BD9-81ED-4DB2-BD59-A6C34878D82A}">
                    <a16:rowId xmlns:a16="http://schemas.microsoft.com/office/drawing/2014/main" val="4166713368"/>
                  </a:ext>
                </a:extLst>
              </a:tr>
            </a:tbl>
          </a:graphicData>
        </a:graphic>
      </p:graphicFrame>
      <p:pic>
        <p:nvPicPr>
          <p:cNvPr id="5" name="Picture 4">
            <a:extLst>
              <a:ext uri="{FF2B5EF4-FFF2-40B4-BE49-F238E27FC236}">
                <a16:creationId xmlns:a16="http://schemas.microsoft.com/office/drawing/2014/main" id="{85439A16-B145-BE8D-1A84-5BCCF9A5471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8" name="Picture 2" descr="MERG Logo">
            <a:extLst>
              <a:ext uri="{FF2B5EF4-FFF2-40B4-BE49-F238E27FC236}">
                <a16:creationId xmlns:a16="http://schemas.microsoft.com/office/drawing/2014/main" id="{1162844A-BBA4-9A7D-E0CF-7EC1DB09BAEC}"/>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0B9AE3F-7D51-53EA-520C-AB734B4D6BB1}"/>
              </a:ext>
            </a:extLst>
          </p:cNvPr>
          <p:cNvSpPr>
            <a:spLocks noGrp="1"/>
          </p:cNvSpPr>
          <p:nvPr>
            <p:ph type="ctrTitle"/>
          </p:nvPr>
        </p:nvSpPr>
        <p:spPr/>
        <p:txBody>
          <a:bodyPr/>
          <a:lstStyle/>
          <a:p>
            <a:r>
              <a:rPr lang="en-US" sz="6000" dirty="0">
                <a:solidFill>
                  <a:srgbClr val="0070C0"/>
                </a:solidFill>
              </a:rPr>
              <a:t>Input Devices</a:t>
            </a:r>
            <a:endParaRPr lang="en-US" dirty="0"/>
          </a:p>
        </p:txBody>
      </p:sp>
      <p:sp>
        <p:nvSpPr>
          <p:cNvPr id="3" name="Subtitle 2">
            <a:extLst>
              <a:ext uri="{FF2B5EF4-FFF2-40B4-BE49-F238E27FC236}">
                <a16:creationId xmlns:a16="http://schemas.microsoft.com/office/drawing/2014/main" id="{79E25D9D-40AA-EB85-451A-B252316DAF4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28017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509371247"/>
              </p:ext>
            </p:extLst>
          </p:nvPr>
        </p:nvGraphicFramePr>
        <p:xfrm>
          <a:off x="415505" y="391004"/>
          <a:ext cx="11360989" cy="5774190"/>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01</a:t>
                      </a:r>
                    </a:p>
                  </a:txBody>
                  <a:tcPr/>
                </a:tc>
                <a:tc>
                  <a:txBody>
                    <a:bodyPr/>
                    <a:lstStyle/>
                    <a:p>
                      <a:r>
                        <a:rPr lang="en-US" sz="4400" dirty="0">
                          <a:solidFill>
                            <a:srgbClr val="FFFF00"/>
                          </a:solidFill>
                        </a:rPr>
                        <a:t>On/Off Switch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Electromechanical</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On / Off input</a:t>
                      </a:r>
                    </a:p>
                    <a:p>
                      <a:r>
                        <a:rPr lang="en-US" dirty="0"/>
                        <a:t>Can be manually switched, or operated by a force.</a:t>
                      </a:r>
                    </a:p>
                    <a:p>
                      <a:r>
                        <a:rPr lang="en-US" dirty="0"/>
                        <a:t>Can be ‘momentary’ (only switches while you press it)</a:t>
                      </a:r>
                    </a:p>
                    <a:p>
                      <a:r>
                        <a:rPr lang="en-US" dirty="0"/>
                        <a:t>Or ‘maintained’ (you flip it and it stays in that condition)</a:t>
                      </a:r>
                    </a:p>
                  </a:txBody>
                  <a:tcPr/>
                </a:tc>
                <a:tc hMerge="1">
                  <a:txBody>
                    <a:bodyPr/>
                    <a:lstStyle/>
                    <a:p>
                      <a:endParaRPr lang="en-US"/>
                    </a:p>
                  </a:txBody>
                  <a:tcPr/>
                </a:tc>
                <a:tc>
                  <a:txBody>
                    <a:bodyPr/>
                    <a:lstStyle/>
                    <a:p>
                      <a:r>
                        <a:rPr lang="en-US" b="1" dirty="0"/>
                        <a:t>Photos:</a:t>
                      </a:r>
                    </a:p>
                    <a:p>
                      <a:endParaRPr lang="en-US" dirty="0"/>
                    </a:p>
                  </a:txBody>
                  <a:tcPr/>
                </a:tc>
                <a:extLst>
                  <a:ext uri="{0D108BD9-81ED-4DB2-BD59-A6C34878D82A}">
                    <a16:rowId xmlns:a16="http://schemas.microsoft.com/office/drawing/2014/main" val="1083252038"/>
                  </a:ext>
                </a:extLst>
              </a:tr>
              <a:tr h="790229">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   </a:t>
                      </a:r>
                      <a:r>
                        <a:rPr lang="en-US" dirty="0"/>
                        <a:t>Mechanical contacts.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SPDT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Contact ‘bounce’ (software debouncing is common)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(Arduino is fast enough to pick up bouncing contacts)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Wear and tear</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b="0" dirty="0"/>
                        <a:t>Contact voltage or current rating is rarely an issue for switches used in signaling. </a:t>
                      </a:r>
                    </a:p>
                    <a:p>
                      <a:r>
                        <a:rPr lang="en-US" b="0" dirty="0"/>
                        <a:t>These ratings are very much an issue when switching power circuits. </a:t>
                      </a:r>
                    </a:p>
                  </a:txBody>
                  <a:tcPr/>
                </a:tc>
                <a:tc hMerge="1">
                  <a:txBody>
                    <a:bodyPr/>
                    <a:lstStyle/>
                    <a:p>
                      <a:endParaRPr lang="en-US"/>
                    </a:p>
                  </a:txBody>
                  <a:tcPr/>
                </a:tc>
                <a:tc>
                  <a:txBody>
                    <a:bodyPr/>
                    <a:lstStyle/>
                    <a:p>
                      <a:endParaRPr lang="en-US" sz="1400" b="1" dirty="0">
                        <a:solidFill>
                          <a:srgbClr val="0070C0"/>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35703702"/>
                  </a:ext>
                </a:extLst>
              </a:tr>
            </a:tbl>
          </a:graphicData>
        </a:graphic>
      </p:graphicFrame>
      <p:pic>
        <p:nvPicPr>
          <p:cNvPr id="6" name="Picture 5">
            <a:extLst>
              <a:ext uri="{FF2B5EF4-FFF2-40B4-BE49-F238E27FC236}">
                <a16:creationId xmlns:a16="http://schemas.microsoft.com/office/drawing/2014/main" id="{76C947D0-23DA-F029-1274-CFB2859784C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028875" y="1689219"/>
            <a:ext cx="1123420" cy="1098879"/>
          </a:xfrm>
          <a:prstGeom prst="rect">
            <a:avLst/>
          </a:prstGeom>
        </p:spPr>
      </p:pic>
      <p:pic>
        <p:nvPicPr>
          <p:cNvPr id="9" name="Picture 8">
            <a:extLst>
              <a:ext uri="{FF2B5EF4-FFF2-40B4-BE49-F238E27FC236}">
                <a16:creationId xmlns:a16="http://schemas.microsoft.com/office/drawing/2014/main" id="{B1FB7CC8-257F-FB84-2C66-FBB44ED1281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55939" y="3261503"/>
            <a:ext cx="2511641" cy="974066"/>
          </a:xfrm>
          <a:prstGeom prst="rect">
            <a:avLst/>
          </a:prstGeom>
        </p:spPr>
      </p:pic>
      <p:pic>
        <p:nvPicPr>
          <p:cNvPr id="11" name="Picture 10">
            <a:extLst>
              <a:ext uri="{FF2B5EF4-FFF2-40B4-BE49-F238E27FC236}">
                <a16:creationId xmlns:a16="http://schemas.microsoft.com/office/drawing/2014/main" id="{FEEFBD3C-677D-70A5-C967-4EB158C3F9D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402684" y="1673524"/>
            <a:ext cx="1123420" cy="1114574"/>
          </a:xfrm>
          <a:prstGeom prst="rect">
            <a:avLst/>
          </a:prstGeom>
        </p:spPr>
      </p:pic>
      <p:pic>
        <p:nvPicPr>
          <p:cNvPr id="13" name="Picture 12">
            <a:extLst>
              <a:ext uri="{FF2B5EF4-FFF2-40B4-BE49-F238E27FC236}">
                <a16:creationId xmlns:a16="http://schemas.microsoft.com/office/drawing/2014/main" id="{FEE96760-81E0-7184-1D14-275DD81DB6EB}"/>
              </a:ext>
            </a:extLst>
          </p:cNvPr>
          <p:cNvPicPr>
            <a:picLocks noChangeAspect="1"/>
          </p:cNvPicPr>
          <p:nvPr/>
        </p:nvPicPr>
        <p:blipFill>
          <a:blip r:embed="rId6"/>
          <a:stretch>
            <a:fillRect/>
          </a:stretch>
        </p:blipFill>
        <p:spPr>
          <a:xfrm>
            <a:off x="7284104" y="1673524"/>
            <a:ext cx="1580514" cy="851046"/>
          </a:xfrm>
          <a:prstGeom prst="rect">
            <a:avLst/>
          </a:prstGeom>
        </p:spPr>
      </p:pic>
      <p:pic>
        <p:nvPicPr>
          <p:cNvPr id="17" name="Picture 16">
            <a:extLst>
              <a:ext uri="{FF2B5EF4-FFF2-40B4-BE49-F238E27FC236}">
                <a16:creationId xmlns:a16="http://schemas.microsoft.com/office/drawing/2014/main" id="{B94CDC71-A449-BC1C-6DA0-870ADB6E6D90}"/>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189447" y="1673524"/>
            <a:ext cx="930400" cy="838020"/>
          </a:xfrm>
          <a:prstGeom prst="rect">
            <a:avLst/>
          </a:prstGeom>
        </p:spPr>
      </p:pic>
      <p:sp>
        <p:nvSpPr>
          <p:cNvPr id="10" name="Subtitle 2">
            <a:extLst>
              <a:ext uri="{FF2B5EF4-FFF2-40B4-BE49-F238E27FC236}">
                <a16:creationId xmlns:a16="http://schemas.microsoft.com/office/drawing/2014/main" id="{79A6B4F6-19E5-8BD6-12D5-F62A1F3018E3}"/>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2" name="Picture 11">
            <a:extLst>
              <a:ext uri="{FF2B5EF4-FFF2-40B4-BE49-F238E27FC236}">
                <a16:creationId xmlns:a16="http://schemas.microsoft.com/office/drawing/2014/main" id="{A1F5BDEE-827F-4042-37B9-709CEC1D509D}"/>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1899704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426905377"/>
              </p:ext>
            </p:extLst>
          </p:nvPr>
        </p:nvGraphicFramePr>
        <p:xfrm>
          <a:off x="415504" y="391004"/>
          <a:ext cx="11663718" cy="5600931"/>
        </p:xfrm>
        <a:graphic>
          <a:graphicData uri="http://schemas.openxmlformats.org/drawingml/2006/table">
            <a:tbl>
              <a:tblPr firstRow="1" bandRow="1">
                <a:tableStyleId>{5C22544A-7EE6-4342-B048-85BDC9FD1C3A}</a:tableStyleId>
              </a:tblPr>
              <a:tblGrid>
                <a:gridCol w="1160172">
                  <a:extLst>
                    <a:ext uri="{9D8B030D-6E8A-4147-A177-3AD203B41FA5}">
                      <a16:colId xmlns:a16="http://schemas.microsoft.com/office/drawing/2014/main" val="747525499"/>
                    </a:ext>
                  </a:extLst>
                </a:gridCol>
                <a:gridCol w="4212476">
                  <a:extLst>
                    <a:ext uri="{9D8B030D-6E8A-4147-A177-3AD203B41FA5}">
                      <a16:colId xmlns:a16="http://schemas.microsoft.com/office/drawing/2014/main" val="2892156475"/>
                    </a:ext>
                  </a:extLst>
                </a:gridCol>
                <a:gridCol w="6291070">
                  <a:extLst>
                    <a:ext uri="{9D8B030D-6E8A-4147-A177-3AD203B41FA5}">
                      <a16:colId xmlns:a16="http://schemas.microsoft.com/office/drawing/2014/main" val="3449804923"/>
                    </a:ext>
                  </a:extLst>
                </a:gridCol>
              </a:tblGrid>
              <a:tr h="862046">
                <a:tc>
                  <a:txBody>
                    <a:bodyPr/>
                    <a:lstStyle/>
                    <a:p>
                      <a:r>
                        <a:rPr lang="en-US" sz="4400" dirty="0"/>
                        <a:t>02</a:t>
                      </a:r>
                    </a:p>
                  </a:txBody>
                  <a:tcPr/>
                </a:tc>
                <a:tc>
                  <a:txBody>
                    <a:bodyPr/>
                    <a:lstStyle/>
                    <a:p>
                      <a:r>
                        <a:rPr lang="en-US" sz="4400" dirty="0">
                          <a:solidFill>
                            <a:srgbClr val="FFFF00"/>
                          </a:solidFill>
                        </a:rPr>
                        <a:t>Switch Module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Electromechanical</a:t>
                      </a:r>
                    </a:p>
                  </a:txBody>
                  <a:tcPr/>
                </a:tc>
                <a:extLst>
                  <a:ext uri="{0D108BD9-81ED-4DB2-BD59-A6C34878D82A}">
                    <a16:rowId xmlns:a16="http://schemas.microsoft.com/office/drawing/2014/main" val="4166713368"/>
                  </a:ext>
                </a:extLst>
              </a:tr>
              <a:tr h="1389566">
                <a:tc gridSpan="2">
                  <a:txBody>
                    <a:bodyPr/>
                    <a:lstStyle/>
                    <a:p>
                      <a:r>
                        <a:rPr lang="en-US" b="1" dirty="0"/>
                        <a:t>Usage:</a:t>
                      </a:r>
                    </a:p>
                    <a:p>
                      <a:r>
                        <a:rPr lang="en-US" dirty="0"/>
                        <a:t>Multiple On / Off switches on one analog input</a:t>
                      </a:r>
                    </a:p>
                  </a:txBody>
                  <a:tcPr/>
                </a:tc>
                <a:tc hMerge="1">
                  <a:txBody>
                    <a:bodyPr/>
                    <a:lstStyle/>
                    <a:p>
                      <a:endParaRPr lang="en-US"/>
                    </a:p>
                  </a:txBody>
                  <a:tcPr/>
                </a:tc>
                <a:tc>
                  <a:txBody>
                    <a:bodyPr/>
                    <a:lstStyle/>
                    <a:p>
                      <a:r>
                        <a:rPr lang="en-US" b="1" dirty="0"/>
                        <a:t>Photos:</a:t>
                      </a:r>
                    </a:p>
                    <a:p>
                      <a:endParaRPr lang="en-US" dirty="0"/>
                    </a:p>
                  </a:txBody>
                  <a:tcPr/>
                </a:tc>
                <a:extLst>
                  <a:ext uri="{0D108BD9-81ED-4DB2-BD59-A6C34878D82A}">
                    <a16:rowId xmlns:a16="http://schemas.microsoft.com/office/drawing/2014/main" val="1083252038"/>
                  </a:ext>
                </a:extLst>
              </a:tr>
              <a:tr h="1886279">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Mechanical contacts switch in and out various resistors which give a unique value for the analog input.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Several inputs on just one analog pin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Size and button pattern fixed for the module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Some experimentation to determine what analog value maps to what button push.</a:t>
                      </a:r>
                    </a:p>
                  </a:txBody>
                  <a:tcPr/>
                </a:tc>
                <a:extLst>
                  <a:ext uri="{0D108BD9-81ED-4DB2-BD59-A6C34878D82A}">
                    <a16:rowId xmlns:a16="http://schemas.microsoft.com/office/drawing/2014/main" val="2494442280"/>
                  </a:ext>
                </a:extLst>
              </a:tr>
              <a:tr h="1430834">
                <a:tc gridSpan="2">
                  <a:txBody>
                    <a:bodyPr/>
                    <a:lstStyle/>
                    <a:p>
                      <a:r>
                        <a:rPr lang="en-US" b="1" dirty="0"/>
                        <a:t>Notes:</a:t>
                      </a:r>
                    </a:p>
                    <a:p>
                      <a:r>
                        <a:rPr lang="en-US" b="0" dirty="0"/>
                        <a:t>The circuit behind the buttons is called a resistor ladder.</a:t>
                      </a:r>
                    </a:p>
                    <a:p>
                      <a:r>
                        <a:rPr lang="en-US" b="0" dirty="0"/>
                        <a:t>You can build your own resistor ladder using standalone switches and resistors. Circuit shown is simple (same R) </a:t>
                      </a:r>
                    </a:p>
                    <a:p>
                      <a:r>
                        <a:rPr lang="en-US" b="0" dirty="0"/>
                        <a:t>( Better designs will use different values of R)</a:t>
                      </a:r>
                    </a:p>
                  </a:txBody>
                  <a:tcPr/>
                </a:tc>
                <a:tc hMerge="1">
                  <a:txBody>
                    <a:bodyPr/>
                    <a:lstStyle/>
                    <a:p>
                      <a:endParaRPr lang="en-US"/>
                    </a:p>
                  </a:txBody>
                  <a:tcPr/>
                </a:tc>
                <a:tc>
                  <a:txBody>
                    <a:bodyPr/>
                    <a:lstStyle/>
                    <a:p>
                      <a:endParaRPr lang="en-US" sz="1400" b="0" dirty="0">
                        <a:solidFill>
                          <a:schemeClr val="tx1"/>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35703702"/>
                  </a:ext>
                </a:extLst>
              </a:tr>
            </a:tbl>
          </a:graphicData>
        </a:graphic>
      </p:graphicFrame>
      <p:pic>
        <p:nvPicPr>
          <p:cNvPr id="8" name="Picture 7">
            <a:extLst>
              <a:ext uri="{FF2B5EF4-FFF2-40B4-BE49-F238E27FC236}">
                <a16:creationId xmlns:a16="http://schemas.microsoft.com/office/drawing/2014/main" id="{D38E8724-85F9-B3F3-588D-AA4D07472EC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96000" y="1591056"/>
            <a:ext cx="1941576" cy="1006949"/>
          </a:xfrm>
          <a:prstGeom prst="rect">
            <a:avLst/>
          </a:prstGeom>
        </p:spPr>
      </p:pic>
      <p:sp>
        <p:nvSpPr>
          <p:cNvPr id="5" name="Subtitle 2">
            <a:extLst>
              <a:ext uri="{FF2B5EF4-FFF2-40B4-BE49-F238E27FC236}">
                <a16:creationId xmlns:a16="http://schemas.microsoft.com/office/drawing/2014/main" id="{628798AA-9DBB-1193-17BE-06EC301955DB}"/>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6" name="Picture 5">
            <a:extLst>
              <a:ext uri="{FF2B5EF4-FFF2-40B4-BE49-F238E27FC236}">
                <a16:creationId xmlns:a16="http://schemas.microsoft.com/office/drawing/2014/main" id="{04B84877-C122-6E88-AB71-F60997FDF66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23EED703-FA45-942E-FD09-721F4B419D35}"/>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647176" y="1293714"/>
            <a:ext cx="2318740" cy="1304292"/>
          </a:xfrm>
          <a:prstGeom prst="rect">
            <a:avLst/>
          </a:prstGeom>
        </p:spPr>
      </p:pic>
      <p:pic>
        <p:nvPicPr>
          <p:cNvPr id="4" name="Picture 3">
            <a:extLst>
              <a:ext uri="{FF2B5EF4-FFF2-40B4-BE49-F238E27FC236}">
                <a16:creationId xmlns:a16="http://schemas.microsoft.com/office/drawing/2014/main" id="{4EDFB79A-2014-D6DB-732E-88A0972E7878}"/>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957278" y="4657802"/>
            <a:ext cx="2984459" cy="1218283"/>
          </a:xfrm>
          <a:prstGeom prst="rect">
            <a:avLst/>
          </a:prstGeom>
        </p:spPr>
      </p:pic>
    </p:spTree>
    <p:extLst>
      <p:ext uri="{BB962C8B-B14F-4D97-AF65-F5344CB8AC3E}">
        <p14:creationId xmlns:p14="http://schemas.microsoft.com/office/powerpoint/2010/main" val="2268794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535110050"/>
              </p:ext>
            </p:extLst>
          </p:nvPr>
        </p:nvGraphicFramePr>
        <p:xfrm>
          <a:off x="415505" y="391004"/>
          <a:ext cx="11463070" cy="5774190"/>
        </p:xfrm>
        <a:graphic>
          <a:graphicData uri="http://schemas.openxmlformats.org/drawingml/2006/table">
            <a:tbl>
              <a:tblPr firstRow="1" bandRow="1">
                <a:tableStyleId>{5C22544A-7EE6-4342-B048-85BDC9FD1C3A}</a:tableStyleId>
              </a:tblPr>
              <a:tblGrid>
                <a:gridCol w="1140214">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919355">
                <a:tc>
                  <a:txBody>
                    <a:bodyPr/>
                    <a:lstStyle/>
                    <a:p>
                      <a:r>
                        <a:rPr lang="en-US" sz="4400" dirty="0"/>
                        <a:t>03</a:t>
                      </a:r>
                    </a:p>
                  </a:txBody>
                  <a:tcPr/>
                </a:tc>
                <a:tc>
                  <a:txBody>
                    <a:bodyPr/>
                    <a:lstStyle/>
                    <a:p>
                      <a:r>
                        <a:rPr lang="en-US" sz="4400" dirty="0">
                          <a:solidFill>
                            <a:srgbClr val="FFFF00"/>
                          </a:solidFill>
                        </a:rPr>
                        <a:t>Variable Resistor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Resistance</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Volume Control</a:t>
                      </a:r>
                    </a:p>
                    <a:p>
                      <a:r>
                        <a:rPr lang="en-US" dirty="0"/>
                        <a:t>Speed Control</a:t>
                      </a:r>
                    </a:p>
                    <a:p>
                      <a:r>
                        <a:rPr lang="en-US" dirty="0"/>
                        <a:t>Changing a ‘Trigger Point’</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Turning the knob causes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wiper to slide over some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resistive material. Electrically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two end points and the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wiper are brought out to pins.</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a:t>
                      </a:r>
                    </a:p>
                    <a:p>
                      <a:r>
                        <a:rPr lang="en-US" b="1" dirty="0"/>
                        <a:t>Cons:</a:t>
                      </a:r>
                    </a:p>
                    <a:p>
                      <a:pPr marL="285750" indent="-285750">
                        <a:buFont typeface="Arial" panose="020B0604020202020204" pitchFamily="34" charset="0"/>
                        <a:buChar char="•"/>
                      </a:pPr>
                      <a:r>
                        <a:rPr lang="en-US" b="0" dirty="0"/>
                        <a:t>Electrically can be ‘noisy’ as the contact moves</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dirty="0"/>
                        <a:t>Different resistor values are available to suit the application. Also the resistance may vary linear with rotation or logarithmically (common in audio applications) </a:t>
                      </a:r>
                    </a:p>
                    <a:p>
                      <a:r>
                        <a:rPr lang="en-US" dirty="0"/>
                        <a:t>Multi-turn, single turn, linear are also options</a:t>
                      </a:r>
                    </a:p>
                  </a:txBody>
                  <a:tcPr/>
                </a:tc>
                <a:tc hMerge="1">
                  <a:txBody>
                    <a:bodyPr/>
                    <a:lstStyle/>
                    <a:p>
                      <a:endParaRPr lang="en-US"/>
                    </a:p>
                  </a:txBody>
                  <a:tcPr/>
                </a:tc>
                <a:tc>
                  <a:txBody>
                    <a:bodyPr/>
                    <a:lstStyle/>
                    <a:p>
                      <a:r>
                        <a:rPr lang="en-US" dirty="0"/>
                        <a:t>Also known as a ‘potentiometer’ ( or pot for short)</a:t>
                      </a:r>
                    </a:p>
                  </a:txBody>
                  <a:tcPr/>
                </a:tc>
                <a:extLst>
                  <a:ext uri="{0D108BD9-81ED-4DB2-BD59-A6C34878D82A}">
                    <a16:rowId xmlns:a16="http://schemas.microsoft.com/office/drawing/2014/main" val="1235703702"/>
                  </a:ext>
                </a:extLst>
              </a:tr>
            </a:tbl>
          </a:graphicData>
        </a:graphic>
      </p:graphicFrame>
      <p:pic>
        <p:nvPicPr>
          <p:cNvPr id="5" name="Picture 4">
            <a:extLst>
              <a:ext uri="{FF2B5EF4-FFF2-40B4-BE49-F238E27FC236}">
                <a16:creationId xmlns:a16="http://schemas.microsoft.com/office/drawing/2014/main" id="{2C66E5A5-8B91-3C2C-17AD-7117A4BC897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249733" y="1653540"/>
            <a:ext cx="873443" cy="986941"/>
          </a:xfrm>
          <a:prstGeom prst="rect">
            <a:avLst/>
          </a:prstGeom>
        </p:spPr>
      </p:pic>
      <p:pic>
        <p:nvPicPr>
          <p:cNvPr id="8" name="Picture 7">
            <a:extLst>
              <a:ext uri="{FF2B5EF4-FFF2-40B4-BE49-F238E27FC236}">
                <a16:creationId xmlns:a16="http://schemas.microsoft.com/office/drawing/2014/main" id="{A28EA941-0BE3-7903-8341-64EE4ACBCEF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265289" y="1653540"/>
            <a:ext cx="719057" cy="986941"/>
          </a:xfrm>
          <a:prstGeom prst="rect">
            <a:avLst/>
          </a:prstGeom>
        </p:spPr>
      </p:pic>
      <p:pic>
        <p:nvPicPr>
          <p:cNvPr id="10" name="Picture 9">
            <a:extLst>
              <a:ext uri="{FF2B5EF4-FFF2-40B4-BE49-F238E27FC236}">
                <a16:creationId xmlns:a16="http://schemas.microsoft.com/office/drawing/2014/main" id="{39014898-F8F8-8B0A-6359-A0DD880A08E2}"/>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126459" y="1653540"/>
            <a:ext cx="1062860" cy="986941"/>
          </a:xfrm>
          <a:prstGeom prst="rect">
            <a:avLst/>
          </a:prstGeom>
        </p:spPr>
      </p:pic>
      <p:pic>
        <p:nvPicPr>
          <p:cNvPr id="12" name="Picture 11">
            <a:extLst>
              <a:ext uri="{FF2B5EF4-FFF2-40B4-BE49-F238E27FC236}">
                <a16:creationId xmlns:a16="http://schemas.microsoft.com/office/drawing/2014/main" id="{7E7C160A-CE75-F5D2-3ACA-B2E26479B45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438144" y="2970848"/>
            <a:ext cx="2483738" cy="1558238"/>
          </a:xfrm>
          <a:prstGeom prst="rect">
            <a:avLst/>
          </a:prstGeom>
        </p:spPr>
      </p:pic>
      <p:sp>
        <p:nvSpPr>
          <p:cNvPr id="11" name="Subtitle 2">
            <a:extLst>
              <a:ext uri="{FF2B5EF4-FFF2-40B4-BE49-F238E27FC236}">
                <a16:creationId xmlns:a16="http://schemas.microsoft.com/office/drawing/2014/main" id="{99327A78-E3E9-3AC5-6408-627B02586E02}"/>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3" name="Picture 12">
            <a:extLst>
              <a:ext uri="{FF2B5EF4-FFF2-40B4-BE49-F238E27FC236}">
                <a16:creationId xmlns:a16="http://schemas.microsoft.com/office/drawing/2014/main" id="{835F3C55-3378-9378-595A-168421A40F12}"/>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2594030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513889061"/>
              </p:ext>
            </p:extLst>
          </p:nvPr>
        </p:nvGraphicFramePr>
        <p:xfrm>
          <a:off x="415505" y="391004"/>
          <a:ext cx="11360989" cy="556278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04</a:t>
                      </a:r>
                    </a:p>
                  </a:txBody>
                  <a:tcPr/>
                </a:tc>
                <a:tc>
                  <a:txBody>
                    <a:bodyPr/>
                    <a:lstStyle/>
                    <a:p>
                      <a:r>
                        <a:rPr lang="en-US" sz="4400" dirty="0">
                          <a:solidFill>
                            <a:srgbClr val="FFFF00"/>
                          </a:solidFill>
                        </a:rPr>
                        <a:t>Sensor (LDR)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kern="1200" dirty="0">
                          <a:solidFill>
                            <a:schemeClr val="lt1"/>
                          </a:solidFill>
                          <a:latin typeface="+mn-lt"/>
                          <a:ea typeface="+mn-ea"/>
                          <a:cs typeface="+mn-cs"/>
                        </a:rPr>
                        <a:t>Light Dependent Resistor</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Occupancy sensor at a specific place.</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resistor whose value changes depending on light falling on it. (Can detect the shadow of a train passing over.)</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Very inexpensive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Small and easily disguised between the rails</a:t>
                      </a:r>
                    </a:p>
                    <a:p>
                      <a:r>
                        <a:rPr lang="en-US" b="1" dirty="0"/>
                        <a:t>Cons:</a:t>
                      </a:r>
                    </a:p>
                    <a:p>
                      <a:pPr marL="285750" indent="-285750">
                        <a:buFont typeface="Arial" panose="020B0604020202020204" pitchFamily="34" charset="0"/>
                        <a:buChar char="•"/>
                      </a:pPr>
                      <a:r>
                        <a:rPr lang="en-US" dirty="0"/>
                        <a:t>Sensitive to ambient light. (solutions available)</a:t>
                      </a:r>
                    </a:p>
                  </a:txBody>
                  <a:tcPr/>
                </a:tc>
                <a:extLst>
                  <a:ext uri="{0D108BD9-81ED-4DB2-BD59-A6C34878D82A}">
                    <a16:rowId xmlns:a16="http://schemas.microsoft.com/office/drawing/2014/main" val="2494442280"/>
                  </a:ext>
                </a:extLst>
              </a:tr>
              <a:tr h="1525957">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Connect between an analog input pin and ground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Enable the internal pullup resistor (in software)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LDR forms a ‘voltage divider’ and with some testing the ‘light vs dark’ cases can easily be distinguished.</a:t>
                      </a:r>
                    </a:p>
                  </a:txBody>
                  <a:tcPr/>
                </a:tc>
                <a:tc hMerge="1">
                  <a:txBody>
                    <a:bodyPr/>
                    <a:lstStyle/>
                    <a:p>
                      <a:endParaRPr lang="en-US"/>
                    </a:p>
                  </a:txBody>
                  <a:tcPr/>
                </a:tc>
                <a:tc>
                  <a:txBody>
                    <a:bodyPr/>
                    <a:lstStyle/>
                    <a:p>
                      <a:r>
                        <a:rPr lang="en-US" b="1" dirty="0"/>
                        <a:t>Note #2:</a:t>
                      </a:r>
                    </a:p>
                    <a:p>
                      <a:r>
                        <a:rPr lang="en-US" dirty="0"/>
                        <a:t>In the Arduino IDE the use of the serial plotter was invaluable in my experimenting with LDR’s.</a:t>
                      </a:r>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67D830CB-5884-4A1E-BE16-A43DA1B3783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56587" y="1415002"/>
            <a:ext cx="1362794" cy="1295174"/>
          </a:xfrm>
          <a:prstGeom prst="rect">
            <a:avLst/>
          </a:prstGeom>
        </p:spPr>
      </p:pic>
      <p:sp>
        <p:nvSpPr>
          <p:cNvPr id="5" name="Subtitle 2">
            <a:extLst>
              <a:ext uri="{FF2B5EF4-FFF2-40B4-BE49-F238E27FC236}">
                <a16:creationId xmlns:a16="http://schemas.microsoft.com/office/drawing/2014/main" id="{3869D3D4-DE81-F735-CD87-105850FA957E}"/>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6" name="Picture 5">
            <a:extLst>
              <a:ext uri="{FF2B5EF4-FFF2-40B4-BE49-F238E27FC236}">
                <a16:creationId xmlns:a16="http://schemas.microsoft.com/office/drawing/2014/main" id="{29CE30B8-9F5F-07F7-709C-003BBC3BA8F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4" name="Picture 3">
            <a:extLst>
              <a:ext uri="{FF2B5EF4-FFF2-40B4-BE49-F238E27FC236}">
                <a16:creationId xmlns:a16="http://schemas.microsoft.com/office/drawing/2014/main" id="{4ADFB6C0-3E1B-4BE4-B75C-D730F6E1649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197115" y="1415002"/>
            <a:ext cx="1879888" cy="1295174"/>
          </a:xfrm>
          <a:prstGeom prst="rect">
            <a:avLst/>
          </a:prstGeom>
        </p:spPr>
      </p:pic>
    </p:spTree>
    <p:extLst>
      <p:ext uri="{BB962C8B-B14F-4D97-AF65-F5344CB8AC3E}">
        <p14:creationId xmlns:p14="http://schemas.microsoft.com/office/powerpoint/2010/main" val="3465432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711748231"/>
              </p:ext>
            </p:extLst>
          </p:nvPr>
        </p:nvGraphicFramePr>
        <p:xfrm>
          <a:off x="415505" y="391004"/>
          <a:ext cx="11463070" cy="5881560"/>
        </p:xfrm>
        <a:graphic>
          <a:graphicData uri="http://schemas.openxmlformats.org/drawingml/2006/table">
            <a:tbl>
              <a:tblPr firstRow="1" bandRow="1">
                <a:tableStyleId>{5C22544A-7EE6-4342-B048-85BDC9FD1C3A}</a:tableStyleId>
              </a:tblPr>
              <a:tblGrid>
                <a:gridCol w="1140214">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780821">
                <a:tc>
                  <a:txBody>
                    <a:bodyPr/>
                    <a:lstStyle/>
                    <a:p>
                      <a:r>
                        <a:rPr lang="en-US" sz="4400" dirty="0"/>
                        <a:t>05</a:t>
                      </a:r>
                    </a:p>
                  </a:txBody>
                  <a:tcPr/>
                </a:tc>
                <a:tc>
                  <a:txBody>
                    <a:bodyPr/>
                    <a:lstStyle/>
                    <a:p>
                      <a:r>
                        <a:rPr lang="en-US" sz="4400" dirty="0">
                          <a:solidFill>
                            <a:srgbClr val="FFFF00"/>
                          </a:solidFill>
                        </a:rPr>
                        <a:t>Sensor (IR)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Infrared Light</a:t>
                      </a:r>
                    </a:p>
                  </a:txBody>
                  <a:tcPr/>
                </a:tc>
                <a:extLst>
                  <a:ext uri="{0D108BD9-81ED-4DB2-BD59-A6C34878D82A}">
                    <a16:rowId xmlns:a16="http://schemas.microsoft.com/office/drawing/2014/main" val="4166713368"/>
                  </a:ext>
                </a:extLst>
              </a:tr>
              <a:tr h="1351699">
                <a:tc gridSpan="2">
                  <a:txBody>
                    <a:bodyPr/>
                    <a:lstStyle/>
                    <a:p>
                      <a:r>
                        <a:rPr lang="en-US" b="1" dirty="0"/>
                        <a:t>Usage:</a:t>
                      </a:r>
                    </a:p>
                    <a:p>
                      <a:r>
                        <a:rPr lang="en-US" dirty="0"/>
                        <a:t>Occupancy sensor at a specific place.</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721974">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Infrared light is sent out and if a reflection is seen the sensor output is turned on. Sensitivity can be adjusted.</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Relatively immune to ambient light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3 pin = DO only,   4 Pin has DO and AO outputs</a:t>
                      </a:r>
                    </a:p>
                    <a:p>
                      <a:r>
                        <a:rPr lang="en-US" b="1" dirty="0"/>
                        <a:t>Cons:</a:t>
                      </a:r>
                    </a:p>
                    <a:p>
                      <a:pPr marL="285750" indent="-285750">
                        <a:buFont typeface="Arial" panose="020B0604020202020204" pitchFamily="34" charset="0"/>
                        <a:buChar char="•"/>
                      </a:pPr>
                      <a:r>
                        <a:rPr lang="en-US" dirty="0"/>
                        <a:t>Module size and pinout varies by manufacturer </a:t>
                      </a:r>
                    </a:p>
                  </a:txBody>
                  <a:tcPr/>
                </a:tc>
                <a:extLst>
                  <a:ext uri="{0D108BD9-81ED-4DB2-BD59-A6C34878D82A}">
                    <a16:rowId xmlns:a16="http://schemas.microsoft.com/office/drawing/2014/main" val="2494442280"/>
                  </a:ext>
                </a:extLst>
              </a:tr>
              <a:tr h="1993865">
                <a:tc gridSpan="2">
                  <a:txBody>
                    <a:bodyPr/>
                    <a:lstStyle/>
                    <a:p>
                      <a:r>
                        <a:rPr lang="en-US" b="1" dirty="0"/>
                        <a:t>Notes:</a:t>
                      </a:r>
                    </a:p>
                    <a:p>
                      <a:r>
                        <a:rPr lang="en-US" dirty="0"/>
                        <a:t>Different geometries available. (end on, 90 degree) </a:t>
                      </a:r>
                    </a:p>
                    <a:p>
                      <a:r>
                        <a:rPr lang="en-US" dirty="0"/>
                        <a:t>Be aware that pin outs do vary by manufacturer</a:t>
                      </a:r>
                    </a:p>
                    <a:p>
                      <a:endParaRPr lang="en-US" dirty="0"/>
                    </a:p>
                    <a:p>
                      <a:r>
                        <a:rPr lang="en-US" dirty="0"/>
                        <a:t>Two modules facing each other can interfere</a:t>
                      </a:r>
                    </a:p>
                    <a:p>
                      <a:endParaRPr lang="en-US" dirty="0"/>
                    </a:p>
                    <a:p>
                      <a:endParaRPr lang="en-US" dirty="0"/>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DA7626E7-CBF6-49FD-B493-234E64FE96C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6970244" y="1274063"/>
            <a:ext cx="1150146" cy="1206055"/>
          </a:xfrm>
          <a:prstGeom prst="rect">
            <a:avLst/>
          </a:prstGeom>
        </p:spPr>
      </p:pic>
      <p:pic>
        <p:nvPicPr>
          <p:cNvPr id="4" name="Picture 3">
            <a:extLst>
              <a:ext uri="{FF2B5EF4-FFF2-40B4-BE49-F238E27FC236}">
                <a16:creationId xmlns:a16="http://schemas.microsoft.com/office/drawing/2014/main" id="{4C982BA9-AC47-2D52-9574-8ED5438CB91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403819" y="1274063"/>
            <a:ext cx="1222570" cy="1209967"/>
          </a:xfrm>
          <a:prstGeom prst="rect">
            <a:avLst/>
          </a:prstGeom>
        </p:spPr>
      </p:pic>
      <p:sp>
        <p:nvSpPr>
          <p:cNvPr id="6" name="Subtitle 2">
            <a:extLst>
              <a:ext uri="{FF2B5EF4-FFF2-40B4-BE49-F238E27FC236}">
                <a16:creationId xmlns:a16="http://schemas.microsoft.com/office/drawing/2014/main" id="{4BE23699-7669-D711-D269-57AB8F367D96}"/>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8" name="Picture 7">
            <a:extLst>
              <a:ext uri="{FF2B5EF4-FFF2-40B4-BE49-F238E27FC236}">
                <a16:creationId xmlns:a16="http://schemas.microsoft.com/office/drawing/2014/main" id="{2AF598A2-F7CF-B425-7C6A-D4B008C3E8F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9" name="Picture 8">
            <a:extLst>
              <a:ext uri="{FF2B5EF4-FFF2-40B4-BE49-F238E27FC236}">
                <a16:creationId xmlns:a16="http://schemas.microsoft.com/office/drawing/2014/main" id="{C3BC130D-167B-C889-0404-A48350C9838C}"/>
              </a:ext>
            </a:extLst>
          </p:cNvPr>
          <p:cNvPicPr>
            <a:picLocks noChangeAspect="1"/>
          </p:cNvPicPr>
          <p:nvPr/>
        </p:nvPicPr>
        <p:blipFill>
          <a:blip r:embed="rId6" cstate="email">
            <a:extLst>
              <a:ext uri="{28A0092B-C50C-407E-A947-70E740481C1C}">
                <a14:useLocalDpi xmlns:a14="http://schemas.microsoft.com/office/drawing/2010/main"/>
              </a:ext>
              <a:ext uri="{837473B0-CC2E-450A-ABE3-18F120FF3D39}">
                <a1611:picAttrSrcUrl xmlns:a1611="http://schemas.microsoft.com/office/drawing/2016/11/main" r:id="rId7"/>
              </a:ext>
            </a:extLst>
          </a:blip>
          <a:stretch>
            <a:fillRect/>
          </a:stretch>
        </p:blipFill>
        <p:spPr>
          <a:xfrm>
            <a:off x="5071871" y="5425479"/>
            <a:ext cx="627617" cy="627617"/>
          </a:xfrm>
          <a:prstGeom prst="rect">
            <a:avLst/>
          </a:prstGeom>
        </p:spPr>
      </p:pic>
      <p:pic>
        <p:nvPicPr>
          <p:cNvPr id="5" name="Picture 4">
            <a:extLst>
              <a:ext uri="{FF2B5EF4-FFF2-40B4-BE49-F238E27FC236}">
                <a16:creationId xmlns:a16="http://schemas.microsoft.com/office/drawing/2014/main" id="{5688786F-A70E-E703-6B9A-53B327642C3D}"/>
              </a:ext>
            </a:extLst>
          </p:cNvPr>
          <p:cNvPicPr>
            <a:picLocks noChangeAspect="1"/>
          </p:cNvPicPr>
          <p:nvPr/>
        </p:nvPicPr>
        <p:blipFill>
          <a:blip r:embed="rId8"/>
          <a:stretch>
            <a:fillRect/>
          </a:stretch>
        </p:blipFill>
        <p:spPr>
          <a:xfrm>
            <a:off x="6282202" y="4377883"/>
            <a:ext cx="2511780" cy="1799677"/>
          </a:xfrm>
          <a:prstGeom prst="rect">
            <a:avLst/>
          </a:prstGeom>
        </p:spPr>
      </p:pic>
    </p:spTree>
    <p:extLst>
      <p:ext uri="{BB962C8B-B14F-4D97-AF65-F5344CB8AC3E}">
        <p14:creationId xmlns:p14="http://schemas.microsoft.com/office/powerpoint/2010/main" val="2352130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783088132"/>
              </p:ext>
            </p:extLst>
          </p:nvPr>
        </p:nvGraphicFramePr>
        <p:xfrm>
          <a:off x="414068" y="391004"/>
          <a:ext cx="11464507" cy="5774190"/>
        </p:xfrm>
        <a:graphic>
          <a:graphicData uri="http://schemas.openxmlformats.org/drawingml/2006/table">
            <a:tbl>
              <a:tblPr firstRow="1" bandRow="1">
                <a:tableStyleId>{5C22544A-7EE6-4342-B048-85BDC9FD1C3A}</a:tableStyleId>
              </a:tblPr>
              <a:tblGrid>
                <a:gridCol w="1141651">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919355">
                <a:tc>
                  <a:txBody>
                    <a:bodyPr/>
                    <a:lstStyle/>
                    <a:p>
                      <a:r>
                        <a:rPr lang="en-US" sz="4400" dirty="0"/>
                        <a:t>06</a:t>
                      </a:r>
                    </a:p>
                  </a:txBody>
                  <a:tcPr/>
                </a:tc>
                <a:tc>
                  <a:txBody>
                    <a:bodyPr/>
                    <a:lstStyle/>
                    <a:p>
                      <a:r>
                        <a:rPr lang="en-US" sz="4400" dirty="0">
                          <a:solidFill>
                            <a:srgbClr val="FFFF00"/>
                          </a:solidFill>
                        </a:rPr>
                        <a:t>Sensor (Passive IR)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Infrared Light</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Detects heat and toggles an input on or off when something in range is detected. </a:t>
                      </a:r>
                    </a:p>
                    <a:p>
                      <a:r>
                        <a:rPr lang="en-US" dirty="0"/>
                        <a:t>A typical application is to automatically do something when someone enters a room or approaches.</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31350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Detects heat and toggles on or off when something is detected. The sensitivity can be adjusted.</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Inexpensive and reliable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Works over longer distances</a:t>
                      </a:r>
                    </a:p>
                    <a:p>
                      <a:r>
                        <a:rPr lang="en-US" b="1" dirty="0"/>
                        <a:t>Cons:</a:t>
                      </a:r>
                    </a:p>
                    <a:p>
                      <a:pPr marL="285750" indent="-285750">
                        <a:buFont typeface="Arial" panose="020B0604020202020204" pitchFamily="34" charset="0"/>
                        <a:buChar char="•"/>
                      </a:pPr>
                      <a:r>
                        <a:rPr lang="en-US" dirty="0"/>
                        <a:t>Physically large</a:t>
                      </a:r>
                    </a:p>
                    <a:p>
                      <a:pPr marL="285750" indent="-285750">
                        <a:buFont typeface="Arial" panose="020B0604020202020204" pitchFamily="34" charset="0"/>
                        <a:buChar char="•"/>
                      </a:pPr>
                      <a:r>
                        <a:rPr lang="en-US" dirty="0"/>
                        <a:t>Anything that gives off heat can toggle it</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b="0" dirty="0"/>
                        <a:t>Does not depend on visible light. </a:t>
                      </a:r>
                    </a:p>
                    <a:p>
                      <a:r>
                        <a:rPr lang="en-US" b="0" dirty="0"/>
                        <a:t>A common application at home is to turn on security lights when someone approaches at night.</a:t>
                      </a:r>
                    </a:p>
                  </a:txBody>
                  <a:tcPr/>
                </a:tc>
                <a:tc hMerge="1">
                  <a:txBody>
                    <a:bodyPr/>
                    <a:lstStyle/>
                    <a:p>
                      <a:endParaRPr lang="en-US"/>
                    </a:p>
                  </a:txBody>
                  <a:tcPr/>
                </a:tc>
                <a:tc>
                  <a:txBody>
                    <a:bodyPr/>
                    <a:lstStyle/>
                    <a:p>
                      <a:endParaRPr lang="en-US" sz="1800" b="1" dirty="0">
                        <a:solidFill>
                          <a:srgbClr val="0070C0"/>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35703702"/>
                  </a:ext>
                </a:extLst>
              </a:tr>
            </a:tbl>
          </a:graphicData>
        </a:graphic>
      </p:graphicFrame>
      <p:pic>
        <p:nvPicPr>
          <p:cNvPr id="5" name="Picture 4">
            <a:extLst>
              <a:ext uri="{FF2B5EF4-FFF2-40B4-BE49-F238E27FC236}">
                <a16:creationId xmlns:a16="http://schemas.microsoft.com/office/drawing/2014/main" id="{7964A112-9E1E-4DB3-E84C-794604CC162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11569" y="1445644"/>
            <a:ext cx="1588968" cy="1213684"/>
          </a:xfrm>
          <a:prstGeom prst="rect">
            <a:avLst/>
          </a:prstGeom>
        </p:spPr>
      </p:pic>
      <p:sp>
        <p:nvSpPr>
          <p:cNvPr id="6" name="Subtitle 2">
            <a:extLst>
              <a:ext uri="{FF2B5EF4-FFF2-40B4-BE49-F238E27FC236}">
                <a16:creationId xmlns:a16="http://schemas.microsoft.com/office/drawing/2014/main" id="{3BD46BFB-3828-CA00-E419-216B9E11A6A6}"/>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8" name="Picture 7">
            <a:extLst>
              <a:ext uri="{FF2B5EF4-FFF2-40B4-BE49-F238E27FC236}">
                <a16:creationId xmlns:a16="http://schemas.microsoft.com/office/drawing/2014/main" id="{7716C429-6EFB-F8BB-C011-493280B578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58275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631021044"/>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Basics</a:t>
                      </a:r>
                    </a:p>
                  </a:txBody>
                  <a:tcPr/>
                </a:tc>
                <a:extLst>
                  <a:ext uri="{0D108BD9-81ED-4DB2-BD59-A6C34878D82A}">
                    <a16:rowId xmlns:a16="http://schemas.microsoft.com/office/drawing/2014/main" val="4166713368"/>
                  </a:ext>
                </a:extLst>
              </a:tr>
            </a:tbl>
          </a:graphicData>
        </a:graphic>
      </p:graphicFrame>
      <p:pic>
        <p:nvPicPr>
          <p:cNvPr id="4" name="Picture 3">
            <a:extLst>
              <a:ext uri="{FF2B5EF4-FFF2-40B4-BE49-F238E27FC236}">
                <a16:creationId xmlns:a16="http://schemas.microsoft.com/office/drawing/2014/main" id="{B27D149C-3CE4-F59D-1843-03EEF170CB8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366375" y="6030924"/>
            <a:ext cx="1585186" cy="705407"/>
          </a:xfrm>
          <a:prstGeom prst="rect">
            <a:avLst/>
          </a:prstGeom>
        </p:spPr>
      </p:pic>
      <p:pic>
        <p:nvPicPr>
          <p:cNvPr id="5" name="Picture 2" descr="MERG Logo">
            <a:extLst>
              <a:ext uri="{FF2B5EF4-FFF2-40B4-BE49-F238E27FC236}">
                <a16:creationId xmlns:a16="http://schemas.microsoft.com/office/drawing/2014/main" id="{D8764913-DD27-F4E8-817E-AB6BEF3D4160}"/>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E0A3F37-ABE5-8191-F7D0-CE5165DD6ABB}"/>
              </a:ext>
            </a:extLst>
          </p:cNvPr>
          <p:cNvSpPr>
            <a:spLocks noGrp="1"/>
          </p:cNvSpPr>
          <p:nvPr>
            <p:ph type="ctrTitle"/>
          </p:nvPr>
        </p:nvSpPr>
        <p:spPr/>
        <p:txBody>
          <a:bodyPr/>
          <a:lstStyle/>
          <a:p>
            <a:r>
              <a:rPr lang="en-US" sz="6000" dirty="0">
                <a:solidFill>
                  <a:srgbClr val="0070C0"/>
                </a:solidFill>
              </a:rPr>
              <a:t>Introduction</a:t>
            </a:r>
            <a:endParaRPr lang="en-US" dirty="0"/>
          </a:p>
        </p:txBody>
      </p:sp>
      <p:sp>
        <p:nvSpPr>
          <p:cNvPr id="3" name="Subtitle 2">
            <a:extLst>
              <a:ext uri="{FF2B5EF4-FFF2-40B4-BE49-F238E27FC236}">
                <a16:creationId xmlns:a16="http://schemas.microsoft.com/office/drawing/2014/main" id="{D8F159B6-00E5-AABC-5C46-C93AC8896589}"/>
              </a:ext>
            </a:extLst>
          </p:cNvPr>
          <p:cNvSpPr>
            <a:spLocks noGrp="1"/>
          </p:cNvSpPr>
          <p:nvPr>
            <p:ph type="subTitle" idx="1"/>
          </p:nvPr>
        </p:nvSpPr>
        <p:spPr>
          <a:xfrm>
            <a:off x="1523281" y="4171381"/>
            <a:ext cx="9144000" cy="1655762"/>
          </a:xfrm>
        </p:spPr>
        <p:txBody>
          <a:bodyPr/>
          <a:lstStyle/>
          <a:p>
            <a:endParaRPr lang="en-US" dirty="0"/>
          </a:p>
        </p:txBody>
      </p:sp>
    </p:spTree>
    <p:extLst>
      <p:ext uri="{BB962C8B-B14F-4D97-AF65-F5344CB8AC3E}">
        <p14:creationId xmlns:p14="http://schemas.microsoft.com/office/powerpoint/2010/main" val="2276187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141594656"/>
              </p:ext>
            </p:extLst>
          </p:nvPr>
        </p:nvGraphicFramePr>
        <p:xfrm>
          <a:off x="415505" y="391004"/>
          <a:ext cx="11463070" cy="6082948"/>
        </p:xfrm>
        <a:graphic>
          <a:graphicData uri="http://schemas.openxmlformats.org/drawingml/2006/table">
            <a:tbl>
              <a:tblPr firstRow="1" bandRow="1">
                <a:tableStyleId>{5C22544A-7EE6-4342-B048-85BDC9FD1C3A}</a:tableStyleId>
              </a:tblPr>
              <a:tblGrid>
                <a:gridCol w="1140214">
                  <a:extLst>
                    <a:ext uri="{9D8B030D-6E8A-4147-A177-3AD203B41FA5}">
                      <a16:colId xmlns:a16="http://schemas.microsoft.com/office/drawing/2014/main" val="747525499"/>
                    </a:ext>
                  </a:extLst>
                </a:gridCol>
                <a:gridCol w="4506700">
                  <a:extLst>
                    <a:ext uri="{9D8B030D-6E8A-4147-A177-3AD203B41FA5}">
                      <a16:colId xmlns:a16="http://schemas.microsoft.com/office/drawing/2014/main" val="2892156475"/>
                    </a:ext>
                  </a:extLst>
                </a:gridCol>
                <a:gridCol w="5816156">
                  <a:extLst>
                    <a:ext uri="{9D8B030D-6E8A-4147-A177-3AD203B41FA5}">
                      <a16:colId xmlns:a16="http://schemas.microsoft.com/office/drawing/2014/main" val="3449804923"/>
                    </a:ext>
                  </a:extLst>
                </a:gridCol>
              </a:tblGrid>
              <a:tr h="918525">
                <a:tc>
                  <a:txBody>
                    <a:bodyPr/>
                    <a:lstStyle/>
                    <a:p>
                      <a:r>
                        <a:rPr lang="en-US" sz="4400" dirty="0"/>
                        <a:t>07</a:t>
                      </a:r>
                    </a:p>
                  </a:txBody>
                  <a:tcPr/>
                </a:tc>
                <a:tc>
                  <a:txBody>
                    <a:bodyPr/>
                    <a:lstStyle/>
                    <a:p>
                      <a:r>
                        <a:rPr lang="en-US" sz="4400" dirty="0">
                          <a:solidFill>
                            <a:srgbClr val="FFFF00"/>
                          </a:solidFill>
                        </a:rPr>
                        <a:t>Sensor</a:t>
                      </a:r>
                      <a:r>
                        <a:rPr lang="en-US" sz="4000" dirty="0">
                          <a:solidFill>
                            <a:srgbClr val="FFFF00"/>
                          </a:solidFill>
                        </a:rPr>
                        <a:t> (Hall Effect)</a:t>
                      </a:r>
                      <a:endParaRPr lang="en-US" sz="4400" dirty="0">
                        <a:solidFill>
                          <a:srgbClr val="FFFF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Magnetism</a:t>
                      </a:r>
                    </a:p>
                  </a:txBody>
                  <a:tcPr/>
                </a:tc>
                <a:extLst>
                  <a:ext uri="{0D108BD9-81ED-4DB2-BD59-A6C34878D82A}">
                    <a16:rowId xmlns:a16="http://schemas.microsoft.com/office/drawing/2014/main" val="4166713368"/>
                  </a:ext>
                </a:extLst>
              </a:tr>
              <a:tr h="1141063">
                <a:tc gridSpan="2">
                  <a:txBody>
                    <a:bodyPr/>
                    <a:lstStyle/>
                    <a:p>
                      <a:r>
                        <a:rPr lang="en-US" b="1" dirty="0"/>
                        <a:t>Usage:</a:t>
                      </a:r>
                    </a:p>
                    <a:p>
                      <a:r>
                        <a:rPr lang="en-US" dirty="0"/>
                        <a:t>Detect Magnetism at a specific place.</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73736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magnetic field activates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sensor output</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 Works ‘through’ some materials.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Using ‘edge detection’ it is very repeatable. </a:t>
                      </a:r>
                    </a:p>
                    <a:p>
                      <a:r>
                        <a:rPr lang="en-US" b="1" dirty="0"/>
                        <a:t>Cons:</a:t>
                      </a:r>
                    </a:p>
                    <a:p>
                      <a:pPr marL="285750" indent="-285750">
                        <a:buFont typeface="Arial" panose="020B0604020202020204" pitchFamily="34" charset="0"/>
                        <a:buChar char="•"/>
                      </a:pPr>
                      <a:r>
                        <a:rPr lang="en-US" b="0" dirty="0"/>
                        <a:t>Hysteresis (trip point is sensitive to direction)</a:t>
                      </a:r>
                    </a:p>
                    <a:p>
                      <a:pPr marL="285750" indent="-285750">
                        <a:buFont typeface="Arial" panose="020B0604020202020204" pitchFamily="34" charset="0"/>
                        <a:buChar char="•"/>
                      </a:pPr>
                      <a:r>
                        <a:rPr lang="en-US" b="0" dirty="0"/>
                        <a:t>Needs a rare earth magnet for max sensitivity</a:t>
                      </a:r>
                      <a:r>
                        <a:rPr lang="en-US" b="1" dirty="0"/>
                        <a:t> </a:t>
                      </a:r>
                    </a:p>
                  </a:txBody>
                  <a:tcPr/>
                </a:tc>
                <a:extLst>
                  <a:ext uri="{0D108BD9-81ED-4DB2-BD59-A6C34878D82A}">
                    <a16:rowId xmlns:a16="http://schemas.microsoft.com/office/drawing/2014/main" val="2494442280"/>
                  </a:ext>
                </a:extLst>
              </a:tr>
              <a:tr h="1602225">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produces both an analog and a digital output.</a:t>
                      </a:r>
                    </a:p>
                    <a:p>
                      <a:r>
                        <a:rPr lang="en-US" b="0" dirty="0"/>
                        <a:t>Sensitivity is adjustable</a:t>
                      </a:r>
                    </a:p>
                    <a:p>
                      <a:r>
                        <a:rPr lang="en-US" b="0" dirty="0"/>
                        <a:t>Due to the Hysteresis I do edge detection always travelling in the same direction</a:t>
                      </a:r>
                    </a:p>
                    <a:p>
                      <a:r>
                        <a:rPr lang="en-US" b="1" dirty="0"/>
                        <a:t>Be Aware:</a:t>
                      </a:r>
                      <a:r>
                        <a:rPr lang="en-US" b="0" dirty="0"/>
                        <a:t> Hall effect sensors can be latching or momentary (select the right one for your application)</a:t>
                      </a:r>
                    </a:p>
                    <a:p>
                      <a:endParaRPr lang="en-US" b="0" dirty="0"/>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5" name="Picture 4">
            <a:extLst>
              <a:ext uri="{FF2B5EF4-FFF2-40B4-BE49-F238E27FC236}">
                <a16:creationId xmlns:a16="http://schemas.microsoft.com/office/drawing/2014/main" id="{9B06CB42-C046-14BF-E6AC-7BCE73E3620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25068" y="1429131"/>
            <a:ext cx="1033515" cy="966597"/>
          </a:xfrm>
          <a:prstGeom prst="rect">
            <a:avLst/>
          </a:prstGeom>
        </p:spPr>
      </p:pic>
      <p:pic>
        <p:nvPicPr>
          <p:cNvPr id="8" name="Picture 7">
            <a:extLst>
              <a:ext uri="{FF2B5EF4-FFF2-40B4-BE49-F238E27FC236}">
                <a16:creationId xmlns:a16="http://schemas.microsoft.com/office/drawing/2014/main" id="{E80A1DE2-FDAE-7FBB-CF59-E72D44D3364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319272" y="2689697"/>
            <a:ext cx="1984249" cy="1329652"/>
          </a:xfrm>
          <a:prstGeom prst="rect">
            <a:avLst/>
          </a:prstGeom>
        </p:spPr>
      </p:pic>
      <p:pic>
        <p:nvPicPr>
          <p:cNvPr id="10" name="Picture 9">
            <a:extLst>
              <a:ext uri="{FF2B5EF4-FFF2-40B4-BE49-F238E27FC236}">
                <a16:creationId xmlns:a16="http://schemas.microsoft.com/office/drawing/2014/main" id="{5E6F67E9-AE40-A361-ACDB-9410D204916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620532" y="1429131"/>
            <a:ext cx="1637097" cy="966597"/>
          </a:xfrm>
          <a:prstGeom prst="rect">
            <a:avLst/>
          </a:prstGeom>
        </p:spPr>
      </p:pic>
      <p:sp>
        <p:nvSpPr>
          <p:cNvPr id="9" name="Subtitle 2">
            <a:extLst>
              <a:ext uri="{FF2B5EF4-FFF2-40B4-BE49-F238E27FC236}">
                <a16:creationId xmlns:a16="http://schemas.microsoft.com/office/drawing/2014/main" id="{D0E5565E-3749-BA8A-AACF-116ABB3C617D}"/>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1" name="Picture 10">
            <a:extLst>
              <a:ext uri="{FF2B5EF4-FFF2-40B4-BE49-F238E27FC236}">
                <a16:creationId xmlns:a16="http://schemas.microsoft.com/office/drawing/2014/main" id="{D519FB31-8A94-301F-ACE7-87595F73AA7E}"/>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2978F43A-D60D-FAFD-560C-898A021DEA5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958584" y="4315969"/>
            <a:ext cx="2980944" cy="1823002"/>
          </a:xfrm>
          <a:prstGeom prst="rect">
            <a:avLst/>
          </a:prstGeom>
        </p:spPr>
      </p:pic>
    </p:spTree>
    <p:extLst>
      <p:ext uri="{BB962C8B-B14F-4D97-AF65-F5344CB8AC3E}">
        <p14:creationId xmlns:p14="http://schemas.microsoft.com/office/powerpoint/2010/main" val="3504862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230335255"/>
              </p:ext>
            </p:extLst>
          </p:nvPr>
        </p:nvGraphicFramePr>
        <p:xfrm>
          <a:off x="415505" y="391005"/>
          <a:ext cx="11360989" cy="5759309"/>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732753">
                <a:tc>
                  <a:txBody>
                    <a:bodyPr/>
                    <a:lstStyle/>
                    <a:p>
                      <a:r>
                        <a:rPr lang="en-US" sz="4400" dirty="0"/>
                        <a:t>08</a:t>
                      </a:r>
                    </a:p>
                  </a:txBody>
                  <a:tcPr/>
                </a:tc>
                <a:tc>
                  <a:txBody>
                    <a:bodyPr/>
                    <a:lstStyle/>
                    <a:p>
                      <a:r>
                        <a:rPr lang="en-US" sz="4400" dirty="0">
                          <a:solidFill>
                            <a:srgbClr val="FFFF00"/>
                          </a:solidFill>
                        </a:rPr>
                        <a:t>Sensor (Current)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Electrical Current</a:t>
                      </a:r>
                    </a:p>
                  </a:txBody>
                  <a:tcPr/>
                </a:tc>
                <a:extLst>
                  <a:ext uri="{0D108BD9-81ED-4DB2-BD59-A6C34878D82A}">
                    <a16:rowId xmlns:a16="http://schemas.microsoft.com/office/drawing/2014/main" val="4166713368"/>
                  </a:ext>
                </a:extLst>
              </a:tr>
              <a:tr h="1248269">
                <a:tc gridSpan="2">
                  <a:txBody>
                    <a:bodyPr/>
                    <a:lstStyle/>
                    <a:p>
                      <a:r>
                        <a:rPr lang="en-US" b="1" dirty="0"/>
                        <a:t>Usage</a:t>
                      </a:r>
                      <a:r>
                        <a:rPr lang="en-US" dirty="0"/>
                        <a:t>:</a:t>
                      </a:r>
                    </a:p>
                    <a:p>
                      <a:r>
                        <a:rPr lang="en-US" dirty="0"/>
                        <a:t>Occupancy sensor for a block of track.</a:t>
                      </a:r>
                    </a:p>
                    <a:p>
                      <a:r>
                        <a:rPr lang="en-US" dirty="0"/>
                        <a:t>Detecting when a train (especially a locomotive) is drawing electrical current on a block of track.</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226216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small electronic circuit monitors the current supplied to an isolated section of track. It turns on an output if current is detected.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Unlike a ‘point detector’ which works at one physical spot only this is a ‘block detector’ and anything drawing current in the block is detected.</a:t>
                      </a:r>
                    </a:p>
                    <a:p>
                      <a:r>
                        <a:rPr lang="en-US" b="1" dirty="0"/>
                        <a:t>Cons:</a:t>
                      </a:r>
                    </a:p>
                    <a:p>
                      <a:pPr marL="285750" indent="-285750">
                        <a:buFont typeface="Arial" panose="020B0604020202020204" pitchFamily="34" charset="0"/>
                        <a:buChar char="•"/>
                      </a:pPr>
                      <a:r>
                        <a:rPr lang="en-US" dirty="0"/>
                        <a:t>If what is on the track does not draw current (</a:t>
                      </a:r>
                      <a:r>
                        <a:rPr lang="en-US" dirty="0" err="1"/>
                        <a:t>eg</a:t>
                      </a:r>
                      <a:r>
                        <a:rPr lang="en-US" dirty="0"/>
                        <a:t> coaches and wagons) they wont be detected. </a:t>
                      </a:r>
                    </a:p>
                  </a:txBody>
                  <a:tcPr/>
                </a:tc>
                <a:extLst>
                  <a:ext uri="{0D108BD9-81ED-4DB2-BD59-A6C34878D82A}">
                    <a16:rowId xmlns:a16="http://schemas.microsoft.com/office/drawing/2014/main" val="2494442280"/>
                  </a:ext>
                </a:extLst>
              </a:tr>
              <a:tr h="1196848">
                <a:tc gridSpan="2">
                  <a:txBody>
                    <a:bodyPr/>
                    <a:lstStyle/>
                    <a:p>
                      <a:r>
                        <a:rPr lang="en-US" b="1" dirty="0"/>
                        <a:t>Notes:</a:t>
                      </a:r>
                    </a:p>
                    <a:p>
                      <a:r>
                        <a:rPr lang="en-US" dirty="0"/>
                        <a:t>Known as a Train on Track Indicator   (TOTI)</a:t>
                      </a:r>
                    </a:p>
                    <a:p>
                      <a:r>
                        <a:rPr lang="en-US" dirty="0"/>
                        <a:t>MERG PMK7 is this example. Others are available.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Shown is DCC but also available for DC traction power.</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workaround for wagons and coaches is to add a 10k SMD resistor to the axle between metal wheels then conductive paint to connect the resistor ends to the wheel.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McKinley railway YouTube channel)</a:t>
                      </a:r>
                    </a:p>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FAA2533C-07DD-430C-812E-EA6CE03A2A0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88749" y="1208374"/>
            <a:ext cx="4681114" cy="1184421"/>
          </a:xfrm>
          <a:prstGeom prst="rect">
            <a:avLst/>
          </a:prstGeom>
        </p:spPr>
      </p:pic>
      <p:pic>
        <p:nvPicPr>
          <p:cNvPr id="6" name="Picture 5">
            <a:extLst>
              <a:ext uri="{FF2B5EF4-FFF2-40B4-BE49-F238E27FC236}">
                <a16:creationId xmlns:a16="http://schemas.microsoft.com/office/drawing/2014/main" id="{E83BF5E8-269C-BDE3-C4E1-0E3CD2EA5C0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273635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82000">
              <a:schemeClr val="accent1">
                <a:lumMod val="5000"/>
                <a:lumOff val="95000"/>
              </a:schemeClr>
            </a:gs>
            <a:gs pos="100000">
              <a:schemeClr val="accent1">
                <a:lumMod val="45000"/>
                <a:lumOff val="55000"/>
              </a:schemeClr>
            </a:gs>
          </a:gsLst>
          <a:path path="rect">
            <a:fillToRect l="50000" t="50000" r="50000" b="50000"/>
          </a:path>
          <a:tileRect/>
        </a:gradFill>
        <a:effectLst/>
      </p:bgPr>
    </p:bg>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EasyTimer">
                <a:extLst>
                  <a:ext uri="{FF2B5EF4-FFF2-40B4-BE49-F238E27FC236}">
                    <a16:creationId xmlns:a16="http://schemas.microsoft.com/office/drawing/2014/main" id="{883E6E9A-CD1C-4A86-A014-185D7E55417B}"/>
                  </a:ext>
                </a:extLst>
              </p:cNvPr>
              <p:cNvGraphicFramePr>
                <a:graphicFrameLocks noGrp="1"/>
              </p:cNvGraphicFramePr>
              <p:nvPr>
                <p:extLst>
                  <p:ext uri="{D42A27DB-BD31-4B8C-83A1-F6EECF244321}">
                    <p14:modId xmlns:p14="http://schemas.microsoft.com/office/powerpoint/2010/main" val="3655353586"/>
                  </p:ext>
                </p:extLst>
              </p:nvPr>
            </p:nvGraphicFramePr>
            <p:xfrm>
              <a:off x="1473781" y="1457842"/>
              <a:ext cx="9563357" cy="3942316"/>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4" name="Add-in 3" title="EasyTimer">
                <a:extLst>
                  <a:ext uri="{FF2B5EF4-FFF2-40B4-BE49-F238E27FC236}">
                    <a16:creationId xmlns:a16="http://schemas.microsoft.com/office/drawing/2014/main" id="{883E6E9A-CD1C-4A86-A014-185D7E55417B}"/>
                  </a:ext>
                </a:extLst>
              </p:cNvPr>
              <p:cNvPicPr>
                <a:picLocks noGrp="1" noRot="1" noChangeAspect="1" noMove="1" noResize="1" noEditPoints="1" noAdjustHandles="1" noChangeArrowheads="1" noChangeShapeType="1"/>
              </p:cNvPicPr>
              <p:nvPr/>
            </p:nvPicPr>
            <p:blipFill>
              <a:blip r:embed="rId4"/>
              <a:stretch>
                <a:fillRect/>
              </a:stretch>
            </p:blipFill>
            <p:spPr>
              <a:xfrm>
                <a:off x="1473781" y="1457842"/>
                <a:ext cx="9563357" cy="3942316"/>
              </a:xfrm>
              <a:prstGeom prst="rect">
                <a:avLst/>
              </a:prstGeom>
            </p:spPr>
          </p:pic>
        </mc:Fallback>
      </mc:AlternateContent>
      <p:sp>
        <p:nvSpPr>
          <p:cNvPr id="3" name="TextBox 2">
            <a:extLst>
              <a:ext uri="{FF2B5EF4-FFF2-40B4-BE49-F238E27FC236}">
                <a16:creationId xmlns:a16="http://schemas.microsoft.com/office/drawing/2014/main" id="{77F6057E-506B-4685-9B8F-B13D208C0CC0}"/>
              </a:ext>
            </a:extLst>
          </p:cNvPr>
          <p:cNvSpPr txBox="1"/>
          <p:nvPr/>
        </p:nvSpPr>
        <p:spPr>
          <a:xfrm>
            <a:off x="4350100" y="1018041"/>
            <a:ext cx="3491800" cy="369332"/>
          </a:xfrm>
          <a:prstGeom prst="rect">
            <a:avLst/>
          </a:prstGeom>
          <a:solidFill>
            <a:schemeClr val="accent5">
              <a:lumMod val="75000"/>
            </a:schemeClr>
          </a:solidFill>
        </p:spPr>
        <p:txBody>
          <a:bodyPr wrap="square" rtlCol="0">
            <a:spAutoFit/>
          </a:bodyPr>
          <a:lstStyle/>
          <a:p>
            <a:pPr algn="ctr"/>
            <a:r>
              <a:rPr lang="en-US" dirty="0">
                <a:solidFill>
                  <a:schemeClr val="bg1"/>
                </a:solidFill>
                <a:latin typeface="BritishRailDarkNormal" panose="00000400000000000000" pitchFamily="2" charset="0"/>
              </a:rPr>
              <a:t>Time for a brief intermission.</a:t>
            </a:r>
          </a:p>
        </p:txBody>
      </p:sp>
    </p:spTree>
    <p:extLst>
      <p:ext uri="{BB962C8B-B14F-4D97-AF65-F5344CB8AC3E}">
        <p14:creationId xmlns:p14="http://schemas.microsoft.com/office/powerpoint/2010/main" val="2218756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25964831"/>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OUTPUTS</a:t>
                      </a:r>
                    </a:p>
                  </a:txBody>
                  <a:tcPr/>
                </a:tc>
                <a:extLst>
                  <a:ext uri="{0D108BD9-81ED-4DB2-BD59-A6C34878D82A}">
                    <a16:rowId xmlns:a16="http://schemas.microsoft.com/office/drawing/2014/main" val="4166713368"/>
                  </a:ext>
                </a:extLst>
              </a:tr>
            </a:tbl>
          </a:graphicData>
        </a:graphic>
      </p:graphicFrame>
      <p:pic>
        <p:nvPicPr>
          <p:cNvPr id="5" name="Picture 4">
            <a:extLst>
              <a:ext uri="{FF2B5EF4-FFF2-40B4-BE49-F238E27FC236}">
                <a16:creationId xmlns:a16="http://schemas.microsoft.com/office/drawing/2014/main" id="{EAD29628-BBDB-7ACB-1BB6-DBEE4CEA90D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8" name="Picture 2" descr="MERG Logo">
            <a:extLst>
              <a:ext uri="{FF2B5EF4-FFF2-40B4-BE49-F238E27FC236}">
                <a16:creationId xmlns:a16="http://schemas.microsoft.com/office/drawing/2014/main" id="{B367DE0E-6ACA-15B9-809E-EA750C19588E}"/>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3FA3B87-5006-1151-29E5-6DB80756CB35}"/>
              </a:ext>
            </a:extLst>
          </p:cNvPr>
          <p:cNvSpPr>
            <a:spLocks noGrp="1"/>
          </p:cNvSpPr>
          <p:nvPr>
            <p:ph type="ctrTitle"/>
          </p:nvPr>
        </p:nvSpPr>
        <p:spPr/>
        <p:txBody>
          <a:bodyPr/>
          <a:lstStyle/>
          <a:p>
            <a:r>
              <a:rPr lang="en-US" sz="6000" dirty="0">
                <a:solidFill>
                  <a:srgbClr val="0070C0"/>
                </a:solidFill>
              </a:rPr>
              <a:t>Simple Output Devices</a:t>
            </a:r>
            <a:endParaRPr lang="en-US" dirty="0"/>
          </a:p>
        </p:txBody>
      </p:sp>
      <p:sp>
        <p:nvSpPr>
          <p:cNvPr id="3" name="Subtitle 2">
            <a:extLst>
              <a:ext uri="{FF2B5EF4-FFF2-40B4-BE49-F238E27FC236}">
                <a16:creationId xmlns:a16="http://schemas.microsoft.com/office/drawing/2014/main" id="{4F861170-3D9B-C457-E3E7-22E2966B020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47359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826228396"/>
              </p:ext>
            </p:extLst>
          </p:nvPr>
        </p:nvGraphicFramePr>
        <p:xfrm>
          <a:off x="415505" y="391004"/>
          <a:ext cx="11360989" cy="556278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10</a:t>
                      </a:r>
                    </a:p>
                  </a:txBody>
                  <a:tcPr/>
                </a:tc>
                <a:tc>
                  <a:txBody>
                    <a:bodyPr/>
                    <a:lstStyle/>
                    <a:p>
                      <a:r>
                        <a:rPr lang="en-US" sz="4400" dirty="0">
                          <a:solidFill>
                            <a:srgbClr val="FFFF00"/>
                          </a:solidFill>
                        </a:rPr>
                        <a:t>LED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Light Indication</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b="0" dirty="0"/>
                        <a:t>Area lighting</a:t>
                      </a:r>
                    </a:p>
                    <a:p>
                      <a:r>
                        <a:rPr lang="en-US" b="0" dirty="0"/>
                        <a:t>Status indication – feedback on operation</a:t>
                      </a:r>
                    </a:p>
                    <a:p>
                      <a:r>
                        <a:rPr lang="en-US" b="0" dirty="0"/>
                        <a:t>Animation effects</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Applying a small forward voltage (in the conducting direction of a diode) causes current to flow. The amount of current is normally limited by a series resistor. This current causes the LED to give off light.</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Many physical sizes and shapes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Many colours available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Very efficient light (not much heat generated)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Switches on and off very fast</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b="0" dirty="0"/>
                        <a:t>Applying a forward voltage without current limiting will most likely destroy an LED.</a:t>
                      </a:r>
                    </a:p>
                  </a:txBody>
                  <a:tcPr/>
                </a:tc>
                <a:tc hMerge="1">
                  <a:txBody>
                    <a:bodyPr/>
                    <a:lstStyle/>
                    <a:p>
                      <a:endParaRPr lang="en-US"/>
                    </a:p>
                  </a:txBody>
                  <a:tcPr/>
                </a:tc>
                <a:tc>
                  <a:txBody>
                    <a:bodyPr/>
                    <a:lstStyle/>
                    <a:p>
                      <a:r>
                        <a:rPr lang="en-US" b="0" dirty="0"/>
                        <a:t>Although they are a diode they are not a power diode.</a:t>
                      </a:r>
                    </a:p>
                    <a:p>
                      <a:r>
                        <a:rPr lang="en-US" b="0" dirty="0"/>
                        <a:t>The reverse voltage rating is quite low. (spec sheet) </a:t>
                      </a:r>
                    </a:p>
                    <a:p>
                      <a:r>
                        <a:rPr lang="en-US" b="0" dirty="0"/>
                        <a:t>Try not to hook them up backwards if voltage &gt; 5VDC ! </a:t>
                      </a:r>
                    </a:p>
                  </a:txBody>
                  <a:tcPr/>
                </a:tc>
                <a:extLst>
                  <a:ext uri="{0D108BD9-81ED-4DB2-BD59-A6C34878D82A}">
                    <a16:rowId xmlns:a16="http://schemas.microsoft.com/office/drawing/2014/main" val="1235703702"/>
                  </a:ext>
                </a:extLst>
              </a:tr>
            </a:tbl>
          </a:graphicData>
        </a:graphic>
      </p:graphicFrame>
      <p:pic>
        <p:nvPicPr>
          <p:cNvPr id="8" name="Picture 7">
            <a:extLst>
              <a:ext uri="{FF2B5EF4-FFF2-40B4-BE49-F238E27FC236}">
                <a16:creationId xmlns:a16="http://schemas.microsoft.com/office/drawing/2014/main" id="{2A2216E4-0892-06FD-FC48-0C95FC7210A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14701" y="1622298"/>
            <a:ext cx="2142755" cy="1195236"/>
          </a:xfrm>
          <a:prstGeom prst="rect">
            <a:avLst/>
          </a:prstGeom>
        </p:spPr>
      </p:pic>
      <p:pic>
        <p:nvPicPr>
          <p:cNvPr id="10" name="Picture 9">
            <a:extLst>
              <a:ext uri="{FF2B5EF4-FFF2-40B4-BE49-F238E27FC236}">
                <a16:creationId xmlns:a16="http://schemas.microsoft.com/office/drawing/2014/main" id="{9578D75B-3AF5-11BD-F20B-01F143DC9C4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095999" y="1622298"/>
            <a:ext cx="1395635" cy="1195236"/>
          </a:xfrm>
          <a:prstGeom prst="rect">
            <a:avLst/>
          </a:prstGeom>
        </p:spPr>
      </p:pic>
      <p:pic>
        <p:nvPicPr>
          <p:cNvPr id="12" name="Picture 11">
            <a:extLst>
              <a:ext uri="{FF2B5EF4-FFF2-40B4-BE49-F238E27FC236}">
                <a16:creationId xmlns:a16="http://schemas.microsoft.com/office/drawing/2014/main" id="{E15BFF39-8840-78BC-2228-66A37EB2361C}"/>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756021" y="1469478"/>
            <a:ext cx="1395635" cy="1348056"/>
          </a:xfrm>
          <a:prstGeom prst="rect">
            <a:avLst/>
          </a:prstGeom>
        </p:spPr>
      </p:pic>
      <p:sp>
        <p:nvSpPr>
          <p:cNvPr id="9" name="Subtitle 2">
            <a:extLst>
              <a:ext uri="{FF2B5EF4-FFF2-40B4-BE49-F238E27FC236}">
                <a16:creationId xmlns:a16="http://schemas.microsoft.com/office/drawing/2014/main" id="{24CA524D-EC55-0E6A-5033-57470CF5D62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1" name="Picture 10">
            <a:extLst>
              <a:ext uri="{FF2B5EF4-FFF2-40B4-BE49-F238E27FC236}">
                <a16:creationId xmlns:a16="http://schemas.microsoft.com/office/drawing/2014/main" id="{5A7A6EC8-F076-6240-C450-BE26A84AB6C1}"/>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13" name="Picture 12">
            <a:extLst>
              <a:ext uri="{FF2B5EF4-FFF2-40B4-BE49-F238E27FC236}">
                <a16:creationId xmlns:a16="http://schemas.microsoft.com/office/drawing/2014/main" id="{F25673A0-1B86-E8FA-632A-5ADE9F2C2E90}"/>
              </a:ext>
            </a:extLst>
          </p:cNvPr>
          <p:cNvPicPr>
            <a:picLocks noChangeAspect="1"/>
          </p:cNvPicPr>
          <p:nvPr/>
        </p:nvPicPr>
        <p:blipFill>
          <a:blip r:embed="rId7" cstate="email">
            <a:extLst>
              <a:ext uri="{28A0092B-C50C-407E-A947-70E740481C1C}">
                <a14:useLocalDpi xmlns:a14="http://schemas.microsoft.com/office/drawing/2010/main"/>
              </a:ext>
              <a:ext uri="{837473B0-CC2E-450A-ABE3-18F120FF3D39}">
                <a1611:picAttrSrcUrl xmlns:a1611="http://schemas.microsoft.com/office/drawing/2016/11/main" r:id="rId8"/>
              </a:ext>
            </a:extLst>
          </a:blip>
          <a:stretch>
            <a:fillRect/>
          </a:stretch>
        </p:blipFill>
        <p:spPr>
          <a:xfrm>
            <a:off x="11148877" y="5124250"/>
            <a:ext cx="627617" cy="627617"/>
          </a:xfrm>
          <a:prstGeom prst="rect">
            <a:avLst/>
          </a:prstGeom>
        </p:spPr>
      </p:pic>
    </p:spTree>
    <p:extLst>
      <p:ext uri="{BB962C8B-B14F-4D97-AF65-F5344CB8AC3E}">
        <p14:creationId xmlns:p14="http://schemas.microsoft.com/office/powerpoint/2010/main" val="3298474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4115823992"/>
              </p:ext>
            </p:extLst>
          </p:nvPr>
        </p:nvGraphicFramePr>
        <p:xfrm>
          <a:off x="415505" y="391004"/>
          <a:ext cx="11360989" cy="5376678"/>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11</a:t>
                      </a:r>
                    </a:p>
                  </a:txBody>
                  <a:tcPr/>
                </a:tc>
                <a:tc>
                  <a:txBody>
                    <a:bodyPr/>
                    <a:lstStyle/>
                    <a:p>
                      <a:r>
                        <a:rPr lang="en-US" sz="4400" dirty="0">
                          <a:solidFill>
                            <a:srgbClr val="FFFF00"/>
                          </a:solidFill>
                        </a:rPr>
                        <a:t>Relay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Electromechanical</a:t>
                      </a:r>
                    </a:p>
                  </a:txBody>
                  <a:tcPr/>
                </a:tc>
                <a:extLst>
                  <a:ext uri="{0D108BD9-81ED-4DB2-BD59-A6C34878D82A}">
                    <a16:rowId xmlns:a16="http://schemas.microsoft.com/office/drawing/2014/main" val="4166713368"/>
                  </a:ext>
                </a:extLst>
              </a:tr>
              <a:tr h="1405409">
                <a:tc gridSpan="2">
                  <a:txBody>
                    <a:bodyPr/>
                    <a:lstStyle/>
                    <a:p>
                      <a:r>
                        <a:rPr lang="en-US" b="1" dirty="0"/>
                        <a:t>Usage:</a:t>
                      </a:r>
                    </a:p>
                    <a:p>
                      <a:r>
                        <a:rPr lang="en-US" dirty="0"/>
                        <a:t>Low power output from Arduino Pin can control a high power electrical circuit.</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low power digital signal causes a magnetic coil to energize which pulls together electrical contacts for use on a higher power circuit.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Inexpensive</a:t>
                      </a:r>
                    </a:p>
                    <a:p>
                      <a:r>
                        <a:rPr lang="en-US" b="1" dirty="0"/>
                        <a:t>Cons:</a:t>
                      </a:r>
                    </a:p>
                    <a:p>
                      <a:pPr marL="285750" indent="-285750">
                        <a:buFont typeface="Arial" panose="020B0604020202020204" pitchFamily="34" charset="0"/>
                        <a:buChar char="•"/>
                      </a:pPr>
                      <a:r>
                        <a:rPr lang="en-US" dirty="0"/>
                        <a:t>Physically large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Produces an audible click when it changes over</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dirty="0"/>
                        <a:t>Wear and tear depends very much on frequency of operation and how much heat the coil is subject to.</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far as the relay is concerned the coil is its input and the contacts are its output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extreme caution if switching higher (</a:t>
                      </a:r>
                      <a:r>
                        <a:rPr lang="en-US" dirty="0" err="1"/>
                        <a:t>ie</a:t>
                      </a:r>
                      <a:r>
                        <a:rPr lang="en-US" dirty="0"/>
                        <a:t> mains) voltages</a:t>
                      </a:r>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C7872230-2CC2-4B40-9E36-CB18A5BEB19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03540" y="1405209"/>
            <a:ext cx="1454759" cy="1191688"/>
          </a:xfrm>
          <a:prstGeom prst="rect">
            <a:avLst/>
          </a:prstGeom>
        </p:spPr>
      </p:pic>
      <p:sp>
        <p:nvSpPr>
          <p:cNvPr id="5" name="Subtitle 2">
            <a:extLst>
              <a:ext uri="{FF2B5EF4-FFF2-40B4-BE49-F238E27FC236}">
                <a16:creationId xmlns:a16="http://schemas.microsoft.com/office/drawing/2014/main" id="{F81EB58B-60AE-9C27-0E97-2EB666C2CC13}"/>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6" name="Picture 5">
            <a:extLst>
              <a:ext uri="{FF2B5EF4-FFF2-40B4-BE49-F238E27FC236}">
                <a16:creationId xmlns:a16="http://schemas.microsoft.com/office/drawing/2014/main" id="{F56229F6-7040-FEA1-9A6F-B1C968B2393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4121228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177946039"/>
              </p:ext>
            </p:extLst>
          </p:nvPr>
        </p:nvGraphicFramePr>
        <p:xfrm>
          <a:off x="415505" y="395237"/>
          <a:ext cx="11360989" cy="5933101"/>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12</a:t>
                      </a:r>
                    </a:p>
                  </a:txBody>
                  <a:tcPr/>
                </a:tc>
                <a:tc>
                  <a:txBody>
                    <a:bodyPr/>
                    <a:lstStyle/>
                    <a:p>
                      <a:r>
                        <a:rPr lang="en-US" sz="4400" dirty="0">
                          <a:solidFill>
                            <a:srgbClr val="FFFF00"/>
                          </a:solidFill>
                        </a:rPr>
                        <a:t>SERVO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Mechanical Motion</a:t>
                      </a:r>
                    </a:p>
                  </a:txBody>
                  <a:tcPr/>
                </a:tc>
                <a:extLst>
                  <a:ext uri="{0D108BD9-81ED-4DB2-BD59-A6C34878D82A}">
                    <a16:rowId xmlns:a16="http://schemas.microsoft.com/office/drawing/2014/main" val="4166713368"/>
                  </a:ext>
                </a:extLst>
              </a:tr>
              <a:tr h="1264706">
                <a:tc gridSpan="2">
                  <a:txBody>
                    <a:bodyPr/>
                    <a:lstStyle/>
                    <a:p>
                      <a:r>
                        <a:rPr lang="en-US" b="1" dirty="0"/>
                        <a:t>Usage:</a:t>
                      </a:r>
                    </a:p>
                    <a:p>
                      <a:r>
                        <a:rPr lang="en-US" b="0" dirty="0"/>
                        <a:t>Operating points (turnouts). (Use it as a point motor)</a:t>
                      </a:r>
                    </a:p>
                    <a:p>
                      <a:r>
                        <a:rPr lang="en-US" b="0" dirty="0"/>
                        <a:t>Semaphore signals (including bounce effects)</a:t>
                      </a:r>
                    </a:p>
                    <a:p>
                      <a:r>
                        <a:rPr lang="en-US" b="0" dirty="0"/>
                        <a:t>Animation effects (crossing gates, swings, opening doors) </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 board electronics convert a pulsed output signal into an angular position and rotates the shaft accordingly.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0.5ms pulse = 0 degrees,  1.5ms pulse = centered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2.5ms pulse = 180 deg (typical)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Be aware – similar looking servos can be different!</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Inexpensive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Simple 3 Wire Operation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latin typeface="+mn-lt"/>
                          <a:ea typeface="+mn-ea"/>
                          <a:cs typeface="+mn-cs"/>
                        </a:rPr>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Usually requires a bracket for mounting.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Usually requires ‘calibrating’ for desired range of motion</a:t>
                      </a:r>
                    </a:p>
                  </a:txBody>
                  <a:tcPr/>
                </a:tc>
                <a:extLst>
                  <a:ext uri="{0D108BD9-81ED-4DB2-BD59-A6C34878D82A}">
                    <a16:rowId xmlns:a16="http://schemas.microsoft.com/office/drawing/2014/main" val="2494442280"/>
                  </a:ext>
                </a:extLst>
              </a:tr>
              <a:tr h="1525957">
                <a:tc gridSpan="2">
                  <a:txBody>
                    <a:bodyPr/>
                    <a:lstStyle/>
                    <a:p>
                      <a:r>
                        <a:rPr lang="en-US" b="1" dirty="0"/>
                        <a:t>Notes: </a:t>
                      </a:r>
                      <a:r>
                        <a:rPr lang="en-US" b="0" dirty="0"/>
                        <a:t>Various size arms attach to the shaft. Each arm has several holes into which you can put a wire. An ‘omega loop’ is a good idea for strain relief.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Only the time spent high is important.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Use the &lt;</a:t>
                      </a:r>
                      <a:r>
                        <a:rPr lang="en-US" b="0" dirty="0" err="1"/>
                        <a:t>Servo.h</a:t>
                      </a:r>
                      <a:r>
                        <a:rPr lang="en-US" b="0" dirty="0"/>
                        <a:t>&gt; library – it has built in error checking.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Be Aware:</a:t>
                      </a:r>
                      <a:r>
                        <a:rPr lang="en-US" b="0" dirty="0"/>
                        <a:t> Analog servos and digital servos behave differently. Both work off the same pulse signal input.</a:t>
                      </a:r>
                    </a:p>
                  </a:txBody>
                  <a:tcPr/>
                </a:tc>
                <a:tc hMerge="1">
                  <a:txBody>
                    <a:bodyPr/>
                    <a:lstStyle/>
                    <a:p>
                      <a:endParaRPr lang="en-US"/>
                    </a:p>
                  </a:txBody>
                  <a:tcPr/>
                </a:tc>
                <a:tc>
                  <a:txBody>
                    <a:bodyPr/>
                    <a:lstStyle/>
                    <a:p>
                      <a:pPr marL="0" algn="l" defTabSz="914400" rtl="0" eaLnBrk="1" latinLnBrk="0" hangingPunct="1"/>
                      <a:r>
                        <a:rPr lang="en-US" sz="1800" b="0" kern="1200" dirty="0">
                          <a:solidFill>
                            <a:schemeClr val="dk1"/>
                          </a:solidFill>
                          <a:latin typeface="+mn-lt"/>
                          <a:ea typeface="+mn-ea"/>
                          <a:cs typeface="+mn-cs"/>
                        </a:rPr>
                        <a:t>MERG video on Servos:</a:t>
                      </a:r>
                    </a:p>
                    <a:p>
                      <a:pPr marL="0" algn="l" defTabSz="914400" rtl="0" eaLnBrk="1" latinLnBrk="0" hangingPunct="1"/>
                      <a:r>
                        <a:rPr lang="en-US" sz="1800" b="0" kern="1200" dirty="0">
                          <a:solidFill>
                            <a:schemeClr val="dk1"/>
                          </a:solidFill>
                          <a:latin typeface="+mn-lt"/>
                          <a:ea typeface="+mn-ea"/>
                          <a:cs typeface="+mn-cs"/>
                          <a:hlinkClick r:id="rId3"/>
                        </a:rPr>
                        <a:t>https://www.youtube.com/watch?v=uY_M6kJRuUo&amp;t=425s</a:t>
                      </a:r>
                      <a:endParaRPr lang="en-US" sz="1800" b="0" kern="1200" dirty="0">
                        <a:solidFill>
                          <a:schemeClr val="dk1"/>
                        </a:solidFill>
                        <a:latin typeface="+mn-lt"/>
                        <a:ea typeface="+mn-ea"/>
                        <a:cs typeface="+mn-cs"/>
                      </a:endParaRPr>
                    </a:p>
                    <a:p>
                      <a:pPr marL="0" algn="l" defTabSz="914400" rtl="0" eaLnBrk="1" latinLnBrk="0" hangingPunct="1"/>
                      <a:endParaRPr lang="en-US" sz="1800" b="0" kern="1200" dirty="0">
                        <a:solidFill>
                          <a:schemeClr val="dk1"/>
                        </a:solidFill>
                        <a:latin typeface="+mn-lt"/>
                        <a:ea typeface="+mn-ea"/>
                        <a:cs typeface="+mn-cs"/>
                      </a:endParaRPr>
                    </a:p>
                    <a:p>
                      <a:pPr marL="0" algn="l" defTabSz="914400" rtl="0" eaLnBrk="1" latinLnBrk="0" hangingPunct="1"/>
                      <a:r>
                        <a:rPr lang="en-US" sz="1800" b="0" kern="1200" dirty="0">
                          <a:solidFill>
                            <a:schemeClr val="dk1"/>
                          </a:solidFill>
                          <a:latin typeface="+mn-lt"/>
                          <a:ea typeface="+mn-ea"/>
                          <a:cs typeface="+mn-cs"/>
                        </a:rPr>
                        <a:t>Another explanation of how a Servo works on the inside:</a:t>
                      </a:r>
                      <a:endParaRPr lang="en-US" sz="1800" b="1" kern="1200" dirty="0">
                        <a:solidFill>
                          <a:schemeClr val="dk1"/>
                        </a:solidFill>
                        <a:latin typeface="+mn-lt"/>
                        <a:ea typeface="+mn-ea"/>
                        <a:cs typeface="+mn-cs"/>
                      </a:endParaRPr>
                    </a:p>
                    <a:p>
                      <a:r>
                        <a:rPr lang="en-US" b="0" dirty="0">
                          <a:solidFill>
                            <a:srgbClr val="0070C0"/>
                          </a:solidFill>
                          <a:hlinkClick r:id="rId4"/>
                        </a:rPr>
                        <a:t>https://www.youtube.com/watch?v=xB_4KB72res&amp;t=309s</a:t>
                      </a:r>
                      <a:endParaRPr lang="en-US" b="0" dirty="0">
                        <a:solidFill>
                          <a:srgbClr val="0070C0"/>
                        </a:solidFill>
                      </a:endParaRPr>
                    </a:p>
                    <a:p>
                      <a:endParaRPr lang="en-US" b="1" dirty="0">
                        <a:solidFill>
                          <a:srgbClr val="0070C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70C0"/>
                          </a:solidFill>
                        </a:rPr>
                        <a:t>Trivia : </a:t>
                      </a:r>
                      <a:r>
                        <a:rPr lang="en-US" b="0" dirty="0"/>
                        <a:t>9g refers to the weight in grams!</a:t>
                      </a:r>
                    </a:p>
                  </a:txBody>
                  <a:tcPr/>
                </a:tc>
                <a:extLst>
                  <a:ext uri="{0D108BD9-81ED-4DB2-BD59-A6C34878D82A}">
                    <a16:rowId xmlns:a16="http://schemas.microsoft.com/office/drawing/2014/main" val="1235703702"/>
                  </a:ext>
                </a:extLst>
              </a:tr>
            </a:tbl>
          </a:graphicData>
        </a:graphic>
      </p:graphicFrame>
      <p:sp>
        <p:nvSpPr>
          <p:cNvPr id="4" name="Subtitle 2">
            <a:extLst>
              <a:ext uri="{FF2B5EF4-FFF2-40B4-BE49-F238E27FC236}">
                <a16:creationId xmlns:a16="http://schemas.microsoft.com/office/drawing/2014/main" id="{87E44DCA-B9CB-A6CF-8CBE-2309C6C5F2ED}"/>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653A3362-FA0C-A2C9-4AC6-A240CE42D4A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659710" y="6301694"/>
            <a:ext cx="1116784" cy="496968"/>
          </a:xfrm>
          <a:prstGeom prst="rect">
            <a:avLst/>
          </a:prstGeom>
        </p:spPr>
      </p:pic>
      <p:pic>
        <p:nvPicPr>
          <p:cNvPr id="9" name="Picture 8">
            <a:extLst>
              <a:ext uri="{FF2B5EF4-FFF2-40B4-BE49-F238E27FC236}">
                <a16:creationId xmlns:a16="http://schemas.microsoft.com/office/drawing/2014/main" id="{86CAB8E2-10CF-7216-7DE1-2767DFE02BE7}"/>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flipH="1">
            <a:off x="3900150" y="4950455"/>
            <a:ext cx="301822" cy="294578"/>
          </a:xfrm>
          <a:prstGeom prst="rect">
            <a:avLst/>
          </a:prstGeom>
        </p:spPr>
      </p:pic>
      <p:pic>
        <p:nvPicPr>
          <p:cNvPr id="3" name="Picture 2">
            <a:extLst>
              <a:ext uri="{FF2B5EF4-FFF2-40B4-BE49-F238E27FC236}">
                <a16:creationId xmlns:a16="http://schemas.microsoft.com/office/drawing/2014/main" id="{2D7E493B-4D0C-FEAF-D5C8-07D7D1EE57DD}"/>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017258" y="1418844"/>
            <a:ext cx="1297604" cy="1048311"/>
          </a:xfrm>
          <a:prstGeom prst="rect">
            <a:avLst/>
          </a:prstGeom>
        </p:spPr>
      </p:pic>
    </p:spTree>
    <p:extLst>
      <p:ext uri="{BB962C8B-B14F-4D97-AF65-F5344CB8AC3E}">
        <p14:creationId xmlns:p14="http://schemas.microsoft.com/office/powerpoint/2010/main" val="4041636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091462346"/>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I/O</a:t>
                      </a:r>
                    </a:p>
                  </a:txBody>
                  <a:tcPr/>
                </a:tc>
                <a:extLst>
                  <a:ext uri="{0D108BD9-81ED-4DB2-BD59-A6C34878D82A}">
                    <a16:rowId xmlns:a16="http://schemas.microsoft.com/office/drawing/2014/main" val="4166713368"/>
                  </a:ext>
                </a:extLst>
              </a:tr>
            </a:tbl>
          </a:graphicData>
        </a:graphic>
      </p:graphicFrame>
      <p:pic>
        <p:nvPicPr>
          <p:cNvPr id="5" name="Picture 4">
            <a:extLst>
              <a:ext uri="{FF2B5EF4-FFF2-40B4-BE49-F238E27FC236}">
                <a16:creationId xmlns:a16="http://schemas.microsoft.com/office/drawing/2014/main" id="{894A81C8-5862-9539-3964-2A676F3F822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8" name="Picture 2" descr="MERG Logo">
            <a:extLst>
              <a:ext uri="{FF2B5EF4-FFF2-40B4-BE49-F238E27FC236}">
                <a16:creationId xmlns:a16="http://schemas.microsoft.com/office/drawing/2014/main" id="{230449E0-3D54-ACC2-7AE4-F3B4E2A03651}"/>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80527F8-70C3-1587-7B28-F93F60351A23}"/>
              </a:ext>
            </a:extLst>
          </p:cNvPr>
          <p:cNvSpPr>
            <a:spLocks noGrp="1"/>
          </p:cNvSpPr>
          <p:nvPr>
            <p:ph type="ctrTitle"/>
          </p:nvPr>
        </p:nvSpPr>
        <p:spPr/>
        <p:txBody>
          <a:bodyPr>
            <a:normAutofit/>
          </a:bodyPr>
          <a:lstStyle/>
          <a:p>
            <a:r>
              <a:rPr lang="en-US" sz="6000" dirty="0">
                <a:solidFill>
                  <a:srgbClr val="0070C0"/>
                </a:solidFill>
              </a:rPr>
              <a:t>More Sophisticated</a:t>
            </a:r>
            <a:br>
              <a:rPr lang="en-US" sz="6000" dirty="0">
                <a:solidFill>
                  <a:srgbClr val="0070C0"/>
                </a:solidFill>
              </a:rPr>
            </a:br>
            <a:r>
              <a:rPr lang="en-US" sz="6000" dirty="0">
                <a:solidFill>
                  <a:srgbClr val="0070C0"/>
                </a:solidFill>
              </a:rPr>
              <a:t> I/O Devices</a:t>
            </a:r>
            <a:endParaRPr lang="en-US" dirty="0"/>
          </a:p>
        </p:txBody>
      </p:sp>
      <p:sp>
        <p:nvSpPr>
          <p:cNvPr id="3" name="Subtitle 2">
            <a:extLst>
              <a:ext uri="{FF2B5EF4-FFF2-40B4-BE49-F238E27FC236}">
                <a16:creationId xmlns:a16="http://schemas.microsoft.com/office/drawing/2014/main" id="{F0938FF7-6951-369F-F7B8-7A41C65D3D77}"/>
              </a:ext>
            </a:extLst>
          </p:cNvPr>
          <p:cNvSpPr>
            <a:spLocks noGrp="1"/>
          </p:cNvSpPr>
          <p:nvPr>
            <p:ph type="subTitle" idx="1"/>
          </p:nvPr>
        </p:nvSpPr>
        <p:spPr>
          <a:xfrm>
            <a:off x="1800046" y="4318102"/>
            <a:ext cx="9144000" cy="1655762"/>
          </a:xfrm>
        </p:spPr>
        <p:txBody>
          <a:bodyPr/>
          <a:lstStyle/>
          <a:p>
            <a:endParaRPr lang="en-US" dirty="0"/>
          </a:p>
        </p:txBody>
      </p:sp>
    </p:spTree>
    <p:extLst>
      <p:ext uri="{BB962C8B-B14F-4D97-AF65-F5344CB8AC3E}">
        <p14:creationId xmlns:p14="http://schemas.microsoft.com/office/powerpoint/2010/main" val="2930184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363452258"/>
              </p:ext>
            </p:extLst>
          </p:nvPr>
        </p:nvGraphicFramePr>
        <p:xfrm>
          <a:off x="415505" y="443875"/>
          <a:ext cx="11360989" cy="553488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5207660">
                  <a:extLst>
                    <a:ext uri="{9D8B030D-6E8A-4147-A177-3AD203B41FA5}">
                      <a16:colId xmlns:a16="http://schemas.microsoft.com/office/drawing/2014/main" val="2892156475"/>
                    </a:ext>
                  </a:extLst>
                </a:gridCol>
                <a:gridCol w="5023269">
                  <a:extLst>
                    <a:ext uri="{9D8B030D-6E8A-4147-A177-3AD203B41FA5}">
                      <a16:colId xmlns:a16="http://schemas.microsoft.com/office/drawing/2014/main" val="3449804923"/>
                    </a:ext>
                  </a:extLst>
                </a:gridCol>
              </a:tblGrid>
              <a:tr h="864856">
                <a:tc>
                  <a:txBody>
                    <a:bodyPr/>
                    <a:lstStyle/>
                    <a:p>
                      <a:r>
                        <a:rPr lang="en-US" sz="4400" dirty="0"/>
                        <a:t>14</a:t>
                      </a:r>
                    </a:p>
                  </a:txBody>
                  <a:tcPr/>
                </a:tc>
                <a:tc>
                  <a:txBody>
                    <a:bodyPr/>
                    <a:lstStyle/>
                    <a:p>
                      <a:r>
                        <a:rPr lang="en-US" sz="4400" dirty="0">
                          <a:solidFill>
                            <a:srgbClr val="FFFF00"/>
                          </a:solidFill>
                        </a:rPr>
                        <a:t>Addressable LED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Lights with smarts.</a:t>
                      </a:r>
                    </a:p>
                  </a:txBody>
                  <a:tcPr/>
                </a:tc>
                <a:extLst>
                  <a:ext uri="{0D108BD9-81ED-4DB2-BD59-A6C34878D82A}">
                    <a16:rowId xmlns:a16="http://schemas.microsoft.com/office/drawing/2014/main" val="4166713368"/>
                  </a:ext>
                </a:extLst>
              </a:tr>
              <a:tr h="1497173">
                <a:tc gridSpan="2">
                  <a:txBody>
                    <a:bodyPr/>
                    <a:lstStyle/>
                    <a:p>
                      <a:r>
                        <a:rPr lang="en-US" b="1" dirty="0"/>
                        <a:t>Usage</a:t>
                      </a:r>
                      <a:r>
                        <a:rPr lang="en-US" dirty="0"/>
                        <a:t>:</a:t>
                      </a:r>
                    </a:p>
                    <a:p>
                      <a:r>
                        <a:rPr lang="en-US" dirty="0"/>
                        <a:t>A string of LED's where each element can be addressed uniquely. </a:t>
                      </a:r>
                    </a:p>
                    <a:p>
                      <a:r>
                        <a:rPr lang="en-US" dirty="0"/>
                        <a:t>Each light is individually controlled for colour and  brightness.</a:t>
                      </a:r>
                    </a:p>
                    <a:p>
                      <a:r>
                        <a:rPr lang="en-US" dirty="0"/>
                        <a:t>Great for animation effects, control panels.</a:t>
                      </a:r>
                    </a:p>
                  </a:txBody>
                  <a:tcPr/>
                </a:tc>
                <a:tc hMerge="1">
                  <a:txBody>
                    <a:bodyPr/>
                    <a:lstStyle/>
                    <a:p>
                      <a:endParaRPr lang="en-US"/>
                    </a:p>
                  </a:txBody>
                  <a:tcPr/>
                </a:tc>
                <a:tc>
                  <a:txBody>
                    <a:bodyPr/>
                    <a:lstStyle/>
                    <a:p>
                      <a:r>
                        <a:rPr lang="en-US" b="1" dirty="0"/>
                        <a:t>Photo</a:t>
                      </a:r>
                      <a:r>
                        <a:rPr lang="en-US" dirty="0"/>
                        <a:t>:</a:t>
                      </a:r>
                    </a:p>
                    <a:p>
                      <a:endParaRPr lang="en-US" dirty="0"/>
                    </a:p>
                  </a:txBody>
                  <a:tcPr/>
                </a:tc>
                <a:extLst>
                  <a:ext uri="{0D108BD9-81ED-4DB2-BD59-A6C34878D82A}">
                    <a16:rowId xmlns:a16="http://schemas.microsoft.com/office/drawing/2014/main" val="1083252038"/>
                  </a:ext>
                </a:extLst>
              </a:tr>
              <a:tr h="1435498">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'pixel' consists of three LED's (one green, one red, one blue). Additionally a small microprocessor (in each pixel) is listening for commands and passing them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Only commands for that pixel are acted on.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Control a large number of LED’s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Uses only one data pin.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Huge variety of colours and effects are possible. (with software control)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Can be cut across the copper pads at any length.</a:t>
                      </a:r>
                    </a:p>
                  </a:txBody>
                  <a:tcPr/>
                </a:tc>
                <a:extLst>
                  <a:ext uri="{0D108BD9-81ED-4DB2-BD59-A6C34878D82A}">
                    <a16:rowId xmlns:a16="http://schemas.microsoft.com/office/drawing/2014/main" val="2494442280"/>
                  </a:ext>
                </a:extLst>
              </a:tr>
              <a:tr h="1435498">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Don’t overload the 5 volt regulator on a NANO for example. </a:t>
                      </a:r>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F8B87B8D-3F11-4252-A7B2-A0732D53CDE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86237" y="1614331"/>
            <a:ext cx="2006876" cy="1128868"/>
          </a:xfrm>
          <a:prstGeom prst="rect">
            <a:avLst/>
          </a:prstGeom>
        </p:spPr>
      </p:pic>
      <p:pic>
        <p:nvPicPr>
          <p:cNvPr id="5" name="Picture 4">
            <a:extLst>
              <a:ext uri="{FF2B5EF4-FFF2-40B4-BE49-F238E27FC236}">
                <a16:creationId xmlns:a16="http://schemas.microsoft.com/office/drawing/2014/main" id="{DEAB8089-9014-2352-F7AE-EE2A3066EB5F}"/>
              </a:ext>
            </a:extLst>
          </p:cNvPr>
          <p:cNvPicPr>
            <a:picLocks noChangeAspect="1"/>
          </p:cNvPicPr>
          <p:nvPr/>
        </p:nvPicPr>
        <p:blipFill>
          <a:blip r:embed="rId3" cstate="email">
            <a:extLst>
              <a:ext uri="{28A0092B-C50C-407E-A947-70E740481C1C}">
                <a14:useLocalDpi xmlns:a14="http://schemas.microsoft.com/office/drawing/2010/main"/>
              </a:ext>
              <a:ext uri="{837473B0-CC2E-450A-ABE3-18F120FF3D39}">
                <a1611:picAttrSrcUrl xmlns:a1611="http://schemas.microsoft.com/office/drawing/2016/11/main" r:id="rId4"/>
              </a:ext>
            </a:extLst>
          </a:blip>
          <a:stretch>
            <a:fillRect/>
          </a:stretch>
        </p:blipFill>
        <p:spPr>
          <a:xfrm>
            <a:off x="6095999" y="4669083"/>
            <a:ext cx="627617" cy="627617"/>
          </a:xfrm>
          <a:prstGeom prst="rect">
            <a:avLst/>
          </a:prstGeom>
        </p:spPr>
      </p:pic>
      <p:pic>
        <p:nvPicPr>
          <p:cNvPr id="9" name="Picture 8">
            <a:extLst>
              <a:ext uri="{FF2B5EF4-FFF2-40B4-BE49-F238E27FC236}">
                <a16:creationId xmlns:a16="http://schemas.microsoft.com/office/drawing/2014/main" id="{7F9055EF-3842-481A-0DBB-F7EDE3687A85}"/>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rot="16200000">
            <a:off x="9789700" y="1043135"/>
            <a:ext cx="1385747" cy="2014380"/>
          </a:xfrm>
          <a:prstGeom prst="rect">
            <a:avLst/>
          </a:prstGeom>
        </p:spPr>
      </p:pic>
      <p:sp>
        <p:nvSpPr>
          <p:cNvPr id="8" name="Subtitle 2">
            <a:extLst>
              <a:ext uri="{FF2B5EF4-FFF2-40B4-BE49-F238E27FC236}">
                <a16:creationId xmlns:a16="http://schemas.microsoft.com/office/drawing/2014/main" id="{3C998A34-39BB-CA69-7467-3E1CE92A1B2A}"/>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0" name="Picture 9">
            <a:extLst>
              <a:ext uri="{FF2B5EF4-FFF2-40B4-BE49-F238E27FC236}">
                <a16:creationId xmlns:a16="http://schemas.microsoft.com/office/drawing/2014/main" id="{5C770488-4FF1-7786-0744-EA3278B37658}"/>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1639978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932686332"/>
              </p:ext>
            </p:extLst>
          </p:nvPr>
        </p:nvGraphicFramePr>
        <p:xfrm>
          <a:off x="415505" y="391004"/>
          <a:ext cx="11360989" cy="5774190"/>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15</a:t>
                      </a:r>
                    </a:p>
                  </a:txBody>
                  <a:tcPr/>
                </a:tc>
                <a:tc>
                  <a:txBody>
                    <a:bodyPr/>
                    <a:lstStyle/>
                    <a:p>
                      <a:r>
                        <a:rPr lang="en-US" sz="4400" dirty="0">
                          <a:solidFill>
                            <a:srgbClr val="FFFF00"/>
                          </a:solidFill>
                        </a:rPr>
                        <a:t>OLED Display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b="1" kern="1200" dirty="0">
                          <a:solidFill>
                            <a:schemeClr val="lt1"/>
                          </a:solidFill>
                          <a:latin typeface="+mn-lt"/>
                          <a:ea typeface="+mn-ea"/>
                          <a:cs typeface="+mn-cs"/>
                        </a:rPr>
                        <a:t>Organic Light Emitting Diode</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dirty="0"/>
                        <a:t>Very small pixel allows them to be made in arrays and used as a display for arbitrary shapes (including fonts)</a:t>
                      </a:r>
                    </a:p>
                  </a:txBody>
                  <a:tcPr/>
                </a:tc>
                <a:tc hMerge="1">
                  <a:txBody>
                    <a:bodyPr/>
                    <a:lstStyle/>
                    <a:p>
                      <a:endParaRPr lang="en-US"/>
                    </a:p>
                  </a:txBody>
                  <a:tcPr/>
                </a:tc>
                <a:tc>
                  <a:txBody>
                    <a:bodyPr/>
                    <a:lstStyle/>
                    <a:p>
                      <a:r>
                        <a:rPr lang="en-US" b="1" dirty="0"/>
                        <a:t>Photo</a:t>
                      </a:r>
                      <a:r>
                        <a:rPr lang="en-US" dirty="0"/>
                        <a:t>:</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array (132 x 32 shown) of individual OLED dots plus some on board smarts allow messages to be sent and displayed.</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Cheap and reliable.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Multiple units can butt against each other</a:t>
                      </a:r>
                    </a:p>
                    <a:p>
                      <a:r>
                        <a:rPr lang="en-US" b="1" dirty="0"/>
                        <a:t>Cons:</a:t>
                      </a:r>
                    </a:p>
                    <a:p>
                      <a:pPr marL="285750" indent="-285750">
                        <a:buFont typeface="Arial" panose="020B0604020202020204" pitchFamily="34" charset="0"/>
                        <a:buChar char="•"/>
                      </a:pPr>
                      <a:r>
                        <a:rPr lang="en-US" dirty="0"/>
                        <a:t>No ability to change colours</a:t>
                      </a:r>
                    </a:p>
                    <a:p>
                      <a:pPr marL="285750" indent="-285750">
                        <a:buFont typeface="Arial" panose="020B0604020202020204" pitchFamily="34" charset="0"/>
                        <a:buChar char="•"/>
                      </a:pPr>
                      <a:r>
                        <a:rPr lang="en-US" dirty="0"/>
                        <a:t>(Can be bought with different colours)</a:t>
                      </a:r>
                    </a:p>
                  </a:txBody>
                  <a:tcPr/>
                </a:tc>
                <a:extLst>
                  <a:ext uri="{0D108BD9-81ED-4DB2-BD59-A6C34878D82A}">
                    <a16:rowId xmlns:a16="http://schemas.microsoft.com/office/drawing/2014/main" val="2494442280"/>
                  </a:ext>
                </a:extLst>
              </a:tr>
              <a:tr h="1525957">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Uses I2C communications – 4 wires including power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software it is essentially: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1) Set the cursor location 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2) Print (text) or draw (lines)</a:t>
                      </a:r>
                    </a:p>
                  </a:txBody>
                  <a:tcPr/>
                </a:tc>
                <a:tc hMerge="1">
                  <a:txBody>
                    <a:bodyPr/>
                    <a:lstStyle/>
                    <a:p>
                      <a:endParaRPr lang="en-US"/>
                    </a:p>
                  </a:txBody>
                  <a:tcPr/>
                </a:tc>
                <a:tc>
                  <a:txBody>
                    <a:bodyPr/>
                    <a:lstStyle/>
                    <a:p>
                      <a:r>
                        <a:rPr lang="en-US" dirty="0"/>
                        <a:t>Another common size is 132 x 64</a:t>
                      </a:r>
                    </a:p>
                  </a:txBody>
                  <a:tcPr/>
                </a:tc>
                <a:extLst>
                  <a:ext uri="{0D108BD9-81ED-4DB2-BD59-A6C34878D82A}">
                    <a16:rowId xmlns:a16="http://schemas.microsoft.com/office/drawing/2014/main" val="1235703702"/>
                  </a:ext>
                </a:extLst>
              </a:tr>
            </a:tbl>
          </a:graphicData>
        </a:graphic>
      </p:graphicFrame>
      <p:pic>
        <p:nvPicPr>
          <p:cNvPr id="5" name="Picture 4">
            <a:extLst>
              <a:ext uri="{FF2B5EF4-FFF2-40B4-BE49-F238E27FC236}">
                <a16:creationId xmlns:a16="http://schemas.microsoft.com/office/drawing/2014/main" id="{EF97A1F5-2627-A0BE-845D-D726D25D8CB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196988" y="1368382"/>
            <a:ext cx="3490062" cy="1441493"/>
          </a:xfrm>
          <a:prstGeom prst="rect">
            <a:avLst/>
          </a:prstGeom>
        </p:spPr>
      </p:pic>
      <p:sp>
        <p:nvSpPr>
          <p:cNvPr id="6" name="Subtitle 2">
            <a:extLst>
              <a:ext uri="{FF2B5EF4-FFF2-40B4-BE49-F238E27FC236}">
                <a16:creationId xmlns:a16="http://schemas.microsoft.com/office/drawing/2014/main" id="{17F6AE45-3CBE-58D6-EAEC-C96E25235C1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8" name="Picture 7">
            <a:extLst>
              <a:ext uri="{FF2B5EF4-FFF2-40B4-BE49-F238E27FC236}">
                <a16:creationId xmlns:a16="http://schemas.microsoft.com/office/drawing/2014/main" id="{D4378779-2143-CD5E-33CE-EBD15094A22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3422241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503616132"/>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Terminology</a:t>
                      </a:r>
                    </a:p>
                  </a:txBody>
                  <a:tcPr/>
                </a:tc>
                <a:extLst>
                  <a:ext uri="{0D108BD9-81ED-4DB2-BD59-A6C34878D82A}">
                    <a16:rowId xmlns:a16="http://schemas.microsoft.com/office/drawing/2014/main" val="4166713368"/>
                  </a:ext>
                </a:extLst>
              </a:tr>
            </a:tbl>
          </a:graphicData>
        </a:graphic>
      </p:graphicFrame>
      <p:sp>
        <p:nvSpPr>
          <p:cNvPr id="5" name="TextBox 4">
            <a:extLst>
              <a:ext uri="{FF2B5EF4-FFF2-40B4-BE49-F238E27FC236}">
                <a16:creationId xmlns:a16="http://schemas.microsoft.com/office/drawing/2014/main" id="{F0314AA9-C046-AB37-C579-0C7C1BB711C3}"/>
              </a:ext>
            </a:extLst>
          </p:cNvPr>
          <p:cNvSpPr txBox="1"/>
          <p:nvPr/>
        </p:nvSpPr>
        <p:spPr>
          <a:xfrm>
            <a:off x="760383" y="1310359"/>
            <a:ext cx="10892286" cy="5078313"/>
          </a:xfrm>
          <a:prstGeom prst="rect">
            <a:avLst/>
          </a:prstGeom>
          <a:noFill/>
        </p:spPr>
        <p:txBody>
          <a:bodyPr wrap="square">
            <a:spAutoFit/>
          </a:bodyPr>
          <a:lstStyle/>
          <a:p>
            <a:r>
              <a:rPr lang="en-US" b="1" dirty="0"/>
              <a:t>Input:      </a:t>
            </a:r>
            <a:r>
              <a:rPr lang="en-US" dirty="0"/>
              <a:t>A signal </a:t>
            </a:r>
            <a:r>
              <a:rPr lang="en-US" b="0" dirty="0"/>
              <a:t>that come </a:t>
            </a:r>
            <a:r>
              <a:rPr lang="en-US" b="1" i="1" dirty="0">
                <a:solidFill>
                  <a:srgbClr val="C00000"/>
                </a:solidFill>
              </a:rPr>
              <a:t>into</a:t>
            </a:r>
            <a:r>
              <a:rPr lang="en-US" b="0" dirty="0"/>
              <a:t> the Arduino.</a:t>
            </a:r>
          </a:p>
          <a:p>
            <a:endParaRPr lang="en-US" b="1" dirty="0"/>
          </a:p>
          <a:p>
            <a:r>
              <a:rPr lang="en-US" b="1" dirty="0"/>
              <a:t>Output:  </a:t>
            </a:r>
            <a:r>
              <a:rPr lang="en-US" b="0" dirty="0"/>
              <a:t>A signal that the Arduino </a:t>
            </a:r>
            <a:r>
              <a:rPr lang="en-US" b="1" i="1" dirty="0">
                <a:solidFill>
                  <a:srgbClr val="C00000"/>
                </a:solidFill>
              </a:rPr>
              <a:t>sends out</a:t>
            </a:r>
            <a:r>
              <a:rPr lang="en-US" b="0"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Digital:   </a:t>
            </a:r>
            <a:r>
              <a:rPr lang="en-US" b="0" dirty="0"/>
              <a:t>The signal can be in one of two states (aka: </a:t>
            </a:r>
            <a:r>
              <a:rPr lang="en-US" b="1" i="1" dirty="0">
                <a:solidFill>
                  <a:srgbClr val="C00000"/>
                </a:solidFill>
              </a:rPr>
              <a:t>binary</a:t>
            </a:r>
            <a:r>
              <a:rPr lang="en-US" b="0" dirty="0"/>
              <a:t>). </a:t>
            </a:r>
          </a:p>
          <a:p>
            <a:endParaRPr lang="en-US" b="1" dirty="0"/>
          </a:p>
          <a:p>
            <a:r>
              <a:rPr lang="en-US" b="1" dirty="0"/>
              <a:t>Analog:   </a:t>
            </a:r>
            <a:r>
              <a:rPr lang="en-US" b="0" dirty="0"/>
              <a:t>The signal can vary over a range of values. </a:t>
            </a:r>
          </a:p>
          <a:p>
            <a:r>
              <a:rPr lang="en-US" b="0" dirty="0"/>
              <a:t>Note: We frequently say ‘the signal varies continuously over a range’ but inside the Arduino this is not correct. </a:t>
            </a:r>
          </a:p>
          <a:p>
            <a:r>
              <a:rPr lang="en-US" b="0" dirty="0"/>
              <a:t>An analog to digital circuit will change the analog signal into </a:t>
            </a:r>
            <a:r>
              <a:rPr lang="en-US" dirty="0"/>
              <a:t>a numeric </a:t>
            </a:r>
            <a:r>
              <a:rPr lang="en-US" b="0" dirty="0"/>
              <a:t>value with </a:t>
            </a:r>
            <a:r>
              <a:rPr lang="en-US" dirty="0"/>
              <a:t>10 bit resolution</a:t>
            </a:r>
            <a:r>
              <a:rPr lang="en-US" b="0" dirty="0"/>
              <a:t>. (0-1023)</a:t>
            </a:r>
          </a:p>
          <a:p>
            <a:endParaRPr lang="en-US" dirty="0"/>
          </a:p>
          <a:p>
            <a:r>
              <a:rPr lang="en-US" b="1" dirty="0"/>
              <a:t>PWM:      </a:t>
            </a:r>
            <a:r>
              <a:rPr lang="en-US" dirty="0"/>
              <a:t>Pulse Width Modulation. A digital signal (in the form of a series of pulses) whereby the ratio of high to low time is altered to represent an analog range of values.</a:t>
            </a:r>
          </a:p>
          <a:p>
            <a:endParaRPr lang="en-US" b="1" dirty="0"/>
          </a:p>
          <a:p>
            <a:r>
              <a:rPr lang="en-US" b="1" dirty="0"/>
              <a:t>Sensor:    </a:t>
            </a:r>
            <a:r>
              <a:rPr lang="en-US" b="0" dirty="0"/>
              <a:t>A device that converts a physical property into an electrical signal that can be used as an input</a:t>
            </a:r>
          </a:p>
          <a:p>
            <a:endParaRPr lang="en-US" dirty="0"/>
          </a:p>
          <a:p>
            <a:r>
              <a:rPr lang="en-US" b="1" dirty="0"/>
              <a:t>Actuator: </a:t>
            </a:r>
            <a:r>
              <a:rPr lang="en-US" b="0" dirty="0"/>
              <a:t>A device that converts an electrical signal into a physical property</a:t>
            </a:r>
          </a:p>
          <a:p>
            <a:endParaRPr lang="en-US" dirty="0"/>
          </a:p>
          <a:p>
            <a:r>
              <a:rPr lang="en-US" b="0" dirty="0"/>
              <a:t>              I used this face to identify areas where I have had some personal (usually not </a:t>
            </a:r>
            <a:r>
              <a:rPr lang="en-US" dirty="0"/>
              <a:t>good) experiences.</a:t>
            </a:r>
            <a:endParaRPr lang="en-US" b="0" dirty="0"/>
          </a:p>
        </p:txBody>
      </p:sp>
      <p:pic>
        <p:nvPicPr>
          <p:cNvPr id="4" name="Picture 3">
            <a:extLst>
              <a:ext uri="{FF2B5EF4-FFF2-40B4-BE49-F238E27FC236}">
                <a16:creationId xmlns:a16="http://schemas.microsoft.com/office/drawing/2014/main" id="{4724E340-0FBA-EB30-2874-74B91F17296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6" name="Picture 5">
            <a:extLst>
              <a:ext uri="{FF2B5EF4-FFF2-40B4-BE49-F238E27FC236}">
                <a16:creationId xmlns:a16="http://schemas.microsoft.com/office/drawing/2014/main" id="{E065CC3D-4FCA-3153-1A3C-EEC4E2F802A3}"/>
              </a:ext>
            </a:extLst>
          </p:cNvPr>
          <p:cNvPicPr>
            <a:picLocks noChangeAspect="1"/>
          </p:cNvPicPr>
          <p:nvPr/>
        </p:nvPicPr>
        <p:blipFill>
          <a:blip r:embed="rId4" cstate="email">
            <a:extLst>
              <a:ext uri="{28A0092B-C50C-407E-A947-70E740481C1C}">
                <a14:useLocalDpi xmlns:a14="http://schemas.microsoft.com/office/drawing/2010/main"/>
              </a:ext>
              <a:ext uri="{837473B0-CC2E-450A-ABE3-18F120FF3D39}">
                <a1611:picAttrSrcUrl xmlns:a1611="http://schemas.microsoft.com/office/drawing/2016/11/main" r:id="rId5"/>
              </a:ext>
            </a:extLst>
          </a:blip>
          <a:stretch>
            <a:fillRect/>
          </a:stretch>
        </p:blipFill>
        <p:spPr>
          <a:xfrm>
            <a:off x="857249" y="5934884"/>
            <a:ext cx="627617" cy="627617"/>
          </a:xfrm>
          <a:prstGeom prst="rect">
            <a:avLst/>
          </a:prstGeom>
        </p:spPr>
      </p:pic>
    </p:spTree>
    <p:extLst>
      <p:ext uri="{BB962C8B-B14F-4D97-AF65-F5344CB8AC3E}">
        <p14:creationId xmlns:p14="http://schemas.microsoft.com/office/powerpoint/2010/main" val="86922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fade">
                                      <p:cBhvr>
                                        <p:cTn id="32" dur="500"/>
                                        <p:tgtEl>
                                          <p:spTgt spid="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fade">
                                      <p:cBhvr>
                                        <p:cTn id="37" dur="500"/>
                                        <p:tgtEl>
                                          <p:spTgt spid="5">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2" end="12"/>
                                            </p:txEl>
                                          </p:spTgt>
                                        </p:tgtEl>
                                        <p:attrNameLst>
                                          <p:attrName>style.visibility</p:attrName>
                                        </p:attrNameLst>
                                      </p:cBhvr>
                                      <p:to>
                                        <p:strVal val="visible"/>
                                      </p:to>
                                    </p:set>
                                    <p:animEffect transition="in" filter="fade">
                                      <p:cBhvr>
                                        <p:cTn id="42" dur="500"/>
                                        <p:tgtEl>
                                          <p:spTgt spid="5">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14" end="14"/>
                                            </p:txEl>
                                          </p:spTgt>
                                        </p:tgtEl>
                                        <p:attrNameLst>
                                          <p:attrName>style.visibility</p:attrName>
                                        </p:attrNameLst>
                                      </p:cBhvr>
                                      <p:to>
                                        <p:strVal val="visible"/>
                                      </p:to>
                                    </p:set>
                                    <p:animEffect transition="in" filter="fade">
                                      <p:cBhvr>
                                        <p:cTn id="47" dur="500"/>
                                        <p:tgtEl>
                                          <p:spTgt spid="5">
                                            <p:txEl>
                                              <p:pRg st="14" end="1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16" end="16"/>
                                            </p:txEl>
                                          </p:spTgt>
                                        </p:tgtEl>
                                        <p:attrNameLst>
                                          <p:attrName>style.visibility</p:attrName>
                                        </p:attrNameLst>
                                      </p:cBhvr>
                                      <p:to>
                                        <p:strVal val="visible"/>
                                      </p:to>
                                    </p:set>
                                    <p:animEffect transition="in" filter="fade">
                                      <p:cBhvr>
                                        <p:cTn id="52" dur="500"/>
                                        <p:tgtEl>
                                          <p:spTgt spid="5">
                                            <p:txEl>
                                              <p:pRg st="16" end="16"/>
                                            </p:txEl>
                                          </p:spTgt>
                                        </p:tgtEl>
                                      </p:cBhvr>
                                    </p:animEffect>
                                  </p:childTnLst>
                                </p:cTn>
                              </p:par>
                              <p:par>
                                <p:cTn id="53" presetID="42" presetClass="entr" presetSubtype="0" fill="hold" nodeType="with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1000"/>
                                        <p:tgtEl>
                                          <p:spTgt spid="6"/>
                                        </p:tgtEl>
                                      </p:cBhvr>
                                    </p:animEffect>
                                    <p:anim calcmode="lin" valueType="num">
                                      <p:cBhvr>
                                        <p:cTn id="56" dur="1000" fill="hold"/>
                                        <p:tgtEl>
                                          <p:spTgt spid="6"/>
                                        </p:tgtEl>
                                        <p:attrNameLst>
                                          <p:attrName>ppt_x</p:attrName>
                                        </p:attrNameLst>
                                      </p:cBhvr>
                                      <p:tavLst>
                                        <p:tav tm="0">
                                          <p:val>
                                            <p:strVal val="#ppt_x"/>
                                          </p:val>
                                        </p:tav>
                                        <p:tav tm="100000">
                                          <p:val>
                                            <p:strVal val="#ppt_x"/>
                                          </p:val>
                                        </p:tav>
                                      </p:tavLst>
                                    </p:anim>
                                    <p:anim calcmode="lin" valueType="num">
                                      <p:cBhvr>
                                        <p:cTn id="5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620238595"/>
              </p:ext>
            </p:extLst>
          </p:nvPr>
        </p:nvGraphicFramePr>
        <p:xfrm>
          <a:off x="415505" y="391004"/>
          <a:ext cx="11360989" cy="5562787"/>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3992593">
                  <a:extLst>
                    <a:ext uri="{9D8B030D-6E8A-4147-A177-3AD203B41FA5}">
                      <a16:colId xmlns:a16="http://schemas.microsoft.com/office/drawing/2014/main" val="2892156475"/>
                    </a:ext>
                  </a:extLst>
                </a:gridCol>
                <a:gridCol w="6238336">
                  <a:extLst>
                    <a:ext uri="{9D8B030D-6E8A-4147-A177-3AD203B41FA5}">
                      <a16:colId xmlns:a16="http://schemas.microsoft.com/office/drawing/2014/main" val="3449804923"/>
                    </a:ext>
                  </a:extLst>
                </a:gridCol>
              </a:tblGrid>
              <a:tr h="919355">
                <a:tc>
                  <a:txBody>
                    <a:bodyPr/>
                    <a:lstStyle/>
                    <a:p>
                      <a:r>
                        <a:rPr lang="en-US" sz="4400" dirty="0"/>
                        <a:t>16</a:t>
                      </a:r>
                    </a:p>
                  </a:txBody>
                  <a:tcPr/>
                </a:tc>
                <a:tc>
                  <a:txBody>
                    <a:bodyPr/>
                    <a:lstStyle/>
                    <a:p>
                      <a:r>
                        <a:rPr lang="en-US" sz="4400" dirty="0">
                          <a:solidFill>
                            <a:srgbClr val="FFFF00"/>
                          </a:solidFill>
                        </a:rPr>
                        <a:t>Linear Motor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Mechanical Motion</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b="0" dirty="0"/>
                        <a:t>Positioning</a:t>
                      </a:r>
                    </a:p>
                    <a:p>
                      <a:r>
                        <a:rPr lang="en-US" b="0" dirty="0"/>
                        <a:t>Animation - moving things in a straight line</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stepper motor rotates a drive screw which pushes a captive nut back and forth along a track.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Small and inexpensive (above left - no on board electronics)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Small and very expensive (above right direct rotary replacement)</a:t>
                      </a:r>
                    </a:p>
                  </a:txBody>
                  <a:tcPr/>
                </a:tc>
                <a:extLst>
                  <a:ext uri="{0D108BD9-81ED-4DB2-BD59-A6C34878D82A}">
                    <a16:rowId xmlns:a16="http://schemas.microsoft.com/office/drawing/2014/main" val="2494442280"/>
                  </a:ext>
                </a:extLst>
              </a:tr>
              <a:tr h="1525957">
                <a:tc gridSpan="2">
                  <a:txBody>
                    <a:bodyPr/>
                    <a:lstStyle/>
                    <a:p>
                      <a:r>
                        <a:rPr lang="en-US" b="1" dirty="0"/>
                        <a:t>Notes:</a:t>
                      </a:r>
                    </a:p>
                    <a:p>
                      <a:r>
                        <a:rPr lang="en-US" b="0" dirty="0"/>
                        <a:t>Stepper motors normally use a motor shield. </a:t>
                      </a:r>
                    </a:p>
                    <a:p>
                      <a:r>
                        <a:rPr lang="en-US" b="0" dirty="0"/>
                        <a:t>With motor shields large stepper motors are possible (very powerful / lots of torque)</a:t>
                      </a:r>
                    </a:p>
                  </a:txBody>
                  <a:tcPr/>
                </a:tc>
                <a:tc hMerge="1">
                  <a:txBody>
                    <a:bodyPr/>
                    <a:lstStyle/>
                    <a:p>
                      <a:endParaRPr lang="en-US"/>
                    </a:p>
                  </a:txBody>
                  <a:tcPr/>
                </a:tc>
                <a:tc>
                  <a:txBody>
                    <a:bodyPr/>
                    <a:lstStyle/>
                    <a:p>
                      <a:endParaRPr lang="en-US" b="1" dirty="0">
                        <a:solidFill>
                          <a:srgbClr val="0070C0"/>
                        </a:solidFill>
                      </a:endParaRPr>
                    </a:p>
                  </a:txBody>
                  <a:tcPr/>
                </a:tc>
                <a:extLst>
                  <a:ext uri="{0D108BD9-81ED-4DB2-BD59-A6C34878D82A}">
                    <a16:rowId xmlns:a16="http://schemas.microsoft.com/office/drawing/2014/main" val="1235703702"/>
                  </a:ext>
                </a:extLst>
              </a:tr>
            </a:tbl>
          </a:graphicData>
        </a:graphic>
      </p:graphicFrame>
      <p:sp>
        <p:nvSpPr>
          <p:cNvPr id="4" name="Subtitle 2">
            <a:extLst>
              <a:ext uri="{FF2B5EF4-FFF2-40B4-BE49-F238E27FC236}">
                <a16:creationId xmlns:a16="http://schemas.microsoft.com/office/drawing/2014/main" id="{87E44DCA-B9CB-A6CF-8CBE-2309C6C5F2ED}"/>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653A3362-FA0C-A2C9-4AC6-A240CE42D4A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105AAB9B-3EB2-E6BC-6798-21146DE7A60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95999" y="1656092"/>
            <a:ext cx="2282136" cy="1105495"/>
          </a:xfrm>
          <a:prstGeom prst="rect">
            <a:avLst/>
          </a:prstGeom>
        </p:spPr>
      </p:pic>
      <p:pic>
        <p:nvPicPr>
          <p:cNvPr id="9" name="Picture 8">
            <a:extLst>
              <a:ext uri="{FF2B5EF4-FFF2-40B4-BE49-F238E27FC236}">
                <a16:creationId xmlns:a16="http://schemas.microsoft.com/office/drawing/2014/main" id="{B18BD625-A604-9E78-7797-17173D4B6027}"/>
              </a:ext>
            </a:extLst>
          </p:cNvPr>
          <p:cNvPicPr>
            <a:picLocks noChangeAspect="1"/>
          </p:cNvPicPr>
          <p:nvPr/>
        </p:nvPicPr>
        <p:blipFill>
          <a:blip r:embed="rId4"/>
          <a:stretch>
            <a:fillRect/>
          </a:stretch>
        </p:blipFill>
        <p:spPr>
          <a:xfrm>
            <a:off x="8515214" y="1423807"/>
            <a:ext cx="2282136" cy="1321969"/>
          </a:xfrm>
          <a:prstGeom prst="rect">
            <a:avLst/>
          </a:prstGeom>
        </p:spPr>
      </p:pic>
    </p:spTree>
    <p:extLst>
      <p:ext uri="{BB962C8B-B14F-4D97-AF65-F5344CB8AC3E}">
        <p14:creationId xmlns:p14="http://schemas.microsoft.com/office/powerpoint/2010/main" val="4698991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162048981"/>
              </p:ext>
            </p:extLst>
          </p:nvPr>
        </p:nvGraphicFramePr>
        <p:xfrm>
          <a:off x="414068" y="391004"/>
          <a:ext cx="11362426" cy="834141"/>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834141">
                <a:tc>
                  <a:txBody>
                    <a:bodyPr/>
                    <a:lstStyle/>
                    <a:p>
                      <a:r>
                        <a:rPr lang="en-US" sz="4400" dirty="0"/>
                        <a:t>17</a:t>
                      </a:r>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Shields</a:t>
                      </a:r>
                    </a:p>
                  </a:txBody>
                  <a:tcPr/>
                </a:tc>
                <a:extLst>
                  <a:ext uri="{0D108BD9-81ED-4DB2-BD59-A6C34878D82A}">
                    <a16:rowId xmlns:a16="http://schemas.microsoft.com/office/drawing/2014/main" val="4166713368"/>
                  </a:ext>
                </a:extLst>
              </a:tr>
            </a:tbl>
          </a:graphicData>
        </a:graphic>
      </p:graphicFrame>
      <p:sp>
        <p:nvSpPr>
          <p:cNvPr id="4" name="Subtitle 2">
            <a:extLst>
              <a:ext uri="{FF2B5EF4-FFF2-40B4-BE49-F238E27FC236}">
                <a16:creationId xmlns:a16="http://schemas.microsoft.com/office/drawing/2014/main" id="{F4558322-FBF7-BB11-1F16-EA45A11731F4}"/>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FE250F54-EAA7-ED88-B7D5-F2B38B3194D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6" name="TextBox 5">
            <a:extLst>
              <a:ext uri="{FF2B5EF4-FFF2-40B4-BE49-F238E27FC236}">
                <a16:creationId xmlns:a16="http://schemas.microsoft.com/office/drawing/2014/main" id="{D9105BE3-9CB6-F38F-670E-0672C12FC4E2}"/>
              </a:ext>
            </a:extLst>
          </p:cNvPr>
          <p:cNvSpPr txBox="1"/>
          <p:nvPr/>
        </p:nvSpPr>
        <p:spPr>
          <a:xfrm>
            <a:off x="414068" y="1746719"/>
            <a:ext cx="11362426" cy="286232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Shields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 important part of the Arduino environment is the ability to add boards called shields.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These simply plug onto the Arduino (UNO and MEGA) and in doing so expand its capability.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a NANO typically it is the NANO that plugs into the board but the concept is the same.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pins of the Arduino are carried to the shield and allow the shield to interact with the Arduino without a lot of additional wires.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Shields often includes additional functionality and s</a:t>
            </a:r>
            <a:r>
              <a:rPr lang="en-US" dirty="0"/>
              <a:t>ometimes the simplest part is the most useful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such as providing lots of +5V and Ground connection points and 3 pin headers.</a:t>
            </a:r>
            <a:endParaRPr lang="en-US" b="0" dirty="0"/>
          </a:p>
        </p:txBody>
      </p:sp>
      <p:pic>
        <p:nvPicPr>
          <p:cNvPr id="8" name="Picture 7">
            <a:extLst>
              <a:ext uri="{FF2B5EF4-FFF2-40B4-BE49-F238E27FC236}">
                <a16:creationId xmlns:a16="http://schemas.microsoft.com/office/drawing/2014/main" id="{F166F928-9A3A-D154-7D0C-BB4718AE886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514458" y="4707272"/>
            <a:ext cx="2193768" cy="1847904"/>
          </a:xfrm>
          <a:prstGeom prst="rect">
            <a:avLst/>
          </a:prstGeom>
        </p:spPr>
      </p:pic>
      <p:pic>
        <p:nvPicPr>
          <p:cNvPr id="10" name="Picture 9">
            <a:extLst>
              <a:ext uri="{FF2B5EF4-FFF2-40B4-BE49-F238E27FC236}">
                <a16:creationId xmlns:a16="http://schemas.microsoft.com/office/drawing/2014/main" id="{9D1B4EFE-E83A-A5A1-120B-190C9C99CA8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82549" y="1355587"/>
            <a:ext cx="2250117" cy="1782560"/>
          </a:xfrm>
          <a:prstGeom prst="rect">
            <a:avLst/>
          </a:prstGeom>
        </p:spPr>
      </p:pic>
    </p:spTree>
    <p:extLst>
      <p:ext uri="{BB962C8B-B14F-4D97-AF65-F5344CB8AC3E}">
        <p14:creationId xmlns:p14="http://schemas.microsoft.com/office/powerpoint/2010/main" val="343917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500"/>
                                        <p:tgtEl>
                                          <p:spTgt spid="6">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animEffect transition="in" filter="fade">
                                      <p:cBhvr>
                                        <p:cTn id="29" dur="500"/>
                                        <p:tgtEl>
                                          <p:spTgt spid="6">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fade">
                                      <p:cBhvr>
                                        <p:cTn id="32" dur="500"/>
                                        <p:tgtEl>
                                          <p:spTgt spid="6">
                                            <p:txEl>
                                              <p:pRg st="8" end="8"/>
                                            </p:txEl>
                                          </p:spTgt>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2B55-31B7-4052-A777-A8223F0961DD}"/>
              </a:ext>
            </a:extLst>
          </p:cNvPr>
          <p:cNvSpPr>
            <a:spLocks noGrp="1"/>
          </p:cNvSpPr>
          <p:nvPr>
            <p:ph type="ctrTitle"/>
          </p:nvPr>
        </p:nvSpPr>
        <p:spPr/>
        <p:txBody>
          <a:bodyPr>
            <a:normAutofit fontScale="90000"/>
          </a:bodyPr>
          <a:lstStyle/>
          <a:p>
            <a:br>
              <a:rPr lang="en-US" sz="5400" b="1" dirty="0">
                <a:latin typeface="Algerian" panose="04020705040A02060702" pitchFamily="82" charset="0"/>
              </a:rPr>
            </a:br>
            <a:br>
              <a:rPr lang="en-US" sz="5400" b="1" dirty="0">
                <a:latin typeface="Algerian" panose="04020705040A02060702" pitchFamily="82" charset="0"/>
              </a:rPr>
            </a:br>
            <a:r>
              <a:rPr lang="en-US" sz="8000" b="1" dirty="0">
                <a:latin typeface="MERG_Logo" pitchFamily="2" charset="0"/>
                <a:ea typeface="+mn-ea"/>
                <a:cs typeface="+mn-cs"/>
              </a:rPr>
              <a:t>(Backup) </a:t>
            </a:r>
            <a:r>
              <a:rPr lang="en-US" sz="8000" b="1" dirty="0">
                <a:latin typeface="MERG_Logo" pitchFamily="2" charset="0"/>
                <a:ea typeface="+mn-ea"/>
                <a:cs typeface="+mn-cs"/>
                <a:sym typeface="Wingdings" panose="05000000000000000000" pitchFamily="2" charset="2"/>
              </a:rPr>
              <a:t> (</a:t>
            </a:r>
            <a:r>
              <a:rPr lang="en-US" sz="8000" b="1" dirty="0" err="1">
                <a:latin typeface="MERG_Logo" pitchFamily="2" charset="0"/>
                <a:ea typeface="+mn-ea"/>
                <a:cs typeface="+mn-cs"/>
              </a:rPr>
              <a:t>SLIdEs</a:t>
            </a:r>
            <a:r>
              <a:rPr lang="en-US" sz="8000" b="1" dirty="0">
                <a:latin typeface="MERG_Logo" pitchFamily="2" charset="0"/>
                <a:ea typeface="+mn-ea"/>
                <a:cs typeface="+mn-cs"/>
              </a:rPr>
              <a:t>)</a:t>
            </a:r>
          </a:p>
        </p:txBody>
      </p:sp>
      <p:sp>
        <p:nvSpPr>
          <p:cNvPr id="6" name="Subtitle 5">
            <a:extLst>
              <a:ext uri="{FF2B5EF4-FFF2-40B4-BE49-F238E27FC236}">
                <a16:creationId xmlns:a16="http://schemas.microsoft.com/office/drawing/2014/main" id="{B61020B8-9BB1-F5C1-CE52-DE27EF7499AC}"/>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A1F6D8F6-E16C-93A6-5EDF-73E5ECED7A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5" name="Picture 2" descr="MERG Logo">
            <a:extLst>
              <a:ext uri="{FF2B5EF4-FFF2-40B4-BE49-F238E27FC236}">
                <a16:creationId xmlns:a16="http://schemas.microsoft.com/office/drawing/2014/main" id="{67A36C07-3373-5C78-241C-E2418A300CFF}"/>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695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4169565439"/>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I/O Planning</a:t>
                      </a:r>
                    </a:p>
                  </a:txBody>
                  <a:tcPr/>
                </a:tc>
                <a:extLst>
                  <a:ext uri="{0D108BD9-81ED-4DB2-BD59-A6C34878D82A}">
                    <a16:rowId xmlns:a16="http://schemas.microsoft.com/office/drawing/2014/main" val="4166713368"/>
                  </a:ext>
                </a:extLst>
              </a:tr>
            </a:tbl>
          </a:graphicData>
        </a:graphic>
      </p:graphicFrame>
      <p:sp>
        <p:nvSpPr>
          <p:cNvPr id="4" name="Subtitle 2">
            <a:extLst>
              <a:ext uri="{FF2B5EF4-FFF2-40B4-BE49-F238E27FC236}">
                <a16:creationId xmlns:a16="http://schemas.microsoft.com/office/drawing/2014/main" id="{DAFEA713-03D2-99A4-770B-11E029011B29}"/>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123B397A-1993-0DD7-F56C-6B88242BC92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6" name="TextBox 5">
            <a:extLst>
              <a:ext uri="{FF2B5EF4-FFF2-40B4-BE49-F238E27FC236}">
                <a16:creationId xmlns:a16="http://schemas.microsoft.com/office/drawing/2014/main" id="{CED6DF47-0070-5D29-4A4A-19768522A414}"/>
              </a:ext>
            </a:extLst>
          </p:cNvPr>
          <p:cNvSpPr txBox="1"/>
          <p:nvPr/>
        </p:nvSpPr>
        <p:spPr>
          <a:xfrm>
            <a:off x="560718" y="1463701"/>
            <a:ext cx="11362426" cy="461664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Notes</a:t>
            </a:r>
          </a:p>
          <a:p>
            <a:r>
              <a:rPr lang="en-US" dirty="0"/>
              <a:t>Well planned Arduino projects begin with a good input/output list (I/O list). </a:t>
            </a:r>
          </a:p>
          <a:p>
            <a:r>
              <a:rPr lang="en-US" dirty="0"/>
              <a:t>This is not difficult but will greatly aid your project development including:</a:t>
            </a:r>
          </a:p>
          <a:p>
            <a:pPr marL="285750" indent="-285750">
              <a:buFont typeface="Arial" panose="020B0604020202020204" pitchFamily="34" charset="0"/>
              <a:buChar char="•"/>
            </a:pPr>
            <a:r>
              <a:rPr lang="en-US" dirty="0"/>
              <a:t>Selecting the right sensors and actuators</a:t>
            </a:r>
          </a:p>
          <a:p>
            <a:pPr marL="285750" indent="-285750">
              <a:buFont typeface="Arial" panose="020B0604020202020204" pitchFamily="34" charset="0"/>
              <a:buChar char="•"/>
            </a:pPr>
            <a:r>
              <a:rPr lang="en-US" dirty="0"/>
              <a:t>Picking the right platform (Arduino)</a:t>
            </a:r>
          </a:p>
          <a:p>
            <a:pPr marL="285750" indent="-285750">
              <a:buFont typeface="Arial" panose="020B0604020202020204" pitchFamily="34" charset="0"/>
              <a:buChar char="•"/>
            </a:pPr>
            <a:r>
              <a:rPr lang="en-US" dirty="0"/>
              <a:t>Making the right pin assignments</a:t>
            </a:r>
          </a:p>
          <a:p>
            <a:pPr marL="285750" indent="-285750">
              <a:buFont typeface="Arial" panose="020B0604020202020204" pitchFamily="34" charset="0"/>
              <a:buChar char="•"/>
            </a:pPr>
            <a:r>
              <a:rPr lang="en-US" dirty="0"/>
              <a:t>Logical approach to program (sketch) development</a:t>
            </a:r>
          </a:p>
          <a:p>
            <a:pPr marL="742950" lvl="1" indent="-285750">
              <a:buFont typeface="Arial" panose="020B0604020202020204" pitchFamily="34" charset="0"/>
              <a:buChar char="•"/>
            </a:pPr>
            <a:r>
              <a:rPr lang="en-US" dirty="0"/>
              <a:t>Naming your variables according to a plan)</a:t>
            </a:r>
          </a:p>
          <a:p>
            <a:pPr marL="742950" lvl="1" indent="-285750">
              <a:buFont typeface="Arial" panose="020B0604020202020204" pitchFamily="34" charset="0"/>
              <a:buChar char="•"/>
            </a:pPr>
            <a:r>
              <a:rPr lang="en-US" dirty="0"/>
              <a:t>Where to break down a sketch into reusable parts (functions, structures, or classes as appropriate)</a:t>
            </a:r>
          </a:p>
          <a:p>
            <a:pPr marL="742950" lvl="1" indent="-285750">
              <a:buFont typeface="Arial" panose="020B0604020202020204" pitchFamily="34" charset="0"/>
              <a:buChar char="•"/>
            </a:pPr>
            <a:r>
              <a:rPr lang="en-US" dirty="0"/>
              <a:t>Identifying ‘risk’ – areas where more research or testing may be needed</a:t>
            </a:r>
          </a:p>
          <a:p>
            <a:endParaRPr lang="en-US" b="1" dirty="0"/>
          </a:p>
          <a:p>
            <a:r>
              <a:rPr lang="en-US" b="1" dirty="0"/>
              <a:t>A good I/O List includes:</a:t>
            </a:r>
          </a:p>
          <a:p>
            <a:pPr marL="285750" indent="-285750">
              <a:buFont typeface="Arial" panose="020B0604020202020204" pitchFamily="34" charset="0"/>
              <a:buChar char="•"/>
            </a:pPr>
            <a:r>
              <a:rPr lang="en-US" dirty="0"/>
              <a:t>Which Arduino are you working on (if your project has multiple </a:t>
            </a:r>
            <a:r>
              <a:rPr lang="en-US" dirty="0" err="1"/>
              <a:t>arduinos</a:t>
            </a:r>
            <a:r>
              <a:rPr lang="en-US" dirty="0"/>
              <a:t>)</a:t>
            </a:r>
          </a:p>
          <a:p>
            <a:pPr marL="285750" indent="-285750">
              <a:buFont typeface="Arial" panose="020B0604020202020204" pitchFamily="34" charset="0"/>
              <a:buChar char="•"/>
            </a:pPr>
            <a:r>
              <a:rPr lang="en-US" dirty="0"/>
              <a:t>A signal name, an I/O designation, a pin number, and a brief (one or two words) statement of intent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Over time the I/O list can be expanded to include (for example) a sensor type, a JMRI/CMRI designation</a:t>
            </a:r>
          </a:p>
        </p:txBody>
      </p:sp>
    </p:spTree>
    <p:extLst>
      <p:ext uri="{BB962C8B-B14F-4D97-AF65-F5344CB8AC3E}">
        <p14:creationId xmlns:p14="http://schemas.microsoft.com/office/powerpoint/2010/main" val="2438031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932808930"/>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682707">
                  <a:extLst>
                    <a:ext uri="{9D8B030D-6E8A-4147-A177-3AD203B41FA5}">
                      <a16:colId xmlns:a16="http://schemas.microsoft.com/office/drawing/2014/main" val="2892156475"/>
                    </a:ext>
                  </a:extLst>
                </a:gridCol>
                <a:gridCol w="554822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I/O Planning</a:t>
                      </a:r>
                    </a:p>
                  </a:txBody>
                  <a:tcPr/>
                </a:tc>
                <a:extLst>
                  <a:ext uri="{0D108BD9-81ED-4DB2-BD59-A6C34878D82A}">
                    <a16:rowId xmlns:a16="http://schemas.microsoft.com/office/drawing/2014/main" val="4166713368"/>
                  </a:ext>
                </a:extLst>
              </a:tr>
            </a:tbl>
          </a:graphicData>
        </a:graphic>
      </p:graphicFrame>
      <p:sp>
        <p:nvSpPr>
          <p:cNvPr id="4" name="Subtitle 2">
            <a:extLst>
              <a:ext uri="{FF2B5EF4-FFF2-40B4-BE49-F238E27FC236}">
                <a16:creationId xmlns:a16="http://schemas.microsoft.com/office/drawing/2014/main" id="{DAFEA713-03D2-99A4-770B-11E029011B29}"/>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123B397A-1993-0DD7-F56C-6B88242BC92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6" name="TextBox 5">
            <a:extLst>
              <a:ext uri="{FF2B5EF4-FFF2-40B4-BE49-F238E27FC236}">
                <a16:creationId xmlns:a16="http://schemas.microsoft.com/office/drawing/2014/main" id="{CED6DF47-0070-5D29-4A4A-19768522A414}"/>
              </a:ext>
            </a:extLst>
          </p:cNvPr>
          <p:cNvSpPr txBox="1"/>
          <p:nvPr/>
        </p:nvSpPr>
        <p:spPr>
          <a:xfrm>
            <a:off x="560718" y="1463701"/>
            <a:ext cx="11362426" cy="430887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latin typeface="+mn-lt"/>
                <a:ea typeface="+mn-ea"/>
                <a:cs typeface="+mn-cs"/>
              </a:rPr>
              <a:t>Example I/O list: </a:t>
            </a:r>
            <a:r>
              <a:rPr lang="en-US" sz="1600" b="0" kern="1200" dirty="0">
                <a:solidFill>
                  <a:schemeClr val="dk1"/>
                </a:solidFill>
                <a:latin typeface="+mn-lt"/>
                <a:ea typeface="+mn-ea"/>
                <a:cs typeface="+mn-cs"/>
              </a:rPr>
              <a:t>(In this plan Inputs and Outputs are distinguished by colour)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kern="1200" dirty="0">
              <a:solidFill>
                <a:schemeClr val="dk1"/>
              </a:solidFill>
              <a:latin typeface="+mn-lt"/>
              <a:ea typeface="+mn-ea"/>
              <a:cs typeface="+mn-cs"/>
            </a:endParaRPr>
          </a:p>
          <a:p>
            <a:r>
              <a:rPr lang="en-US" sz="1800" dirty="0">
                <a:solidFill>
                  <a:srgbClr val="0070C0"/>
                </a:solidFill>
                <a:latin typeface="Courier New" panose="02070309020205020404" pitchFamily="49" charset="0"/>
                <a:cs typeface="Courier New" panose="02070309020205020404" pitchFamily="49" charset="0"/>
              </a:rPr>
              <a:t>Name  Description            Arduino Pin  </a:t>
            </a:r>
            <a:r>
              <a:rPr lang="en-US" sz="1800" dirty="0" err="1">
                <a:solidFill>
                  <a:srgbClr val="0070C0"/>
                </a:solidFill>
                <a:latin typeface="Courier New" panose="02070309020205020404" pitchFamily="49" charset="0"/>
                <a:cs typeface="Courier New" panose="02070309020205020404" pitchFamily="49" charset="0"/>
              </a:rPr>
              <a:t>CMRI‘Sensor</a:t>
            </a:r>
            <a:r>
              <a:rPr lang="en-US" sz="1800" dirty="0">
                <a:solidFill>
                  <a:srgbClr val="0070C0"/>
                </a:solidFill>
                <a:latin typeface="Courier New" panose="02070309020205020404" pitchFamily="49" charset="0"/>
                <a:cs typeface="Courier New" panose="02070309020205020404" pitchFamily="49" charset="0"/>
              </a:rPr>
              <a:t>’ Notes </a:t>
            </a:r>
          </a:p>
          <a:p>
            <a:r>
              <a:rPr lang="en-US" sz="1800" dirty="0">
                <a:solidFill>
                  <a:srgbClr val="0070C0"/>
                </a:solidFill>
                <a:latin typeface="Courier New" panose="02070309020205020404" pitchFamily="49" charset="0"/>
                <a:cs typeface="Courier New" panose="02070309020205020404" pitchFamily="49" charset="0"/>
              </a:rPr>
              <a:t>----- ---------------------  ------- ---  -----------  -----</a:t>
            </a:r>
          </a:p>
          <a:p>
            <a:r>
              <a:rPr lang="en-US" sz="1800" dirty="0">
                <a:solidFill>
                  <a:srgbClr val="0070C0"/>
                </a:solidFill>
                <a:latin typeface="Courier New" panose="02070309020205020404" pitchFamily="49" charset="0"/>
                <a:cs typeface="Courier New" panose="02070309020205020404" pitchFamily="49" charset="0"/>
              </a:rPr>
              <a:t>PM2T  Thrown Status          2       A4   CS1          Closed Status is inverse</a:t>
            </a:r>
          </a:p>
          <a:p>
            <a:r>
              <a:rPr lang="en-US" sz="1800" dirty="0">
                <a:solidFill>
                  <a:srgbClr val="0070C0"/>
                </a:solidFill>
                <a:latin typeface="Courier New" panose="02070309020205020404" pitchFamily="49" charset="0"/>
                <a:cs typeface="Courier New" panose="02070309020205020404" pitchFamily="49" charset="0"/>
              </a:rPr>
              <a:t>IR02  End of siding #2       2       A2   CS3</a:t>
            </a:r>
          </a:p>
          <a:p>
            <a:r>
              <a:rPr lang="en-US" sz="1800" dirty="0">
                <a:solidFill>
                  <a:srgbClr val="0070C0"/>
                </a:solidFill>
                <a:latin typeface="Courier New" panose="02070309020205020404" pitchFamily="49" charset="0"/>
                <a:cs typeface="Courier New" panose="02070309020205020404" pitchFamily="49" charset="0"/>
              </a:rPr>
              <a:t>TOTI2 Siding #2              2       A1   CS5</a:t>
            </a:r>
          </a:p>
          <a:p>
            <a:endParaRPr lang="en-US" sz="1800" b="1" dirty="0">
              <a:solidFill>
                <a:srgbClr val="0070C0"/>
              </a:solidFill>
              <a:latin typeface="Courier New" panose="02070309020205020404" pitchFamily="49" charset="0"/>
              <a:cs typeface="Courier New" panose="02070309020205020404" pitchFamily="49" charset="0"/>
            </a:endParaRPr>
          </a:p>
          <a:p>
            <a:endParaRPr lang="en-US" sz="1800" b="1" dirty="0">
              <a:solidFill>
                <a:srgbClr val="0070C0"/>
              </a:solidFill>
              <a:latin typeface="Courier New" panose="02070309020205020404" pitchFamily="49" charset="0"/>
              <a:cs typeface="Courier New" panose="02070309020205020404" pitchFamily="49" charset="0"/>
            </a:endParaRPr>
          </a:p>
          <a:p>
            <a:r>
              <a:rPr lang="en-US" sz="1800" dirty="0">
                <a:solidFill>
                  <a:srgbClr val="C00000"/>
                </a:solidFill>
                <a:latin typeface="Courier New" panose="02070309020205020404" pitchFamily="49" charset="0"/>
                <a:cs typeface="Courier New" panose="02070309020205020404" pitchFamily="49" charset="0"/>
              </a:rPr>
              <a:t>Name  Description            Arduino Pin </a:t>
            </a:r>
            <a:r>
              <a:rPr lang="en-US" sz="1800" dirty="0" err="1">
                <a:solidFill>
                  <a:srgbClr val="C00000"/>
                </a:solidFill>
                <a:latin typeface="Courier New" panose="02070309020205020404" pitchFamily="49" charset="0"/>
                <a:cs typeface="Courier New" panose="02070309020205020404" pitchFamily="49" charset="0"/>
              </a:rPr>
              <a:t>CMRI‘Light</a:t>
            </a:r>
            <a:r>
              <a:rPr lang="en-US" sz="1800" dirty="0">
                <a:solidFill>
                  <a:srgbClr val="C00000"/>
                </a:solidFill>
                <a:latin typeface="Courier New" panose="02070309020205020404" pitchFamily="49" charset="0"/>
                <a:cs typeface="Courier New" panose="02070309020205020404" pitchFamily="49" charset="0"/>
              </a:rPr>
              <a:t>’   Notes</a:t>
            </a:r>
          </a:p>
          <a:p>
            <a:r>
              <a:rPr lang="en-US" sz="1800" dirty="0">
                <a:solidFill>
                  <a:srgbClr val="C00000"/>
                </a:solidFill>
                <a:latin typeface="Courier New" panose="02070309020205020404" pitchFamily="49" charset="0"/>
                <a:cs typeface="Courier New" panose="02070309020205020404" pitchFamily="49" charset="0"/>
              </a:rPr>
              <a:t>----- ---------------------- ------- --- -----------   ----</a:t>
            </a:r>
          </a:p>
          <a:p>
            <a:r>
              <a:rPr lang="en-US" dirty="0">
                <a:solidFill>
                  <a:srgbClr val="C00000"/>
                </a:solidFill>
                <a:latin typeface="Courier New" panose="02070309020205020404" pitchFamily="49" charset="0"/>
                <a:cs typeface="Courier New" panose="02070309020205020404" pitchFamily="49" charset="0"/>
              </a:rPr>
              <a:t>Rly1  </a:t>
            </a:r>
            <a:r>
              <a:rPr lang="en-US" sz="1800" dirty="0">
                <a:solidFill>
                  <a:srgbClr val="C00000"/>
                </a:solidFill>
                <a:latin typeface="Courier New" panose="02070309020205020404" pitchFamily="49" charset="0"/>
                <a:cs typeface="Courier New" panose="02070309020205020404" pitchFamily="49" charset="0"/>
              </a:rPr>
              <a:t>Activate Random Relay  6     A0    CL4001        MERG Kit</a:t>
            </a:r>
          </a:p>
          <a:p>
            <a:r>
              <a:rPr lang="en-US" sz="1800" dirty="0">
                <a:solidFill>
                  <a:srgbClr val="C00000"/>
                </a:solidFill>
                <a:latin typeface="Courier New" panose="02070309020205020404" pitchFamily="49" charset="0"/>
                <a:cs typeface="Courier New" panose="02070309020205020404" pitchFamily="49" charset="0"/>
              </a:rPr>
              <a:t>Rly2  Activate Welding Relay 6     A1    CL4002        MERG Kit</a:t>
            </a:r>
          </a:p>
          <a:p>
            <a:r>
              <a:rPr lang="en-US" sz="1800" dirty="0">
                <a:solidFill>
                  <a:srgbClr val="C00000"/>
                </a:solidFill>
                <a:latin typeface="Courier New" panose="02070309020205020404" pitchFamily="49" charset="0"/>
                <a:cs typeface="Courier New" panose="02070309020205020404" pitchFamily="49" charset="0"/>
              </a:rPr>
              <a:t>Msg1  Change message Index   6     A4/A5 CL4003        I2C OLED</a:t>
            </a:r>
            <a:endParaRPr lang="en-US" sz="1800" b="1" dirty="0">
              <a:solidFill>
                <a:srgbClr val="C00000"/>
              </a:solidFill>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1436316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532844365"/>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Pull Up Resistor</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cxnSp>
        <p:nvCxnSpPr>
          <p:cNvPr id="13" name="Straight Connector 12">
            <a:extLst>
              <a:ext uri="{FF2B5EF4-FFF2-40B4-BE49-F238E27FC236}">
                <a16:creationId xmlns:a16="http://schemas.microsoft.com/office/drawing/2014/main" id="{00BAA954-3C4C-C2B8-6A44-E3FA700F1C81}"/>
              </a:ext>
            </a:extLst>
          </p:cNvPr>
          <p:cNvCxnSpPr>
            <a:cxnSpLocks/>
          </p:cNvCxnSpPr>
          <p:nvPr/>
        </p:nvCxnSpPr>
        <p:spPr>
          <a:xfrm>
            <a:off x="2685358" y="2486152"/>
            <a:ext cx="2130725" cy="0"/>
          </a:xfrm>
          <a:prstGeom prst="line">
            <a:avLst/>
          </a:prstGeom>
          <a:ln w="476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59BC019-95DB-9E3C-F66E-61EC174A6C09}"/>
              </a:ext>
            </a:extLst>
          </p:cNvPr>
          <p:cNvCxnSpPr>
            <a:cxnSpLocks/>
          </p:cNvCxnSpPr>
          <p:nvPr/>
        </p:nvCxnSpPr>
        <p:spPr>
          <a:xfrm>
            <a:off x="2677616" y="2003400"/>
            <a:ext cx="2130725" cy="0"/>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E93BD4F-5D4F-588A-7059-1E69A2F8B9FE}"/>
              </a:ext>
            </a:extLst>
          </p:cNvPr>
          <p:cNvCxnSpPr>
            <a:cxnSpLocks/>
          </p:cNvCxnSpPr>
          <p:nvPr/>
        </p:nvCxnSpPr>
        <p:spPr>
          <a:xfrm>
            <a:off x="2685358" y="2922431"/>
            <a:ext cx="2130725"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F692E2D-ADC6-7278-F396-46EF292F25E5}"/>
              </a:ext>
            </a:extLst>
          </p:cNvPr>
          <p:cNvSpPr txBox="1"/>
          <p:nvPr/>
        </p:nvSpPr>
        <p:spPr>
          <a:xfrm>
            <a:off x="4477072" y="1500050"/>
            <a:ext cx="1952934" cy="338554"/>
          </a:xfrm>
          <a:prstGeom prst="rect">
            <a:avLst/>
          </a:prstGeom>
          <a:noFill/>
        </p:spPr>
        <p:txBody>
          <a:bodyPr wrap="square" rtlCol="0">
            <a:spAutoFit/>
          </a:bodyPr>
          <a:lstStyle/>
          <a:p>
            <a:pPr algn="ctr"/>
            <a:r>
              <a:rPr lang="en-US" sz="1600" dirty="0"/>
              <a:t>Arduino Digital Input</a:t>
            </a:r>
          </a:p>
        </p:txBody>
      </p:sp>
      <p:sp>
        <p:nvSpPr>
          <p:cNvPr id="18" name="Rectangle 17">
            <a:extLst>
              <a:ext uri="{FF2B5EF4-FFF2-40B4-BE49-F238E27FC236}">
                <a16:creationId xmlns:a16="http://schemas.microsoft.com/office/drawing/2014/main" id="{04880413-ED20-17C4-3CF0-4CAAB024FF5B}"/>
              </a:ext>
            </a:extLst>
          </p:cNvPr>
          <p:cNvSpPr/>
          <p:nvPr/>
        </p:nvSpPr>
        <p:spPr>
          <a:xfrm>
            <a:off x="4816084" y="1847146"/>
            <a:ext cx="1274910" cy="1236134"/>
          </a:xfrm>
          <a:prstGeom prst="rect">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Hexagon 18">
            <a:extLst>
              <a:ext uri="{FF2B5EF4-FFF2-40B4-BE49-F238E27FC236}">
                <a16:creationId xmlns:a16="http://schemas.microsoft.com/office/drawing/2014/main" id="{6435334A-EC76-7F47-46B9-1537E08E0B8F}"/>
              </a:ext>
            </a:extLst>
          </p:cNvPr>
          <p:cNvSpPr/>
          <p:nvPr/>
        </p:nvSpPr>
        <p:spPr>
          <a:xfrm>
            <a:off x="4704763" y="2348026"/>
            <a:ext cx="238125" cy="22583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19">
            <a:extLst>
              <a:ext uri="{FF2B5EF4-FFF2-40B4-BE49-F238E27FC236}">
                <a16:creationId xmlns:a16="http://schemas.microsoft.com/office/drawing/2014/main" id="{B1201EB8-4F90-BA9D-46D8-CD44C870952C}"/>
              </a:ext>
            </a:extLst>
          </p:cNvPr>
          <p:cNvSpPr/>
          <p:nvPr/>
        </p:nvSpPr>
        <p:spPr>
          <a:xfrm>
            <a:off x="4697021" y="2809515"/>
            <a:ext cx="238125" cy="22583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B5F002ED-DE1E-FDED-1293-BEF62EB81AD8}"/>
              </a:ext>
            </a:extLst>
          </p:cNvPr>
          <p:cNvCxnSpPr>
            <a:cxnSpLocks/>
          </p:cNvCxnSpPr>
          <p:nvPr/>
        </p:nvCxnSpPr>
        <p:spPr>
          <a:xfrm>
            <a:off x="4899222" y="2486152"/>
            <a:ext cx="965863" cy="0"/>
          </a:xfrm>
          <a:prstGeom prst="line">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E5164469-DC97-7AA2-3C67-034C024724C9}"/>
              </a:ext>
            </a:extLst>
          </p:cNvPr>
          <p:cNvSpPr txBox="1"/>
          <p:nvPr/>
        </p:nvSpPr>
        <p:spPr>
          <a:xfrm>
            <a:off x="592875" y="3951425"/>
            <a:ext cx="11513399" cy="2308324"/>
          </a:xfrm>
          <a:prstGeom prst="rect">
            <a:avLst/>
          </a:prstGeom>
          <a:noFill/>
        </p:spPr>
        <p:txBody>
          <a:bodyPr wrap="square" rtlCol="0">
            <a:spAutoFit/>
          </a:bodyPr>
          <a:lstStyle/>
          <a:p>
            <a:r>
              <a:rPr lang="en-US" b="1" dirty="0"/>
              <a:t>How it works:</a:t>
            </a:r>
          </a:p>
          <a:p>
            <a:pPr marL="285750" indent="-285750">
              <a:buFont typeface="Arial" panose="020B0604020202020204" pitchFamily="34" charset="0"/>
              <a:buChar char="•"/>
            </a:pPr>
            <a:r>
              <a:rPr lang="en-US" dirty="0"/>
              <a:t>Some Arduino inputs can have an internal resistor called a pull up resistor. (enabled via software) </a:t>
            </a:r>
          </a:p>
          <a:p>
            <a:pPr marL="285750" indent="-285750">
              <a:buFont typeface="Arial" panose="020B0604020202020204" pitchFamily="34" charset="0"/>
              <a:buChar char="•"/>
            </a:pPr>
            <a:r>
              <a:rPr lang="en-US" dirty="0"/>
              <a:t>With nothing else connected (switch is open) this resistor connects the input to the 5 volt level which the input sees. (Since current flow is zero the voltage drop across the resistor is also zero. ( using ohms law of V = IR)</a:t>
            </a:r>
          </a:p>
          <a:p>
            <a:pPr marL="285750" indent="-285750">
              <a:buFont typeface="Arial" panose="020B0604020202020204" pitchFamily="34" charset="0"/>
              <a:buChar char="•"/>
            </a:pPr>
            <a:r>
              <a:rPr lang="en-US" dirty="0"/>
              <a:t>If the switch is closed the input is connected directly to ground and now the input sees that new value</a:t>
            </a:r>
          </a:p>
          <a:p>
            <a:pPr marL="285750" indent="-285750">
              <a:buFont typeface="Arial" panose="020B0604020202020204" pitchFamily="34" charset="0"/>
              <a:buChar char="•"/>
            </a:pPr>
            <a:r>
              <a:rPr lang="en-US" dirty="0"/>
              <a:t>The pullup resistor value is high enough that current flow from 5VDC to ground through the switch is negligible. </a:t>
            </a:r>
          </a:p>
          <a:p>
            <a:pPr marL="285750" indent="-285750">
              <a:buFont typeface="Arial" panose="020B0604020202020204" pitchFamily="34" charset="0"/>
              <a:buChar char="•"/>
            </a:pPr>
            <a:r>
              <a:rPr lang="en-US" dirty="0"/>
              <a:t>An ‘external’ pullup resistor could be used equally well.</a:t>
            </a:r>
          </a:p>
          <a:p>
            <a:pPr marL="285750" indent="-285750">
              <a:buFont typeface="Arial" panose="020B0604020202020204" pitchFamily="34" charset="0"/>
              <a:buChar char="•"/>
            </a:pPr>
            <a:r>
              <a:rPr lang="en-US" dirty="0"/>
              <a:t>Sometimes a ‘pulldown’ resistor is used but never would you use both at the same time.</a:t>
            </a:r>
          </a:p>
        </p:txBody>
      </p:sp>
      <p:sp>
        <p:nvSpPr>
          <p:cNvPr id="23" name="Hexagon 22">
            <a:extLst>
              <a:ext uri="{FF2B5EF4-FFF2-40B4-BE49-F238E27FC236}">
                <a16:creationId xmlns:a16="http://schemas.microsoft.com/office/drawing/2014/main" id="{35735EBB-0D57-20E6-4D8A-B45C062FA160}"/>
              </a:ext>
            </a:extLst>
          </p:cNvPr>
          <p:cNvSpPr/>
          <p:nvPr/>
        </p:nvSpPr>
        <p:spPr>
          <a:xfrm>
            <a:off x="4697021" y="1890162"/>
            <a:ext cx="238125" cy="22583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449EF80-16FC-5EF3-85D3-88789BA116AC}"/>
              </a:ext>
            </a:extLst>
          </p:cNvPr>
          <p:cNvGrpSpPr/>
          <p:nvPr/>
        </p:nvGrpSpPr>
        <p:grpSpPr>
          <a:xfrm>
            <a:off x="2426812" y="1828221"/>
            <a:ext cx="371295" cy="1236134"/>
            <a:chOff x="6831762" y="1049000"/>
            <a:chExt cx="371295" cy="1236134"/>
          </a:xfrm>
        </p:grpSpPr>
        <p:sp>
          <p:nvSpPr>
            <p:cNvPr id="25" name="Rectangle 24">
              <a:extLst>
                <a:ext uri="{FF2B5EF4-FFF2-40B4-BE49-F238E27FC236}">
                  <a16:creationId xmlns:a16="http://schemas.microsoft.com/office/drawing/2014/main" id="{B5F96264-7587-0D00-EA59-E5945EC6C931}"/>
                </a:ext>
              </a:extLst>
            </p:cNvPr>
            <p:cNvSpPr/>
            <p:nvPr/>
          </p:nvSpPr>
          <p:spPr>
            <a:xfrm>
              <a:off x="6831762" y="1049000"/>
              <a:ext cx="371295" cy="1236134"/>
            </a:xfrm>
            <a:prstGeom prst="rect">
              <a:avLst/>
            </a:prstGeom>
            <a:solidFill>
              <a:schemeClr val="tx1">
                <a:lumMod val="85000"/>
                <a:lumOff val="15000"/>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Hexagon 25">
              <a:extLst>
                <a:ext uri="{FF2B5EF4-FFF2-40B4-BE49-F238E27FC236}">
                  <a16:creationId xmlns:a16="http://schemas.microsoft.com/office/drawing/2014/main" id="{C7D883BC-67B6-F477-CE66-DC2D1470FFF8}"/>
                </a:ext>
              </a:extLst>
            </p:cNvPr>
            <p:cNvSpPr/>
            <p:nvPr/>
          </p:nvSpPr>
          <p:spPr>
            <a:xfrm>
              <a:off x="6900209" y="1549880"/>
              <a:ext cx="238125" cy="225832"/>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a:extLst>
                <a:ext uri="{FF2B5EF4-FFF2-40B4-BE49-F238E27FC236}">
                  <a16:creationId xmlns:a16="http://schemas.microsoft.com/office/drawing/2014/main" id="{6827BE46-A0B8-0072-F2E7-3BBFE2305973}"/>
                </a:ext>
              </a:extLst>
            </p:cNvPr>
            <p:cNvSpPr/>
            <p:nvPr/>
          </p:nvSpPr>
          <p:spPr>
            <a:xfrm>
              <a:off x="6892467" y="2011369"/>
              <a:ext cx="238125" cy="225832"/>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exagon 27">
              <a:extLst>
                <a:ext uri="{FF2B5EF4-FFF2-40B4-BE49-F238E27FC236}">
                  <a16:creationId xmlns:a16="http://schemas.microsoft.com/office/drawing/2014/main" id="{E37BA723-87E6-311E-356A-2657488D6275}"/>
                </a:ext>
              </a:extLst>
            </p:cNvPr>
            <p:cNvSpPr/>
            <p:nvPr/>
          </p:nvSpPr>
          <p:spPr>
            <a:xfrm>
              <a:off x="6892467" y="1092016"/>
              <a:ext cx="238125" cy="225832"/>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3DE4F213-4248-7C3E-07CC-3C0600F8A081}"/>
              </a:ext>
            </a:extLst>
          </p:cNvPr>
          <p:cNvSpPr txBox="1"/>
          <p:nvPr/>
        </p:nvSpPr>
        <p:spPr>
          <a:xfrm>
            <a:off x="1617833" y="1482475"/>
            <a:ext cx="1321440" cy="338554"/>
          </a:xfrm>
          <a:prstGeom prst="rect">
            <a:avLst/>
          </a:prstGeom>
          <a:noFill/>
        </p:spPr>
        <p:txBody>
          <a:bodyPr wrap="square" rtlCol="0">
            <a:spAutoFit/>
          </a:bodyPr>
          <a:lstStyle/>
          <a:p>
            <a:pPr algn="ctr"/>
            <a:r>
              <a:rPr lang="en-US" sz="1600" dirty="0"/>
              <a:t>3 Pin Header</a:t>
            </a:r>
          </a:p>
        </p:txBody>
      </p:sp>
      <p:pic>
        <p:nvPicPr>
          <p:cNvPr id="30" name="Picture 2">
            <a:extLst>
              <a:ext uri="{FF2B5EF4-FFF2-40B4-BE49-F238E27FC236}">
                <a16:creationId xmlns:a16="http://schemas.microsoft.com/office/drawing/2014/main" id="{67609EF0-A1B4-8A1E-4698-7E51AD21D2BE}"/>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rot="16200000">
            <a:off x="4851868" y="2111495"/>
            <a:ext cx="708269" cy="265601"/>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Connector 30">
            <a:extLst>
              <a:ext uri="{FF2B5EF4-FFF2-40B4-BE49-F238E27FC236}">
                <a16:creationId xmlns:a16="http://schemas.microsoft.com/office/drawing/2014/main" id="{B4B27131-6CC4-E1F1-37FB-A5B5DCC8DDC1}"/>
              </a:ext>
            </a:extLst>
          </p:cNvPr>
          <p:cNvCxnSpPr>
            <a:cxnSpLocks/>
          </p:cNvCxnSpPr>
          <p:nvPr/>
        </p:nvCxnSpPr>
        <p:spPr>
          <a:xfrm>
            <a:off x="4899222" y="2003078"/>
            <a:ext cx="30678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TextBox 31">
            <a:extLst>
              <a:ext uri="{FF2B5EF4-FFF2-40B4-BE49-F238E27FC236}">
                <a16:creationId xmlns:a16="http://schemas.microsoft.com/office/drawing/2014/main" id="{CCBDC2AD-9494-5BA8-0731-A37CD37B6F79}"/>
              </a:ext>
            </a:extLst>
          </p:cNvPr>
          <p:cNvSpPr txBox="1"/>
          <p:nvPr/>
        </p:nvSpPr>
        <p:spPr>
          <a:xfrm>
            <a:off x="3678090" y="1764811"/>
            <a:ext cx="796036" cy="261610"/>
          </a:xfrm>
          <a:prstGeom prst="rect">
            <a:avLst/>
          </a:prstGeom>
          <a:noFill/>
        </p:spPr>
        <p:txBody>
          <a:bodyPr wrap="square" rtlCol="0">
            <a:spAutoFit/>
          </a:bodyPr>
          <a:lstStyle/>
          <a:p>
            <a:pPr algn="ctr"/>
            <a:r>
              <a:rPr lang="en-US" sz="1050" dirty="0"/>
              <a:t>+5 VDC</a:t>
            </a:r>
          </a:p>
        </p:txBody>
      </p:sp>
      <p:sp>
        <p:nvSpPr>
          <p:cNvPr id="33" name="TextBox 32">
            <a:extLst>
              <a:ext uri="{FF2B5EF4-FFF2-40B4-BE49-F238E27FC236}">
                <a16:creationId xmlns:a16="http://schemas.microsoft.com/office/drawing/2014/main" id="{B6842D32-B2FE-71A8-BB62-B42A57660BB8}"/>
              </a:ext>
            </a:extLst>
          </p:cNvPr>
          <p:cNvSpPr txBox="1"/>
          <p:nvPr/>
        </p:nvSpPr>
        <p:spPr>
          <a:xfrm>
            <a:off x="3649550" y="2261562"/>
            <a:ext cx="796036" cy="261610"/>
          </a:xfrm>
          <a:prstGeom prst="rect">
            <a:avLst/>
          </a:prstGeom>
          <a:noFill/>
        </p:spPr>
        <p:txBody>
          <a:bodyPr wrap="square" rtlCol="0">
            <a:spAutoFit/>
          </a:bodyPr>
          <a:lstStyle/>
          <a:p>
            <a:pPr algn="ctr"/>
            <a:r>
              <a:rPr lang="en-US" sz="1050" dirty="0"/>
              <a:t>DI Signal</a:t>
            </a:r>
          </a:p>
        </p:txBody>
      </p:sp>
      <p:sp>
        <p:nvSpPr>
          <p:cNvPr id="34" name="TextBox 33">
            <a:extLst>
              <a:ext uri="{FF2B5EF4-FFF2-40B4-BE49-F238E27FC236}">
                <a16:creationId xmlns:a16="http://schemas.microsoft.com/office/drawing/2014/main" id="{CD797345-82A1-90C6-2597-20138B8C9D76}"/>
              </a:ext>
            </a:extLst>
          </p:cNvPr>
          <p:cNvSpPr txBox="1"/>
          <p:nvPr/>
        </p:nvSpPr>
        <p:spPr>
          <a:xfrm>
            <a:off x="3649550" y="2687380"/>
            <a:ext cx="796036" cy="261610"/>
          </a:xfrm>
          <a:prstGeom prst="rect">
            <a:avLst/>
          </a:prstGeom>
          <a:noFill/>
        </p:spPr>
        <p:txBody>
          <a:bodyPr wrap="square" rtlCol="0">
            <a:spAutoFit/>
          </a:bodyPr>
          <a:lstStyle/>
          <a:p>
            <a:pPr algn="ctr"/>
            <a:r>
              <a:rPr lang="en-US" sz="1050" dirty="0" err="1"/>
              <a:t>Gnd</a:t>
            </a:r>
            <a:endParaRPr lang="en-US" sz="1050" dirty="0"/>
          </a:p>
        </p:txBody>
      </p:sp>
      <p:cxnSp>
        <p:nvCxnSpPr>
          <p:cNvPr id="35" name="Straight Connector 34">
            <a:extLst>
              <a:ext uri="{FF2B5EF4-FFF2-40B4-BE49-F238E27FC236}">
                <a16:creationId xmlns:a16="http://schemas.microsoft.com/office/drawing/2014/main" id="{B044FEFE-205A-03E3-240F-2F8DF060CC21}"/>
              </a:ext>
            </a:extLst>
          </p:cNvPr>
          <p:cNvCxnSpPr>
            <a:cxnSpLocks/>
            <a:endCxn id="26" idx="3"/>
          </p:cNvCxnSpPr>
          <p:nvPr/>
        </p:nvCxnSpPr>
        <p:spPr>
          <a:xfrm flipV="1">
            <a:off x="1282309" y="2442017"/>
            <a:ext cx="1212950" cy="221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5493FE-D107-FA3C-567B-65630E11625A}"/>
              </a:ext>
            </a:extLst>
          </p:cNvPr>
          <p:cNvCxnSpPr>
            <a:cxnSpLocks/>
          </p:cNvCxnSpPr>
          <p:nvPr/>
        </p:nvCxnSpPr>
        <p:spPr>
          <a:xfrm flipV="1">
            <a:off x="1282309" y="3009367"/>
            <a:ext cx="1197608" cy="221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FB0045D5-D4A3-7374-6F48-67A5699A996D}"/>
              </a:ext>
            </a:extLst>
          </p:cNvPr>
          <p:cNvSpPr txBox="1"/>
          <p:nvPr/>
        </p:nvSpPr>
        <p:spPr>
          <a:xfrm>
            <a:off x="1104074" y="2534174"/>
            <a:ext cx="796036" cy="369332"/>
          </a:xfrm>
          <a:prstGeom prst="rect">
            <a:avLst/>
          </a:prstGeom>
          <a:noFill/>
        </p:spPr>
        <p:txBody>
          <a:bodyPr wrap="square" rtlCol="0">
            <a:spAutoFit/>
          </a:bodyPr>
          <a:lstStyle/>
          <a:p>
            <a:pPr algn="ctr"/>
            <a:r>
              <a:rPr lang="en-US" dirty="0"/>
              <a:t>Switch</a:t>
            </a:r>
          </a:p>
        </p:txBody>
      </p:sp>
      <p:pic>
        <p:nvPicPr>
          <p:cNvPr id="47" name="Picture 2">
            <a:extLst>
              <a:ext uri="{FF2B5EF4-FFF2-40B4-BE49-F238E27FC236}">
                <a16:creationId xmlns:a16="http://schemas.microsoft.com/office/drawing/2014/main" id="{D4511A79-ECAA-3301-46B1-6AF2A0DB0C29}"/>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rot="16200000">
            <a:off x="9593807" y="2145984"/>
            <a:ext cx="708269" cy="265601"/>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EEEEA237-D8B5-7CDA-9862-DBC07A90C5D3}"/>
              </a:ext>
            </a:extLst>
          </p:cNvPr>
          <p:cNvSpPr txBox="1"/>
          <p:nvPr/>
        </p:nvSpPr>
        <p:spPr>
          <a:xfrm>
            <a:off x="9493880" y="1686702"/>
            <a:ext cx="796036" cy="261610"/>
          </a:xfrm>
          <a:prstGeom prst="rect">
            <a:avLst/>
          </a:prstGeom>
          <a:noFill/>
        </p:spPr>
        <p:txBody>
          <a:bodyPr wrap="square" rtlCol="0">
            <a:spAutoFit/>
          </a:bodyPr>
          <a:lstStyle/>
          <a:p>
            <a:pPr algn="ctr"/>
            <a:r>
              <a:rPr lang="en-US" sz="1050" dirty="0"/>
              <a:t>+5 VDC</a:t>
            </a:r>
          </a:p>
        </p:txBody>
      </p:sp>
      <p:sp>
        <p:nvSpPr>
          <p:cNvPr id="49" name="TextBox 48">
            <a:extLst>
              <a:ext uri="{FF2B5EF4-FFF2-40B4-BE49-F238E27FC236}">
                <a16:creationId xmlns:a16="http://schemas.microsoft.com/office/drawing/2014/main" id="{FE20418C-02E3-ED93-3263-56EAB8776A6A}"/>
              </a:ext>
            </a:extLst>
          </p:cNvPr>
          <p:cNvSpPr txBox="1"/>
          <p:nvPr/>
        </p:nvSpPr>
        <p:spPr>
          <a:xfrm>
            <a:off x="10714123" y="2426816"/>
            <a:ext cx="796036" cy="261610"/>
          </a:xfrm>
          <a:prstGeom prst="rect">
            <a:avLst/>
          </a:prstGeom>
          <a:noFill/>
        </p:spPr>
        <p:txBody>
          <a:bodyPr wrap="square" rtlCol="0">
            <a:spAutoFit/>
          </a:bodyPr>
          <a:lstStyle/>
          <a:p>
            <a:pPr algn="ctr"/>
            <a:r>
              <a:rPr lang="en-US" sz="1050" dirty="0"/>
              <a:t>DI Signal</a:t>
            </a:r>
          </a:p>
        </p:txBody>
      </p:sp>
      <p:sp>
        <p:nvSpPr>
          <p:cNvPr id="50" name="TextBox 49">
            <a:extLst>
              <a:ext uri="{FF2B5EF4-FFF2-40B4-BE49-F238E27FC236}">
                <a16:creationId xmlns:a16="http://schemas.microsoft.com/office/drawing/2014/main" id="{B95EA2AC-39AD-894A-8F2C-7E69FED55BC7}"/>
              </a:ext>
            </a:extLst>
          </p:cNvPr>
          <p:cNvSpPr txBox="1"/>
          <p:nvPr/>
        </p:nvSpPr>
        <p:spPr>
          <a:xfrm>
            <a:off x="9577306" y="3446380"/>
            <a:ext cx="796036" cy="261610"/>
          </a:xfrm>
          <a:prstGeom prst="rect">
            <a:avLst/>
          </a:prstGeom>
          <a:noFill/>
        </p:spPr>
        <p:txBody>
          <a:bodyPr wrap="square" rtlCol="0">
            <a:spAutoFit/>
          </a:bodyPr>
          <a:lstStyle/>
          <a:p>
            <a:pPr algn="ctr"/>
            <a:r>
              <a:rPr lang="en-US" sz="1050" dirty="0" err="1"/>
              <a:t>Gnd</a:t>
            </a:r>
            <a:endParaRPr lang="en-US" sz="1050" dirty="0"/>
          </a:p>
        </p:txBody>
      </p:sp>
      <p:cxnSp>
        <p:nvCxnSpPr>
          <p:cNvPr id="51" name="Straight Connector 50">
            <a:extLst>
              <a:ext uri="{FF2B5EF4-FFF2-40B4-BE49-F238E27FC236}">
                <a16:creationId xmlns:a16="http://schemas.microsoft.com/office/drawing/2014/main" id="{A0B68E57-F025-F694-979E-D8E66321C455}"/>
              </a:ext>
            </a:extLst>
          </p:cNvPr>
          <p:cNvCxnSpPr>
            <a:cxnSpLocks/>
          </p:cNvCxnSpPr>
          <p:nvPr/>
        </p:nvCxnSpPr>
        <p:spPr>
          <a:xfrm>
            <a:off x="9947941" y="2464173"/>
            <a:ext cx="0" cy="42878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41E91AA-ED70-5842-4A7A-F3BA1EB55307}"/>
              </a:ext>
            </a:extLst>
          </p:cNvPr>
          <p:cNvCxnSpPr>
            <a:cxnSpLocks/>
            <a:stCxn id="47" idx="1"/>
          </p:cNvCxnSpPr>
          <p:nvPr/>
        </p:nvCxnSpPr>
        <p:spPr>
          <a:xfrm>
            <a:off x="9947942" y="2632919"/>
            <a:ext cx="766181" cy="0"/>
          </a:xfrm>
          <a:prstGeom prst="line">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8C85E48-8E0D-5DFD-CEEA-D73C43CB707E}"/>
              </a:ext>
            </a:extLst>
          </p:cNvPr>
          <p:cNvSpPr txBox="1"/>
          <p:nvPr/>
        </p:nvSpPr>
        <p:spPr>
          <a:xfrm>
            <a:off x="9313449" y="1327026"/>
            <a:ext cx="1952934" cy="338554"/>
          </a:xfrm>
          <a:prstGeom prst="rect">
            <a:avLst/>
          </a:prstGeom>
          <a:noFill/>
        </p:spPr>
        <p:txBody>
          <a:bodyPr wrap="square" rtlCol="0">
            <a:spAutoFit/>
          </a:bodyPr>
          <a:lstStyle/>
          <a:p>
            <a:pPr algn="ctr"/>
            <a:r>
              <a:rPr lang="en-US" sz="1600" dirty="0"/>
              <a:t>Equivalent Circuit</a:t>
            </a:r>
          </a:p>
        </p:txBody>
      </p:sp>
      <p:sp>
        <p:nvSpPr>
          <p:cNvPr id="54" name="TextBox 53">
            <a:extLst>
              <a:ext uri="{FF2B5EF4-FFF2-40B4-BE49-F238E27FC236}">
                <a16:creationId xmlns:a16="http://schemas.microsoft.com/office/drawing/2014/main" id="{8656E39A-8B70-7AE9-106E-6FEDAA95EC49}"/>
              </a:ext>
            </a:extLst>
          </p:cNvPr>
          <p:cNvSpPr txBox="1"/>
          <p:nvPr/>
        </p:nvSpPr>
        <p:spPr>
          <a:xfrm>
            <a:off x="9849177" y="2086366"/>
            <a:ext cx="796036" cy="415498"/>
          </a:xfrm>
          <a:prstGeom prst="rect">
            <a:avLst/>
          </a:prstGeom>
          <a:noFill/>
        </p:spPr>
        <p:txBody>
          <a:bodyPr wrap="square" rtlCol="0">
            <a:spAutoFit/>
          </a:bodyPr>
          <a:lstStyle/>
          <a:p>
            <a:pPr algn="ctr"/>
            <a:r>
              <a:rPr lang="en-US" sz="1050" dirty="0"/>
              <a:t>Internal Pullup R</a:t>
            </a:r>
          </a:p>
        </p:txBody>
      </p:sp>
      <p:sp>
        <p:nvSpPr>
          <p:cNvPr id="55" name="TextBox 54">
            <a:extLst>
              <a:ext uri="{FF2B5EF4-FFF2-40B4-BE49-F238E27FC236}">
                <a16:creationId xmlns:a16="http://schemas.microsoft.com/office/drawing/2014/main" id="{FD3D7200-CA58-50DF-2370-C6000F04CABF}"/>
              </a:ext>
            </a:extLst>
          </p:cNvPr>
          <p:cNvSpPr txBox="1"/>
          <p:nvPr/>
        </p:nvSpPr>
        <p:spPr>
          <a:xfrm>
            <a:off x="5266709" y="2173869"/>
            <a:ext cx="796036" cy="415498"/>
          </a:xfrm>
          <a:prstGeom prst="rect">
            <a:avLst/>
          </a:prstGeom>
          <a:noFill/>
        </p:spPr>
        <p:txBody>
          <a:bodyPr wrap="square" rtlCol="0">
            <a:spAutoFit/>
          </a:bodyPr>
          <a:lstStyle/>
          <a:p>
            <a:pPr algn="ctr"/>
            <a:r>
              <a:rPr lang="en-US" sz="1050" dirty="0"/>
              <a:t>Internal Pullup R</a:t>
            </a:r>
          </a:p>
        </p:txBody>
      </p:sp>
      <p:cxnSp>
        <p:nvCxnSpPr>
          <p:cNvPr id="57" name="Straight Arrow Connector 56">
            <a:extLst>
              <a:ext uri="{FF2B5EF4-FFF2-40B4-BE49-F238E27FC236}">
                <a16:creationId xmlns:a16="http://schemas.microsoft.com/office/drawing/2014/main" id="{A40B5535-2701-16C8-F634-57EF539990F8}"/>
              </a:ext>
            </a:extLst>
          </p:cNvPr>
          <p:cNvCxnSpPr>
            <a:cxnSpLocks/>
          </p:cNvCxnSpPr>
          <p:nvPr/>
        </p:nvCxnSpPr>
        <p:spPr>
          <a:xfrm flipH="1" flipV="1">
            <a:off x="898179" y="2470315"/>
            <a:ext cx="424007" cy="5603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892F161-1A0C-5727-3FE5-751E6B4A88F7}"/>
              </a:ext>
            </a:extLst>
          </p:cNvPr>
          <p:cNvCxnSpPr>
            <a:cxnSpLocks/>
          </p:cNvCxnSpPr>
          <p:nvPr/>
        </p:nvCxnSpPr>
        <p:spPr>
          <a:xfrm flipH="1" flipV="1">
            <a:off x="9522669" y="2861824"/>
            <a:ext cx="424007" cy="5603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E0527AC-7F80-6DD6-0132-DEAA9B045541}"/>
              </a:ext>
            </a:extLst>
          </p:cNvPr>
          <p:cNvCxnSpPr>
            <a:cxnSpLocks/>
          </p:cNvCxnSpPr>
          <p:nvPr/>
        </p:nvCxnSpPr>
        <p:spPr>
          <a:xfrm>
            <a:off x="9931808" y="3422192"/>
            <a:ext cx="766181" cy="0"/>
          </a:xfrm>
          <a:prstGeom prst="line">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Subtitle 2">
            <a:extLst>
              <a:ext uri="{FF2B5EF4-FFF2-40B4-BE49-F238E27FC236}">
                <a16:creationId xmlns:a16="http://schemas.microsoft.com/office/drawing/2014/main" id="{B9900C56-C61D-211E-E790-ABE734617C4E}"/>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42" name="Picture 41">
            <a:extLst>
              <a:ext uri="{FF2B5EF4-FFF2-40B4-BE49-F238E27FC236}">
                <a16:creationId xmlns:a16="http://schemas.microsoft.com/office/drawing/2014/main" id="{E627E993-3C5D-C45B-0792-D87938C0582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3362493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330228294"/>
              </p:ext>
            </p:extLst>
          </p:nvPr>
        </p:nvGraphicFramePr>
        <p:xfrm>
          <a:off x="415505" y="391004"/>
          <a:ext cx="11360989" cy="5774190"/>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r>
                        <a:rPr lang="en-US" sz="4400" dirty="0"/>
                        <a:t>09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Sensor (Temp)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Temperature and RH</a:t>
                      </a:r>
                    </a:p>
                  </a:txBody>
                  <a:tcPr/>
                </a:tc>
                <a:extLst>
                  <a:ext uri="{0D108BD9-81ED-4DB2-BD59-A6C34878D82A}">
                    <a16:rowId xmlns:a16="http://schemas.microsoft.com/office/drawing/2014/main" val="4166713368"/>
                  </a:ext>
                </a:extLst>
              </a:tr>
              <a:tr h="1591518">
                <a:tc gridSpan="2">
                  <a:txBody>
                    <a:bodyPr/>
                    <a:lstStyle/>
                    <a:p>
                      <a:r>
                        <a:rPr lang="en-US" b="1" dirty="0"/>
                        <a:t>Usage:</a:t>
                      </a:r>
                    </a:p>
                    <a:p>
                      <a:r>
                        <a:rPr lang="en-US" b="0" dirty="0"/>
                        <a:t>Ambient temperature </a:t>
                      </a:r>
                    </a:p>
                    <a:p>
                      <a:r>
                        <a:rPr lang="en-US" b="0" dirty="0"/>
                        <a:t>(and Humidity if using a DHT sensor)</a:t>
                      </a:r>
                    </a:p>
                    <a:p>
                      <a:r>
                        <a:rPr lang="en-US" b="0" dirty="0"/>
                        <a:t>Included for completeness – </a:t>
                      </a:r>
                    </a:p>
                    <a:p>
                      <a:r>
                        <a:rPr lang="en-US" b="0" dirty="0">
                          <a:solidFill>
                            <a:srgbClr val="C00000"/>
                          </a:solidFill>
                        </a:rPr>
                        <a:t>(I am not aware of a model railway application.)</a:t>
                      </a:r>
                    </a:p>
                  </a:txBody>
                  <a:tcPr/>
                </a:tc>
                <a:tc hMerge="1">
                  <a:txBody>
                    <a:bodyPr/>
                    <a:lstStyle/>
                    <a:p>
                      <a:endParaRPr lang="en-US"/>
                    </a:p>
                  </a:txBody>
                  <a:tcPr/>
                </a:tc>
                <a:tc>
                  <a:txBody>
                    <a:bodyPr/>
                    <a:lstStyle/>
                    <a:p>
                      <a:r>
                        <a:rPr lang="en-US" b="1" dirty="0"/>
                        <a:t>Photo:</a:t>
                      </a:r>
                    </a:p>
                    <a:p>
                      <a:endParaRPr lang="en-US" dirty="0"/>
                    </a:p>
                    <a:p>
                      <a:endParaRPr lang="en-US" dirty="0"/>
                    </a:p>
                    <a:p>
                      <a:endParaRPr lang="en-US" dirty="0"/>
                    </a:p>
                    <a:p>
                      <a:r>
                        <a:rPr lang="en-US" dirty="0"/>
                        <a:t>                 DHT11 Module</a:t>
                      </a:r>
                    </a:p>
                  </a:txBody>
                  <a:tcPr/>
                </a:tc>
                <a:extLst>
                  <a:ext uri="{0D108BD9-81ED-4DB2-BD59-A6C34878D82A}">
                    <a16:rowId xmlns:a16="http://schemas.microsoft.com/office/drawing/2014/main" val="1083252038"/>
                  </a:ext>
                </a:extLst>
              </a:tr>
              <a:tr h="152595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thermistor (resistance varies with temperature) feeds an onboard chip that converts this to temperature.  Humidity is measured by measuring the resistance between two electrodes in air.</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Inexpensive and quite accurate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Narrow operating range (geared to typical ambient values)</a:t>
                      </a:r>
                    </a:p>
                  </a:txBody>
                  <a:tcPr/>
                </a:tc>
                <a:extLst>
                  <a:ext uri="{0D108BD9-81ED-4DB2-BD59-A6C34878D82A}">
                    <a16:rowId xmlns:a16="http://schemas.microsoft.com/office/drawing/2014/main" val="2494442280"/>
                  </a:ext>
                </a:extLst>
              </a:tr>
              <a:tr h="1525957">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chip calculates relative humidity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All readings are sent via serial communication</a:t>
                      </a:r>
                    </a:p>
                    <a:p>
                      <a:r>
                        <a:rPr lang="en-US" b="0" dirty="0"/>
                        <a:t>DHT devices are well supported in the Arduino library</a:t>
                      </a:r>
                    </a:p>
                    <a:p>
                      <a:r>
                        <a:rPr lang="en-US" b="0" dirty="0"/>
                        <a:t>Be aware of differing pinouts</a:t>
                      </a:r>
                    </a:p>
                    <a:p>
                      <a:r>
                        <a:rPr lang="en-US" b="0" dirty="0"/>
                        <a:t>Thermistor &lt;&gt; Thermocouple</a:t>
                      </a:r>
                    </a:p>
                  </a:txBody>
                  <a:tcPr/>
                </a:tc>
                <a:tc hMerge="1">
                  <a:txBody>
                    <a:bodyPr/>
                    <a:lstStyle/>
                    <a:p>
                      <a:endParaRPr lang="en-US"/>
                    </a:p>
                  </a:txBody>
                  <a:tcPr/>
                </a:tc>
                <a:tc>
                  <a:txBody>
                    <a:bodyPr/>
                    <a:lstStyle/>
                    <a:p>
                      <a:pPr marL="0" algn="l" defTabSz="914400" rtl="0" eaLnBrk="1" latinLnBrk="0" hangingPunct="1"/>
                      <a:r>
                        <a:rPr lang="en-US" sz="1800" b="1" kern="1200" dirty="0">
                          <a:solidFill>
                            <a:schemeClr val="dk1"/>
                          </a:solidFill>
                          <a:latin typeface="+mn-lt"/>
                          <a:ea typeface="+mn-ea"/>
                          <a:cs typeface="+mn-cs"/>
                        </a:rPr>
                        <a:t>Link for More Info:</a:t>
                      </a:r>
                    </a:p>
                    <a:p>
                      <a:pPr marL="0" algn="l" defTabSz="914400" rtl="0" eaLnBrk="1" latinLnBrk="0" hangingPunct="1"/>
                      <a:endParaRPr lang="en-US" sz="1800" b="1" kern="1200" dirty="0">
                        <a:solidFill>
                          <a:schemeClr val="dk1"/>
                        </a:solidFill>
                        <a:latin typeface="+mn-lt"/>
                        <a:ea typeface="+mn-ea"/>
                        <a:cs typeface="+mn-cs"/>
                      </a:endParaRPr>
                    </a:p>
                    <a:p>
                      <a:r>
                        <a:rPr lang="en-US" b="1" dirty="0">
                          <a:solidFill>
                            <a:srgbClr val="0070C0"/>
                          </a:solidFill>
                          <a:hlinkClick r:id="rId2"/>
                        </a:rPr>
                        <a:t>https://create.arduino.cc/projecthub/pibots555/how-to-connect-dht11-sensor-with-arduino-uno-f4d239</a:t>
                      </a:r>
                      <a:endParaRPr lang="en-US" b="1" dirty="0">
                        <a:solidFill>
                          <a:srgbClr val="0070C0"/>
                        </a:solidFill>
                      </a:endParaRPr>
                    </a:p>
                  </a:txBody>
                  <a:tcPr/>
                </a:tc>
                <a:extLst>
                  <a:ext uri="{0D108BD9-81ED-4DB2-BD59-A6C34878D82A}">
                    <a16:rowId xmlns:a16="http://schemas.microsoft.com/office/drawing/2014/main" val="1235703702"/>
                  </a:ext>
                </a:extLst>
              </a:tr>
            </a:tbl>
          </a:graphicData>
        </a:graphic>
      </p:graphicFrame>
      <p:sp>
        <p:nvSpPr>
          <p:cNvPr id="4" name="Subtitle 2">
            <a:extLst>
              <a:ext uri="{FF2B5EF4-FFF2-40B4-BE49-F238E27FC236}">
                <a16:creationId xmlns:a16="http://schemas.microsoft.com/office/drawing/2014/main" id="{87E44DCA-B9CB-A6CF-8CBE-2309C6C5F2ED}"/>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5" name="Picture 4">
            <a:extLst>
              <a:ext uri="{FF2B5EF4-FFF2-40B4-BE49-F238E27FC236}">
                <a16:creationId xmlns:a16="http://schemas.microsoft.com/office/drawing/2014/main" id="{653A3362-FA0C-A2C9-4AC6-A240CE42D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9" name="Picture 8">
            <a:extLst>
              <a:ext uri="{FF2B5EF4-FFF2-40B4-BE49-F238E27FC236}">
                <a16:creationId xmlns:a16="http://schemas.microsoft.com/office/drawing/2014/main" id="{7E3D0B60-70EF-A1FD-7897-4D069288147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058236" y="1391424"/>
            <a:ext cx="1256190" cy="1036787"/>
          </a:xfrm>
          <a:prstGeom prst="rect">
            <a:avLst/>
          </a:prstGeom>
        </p:spPr>
      </p:pic>
    </p:spTree>
    <p:extLst>
      <p:ext uri="{BB962C8B-B14F-4D97-AF65-F5344CB8AC3E}">
        <p14:creationId xmlns:p14="http://schemas.microsoft.com/office/powerpoint/2010/main" val="41035994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647882297"/>
              </p:ext>
            </p:extLst>
          </p:nvPr>
        </p:nvGraphicFramePr>
        <p:xfrm>
          <a:off x="496738" y="274354"/>
          <a:ext cx="11198524" cy="5729403"/>
        </p:xfrm>
        <a:graphic>
          <a:graphicData uri="http://schemas.openxmlformats.org/drawingml/2006/table">
            <a:tbl>
              <a:tblPr firstRow="1" bandRow="1">
                <a:tableStyleId>{5C22544A-7EE6-4342-B048-85BDC9FD1C3A}</a:tableStyleId>
              </a:tblPr>
              <a:tblGrid>
                <a:gridCol w="967595">
                  <a:extLst>
                    <a:ext uri="{9D8B030D-6E8A-4147-A177-3AD203B41FA5}">
                      <a16:colId xmlns:a16="http://schemas.microsoft.com/office/drawing/2014/main" val="747525499"/>
                    </a:ext>
                  </a:extLst>
                </a:gridCol>
                <a:gridCol w="3604405">
                  <a:extLst>
                    <a:ext uri="{9D8B030D-6E8A-4147-A177-3AD203B41FA5}">
                      <a16:colId xmlns:a16="http://schemas.microsoft.com/office/drawing/2014/main" val="2892156475"/>
                    </a:ext>
                  </a:extLst>
                </a:gridCol>
                <a:gridCol w="6626524">
                  <a:extLst>
                    <a:ext uri="{9D8B030D-6E8A-4147-A177-3AD203B41FA5}">
                      <a16:colId xmlns:a16="http://schemas.microsoft.com/office/drawing/2014/main" val="3449804923"/>
                    </a:ext>
                  </a:extLst>
                </a:gridCol>
              </a:tblGrid>
              <a:tr h="791643">
                <a:tc>
                  <a:txBody>
                    <a:bodyPr/>
                    <a:lstStyle/>
                    <a:p>
                      <a:endParaRPr lang="en-US" sz="4400" dirty="0"/>
                    </a:p>
                  </a:txBody>
                  <a:tcPr/>
                </a:tc>
                <a:tc>
                  <a:txBody>
                    <a:bodyPr/>
                    <a:lstStyle/>
                    <a:p>
                      <a:r>
                        <a:rPr lang="en-US" sz="4400" dirty="0">
                          <a:solidFill>
                            <a:srgbClr val="FFFF00"/>
                          </a:solidFill>
                        </a:rPr>
                        <a:t>At a Glance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Arduino Communications</a:t>
                      </a:r>
                    </a:p>
                  </a:txBody>
                  <a:tcPr/>
                </a:tc>
                <a:extLst>
                  <a:ext uri="{0D108BD9-81ED-4DB2-BD59-A6C34878D82A}">
                    <a16:rowId xmlns:a16="http://schemas.microsoft.com/office/drawing/2014/main" val="4166713368"/>
                  </a:ext>
                </a:extLst>
              </a:tr>
              <a:tr h="1215495">
                <a:tc gridSpan="2">
                  <a:txBody>
                    <a:bodyPr/>
                    <a:lstStyle/>
                    <a:p>
                      <a:pPr marL="0" indent="0">
                        <a:buFont typeface="Arial" panose="020B0604020202020204" pitchFamily="34" charset="0"/>
                        <a:buNone/>
                      </a:pPr>
                      <a:r>
                        <a:rPr lang="en-US" sz="1800" b="1" i="0" kern="1200" dirty="0">
                          <a:solidFill>
                            <a:schemeClr val="dk1"/>
                          </a:solidFill>
                          <a:effectLst/>
                          <a:latin typeface="+mn-lt"/>
                          <a:ea typeface="+mn-ea"/>
                          <a:cs typeface="+mn-cs"/>
                        </a:rPr>
                        <a:t>Simple Serial</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Asynchronous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Point to Point</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Slow</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Short distances only</a:t>
                      </a:r>
                      <a:endParaRPr lang="en-US" b="0" dirty="0"/>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RS485</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Asynchronous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Multidrop</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Relatively Slow (19.2 Kbps)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Long distances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Has no specified protocol so this must be created (layered on top)</a:t>
                      </a:r>
                      <a:endParaRPr lang="en-US" b="0" dirty="0"/>
                    </a:p>
                  </a:txBody>
                  <a:tcPr/>
                </a:tc>
                <a:extLst>
                  <a:ext uri="{0D108BD9-81ED-4DB2-BD59-A6C34878D82A}">
                    <a16:rowId xmlns:a16="http://schemas.microsoft.com/office/drawing/2014/main" val="1083252038"/>
                  </a:ext>
                </a:extLst>
              </a:tr>
              <a:tr h="110997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I2C</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Synchronous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Two bidirectional lines  (data + Clock)</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Multi-drop and Multi-master</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Performant (5Mhz)</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Short to Medium distances</a:t>
                      </a:r>
                      <a:endParaRPr lang="en-US" b="0" dirty="0"/>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CAN</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Multidrop</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Moderately Performant (1Mhz)</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Distance is not a practical issue.</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Used as the Layout Control Bus on many MERG kits.</a:t>
                      </a:r>
                      <a:endParaRPr lang="en-US" b="0" dirty="0"/>
                    </a:p>
                  </a:txBody>
                  <a:tcPr/>
                </a:tc>
                <a:extLst>
                  <a:ext uri="{0D108BD9-81ED-4DB2-BD59-A6C34878D82A}">
                    <a16:rowId xmlns:a16="http://schemas.microsoft.com/office/drawing/2014/main" val="2494442280"/>
                  </a:ext>
                </a:extLst>
              </a:tr>
              <a:tr h="1025778">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SPI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Synchronous (2 Wire + Clock)</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Multi drop (but not multi-master)</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Very Performant</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Short to Medium distances</a:t>
                      </a:r>
                      <a:endParaRPr lang="en-US" b="0" dirty="0"/>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sp>
        <p:nvSpPr>
          <p:cNvPr id="8" name="Subtitle 2">
            <a:extLst>
              <a:ext uri="{FF2B5EF4-FFF2-40B4-BE49-F238E27FC236}">
                <a16:creationId xmlns:a16="http://schemas.microsoft.com/office/drawing/2014/main" id="{7AFF94B5-A049-2183-7DF4-C57A515AC81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9" name="Picture 8">
            <a:extLst>
              <a:ext uri="{FF2B5EF4-FFF2-40B4-BE49-F238E27FC236}">
                <a16:creationId xmlns:a16="http://schemas.microsoft.com/office/drawing/2014/main" id="{8BDECE6B-87DF-5CB2-739B-0063A17FCC9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2" name="TextBox 1">
            <a:extLst>
              <a:ext uri="{FF2B5EF4-FFF2-40B4-BE49-F238E27FC236}">
                <a16:creationId xmlns:a16="http://schemas.microsoft.com/office/drawing/2014/main" id="{9AD0A64A-E3CF-1BFC-3C44-92607AC42E14}"/>
              </a:ext>
            </a:extLst>
          </p:cNvPr>
          <p:cNvSpPr txBox="1"/>
          <p:nvPr/>
        </p:nvSpPr>
        <p:spPr>
          <a:xfrm>
            <a:off x="685800" y="6060426"/>
            <a:ext cx="11090694" cy="523220"/>
          </a:xfrm>
          <a:prstGeom prst="rect">
            <a:avLst/>
          </a:prstGeom>
          <a:noFill/>
        </p:spPr>
        <p:txBody>
          <a:bodyPr wrap="square" rtlCol="0">
            <a:spAutoFit/>
          </a:bodyPr>
          <a:lstStyle/>
          <a:p>
            <a:r>
              <a:rPr lang="en-US" sz="1400" dirty="0"/>
              <a:t>Some material on this and the following slides was extracted with permission from a forum posting by </a:t>
            </a:r>
            <a:r>
              <a:rPr lang="en-US" sz="1400" dirty="0" err="1"/>
              <a:t>ElectricDave</a:t>
            </a:r>
            <a:r>
              <a:rPr lang="en-US" sz="1400" dirty="0"/>
              <a:t>:</a:t>
            </a:r>
          </a:p>
          <a:p>
            <a:r>
              <a:rPr lang="en-US" sz="1400" dirty="0">
                <a:hlinkClick r:id="rId3"/>
              </a:rPr>
              <a:t>https://www.merg.org.uk/forum/viewtopic.php?p=172961#p172961</a:t>
            </a:r>
            <a:endParaRPr lang="en-US" sz="1400" dirty="0"/>
          </a:p>
        </p:txBody>
      </p:sp>
    </p:spTree>
    <p:extLst>
      <p:ext uri="{BB962C8B-B14F-4D97-AF65-F5344CB8AC3E}">
        <p14:creationId xmlns:p14="http://schemas.microsoft.com/office/powerpoint/2010/main" val="41583394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184423227"/>
              </p:ext>
            </p:extLst>
          </p:nvPr>
        </p:nvGraphicFramePr>
        <p:xfrm>
          <a:off x="415505" y="391004"/>
          <a:ext cx="11385431" cy="5848194"/>
        </p:xfrm>
        <a:graphic>
          <a:graphicData uri="http://schemas.openxmlformats.org/drawingml/2006/table">
            <a:tbl>
              <a:tblPr firstRow="1" bandRow="1">
                <a:tableStyleId>{5C22544A-7EE6-4342-B048-85BDC9FD1C3A}</a:tableStyleId>
              </a:tblPr>
              <a:tblGrid>
                <a:gridCol w="912963">
                  <a:extLst>
                    <a:ext uri="{9D8B030D-6E8A-4147-A177-3AD203B41FA5}">
                      <a16:colId xmlns:a16="http://schemas.microsoft.com/office/drawing/2014/main" val="747525499"/>
                    </a:ext>
                  </a:extLst>
                </a:gridCol>
                <a:gridCol w="4787660">
                  <a:extLst>
                    <a:ext uri="{9D8B030D-6E8A-4147-A177-3AD203B41FA5}">
                      <a16:colId xmlns:a16="http://schemas.microsoft.com/office/drawing/2014/main" val="2892156475"/>
                    </a:ext>
                  </a:extLst>
                </a:gridCol>
                <a:gridCol w="5684808">
                  <a:extLst>
                    <a:ext uri="{9D8B030D-6E8A-4147-A177-3AD203B41FA5}">
                      <a16:colId xmlns:a16="http://schemas.microsoft.com/office/drawing/2014/main" val="3449804923"/>
                    </a:ext>
                  </a:extLst>
                </a:gridCol>
              </a:tblGrid>
              <a:tr h="890459">
                <a:tc>
                  <a:txBody>
                    <a:bodyPr/>
                    <a:lstStyle/>
                    <a:p>
                      <a:endParaRPr lang="en-US" sz="4400" dirty="0"/>
                    </a:p>
                  </a:txBody>
                  <a:tcPr/>
                </a:tc>
                <a:tc>
                  <a:txBody>
                    <a:bodyPr/>
                    <a:lstStyle/>
                    <a:p>
                      <a:r>
                        <a:rPr lang="en-US" sz="4400" dirty="0">
                          <a:solidFill>
                            <a:srgbClr val="FFFF00"/>
                          </a:solidFill>
                        </a:rPr>
                        <a:t>Simple Serial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Serial Communications</a:t>
                      </a:r>
                    </a:p>
                  </a:txBody>
                  <a:tcPr/>
                </a:tc>
                <a:extLst>
                  <a:ext uri="{0D108BD9-81ED-4DB2-BD59-A6C34878D82A}">
                    <a16:rowId xmlns:a16="http://schemas.microsoft.com/office/drawing/2014/main" val="4166713368"/>
                  </a:ext>
                </a:extLst>
              </a:tr>
              <a:tr h="788877">
                <a:tc gridSpan="2">
                  <a:txBody>
                    <a:bodyPr/>
                    <a:lstStyle/>
                    <a:p>
                      <a:r>
                        <a:rPr lang="en-US" sz="1600" b="1" dirty="0"/>
                        <a:t>Usage:</a:t>
                      </a:r>
                    </a:p>
                    <a:p>
                      <a:r>
                        <a:rPr lang="en-US" sz="1600" dirty="0"/>
                        <a:t>Relatively slow point to point communications over short distances.</a:t>
                      </a:r>
                    </a:p>
                  </a:txBody>
                  <a:tcPr/>
                </a:tc>
                <a:tc hMerge="1">
                  <a:txBody>
                    <a:bodyPr/>
                    <a:lstStyle/>
                    <a:p>
                      <a:endParaRPr lang="en-US"/>
                    </a:p>
                  </a:txBody>
                  <a:tcPr/>
                </a:tc>
                <a:tc>
                  <a:txBody>
                    <a:bodyPr/>
                    <a:lstStyle/>
                    <a:p>
                      <a:r>
                        <a:rPr lang="en-US" sz="1600" b="1" dirty="0"/>
                        <a:t>Photo</a:t>
                      </a:r>
                      <a:r>
                        <a:rPr lang="en-US" sz="1600" dirty="0"/>
                        <a:t>:</a:t>
                      </a:r>
                    </a:p>
                    <a:p>
                      <a:endParaRPr lang="en-US" sz="1600" dirty="0"/>
                    </a:p>
                  </a:txBody>
                  <a:tcPr/>
                </a:tc>
                <a:extLst>
                  <a:ext uri="{0D108BD9-81ED-4DB2-BD59-A6C34878D82A}">
                    <a16:rowId xmlns:a16="http://schemas.microsoft.com/office/drawing/2014/main" val="1083252038"/>
                  </a:ext>
                </a:extLst>
              </a:tr>
              <a:tr h="1604935">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How it Works: </a:t>
                      </a:r>
                      <a:r>
                        <a:rPr lang="en-US" sz="1600" b="1" dirty="0" err="1"/>
                        <a:t>TxD</a:t>
                      </a:r>
                      <a:r>
                        <a:rPr lang="en-US" sz="1600" b="0" dirty="0"/>
                        <a:t> Transmit is digital pin 1 , </a:t>
                      </a:r>
                      <a:r>
                        <a:rPr lang="en-US" sz="1600" b="1" dirty="0"/>
                        <a:t>RxD</a:t>
                      </a:r>
                      <a:r>
                        <a:rPr lang="en-US" sz="1600" b="0" dirty="0"/>
                        <a:t> Receive is pin 0.   Using the &lt;</a:t>
                      </a:r>
                      <a:r>
                        <a:rPr lang="en-US" sz="1600" b="0" dirty="0" err="1"/>
                        <a:t>Serial.h</a:t>
                      </a:r>
                      <a:r>
                        <a:rPr lang="en-US" sz="1600" b="0" dirty="0"/>
                        <a:t>&gt; library we use simple commands like Print() to send messages out to the serial pins. The library sends the bytes that make up the message out the </a:t>
                      </a:r>
                      <a:r>
                        <a:rPr lang="en-US" sz="1600" b="0" dirty="0" err="1"/>
                        <a:t>TxD</a:t>
                      </a:r>
                      <a:r>
                        <a:rPr lang="en-US" sz="1600" b="0" dirty="0"/>
                        <a:t> pin in the form of a series of data frames. Each frame (corresponding to one byte of data) has a start bit, data bits, a parity bit and stop bits. </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Pros: </a:t>
                      </a:r>
                      <a:r>
                        <a:rPr lang="en-US" sz="1600" b="0" dirty="0"/>
                        <a:t>Proven in use. All Arduinos have Tx/Rx pins.</a:t>
                      </a:r>
                    </a:p>
                    <a:p>
                      <a:r>
                        <a:rPr lang="en-US" sz="1600" b="1" dirty="0"/>
                        <a:t>Cons: </a:t>
                      </a:r>
                      <a:r>
                        <a:rPr lang="en-US" sz="1600" dirty="0"/>
                        <a:t>Point to point communications only. Relatively slow.</a:t>
                      </a:r>
                    </a:p>
                    <a:p>
                      <a:r>
                        <a:rPr lang="en-US" sz="1600" dirty="0"/>
                        <a:t>Only the most basic error checking (and only if parity is enabled), no built in retry, or any form of guaranteed delivery. </a:t>
                      </a:r>
                    </a:p>
                  </a:txBody>
                  <a:tcPr/>
                </a:tc>
                <a:extLst>
                  <a:ext uri="{0D108BD9-81ED-4DB2-BD59-A6C34878D82A}">
                    <a16:rowId xmlns:a16="http://schemas.microsoft.com/office/drawing/2014/main" val="2494442280"/>
                  </a:ext>
                </a:extLst>
              </a:tr>
              <a:tr h="1153819">
                <a:tc gridSpan="2">
                  <a:txBody>
                    <a:bodyPr/>
                    <a:lstStyle/>
                    <a:p>
                      <a:r>
                        <a:rPr lang="en-US" sz="1600" b="1" dirty="0"/>
                        <a:t>Notes:  Some common terms associated with serial comms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BPS = </a:t>
                      </a:r>
                      <a:r>
                        <a:rPr lang="en-US" sz="1600" b="0" dirty="0"/>
                        <a:t>Bits per Second i.e. the speed of communications. Higher is faster. Technically not the same as the </a:t>
                      </a:r>
                      <a:r>
                        <a:rPr lang="en-US" sz="1600" b="1" dirty="0"/>
                        <a:t>Baud rate </a:t>
                      </a:r>
                      <a:r>
                        <a:rPr lang="en-US" sz="1600" b="0" dirty="0"/>
                        <a:t>although (the number of state changes on the wire) but the two terms are often used interchangeably. </a:t>
                      </a:r>
                      <a:r>
                        <a:rPr lang="en-US" sz="1600" b="1" dirty="0"/>
                        <a:t>Parity </a:t>
                      </a:r>
                      <a:r>
                        <a:rPr lang="en-US" sz="1600" b="0" dirty="0"/>
                        <a:t>is a single bit added to the frame which can be either 1 or 0. It is used to make the total number of 1’s in the frame either Odd, or Even. </a:t>
                      </a:r>
                      <a:r>
                        <a:rPr lang="en-US" sz="1600" b="1" dirty="0"/>
                        <a:t>Stop bits </a:t>
                      </a:r>
                      <a:r>
                        <a:rPr lang="en-US" sz="1600" b="0" dirty="0"/>
                        <a:t>indicate the end of the frame.</a:t>
                      </a:r>
                      <a:r>
                        <a:rPr lang="en-US" sz="1600" b="1"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9600 8N1 </a:t>
                      </a:r>
                      <a:r>
                        <a:rPr lang="en-US" sz="1600" b="0" dirty="0"/>
                        <a:t>is a shorthand notation for 9600 bps, 8 data bits, No parity and 1 stop bit.</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UART – </a:t>
                      </a:r>
                      <a:r>
                        <a:rPr lang="en-US" sz="1600" b="0" dirty="0"/>
                        <a:t>Universal asynchronous Receiver/Transmitter. Takes a byte (8 bits) as input and shuffles the data bits out serially at a specific BPS while automatically adding the start, stop and parity bits as may have been configured.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RS-232</a:t>
                      </a:r>
                      <a:r>
                        <a:rPr lang="en-US" sz="1600" b="0" dirty="0"/>
                        <a:t> is a</a:t>
                      </a:r>
                      <a:r>
                        <a:rPr lang="en-US" sz="1600" dirty="0"/>
                        <a:t>n old serial standard that use to be very common. It operates on +/- 12 volt signals. The physical connector for RS-232 had a 25 pin plug/socket (later 9 pins). (DO NOT connect RS-232 signals directly to Tx/Rx or bad things will happen!)</a:t>
                      </a:r>
                    </a:p>
                  </a:txBody>
                  <a:tcPr/>
                </a:tc>
                <a:extLst>
                  <a:ext uri="{0D108BD9-81ED-4DB2-BD59-A6C34878D82A}">
                    <a16:rowId xmlns:a16="http://schemas.microsoft.com/office/drawing/2014/main" val="1235703702"/>
                  </a:ext>
                </a:extLst>
              </a:tr>
            </a:tbl>
          </a:graphicData>
        </a:graphic>
      </p:graphicFrame>
      <p:sp>
        <p:nvSpPr>
          <p:cNvPr id="8" name="Subtitle 2">
            <a:extLst>
              <a:ext uri="{FF2B5EF4-FFF2-40B4-BE49-F238E27FC236}">
                <a16:creationId xmlns:a16="http://schemas.microsoft.com/office/drawing/2014/main" id="{7AFF94B5-A049-2183-7DF4-C57A515AC81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4" name="Picture 3">
            <a:extLst>
              <a:ext uri="{FF2B5EF4-FFF2-40B4-BE49-F238E27FC236}">
                <a16:creationId xmlns:a16="http://schemas.microsoft.com/office/drawing/2014/main" id="{C6E2AC96-7822-1777-C1B8-461219E9678D}"/>
              </a:ext>
            </a:extLst>
          </p:cNvPr>
          <p:cNvPicPr>
            <a:picLocks noChangeAspect="1"/>
          </p:cNvPicPr>
          <p:nvPr/>
        </p:nvPicPr>
        <p:blipFill>
          <a:blip r:embed="rId2"/>
          <a:stretch>
            <a:fillRect/>
          </a:stretch>
        </p:blipFill>
        <p:spPr>
          <a:xfrm>
            <a:off x="8186468" y="1393256"/>
            <a:ext cx="1979582" cy="539154"/>
          </a:xfrm>
          <a:prstGeom prst="rect">
            <a:avLst/>
          </a:prstGeom>
        </p:spPr>
      </p:pic>
    </p:spTree>
    <p:extLst>
      <p:ext uri="{BB962C8B-B14F-4D97-AF65-F5344CB8AC3E}">
        <p14:creationId xmlns:p14="http://schemas.microsoft.com/office/powerpoint/2010/main" val="6998867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449590086"/>
              </p:ext>
            </p:extLst>
          </p:nvPr>
        </p:nvGraphicFramePr>
        <p:xfrm>
          <a:off x="415505" y="391004"/>
          <a:ext cx="11360989" cy="6254786"/>
        </p:xfrm>
        <a:graphic>
          <a:graphicData uri="http://schemas.openxmlformats.org/drawingml/2006/table">
            <a:tbl>
              <a:tblPr firstRow="1" bandRow="1">
                <a:tableStyleId>{5C22544A-7EE6-4342-B048-85BDC9FD1C3A}</a:tableStyleId>
              </a:tblPr>
              <a:tblGrid>
                <a:gridCol w="1130060">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890459">
                <a:tc>
                  <a:txBody>
                    <a:bodyPr/>
                    <a:lstStyle/>
                    <a:p>
                      <a:endParaRPr lang="en-US" sz="4400" dirty="0"/>
                    </a:p>
                  </a:txBody>
                  <a:tcPr/>
                </a:tc>
                <a:tc>
                  <a:txBody>
                    <a:bodyPr/>
                    <a:lstStyle/>
                    <a:p>
                      <a:r>
                        <a:rPr lang="en-US" sz="4400" dirty="0">
                          <a:solidFill>
                            <a:srgbClr val="FFFF00"/>
                          </a:solidFill>
                        </a:rPr>
                        <a:t>RS-485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Serial Communications</a:t>
                      </a:r>
                    </a:p>
                  </a:txBody>
                  <a:tcPr/>
                </a:tc>
                <a:extLst>
                  <a:ext uri="{0D108BD9-81ED-4DB2-BD59-A6C34878D82A}">
                    <a16:rowId xmlns:a16="http://schemas.microsoft.com/office/drawing/2014/main" val="4166713368"/>
                  </a:ext>
                </a:extLst>
              </a:tr>
              <a:tr h="1340967">
                <a:tc gridSpan="2">
                  <a:txBody>
                    <a:bodyPr/>
                    <a:lstStyle/>
                    <a:p>
                      <a:r>
                        <a:rPr lang="en-US" b="1" dirty="0"/>
                        <a:t>Usage:</a:t>
                      </a:r>
                    </a:p>
                    <a:p>
                      <a:r>
                        <a:rPr lang="en-US" dirty="0"/>
                        <a:t>Relatively slow long distance communications in electrically noisy environments. Layers itself on top of simple serial. Unlike simple serial this can be multi drop.</a:t>
                      </a:r>
                    </a:p>
                  </a:txBody>
                  <a:tcPr/>
                </a:tc>
                <a:tc hMerge="1">
                  <a:txBody>
                    <a:bodyPr/>
                    <a:lstStyle/>
                    <a:p>
                      <a:endParaRPr lang="en-US"/>
                    </a:p>
                  </a:txBody>
                  <a:tcPr/>
                </a:tc>
                <a:tc>
                  <a:txBody>
                    <a:bodyPr/>
                    <a:lstStyle/>
                    <a:p>
                      <a:r>
                        <a:rPr lang="en-US" b="1" dirty="0"/>
                        <a:t>Photo</a:t>
                      </a:r>
                      <a:r>
                        <a:rPr lang="en-US" dirty="0"/>
                        <a:t>:</a:t>
                      </a:r>
                    </a:p>
                    <a:p>
                      <a:endParaRPr lang="en-US" dirty="0"/>
                    </a:p>
                  </a:txBody>
                  <a:tcPr/>
                </a:tc>
                <a:extLst>
                  <a:ext uri="{0D108BD9-81ED-4DB2-BD59-A6C34878D82A}">
                    <a16:rowId xmlns:a16="http://schemas.microsoft.com/office/drawing/2014/main" val="1083252038"/>
                  </a:ext>
                </a:extLst>
              </a:tr>
              <a:tr h="1975449">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Individual devices (nodes) are given an address and only respond to messages addressed to them. Signal is via voltage difference on two unshielded wires. Any electrical noise is picked up equally on both wires - and thus cancel out (no difference).</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Old school and reliable. Forgiving of less than ideal wiring practices. (Was) commonly used in industry for PLC's and robotics as the underlying transport for 'Modbus’. </a:t>
                      </a:r>
                    </a:p>
                    <a:p>
                      <a:r>
                        <a:rPr lang="en-US" b="1" dirty="0"/>
                        <a:t>Cons: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Relatively slow. </a:t>
                      </a:r>
                      <a:r>
                        <a:rPr lang="en-US" dirty="0"/>
                        <a:t>Extra hardware for distances. Be aware of termination resistors (too many or not enough)</a:t>
                      </a:r>
                    </a:p>
                  </a:txBody>
                  <a:tcPr/>
                </a:tc>
                <a:extLst>
                  <a:ext uri="{0D108BD9-81ED-4DB2-BD59-A6C34878D82A}">
                    <a16:rowId xmlns:a16="http://schemas.microsoft.com/office/drawing/2014/main" val="2494442280"/>
                  </a:ext>
                </a:extLst>
              </a:tr>
              <a:tr h="1153819">
                <a:tc gridSpan="2">
                  <a:txBody>
                    <a:bodyPr/>
                    <a:lstStyle/>
                    <a:p>
                      <a:r>
                        <a:rPr lang="en-US" b="1" dirty="0"/>
                        <a:t>Notes:</a:t>
                      </a:r>
                    </a:p>
                    <a:p>
                      <a:r>
                        <a:rPr lang="en-US" dirty="0"/>
                        <a:t>RS485 has no defined transmission protocol. This must be added/layered on top/ or created. My display layout has 5 RS485 modules plus a USB interface. RS485 modules have built in termination resistor R7 which must be removed from each intermediate module (i.e. not the last one) on a network. </a:t>
                      </a:r>
                    </a:p>
                  </a:txBody>
                  <a:tcPr/>
                </a:tc>
                <a:tc hMerge="1">
                  <a:txBody>
                    <a:bodyPr/>
                    <a:lstStyle/>
                    <a:p>
                      <a:endParaRPr lang="en-US"/>
                    </a:p>
                  </a:txBody>
                  <a:tcPr/>
                </a:tc>
                <a:tc>
                  <a:txBody>
                    <a:bodyPr/>
                    <a:lstStyle/>
                    <a:p>
                      <a:r>
                        <a:rPr lang="en-US" dirty="0"/>
                        <a:t>One node (called the master) can initiate communications while all other nodes (called slaves) can only respond. </a:t>
                      </a:r>
                    </a:p>
                    <a:p>
                      <a:endParaRPr lang="en-US" sz="1800" b="0" i="0" kern="1200" dirty="0">
                        <a:solidFill>
                          <a:schemeClr val="accent2">
                            <a:lumMod val="75000"/>
                          </a:schemeClr>
                        </a:solidFill>
                        <a:effectLst/>
                        <a:latin typeface="+mn-lt"/>
                        <a:ea typeface="+mn-ea"/>
                        <a:cs typeface="+mn-cs"/>
                      </a:endParaRPr>
                    </a:p>
                    <a:p>
                      <a:r>
                        <a:rPr lang="en-US" sz="1800" b="0" i="0" kern="1200" dirty="0">
                          <a:solidFill>
                            <a:schemeClr val="accent2">
                              <a:lumMod val="75000"/>
                            </a:schemeClr>
                          </a:solidFill>
                          <a:effectLst/>
                          <a:latin typeface="+mn-lt"/>
                          <a:ea typeface="+mn-ea"/>
                          <a:cs typeface="+mn-cs"/>
                        </a:rPr>
                        <a:t>If you are JMRI user then the CMRI subsystem makes using RS-485 very simple as it implements the transmission protocol and the complexity is all hidden.</a:t>
                      </a:r>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00C2489F-B810-4AE6-A17F-547D6F1F135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60310" y="1502508"/>
            <a:ext cx="1671216" cy="1049628"/>
          </a:xfrm>
          <a:prstGeom prst="rect">
            <a:avLst/>
          </a:prstGeom>
        </p:spPr>
      </p:pic>
      <p:pic>
        <p:nvPicPr>
          <p:cNvPr id="5" name="Picture 4">
            <a:extLst>
              <a:ext uri="{FF2B5EF4-FFF2-40B4-BE49-F238E27FC236}">
                <a16:creationId xmlns:a16="http://schemas.microsoft.com/office/drawing/2014/main" id="{285FD8E7-2490-4AB5-9047-CDA4EB8C4FF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49442" y="1502507"/>
            <a:ext cx="1946244" cy="1047630"/>
          </a:xfrm>
          <a:prstGeom prst="rect">
            <a:avLst/>
          </a:prstGeom>
        </p:spPr>
      </p:pic>
      <p:pic>
        <p:nvPicPr>
          <p:cNvPr id="9" name="Picture 8">
            <a:extLst>
              <a:ext uri="{FF2B5EF4-FFF2-40B4-BE49-F238E27FC236}">
                <a16:creationId xmlns:a16="http://schemas.microsoft.com/office/drawing/2014/main" id="{8BDECE6B-87DF-5CB2-739B-0063A17FCC9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1297582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162282846"/>
              </p:ext>
            </p:extLst>
          </p:nvPr>
        </p:nvGraphicFramePr>
        <p:xfrm>
          <a:off x="595223" y="391005"/>
          <a:ext cx="11181271" cy="762000"/>
        </p:xfrm>
        <a:graphic>
          <a:graphicData uri="http://schemas.openxmlformats.org/drawingml/2006/table">
            <a:tbl>
              <a:tblPr firstRow="1" bandRow="1">
                <a:tableStyleId>{5C22544A-7EE6-4342-B048-85BDC9FD1C3A}</a:tableStyleId>
              </a:tblPr>
              <a:tblGrid>
                <a:gridCol w="950342">
                  <a:extLst>
                    <a:ext uri="{9D8B030D-6E8A-4147-A177-3AD203B41FA5}">
                      <a16:colId xmlns:a16="http://schemas.microsoft.com/office/drawing/2014/main" val="747525499"/>
                    </a:ext>
                  </a:extLst>
                </a:gridCol>
                <a:gridCol w="4467046">
                  <a:extLst>
                    <a:ext uri="{9D8B030D-6E8A-4147-A177-3AD203B41FA5}">
                      <a16:colId xmlns:a16="http://schemas.microsoft.com/office/drawing/2014/main" val="2892156475"/>
                    </a:ext>
                  </a:extLst>
                </a:gridCol>
                <a:gridCol w="5763883">
                  <a:extLst>
                    <a:ext uri="{9D8B030D-6E8A-4147-A177-3AD203B41FA5}">
                      <a16:colId xmlns:a16="http://schemas.microsoft.com/office/drawing/2014/main" val="3449804923"/>
                    </a:ext>
                  </a:extLst>
                </a:gridCol>
              </a:tblGrid>
              <a:tr h="710647">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Hardware</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pic>
        <p:nvPicPr>
          <p:cNvPr id="3" name="Picture 2">
            <a:extLst>
              <a:ext uri="{FF2B5EF4-FFF2-40B4-BE49-F238E27FC236}">
                <a16:creationId xmlns:a16="http://schemas.microsoft.com/office/drawing/2014/main" id="{D28089E2-727E-17FB-BDA0-6E52DD7F66EF}"/>
              </a:ext>
            </a:extLst>
          </p:cNvPr>
          <p:cNvPicPr>
            <a:picLocks noChangeAspect="1"/>
          </p:cNvPicPr>
          <p:nvPr/>
        </p:nvPicPr>
        <p:blipFill>
          <a:blip r:embed="rId3"/>
          <a:stretch>
            <a:fillRect/>
          </a:stretch>
        </p:blipFill>
        <p:spPr>
          <a:xfrm>
            <a:off x="3819776" y="4442716"/>
            <a:ext cx="3171825" cy="2152650"/>
          </a:xfrm>
          <a:prstGeom prst="rect">
            <a:avLst/>
          </a:prstGeom>
        </p:spPr>
      </p:pic>
      <p:pic>
        <p:nvPicPr>
          <p:cNvPr id="5" name="Picture 4">
            <a:extLst>
              <a:ext uri="{FF2B5EF4-FFF2-40B4-BE49-F238E27FC236}">
                <a16:creationId xmlns:a16="http://schemas.microsoft.com/office/drawing/2014/main" id="{1AE65A48-BB58-2BB8-C50E-B6364B6CEB5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5800" y="4574667"/>
            <a:ext cx="2783266" cy="1125980"/>
          </a:xfrm>
          <a:prstGeom prst="rect">
            <a:avLst/>
          </a:prstGeom>
        </p:spPr>
      </p:pic>
      <p:pic>
        <p:nvPicPr>
          <p:cNvPr id="8" name="Picture 7">
            <a:extLst>
              <a:ext uri="{FF2B5EF4-FFF2-40B4-BE49-F238E27FC236}">
                <a16:creationId xmlns:a16="http://schemas.microsoft.com/office/drawing/2014/main" id="{76CA0377-600B-E0EE-C3EC-C81E8055093C}"/>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497990" y="4442716"/>
            <a:ext cx="4278504" cy="2152650"/>
          </a:xfrm>
          <a:prstGeom prst="rect">
            <a:avLst/>
          </a:prstGeom>
        </p:spPr>
      </p:pic>
      <p:sp>
        <p:nvSpPr>
          <p:cNvPr id="6" name="Subtitle 2">
            <a:extLst>
              <a:ext uri="{FF2B5EF4-FFF2-40B4-BE49-F238E27FC236}">
                <a16:creationId xmlns:a16="http://schemas.microsoft.com/office/drawing/2014/main" id="{628547AF-E365-DD92-1F66-B356F53402C3}"/>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sp>
        <p:nvSpPr>
          <p:cNvPr id="9" name="TextBox 8">
            <a:extLst>
              <a:ext uri="{FF2B5EF4-FFF2-40B4-BE49-F238E27FC236}">
                <a16:creationId xmlns:a16="http://schemas.microsoft.com/office/drawing/2014/main" id="{F7948262-19C7-2A96-584C-BB39D6B8ECD3}"/>
              </a:ext>
            </a:extLst>
          </p:cNvPr>
          <p:cNvSpPr txBox="1"/>
          <p:nvPr/>
        </p:nvSpPr>
        <p:spPr>
          <a:xfrm>
            <a:off x="685800" y="1263872"/>
            <a:ext cx="11090694" cy="34163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latin typeface="+mn-lt"/>
                <a:ea typeface="+mn-ea"/>
                <a:cs typeface="+mn-cs"/>
              </a:rPr>
              <a:t>ARDUINO</a:t>
            </a:r>
            <a:r>
              <a:rPr lang="en-US" sz="1800" b="0" kern="1200" dirty="0">
                <a:solidFill>
                  <a:schemeClr val="tx1"/>
                </a:solidFill>
                <a:latin typeface="+mn-lt"/>
                <a:ea typeface="+mn-ea"/>
                <a:cs typeface="+mn-cs"/>
              </a:rPr>
              <a:t>: Is not a single product but a range of products.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They are open source hardware and so ‘legal’ clones are available from a variety of manufacturers or from the OEM.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The commonality is they all use the </a:t>
            </a:r>
            <a:r>
              <a:rPr lang="en-US" sz="1800" b="1" kern="1200" dirty="0">
                <a:solidFill>
                  <a:srgbClr val="C00000"/>
                </a:solidFill>
                <a:latin typeface="+mn-lt"/>
                <a:ea typeface="+mn-ea"/>
                <a:cs typeface="+mn-cs"/>
              </a:rPr>
              <a:t>Arduino IDE </a:t>
            </a:r>
            <a:r>
              <a:rPr lang="en-US" sz="1800" b="0" kern="1200" dirty="0">
                <a:solidFill>
                  <a:schemeClr val="tx1"/>
                </a:solidFill>
                <a:latin typeface="+mn-lt"/>
                <a:ea typeface="+mn-ea"/>
                <a:cs typeface="+mn-cs"/>
              </a:rPr>
              <a:t>(Integrated Development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NANO / UNO / MEGA </a:t>
            </a:r>
            <a:r>
              <a:rPr lang="en-US" b="0" dirty="0">
                <a:solidFill>
                  <a:schemeClr val="tx1"/>
                </a:solidFill>
              </a:rPr>
              <a:t>(and others) are names given to individual products in the Arduino family.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Simplistically they are small, medium and large … but differences can go a long way beyond this obvious aspect.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defRPr/>
            </a:pPr>
            <a:r>
              <a:rPr lang="en-US" b="0" dirty="0">
                <a:solidFill>
                  <a:schemeClr val="tx1"/>
                </a:solidFill>
              </a:rPr>
              <a:t>A lot of resources are available for specific boards. </a:t>
            </a:r>
            <a:r>
              <a:rPr lang="en-US" sz="1400" dirty="0">
                <a:hlinkClick r:id="rId6"/>
              </a:rPr>
              <a:t>https://maker.pro/arduino/tutorial/a-comparison-of-popular-arduino-boards</a:t>
            </a:r>
            <a:endParaRPr lang="en-US" sz="1400" dirty="0"/>
          </a:p>
          <a:p>
            <a:pPr>
              <a:defRPr/>
            </a:pPr>
            <a:endParaRPr lang="en-US" b="0" dirty="0">
              <a:solidFill>
                <a:schemeClr val="tx1"/>
              </a:solidFill>
            </a:endParaRPr>
          </a:p>
          <a:p>
            <a:r>
              <a:rPr lang="en-US" b="1" dirty="0"/>
              <a:t>Notes:   </a:t>
            </a:r>
          </a:p>
          <a:p>
            <a:r>
              <a:rPr lang="en-US" dirty="0"/>
              <a:t>My preference is to start small (NANO) and let the requirements drive my projects.</a:t>
            </a:r>
            <a:endParaRPr lang="en-US"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kern="1200" dirty="0">
              <a:solidFill>
                <a:schemeClr val="tx1"/>
              </a:solidFill>
              <a:latin typeface="+mn-lt"/>
              <a:ea typeface="+mn-ea"/>
              <a:cs typeface="+mn-cs"/>
            </a:endParaRPr>
          </a:p>
        </p:txBody>
      </p:sp>
    </p:spTree>
    <p:extLst>
      <p:ext uri="{BB962C8B-B14F-4D97-AF65-F5344CB8AC3E}">
        <p14:creationId xmlns:p14="http://schemas.microsoft.com/office/powerpoint/2010/main" val="312167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9">
                                            <p:txEl>
                                              <p:pRg st="4" end="4"/>
                                            </p:txEl>
                                          </p:spTgt>
                                        </p:tgtEl>
                                        <p:attrNameLst>
                                          <p:attrName>style.visibility</p:attrName>
                                        </p:attrNameLst>
                                      </p:cBhvr>
                                      <p:to>
                                        <p:strVal val="visible"/>
                                      </p:to>
                                    </p:set>
                                    <p:animEffect transition="in" filter="wipe(down)">
                                      <p:cBhvr>
                                        <p:cTn id="20" dur="500"/>
                                        <p:tgtEl>
                                          <p:spTgt spid="9">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animEffect transition="in" filter="wipe(down)">
                                      <p:cBhvr>
                                        <p:cTn id="23" dur="500"/>
                                        <p:tgtEl>
                                          <p:spTgt spid="9">
                                            <p:txEl>
                                              <p:pRg st="5" end="5"/>
                                            </p:txEl>
                                          </p:spTgt>
                                        </p:tgtEl>
                                      </p:cBhvr>
                                    </p:animEffect>
                                  </p:childTnLst>
                                </p:cTn>
                              </p:par>
                            </p:childTnLst>
                          </p:cTn>
                        </p:par>
                        <p:par>
                          <p:cTn id="24" fill="hold">
                            <p:stCondLst>
                              <p:cond delay="500"/>
                            </p:stCondLst>
                            <p:childTnLst>
                              <p:par>
                                <p:cTn id="25" presetID="10" presetClass="entr" presetSubtype="0" fill="hold" nodeType="afterEffect">
                                  <p:stCondLst>
                                    <p:cond delay="100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000"/>
                                        <p:tgtEl>
                                          <p:spTgt spid="5"/>
                                        </p:tgtEl>
                                      </p:cBhvr>
                                    </p:animEffect>
                                  </p:childTnLst>
                                </p:cTn>
                              </p:par>
                            </p:childTnLst>
                          </p:cTn>
                        </p:par>
                        <p:par>
                          <p:cTn id="28" fill="hold">
                            <p:stCondLst>
                              <p:cond delay="3500"/>
                            </p:stCondLst>
                            <p:childTnLst>
                              <p:par>
                                <p:cTn id="29" presetID="10" presetClass="entr" presetSubtype="0" fill="hold" nodeType="afterEffect">
                                  <p:stCondLst>
                                    <p:cond delay="150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2000"/>
                                        <p:tgtEl>
                                          <p:spTgt spid="3"/>
                                        </p:tgtEl>
                                      </p:cBhvr>
                                    </p:animEffect>
                                  </p:childTnLst>
                                </p:cTn>
                              </p:par>
                            </p:childTnLst>
                          </p:cTn>
                        </p:par>
                        <p:par>
                          <p:cTn id="32" fill="hold">
                            <p:stCondLst>
                              <p:cond delay="7000"/>
                            </p:stCondLst>
                            <p:childTnLst>
                              <p:par>
                                <p:cTn id="33" presetID="10" presetClass="entr" presetSubtype="0" fill="hold" nodeType="afterEffect">
                                  <p:stCondLst>
                                    <p:cond delay="150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20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
                                            <p:txEl>
                                              <p:pRg st="7" end="7"/>
                                            </p:txEl>
                                          </p:spTgt>
                                        </p:tgtEl>
                                        <p:attrNameLst>
                                          <p:attrName>style.visibility</p:attrName>
                                        </p:attrNameLst>
                                      </p:cBhvr>
                                      <p:to>
                                        <p:strVal val="visible"/>
                                      </p:to>
                                    </p:set>
                                    <p:animEffect transition="in" filter="fade">
                                      <p:cBhvr>
                                        <p:cTn id="40" dur="500"/>
                                        <p:tgtEl>
                                          <p:spTgt spid="9">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9">
                                            <p:txEl>
                                              <p:pRg st="9" end="9"/>
                                            </p:txEl>
                                          </p:spTgt>
                                        </p:tgtEl>
                                        <p:attrNameLst>
                                          <p:attrName>style.visibility</p:attrName>
                                        </p:attrNameLst>
                                      </p:cBhvr>
                                      <p:to>
                                        <p:strVal val="visible"/>
                                      </p:to>
                                    </p:set>
                                    <p:animEffect transition="in" filter="fade">
                                      <p:cBhvr>
                                        <p:cTn id="45" dur="500"/>
                                        <p:tgtEl>
                                          <p:spTgt spid="9">
                                            <p:txEl>
                                              <p:pRg st="9" end="9"/>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
                                            <p:txEl>
                                              <p:pRg st="10" end="10"/>
                                            </p:txEl>
                                          </p:spTgt>
                                        </p:tgtEl>
                                        <p:attrNameLst>
                                          <p:attrName>style.visibility</p:attrName>
                                        </p:attrNameLst>
                                      </p:cBhvr>
                                      <p:to>
                                        <p:strVal val="visible"/>
                                      </p:to>
                                    </p:set>
                                    <p:animEffect transition="in" filter="fade">
                                      <p:cBhvr>
                                        <p:cTn id="48"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706631152"/>
              </p:ext>
            </p:extLst>
          </p:nvPr>
        </p:nvGraphicFramePr>
        <p:xfrm>
          <a:off x="415505" y="391004"/>
          <a:ext cx="11450679" cy="6294733"/>
        </p:xfrm>
        <a:graphic>
          <a:graphicData uri="http://schemas.openxmlformats.org/drawingml/2006/table">
            <a:tbl>
              <a:tblPr firstRow="1" bandRow="1">
                <a:tableStyleId>{5C22544A-7EE6-4342-B048-85BDC9FD1C3A}</a:tableStyleId>
              </a:tblPr>
              <a:tblGrid>
                <a:gridCol w="1138981">
                  <a:extLst>
                    <a:ext uri="{9D8B030D-6E8A-4147-A177-3AD203B41FA5}">
                      <a16:colId xmlns:a16="http://schemas.microsoft.com/office/drawing/2014/main" val="747525499"/>
                    </a:ext>
                  </a:extLst>
                </a:gridCol>
                <a:gridCol w="4233839">
                  <a:extLst>
                    <a:ext uri="{9D8B030D-6E8A-4147-A177-3AD203B41FA5}">
                      <a16:colId xmlns:a16="http://schemas.microsoft.com/office/drawing/2014/main" val="2892156475"/>
                    </a:ext>
                  </a:extLst>
                </a:gridCol>
                <a:gridCol w="6077859">
                  <a:extLst>
                    <a:ext uri="{9D8B030D-6E8A-4147-A177-3AD203B41FA5}">
                      <a16:colId xmlns:a16="http://schemas.microsoft.com/office/drawing/2014/main" val="3449804923"/>
                    </a:ext>
                  </a:extLst>
                </a:gridCol>
              </a:tblGrid>
              <a:tr h="808333">
                <a:tc>
                  <a:txBody>
                    <a:bodyPr/>
                    <a:lstStyle/>
                    <a:p>
                      <a:endParaRPr lang="en-US" sz="4400" dirty="0"/>
                    </a:p>
                  </a:txBody>
                  <a:tcPr/>
                </a:tc>
                <a:tc>
                  <a:txBody>
                    <a:bodyPr/>
                    <a:lstStyle/>
                    <a:p>
                      <a:r>
                        <a:rPr lang="en-US" sz="4400" dirty="0">
                          <a:solidFill>
                            <a:srgbClr val="FFFF00"/>
                          </a:solidFill>
                        </a:rPr>
                        <a:t>I2C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Serial Communications</a:t>
                      </a:r>
                    </a:p>
                  </a:txBody>
                  <a:tcPr/>
                </a:tc>
                <a:extLst>
                  <a:ext uri="{0D108BD9-81ED-4DB2-BD59-A6C34878D82A}">
                    <a16:rowId xmlns:a16="http://schemas.microsoft.com/office/drawing/2014/main" val="4166713368"/>
                  </a:ext>
                </a:extLst>
              </a:tr>
              <a:tr h="1164301">
                <a:tc gridSpan="2">
                  <a:txBody>
                    <a:bodyPr/>
                    <a:lstStyle/>
                    <a:p>
                      <a:r>
                        <a:rPr lang="en-US" b="1" dirty="0"/>
                        <a:t>Usage:</a:t>
                      </a:r>
                    </a:p>
                    <a:p>
                      <a:r>
                        <a:rPr lang="en-US" dirty="0"/>
                        <a:t>A multi master bus with good speed </a:t>
                      </a:r>
                      <a:r>
                        <a:rPr lang="en-US" sz="1800" b="0" i="0" kern="1200" dirty="0">
                          <a:solidFill>
                            <a:schemeClr val="dk1"/>
                          </a:solidFill>
                          <a:effectLst/>
                          <a:latin typeface="+mn-lt"/>
                          <a:ea typeface="+mn-ea"/>
                          <a:cs typeface="+mn-cs"/>
                        </a:rPr>
                        <a:t>( 5Mhz) over </a:t>
                      </a:r>
                      <a:r>
                        <a:rPr lang="en-US" dirty="0"/>
                        <a:t>short distances. Since the clock signal is generated the speed can be  variable.  Lower speeds yield longer distances. Good for most model railway distances.</a:t>
                      </a:r>
                    </a:p>
                  </a:txBody>
                  <a:tcPr/>
                </a:tc>
                <a:tc hMerge="1">
                  <a:txBody>
                    <a:bodyPr/>
                    <a:lstStyle/>
                    <a:p>
                      <a:endParaRPr lang="en-US"/>
                    </a:p>
                  </a:txBody>
                  <a:tcPr/>
                </a:tc>
                <a:tc>
                  <a:txBody>
                    <a:bodyPr/>
                    <a:lstStyle/>
                    <a:p>
                      <a:r>
                        <a:rPr lang="en-US" b="1" dirty="0"/>
                        <a:t>Photo:</a:t>
                      </a:r>
                    </a:p>
                    <a:p>
                      <a:endParaRPr lang="en-US" dirty="0"/>
                    </a:p>
                  </a:txBody>
                  <a:tcPr/>
                </a:tc>
                <a:extLst>
                  <a:ext uri="{0D108BD9-81ED-4DB2-BD59-A6C34878D82A}">
                    <a16:rowId xmlns:a16="http://schemas.microsoft.com/office/drawing/2014/main" val="1083252038"/>
                  </a:ext>
                </a:extLst>
              </a:tr>
              <a:tr h="1785864">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SDA</a:t>
                      </a:r>
                      <a:r>
                        <a:rPr lang="en-US" sz="1800" b="0" dirty="0"/>
                        <a:t> is bidirectional serial data, </a:t>
                      </a:r>
                      <a:r>
                        <a:rPr lang="en-US" sz="1800" b="1" dirty="0"/>
                        <a:t>SCL</a:t>
                      </a:r>
                      <a:r>
                        <a:rPr lang="en-US" sz="1800" b="0" dirty="0"/>
                        <a:t> is a bidirectional serial clock.  </a:t>
                      </a:r>
                      <a:r>
                        <a:rPr lang="en-US" dirty="0"/>
                        <a:t>Messages sent to specific addresses.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print statement in software).  The software library function handles all the details.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I2C is a network that has been proven in use at 10’s of meters (which is far beyond its design intent &lt; 1 m)</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Fast and easy to implement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Well supported in the market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Arduino has built in support (</a:t>
                      </a:r>
                      <a:r>
                        <a:rPr lang="en-US" b="1" dirty="0"/>
                        <a:t>A4 = SDA,  A5 = SCL</a:t>
                      </a:r>
                      <a:r>
                        <a:rPr lang="en-US" dirty="0"/>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Many IC’s have I2C support built in. (Temperature sensors, EEPROM, display modules)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SDA and SCL need pullup resistors (Arduino pullup is ok)</a:t>
                      </a:r>
                    </a:p>
                  </a:txBody>
                  <a:tcPr/>
                </a:tc>
                <a:extLst>
                  <a:ext uri="{0D108BD9-81ED-4DB2-BD59-A6C34878D82A}">
                    <a16:rowId xmlns:a16="http://schemas.microsoft.com/office/drawing/2014/main" val="2494442280"/>
                  </a:ext>
                </a:extLst>
              </a:tr>
              <a:tr h="1737095">
                <a:tc gridSpan="2">
                  <a: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Two applications on my own layouts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OLED station board (right)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Turntable Control Panel LCD User Interface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Be aware: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Addresses are often fixed at factory (can’t change)</a:t>
                      </a:r>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1235703702"/>
                  </a:ext>
                </a:extLst>
              </a:tr>
            </a:tbl>
          </a:graphicData>
        </a:graphic>
      </p:graphicFrame>
      <p:pic>
        <p:nvPicPr>
          <p:cNvPr id="3" name="Picture 2">
            <a:extLst>
              <a:ext uri="{FF2B5EF4-FFF2-40B4-BE49-F238E27FC236}">
                <a16:creationId xmlns:a16="http://schemas.microsoft.com/office/drawing/2014/main" id="{1E1BDAC9-2ECA-482C-843F-AABEF9B8AC2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542585" y="1567224"/>
            <a:ext cx="911684" cy="710872"/>
          </a:xfrm>
          <a:prstGeom prst="rect">
            <a:avLst/>
          </a:prstGeom>
        </p:spPr>
      </p:pic>
      <p:pic>
        <p:nvPicPr>
          <p:cNvPr id="5" name="Picture 4">
            <a:extLst>
              <a:ext uri="{FF2B5EF4-FFF2-40B4-BE49-F238E27FC236}">
                <a16:creationId xmlns:a16="http://schemas.microsoft.com/office/drawing/2014/main" id="{0797C6F8-98CF-42A6-83FA-1CE384B3DF3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39479" y="1233940"/>
            <a:ext cx="1482491" cy="1048356"/>
          </a:xfrm>
          <a:prstGeom prst="rect">
            <a:avLst/>
          </a:prstGeom>
        </p:spPr>
      </p:pic>
      <p:pic>
        <p:nvPicPr>
          <p:cNvPr id="4" name="Picture 3">
            <a:extLst>
              <a:ext uri="{FF2B5EF4-FFF2-40B4-BE49-F238E27FC236}">
                <a16:creationId xmlns:a16="http://schemas.microsoft.com/office/drawing/2014/main" id="{84875AF9-B386-5E02-EBC9-6638BDB765A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14308" y="5222519"/>
            <a:ext cx="3063541" cy="1265328"/>
          </a:xfrm>
          <a:prstGeom prst="rect">
            <a:avLst/>
          </a:prstGeom>
        </p:spPr>
      </p:pic>
      <p:pic>
        <p:nvPicPr>
          <p:cNvPr id="9" name="Picture 8">
            <a:extLst>
              <a:ext uri="{FF2B5EF4-FFF2-40B4-BE49-F238E27FC236}">
                <a16:creationId xmlns:a16="http://schemas.microsoft.com/office/drawing/2014/main" id="{C36190BE-DF42-3EB1-444B-DA0782A4A08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2556668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217419928"/>
              </p:ext>
            </p:extLst>
          </p:nvPr>
        </p:nvGraphicFramePr>
        <p:xfrm>
          <a:off x="577970" y="391006"/>
          <a:ext cx="11198524" cy="4958881"/>
        </p:xfrm>
        <a:graphic>
          <a:graphicData uri="http://schemas.openxmlformats.org/drawingml/2006/table">
            <a:tbl>
              <a:tblPr firstRow="1" bandRow="1">
                <a:tableStyleId>{5C22544A-7EE6-4342-B048-85BDC9FD1C3A}</a:tableStyleId>
              </a:tblPr>
              <a:tblGrid>
                <a:gridCol w="967595">
                  <a:extLst>
                    <a:ext uri="{9D8B030D-6E8A-4147-A177-3AD203B41FA5}">
                      <a16:colId xmlns:a16="http://schemas.microsoft.com/office/drawing/2014/main" val="747525499"/>
                    </a:ext>
                  </a:extLst>
                </a:gridCol>
                <a:gridCol w="3604405">
                  <a:extLst>
                    <a:ext uri="{9D8B030D-6E8A-4147-A177-3AD203B41FA5}">
                      <a16:colId xmlns:a16="http://schemas.microsoft.com/office/drawing/2014/main" val="2892156475"/>
                    </a:ext>
                  </a:extLst>
                </a:gridCol>
                <a:gridCol w="6626524">
                  <a:extLst>
                    <a:ext uri="{9D8B030D-6E8A-4147-A177-3AD203B41FA5}">
                      <a16:colId xmlns:a16="http://schemas.microsoft.com/office/drawing/2014/main" val="3449804923"/>
                    </a:ext>
                  </a:extLst>
                </a:gridCol>
              </a:tblGrid>
              <a:tr h="767489">
                <a:tc>
                  <a:txBody>
                    <a:bodyPr/>
                    <a:lstStyle/>
                    <a:p>
                      <a:endParaRPr lang="en-US" sz="4400" dirty="0"/>
                    </a:p>
                  </a:txBody>
                  <a:tcPr/>
                </a:tc>
                <a:tc>
                  <a:txBody>
                    <a:bodyPr/>
                    <a:lstStyle/>
                    <a:p>
                      <a:r>
                        <a:rPr lang="en-US" sz="4400" dirty="0">
                          <a:solidFill>
                            <a:srgbClr val="FFFF00"/>
                          </a:solidFill>
                        </a:rPr>
                        <a:t>SPI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Serial Communications</a:t>
                      </a:r>
                    </a:p>
                  </a:txBody>
                  <a:tcPr/>
                </a:tc>
                <a:extLst>
                  <a:ext uri="{0D108BD9-81ED-4DB2-BD59-A6C34878D82A}">
                    <a16:rowId xmlns:a16="http://schemas.microsoft.com/office/drawing/2014/main" val="4166713368"/>
                  </a:ext>
                </a:extLst>
              </a:tr>
              <a:tr h="1733872">
                <a:tc gridSpan="2">
                  <a:txBody>
                    <a:bodyPr/>
                    <a:lstStyle/>
                    <a:p>
                      <a:r>
                        <a:rPr lang="en-US" sz="1800" b="1" i="0" kern="1200" dirty="0">
                          <a:solidFill>
                            <a:schemeClr val="dk1"/>
                          </a:solidFill>
                          <a:effectLst/>
                          <a:latin typeface="+mn-lt"/>
                          <a:ea typeface="+mn-ea"/>
                          <a:cs typeface="+mn-cs"/>
                        </a:rPr>
                        <a:t>SPI = </a:t>
                      </a:r>
                      <a:r>
                        <a:rPr lang="en-US" sz="1800" b="0" i="0" kern="1200" dirty="0">
                          <a:solidFill>
                            <a:schemeClr val="dk1"/>
                          </a:solidFill>
                          <a:effectLst/>
                          <a:latin typeface="+mn-lt"/>
                          <a:ea typeface="+mn-ea"/>
                          <a:cs typeface="+mn-cs"/>
                        </a:rPr>
                        <a:t>Serial Peripheral Interconnect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 synchronous multi-drop communication protocol. (not multi-master)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i="0" kern="1200" dirty="0">
                        <a:solidFill>
                          <a:schemeClr val="dk1"/>
                        </a:solidFill>
                        <a:effectLst/>
                        <a:latin typeface="+mn-lt"/>
                        <a:ea typeface="+mn-ea"/>
                        <a:cs typeface="+mn-cs"/>
                      </a:endParaRPr>
                    </a:p>
                    <a:p>
                      <a:endParaRPr lang="en-US" b="0" dirty="0"/>
                    </a:p>
                  </a:txBody>
                  <a:tcPr/>
                </a:tc>
                <a:tc hMerge="1">
                  <a:txBody>
                    <a:bodyPr/>
                    <a:lstStyle/>
                    <a:p>
                      <a:endParaRPr lang="en-US"/>
                    </a:p>
                  </a:txBody>
                  <a:tcPr/>
                </a:tc>
                <a:tc>
                  <a:txBody>
                    <a:bodyPr/>
                    <a:lstStyle/>
                    <a:p>
                      <a:r>
                        <a:rPr lang="en-US" sz="1800" b="1" i="0" kern="1200" dirty="0">
                          <a:solidFill>
                            <a:schemeClr val="dk1"/>
                          </a:solidFill>
                          <a:effectLst/>
                          <a:latin typeface="+mn-lt"/>
                          <a:ea typeface="+mn-ea"/>
                          <a:cs typeface="+mn-cs"/>
                        </a:rPr>
                        <a:t>Note: </a:t>
                      </a:r>
                      <a:r>
                        <a:rPr lang="en-US" sz="1800" b="0" i="0" kern="1200" dirty="0">
                          <a:solidFill>
                            <a:schemeClr val="dk1"/>
                          </a:solidFill>
                          <a:effectLst/>
                          <a:latin typeface="+mn-lt"/>
                          <a:ea typeface="+mn-ea"/>
                          <a:cs typeface="+mn-cs"/>
                        </a:rPr>
                        <a:t>The terminology for SPI is in transition. </a:t>
                      </a:r>
                    </a:p>
                  </a:txBody>
                  <a:tcPr/>
                </a:tc>
                <a:extLst>
                  <a:ext uri="{0D108BD9-81ED-4DB2-BD59-A6C34878D82A}">
                    <a16:rowId xmlns:a16="http://schemas.microsoft.com/office/drawing/2014/main" val="1083252038"/>
                  </a:ext>
                </a:extLst>
              </a:tr>
              <a:tr h="141840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SPI</a:t>
                      </a:r>
                      <a:r>
                        <a:rPr lang="en-US" sz="1800" b="0" i="0" kern="1200" dirty="0">
                          <a:solidFill>
                            <a:schemeClr val="dk1"/>
                          </a:solidFill>
                          <a:effectLst/>
                          <a:latin typeface="+mn-lt"/>
                          <a:ea typeface="+mn-ea"/>
                          <a:cs typeface="+mn-cs"/>
                        </a:rPr>
                        <a:t> offers the best functionality for closely coupled applications.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Significantly more performance than other protocols.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No addressing except by hardware (using chip select)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Cons: </a:t>
                      </a:r>
                      <a:r>
                        <a:rPr lang="en-US" b="0" dirty="0"/>
                        <a:t>R</a:t>
                      </a:r>
                      <a:r>
                        <a:rPr lang="en-US" sz="1800" b="0" i="0" kern="1200" dirty="0">
                          <a:solidFill>
                            <a:schemeClr val="dk1"/>
                          </a:solidFill>
                          <a:effectLst/>
                          <a:latin typeface="+mn-lt"/>
                          <a:ea typeface="+mn-ea"/>
                          <a:cs typeface="+mn-cs"/>
                        </a:rPr>
                        <a:t>equires chip select logic if you have multiple peripherals.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accent2">
                            <a:lumMod val="75000"/>
                          </a:schemeClr>
                        </a:solidFill>
                      </a:endParaRPr>
                    </a:p>
                  </a:txBody>
                  <a:tcPr/>
                </a:tc>
                <a:extLst>
                  <a:ext uri="{0D108BD9-81ED-4DB2-BD59-A6C34878D82A}">
                    <a16:rowId xmlns:a16="http://schemas.microsoft.com/office/drawing/2014/main" val="2494442280"/>
                  </a:ext>
                </a:extLst>
              </a:tr>
              <a:tr h="99448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Built in support is present on most controllers and makes the implementation task quite simple however (according to Arduino) the difficult part about SPI is that the standard is loose and each device implements it a little differently. This means you have to pay special attention to the datasheet of your peripheral.</a:t>
                      </a:r>
                      <a:endParaRPr lang="en-US" dirty="0"/>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235703702"/>
                  </a:ext>
                </a:extLst>
              </a:tr>
            </a:tbl>
          </a:graphicData>
        </a:graphic>
      </p:graphicFrame>
      <p:sp>
        <p:nvSpPr>
          <p:cNvPr id="8" name="Subtitle 2">
            <a:extLst>
              <a:ext uri="{FF2B5EF4-FFF2-40B4-BE49-F238E27FC236}">
                <a16:creationId xmlns:a16="http://schemas.microsoft.com/office/drawing/2014/main" id="{7AFF94B5-A049-2183-7DF4-C57A515AC81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9" name="Picture 8">
            <a:extLst>
              <a:ext uri="{FF2B5EF4-FFF2-40B4-BE49-F238E27FC236}">
                <a16:creationId xmlns:a16="http://schemas.microsoft.com/office/drawing/2014/main" id="{8BDECE6B-87DF-5CB2-739B-0063A17FCC9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graphicFrame>
        <p:nvGraphicFramePr>
          <p:cNvPr id="3" name="Table 2">
            <a:extLst>
              <a:ext uri="{FF2B5EF4-FFF2-40B4-BE49-F238E27FC236}">
                <a16:creationId xmlns:a16="http://schemas.microsoft.com/office/drawing/2014/main" id="{61F56E76-EADF-09CF-21D5-1013C20E5A2D}"/>
              </a:ext>
            </a:extLst>
          </p:cNvPr>
          <p:cNvGraphicFramePr>
            <a:graphicFrameLocks noGrp="1"/>
          </p:cNvGraphicFramePr>
          <p:nvPr>
            <p:extLst>
              <p:ext uri="{D42A27DB-BD31-4B8C-83A1-F6EECF244321}">
                <p14:modId xmlns:p14="http://schemas.microsoft.com/office/powerpoint/2010/main" val="19319153"/>
              </p:ext>
            </p:extLst>
          </p:nvPr>
        </p:nvGraphicFramePr>
        <p:xfrm>
          <a:off x="6219645" y="1627229"/>
          <a:ext cx="4372874" cy="990600"/>
        </p:xfrm>
        <a:graphic>
          <a:graphicData uri="http://schemas.openxmlformats.org/drawingml/2006/table">
            <a:tbl>
              <a:tblPr/>
              <a:tblGrid>
                <a:gridCol w="2017384">
                  <a:extLst>
                    <a:ext uri="{9D8B030D-6E8A-4147-A177-3AD203B41FA5}">
                      <a16:colId xmlns:a16="http://schemas.microsoft.com/office/drawing/2014/main" val="2121324212"/>
                    </a:ext>
                  </a:extLst>
                </a:gridCol>
                <a:gridCol w="2355490">
                  <a:extLst>
                    <a:ext uri="{9D8B030D-6E8A-4147-A177-3AD203B41FA5}">
                      <a16:colId xmlns:a16="http://schemas.microsoft.com/office/drawing/2014/main" val="2950741367"/>
                    </a:ext>
                  </a:extLst>
                </a:gridCol>
              </a:tblGrid>
              <a:tr h="0">
                <a:tc>
                  <a:txBody>
                    <a:bodyPr/>
                    <a:lstStyle/>
                    <a:p>
                      <a:pPr algn="l"/>
                      <a:r>
                        <a:rPr lang="en-US" sz="1000" b="1" dirty="0">
                          <a:effectLst/>
                          <a:latin typeface="Open Sans" panose="020B0606030504020204" pitchFamily="34" charset="0"/>
                        </a:rPr>
                        <a:t>Master/Slave (OLD)</a:t>
                      </a:r>
                    </a:p>
                  </a:txBody>
                  <a:tcPr marL="76200" marR="76200" marT="76200" marB="762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40000"/>
                        <a:lumOff val="60000"/>
                      </a:schemeClr>
                    </a:solidFill>
                  </a:tcPr>
                </a:tc>
                <a:tc>
                  <a:txBody>
                    <a:bodyPr/>
                    <a:lstStyle/>
                    <a:p>
                      <a:pPr algn="l"/>
                      <a:r>
                        <a:rPr lang="en-US" sz="1000" b="1" dirty="0">
                          <a:effectLst/>
                          <a:latin typeface="Open Sans" panose="020B0606030504020204" pitchFamily="34" charset="0"/>
                        </a:rPr>
                        <a:t>Controller/Peripheral (NEW)</a:t>
                      </a:r>
                    </a:p>
                  </a:txBody>
                  <a:tcPr marL="76200" marR="76200" marT="76200" marB="762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82844356"/>
                  </a:ext>
                </a:extLst>
              </a:tr>
              <a:tr h="0">
                <a:tc>
                  <a:txBody>
                    <a:bodyPr/>
                    <a:lstStyle/>
                    <a:p>
                      <a:r>
                        <a:rPr lang="en-US" sz="1000" dirty="0">
                          <a:effectLst/>
                          <a:latin typeface="Open Sans" panose="020B0606030504020204" pitchFamily="34" charset="0"/>
                        </a:rPr>
                        <a:t>Master In Slave Out (MISO)</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tc>
                  <a:txBody>
                    <a:bodyPr/>
                    <a:lstStyle/>
                    <a:p>
                      <a:r>
                        <a:rPr lang="en-US" sz="1000">
                          <a:effectLst/>
                          <a:latin typeface="Open Sans" panose="020B0606030504020204" pitchFamily="34" charset="0"/>
                        </a:rPr>
                        <a:t>Controller In, Peripheral Out (CIPO)</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542193222"/>
                  </a:ext>
                </a:extLst>
              </a:tr>
              <a:tr h="0">
                <a:tc>
                  <a:txBody>
                    <a:bodyPr/>
                    <a:lstStyle/>
                    <a:p>
                      <a:r>
                        <a:rPr lang="en-US" sz="1000">
                          <a:effectLst/>
                          <a:latin typeface="Open Sans" panose="020B0606030504020204" pitchFamily="34" charset="0"/>
                        </a:rPr>
                        <a:t>Master Out Slave In (MOSI)</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tc>
                  <a:txBody>
                    <a:bodyPr/>
                    <a:lstStyle/>
                    <a:p>
                      <a:r>
                        <a:rPr lang="en-US" sz="1000">
                          <a:effectLst/>
                          <a:latin typeface="Open Sans" panose="020B0606030504020204" pitchFamily="34" charset="0"/>
                        </a:rPr>
                        <a:t>Controller Out Peripheral In (COPI)</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657361176"/>
                  </a:ext>
                </a:extLst>
              </a:tr>
              <a:tr h="0">
                <a:tc>
                  <a:txBody>
                    <a:bodyPr/>
                    <a:lstStyle/>
                    <a:p>
                      <a:r>
                        <a:rPr lang="en-US" sz="1000">
                          <a:effectLst/>
                          <a:latin typeface="Open Sans" panose="020B0606030504020204" pitchFamily="34" charset="0"/>
                        </a:rPr>
                        <a:t>Slave Select pin (SS)</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tc>
                  <a:txBody>
                    <a:bodyPr/>
                    <a:lstStyle/>
                    <a:p>
                      <a:r>
                        <a:rPr lang="en-US" sz="1000" dirty="0">
                          <a:effectLst/>
                          <a:latin typeface="Open Sans" panose="020B0606030504020204" pitchFamily="34" charset="0"/>
                        </a:rPr>
                        <a:t>Chip Select Pin (CS)</a:t>
                      </a:r>
                    </a:p>
                  </a:txBody>
                  <a:tcPr marL="76200" marR="76200" marT="38100" marB="38100" anchor="ctr">
                    <a:lnL w="9525" cap="flat" cmpd="sng" algn="ctr">
                      <a:solidFill>
                        <a:srgbClr val="C9D2D2"/>
                      </a:solidFill>
                      <a:prstDash val="solid"/>
                      <a:round/>
                      <a:headEnd type="none" w="med" len="med"/>
                      <a:tailEnd type="none" w="med" len="med"/>
                    </a:lnL>
                    <a:lnR w="9525" cap="flat" cmpd="sng" algn="ctr">
                      <a:solidFill>
                        <a:srgbClr val="C9D2D2"/>
                      </a:solidFill>
                      <a:prstDash val="solid"/>
                      <a:round/>
                      <a:headEnd type="none" w="med" len="med"/>
                      <a:tailEnd type="none" w="med" len="med"/>
                    </a:lnR>
                    <a:lnT w="9525" cap="flat" cmpd="sng" algn="ctr">
                      <a:solidFill>
                        <a:srgbClr val="C9D2D2"/>
                      </a:solidFill>
                      <a:prstDash val="solid"/>
                      <a:round/>
                      <a:headEnd type="none" w="med" len="med"/>
                      <a:tailEnd type="none" w="med" len="med"/>
                    </a:lnT>
                    <a:lnB w="9525" cap="flat" cmpd="sng" algn="ctr">
                      <a:solidFill>
                        <a:srgbClr val="C9D2D2"/>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69574167"/>
                  </a:ext>
                </a:extLst>
              </a:tr>
            </a:tbl>
          </a:graphicData>
        </a:graphic>
      </p:graphicFrame>
    </p:spTree>
    <p:extLst>
      <p:ext uri="{BB962C8B-B14F-4D97-AF65-F5344CB8AC3E}">
        <p14:creationId xmlns:p14="http://schemas.microsoft.com/office/powerpoint/2010/main" val="42729443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607958188"/>
              </p:ext>
            </p:extLst>
          </p:nvPr>
        </p:nvGraphicFramePr>
        <p:xfrm>
          <a:off x="577970" y="391005"/>
          <a:ext cx="11198524" cy="5343221"/>
        </p:xfrm>
        <a:graphic>
          <a:graphicData uri="http://schemas.openxmlformats.org/drawingml/2006/table">
            <a:tbl>
              <a:tblPr firstRow="1" bandRow="1">
                <a:tableStyleId>{5C22544A-7EE6-4342-B048-85BDC9FD1C3A}</a:tableStyleId>
              </a:tblPr>
              <a:tblGrid>
                <a:gridCol w="967595">
                  <a:extLst>
                    <a:ext uri="{9D8B030D-6E8A-4147-A177-3AD203B41FA5}">
                      <a16:colId xmlns:a16="http://schemas.microsoft.com/office/drawing/2014/main" val="747525499"/>
                    </a:ext>
                  </a:extLst>
                </a:gridCol>
                <a:gridCol w="4182375">
                  <a:extLst>
                    <a:ext uri="{9D8B030D-6E8A-4147-A177-3AD203B41FA5}">
                      <a16:colId xmlns:a16="http://schemas.microsoft.com/office/drawing/2014/main" val="2892156475"/>
                    </a:ext>
                  </a:extLst>
                </a:gridCol>
                <a:gridCol w="6048554">
                  <a:extLst>
                    <a:ext uri="{9D8B030D-6E8A-4147-A177-3AD203B41FA5}">
                      <a16:colId xmlns:a16="http://schemas.microsoft.com/office/drawing/2014/main" val="3449804923"/>
                    </a:ext>
                  </a:extLst>
                </a:gridCol>
              </a:tblGrid>
              <a:tr h="791643">
                <a:tc>
                  <a:txBody>
                    <a:bodyPr/>
                    <a:lstStyle/>
                    <a:p>
                      <a:endParaRPr lang="en-US" sz="4400" dirty="0"/>
                    </a:p>
                  </a:txBody>
                  <a:tcPr/>
                </a:tc>
                <a:tc>
                  <a:txBody>
                    <a:bodyPr/>
                    <a:lstStyle/>
                    <a:p>
                      <a:r>
                        <a:rPr lang="en-US" sz="4400" dirty="0">
                          <a:solidFill>
                            <a:srgbClr val="FFFF00"/>
                          </a:solidFill>
                        </a:rPr>
                        <a:t>CAN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chemeClr val="lt1"/>
                          </a:solidFill>
                          <a:latin typeface="+mn-lt"/>
                          <a:ea typeface="+mn-ea"/>
                          <a:cs typeface="+mn-cs"/>
                        </a:rPr>
                        <a:t>Serial Communications</a:t>
                      </a:r>
                    </a:p>
                  </a:txBody>
                  <a:tcPr/>
                </a:tc>
                <a:extLst>
                  <a:ext uri="{0D108BD9-81ED-4DB2-BD59-A6C34878D82A}">
                    <a16:rowId xmlns:a16="http://schemas.microsoft.com/office/drawing/2014/main" val="4166713368"/>
                  </a:ext>
                </a:extLst>
              </a:tr>
              <a:tr h="17884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CAN:</a:t>
                      </a:r>
                      <a:r>
                        <a:rPr lang="en-US" sz="1800" b="0" i="0" kern="1200" dirty="0">
                          <a:solidFill>
                            <a:schemeClr val="dk1"/>
                          </a:solidFill>
                          <a:effectLst/>
                          <a:latin typeface="+mn-lt"/>
                          <a:ea typeface="+mn-ea"/>
                          <a:cs typeface="+mn-cs"/>
                        </a:rPr>
                        <a:t> is an asynchronous multidrop communication protocol. It was designed for applications that are not closely coupled. (i.e. they work more or less independently)</a:t>
                      </a:r>
                      <a:endParaRPr lang="en-US" dirty="0"/>
                    </a:p>
                  </a:txBody>
                  <a:tcPr/>
                </a:tc>
                <a:tc hMerge="1">
                  <a:txBody>
                    <a:bodyPr/>
                    <a:lstStyle/>
                    <a:p>
                      <a:endParaRPr lang="en-US"/>
                    </a:p>
                  </a:txBody>
                  <a:tcPr/>
                </a:tc>
                <a:tc>
                  <a:txBody>
                    <a:bodyPr/>
                    <a:lstStyle/>
                    <a:p>
                      <a:r>
                        <a:rPr lang="en-US" b="1" dirty="0"/>
                        <a:t>Photo:</a:t>
                      </a:r>
                    </a:p>
                  </a:txBody>
                  <a:tcPr/>
                </a:tc>
                <a:extLst>
                  <a:ext uri="{0D108BD9-81ED-4DB2-BD59-A6C34878D82A}">
                    <a16:rowId xmlns:a16="http://schemas.microsoft.com/office/drawing/2014/main" val="1083252038"/>
                  </a:ext>
                </a:extLst>
              </a:tr>
              <a:tr h="110997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Uses a D9 serial connector (as with legacy serial)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all pins are defined or used.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wires are the minimum (CANL, CANH, GND) with  </a:t>
                      </a:r>
                      <a:r>
                        <a:rPr lang="en-US" b="1" i="1" dirty="0"/>
                        <a:t>optional</a:t>
                      </a:r>
                      <a:r>
                        <a:rPr lang="en-US" dirty="0"/>
                        <a:t> Power and Shield pins.</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Multidrop</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Moderately Performant (1Mhz)</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Distance is not a practical issue.</a:t>
                      </a:r>
                    </a:p>
                    <a:p>
                      <a:r>
                        <a:rPr lang="en-US" b="1" dirty="0"/>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Requires a shield (external hardware) for use on Arduinos</a:t>
                      </a:r>
                      <a:endParaRPr lang="en-US" dirty="0">
                        <a:solidFill>
                          <a:schemeClr val="accent2">
                            <a:lumMod val="75000"/>
                          </a:schemeClr>
                        </a:solidFill>
                      </a:endParaRPr>
                    </a:p>
                  </a:txBody>
                  <a:tcPr/>
                </a:tc>
                <a:extLst>
                  <a:ext uri="{0D108BD9-81ED-4DB2-BD59-A6C34878D82A}">
                    <a16:rowId xmlns:a16="http://schemas.microsoft.com/office/drawing/2014/main" val="2494442280"/>
                  </a:ext>
                </a:extLst>
              </a:tr>
              <a:tr h="1025778">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a:p>
                  </a:txBody>
                  <a:tcPr/>
                </a:tc>
                <a:tc>
                  <a:txBody>
                    <a:bodyPr/>
                    <a:lstStyle/>
                    <a:p>
                      <a:pPr marL="0" indent="0">
                        <a:buFont typeface="Arial" panose="020B0604020202020204" pitchFamily="34" charset="0"/>
                        <a:buNone/>
                      </a:pPr>
                      <a:endParaRPr lang="en-US" sz="1800" b="0" i="0" kern="1200" dirty="0">
                        <a:solidFill>
                          <a:schemeClr val="dk1"/>
                        </a:solidFill>
                        <a:effectLst/>
                        <a:latin typeface="+mn-lt"/>
                        <a:ea typeface="+mn-ea"/>
                        <a:cs typeface="+mn-cs"/>
                      </a:endParaRPr>
                    </a:p>
                    <a:p>
                      <a:pPr marL="0" indent="0">
                        <a:buFont typeface="Arial" panose="020B0604020202020204" pitchFamily="34" charset="0"/>
                        <a:buNone/>
                      </a:pPr>
                      <a:r>
                        <a:rPr lang="en-US" sz="1800" b="0" i="0" kern="1200" dirty="0">
                          <a:solidFill>
                            <a:schemeClr val="dk1"/>
                          </a:solidFill>
                          <a:effectLst/>
                          <a:latin typeface="+mn-lt"/>
                          <a:ea typeface="+mn-ea"/>
                          <a:cs typeface="+mn-cs"/>
                        </a:rPr>
                        <a:t>Used as </a:t>
                      </a:r>
                      <a:r>
                        <a:rPr lang="en-US" sz="1800" b="1" i="0" kern="1200" dirty="0">
                          <a:solidFill>
                            <a:schemeClr val="dk1"/>
                          </a:solidFill>
                          <a:effectLst/>
                          <a:latin typeface="+mn-lt"/>
                          <a:ea typeface="+mn-ea"/>
                          <a:cs typeface="+mn-cs"/>
                        </a:rPr>
                        <a:t>The Layout Control Bus </a:t>
                      </a:r>
                      <a:r>
                        <a:rPr lang="en-US" sz="1800" b="0" i="0" kern="1200" dirty="0">
                          <a:solidFill>
                            <a:schemeClr val="dk1"/>
                          </a:solidFill>
                          <a:effectLst/>
                          <a:latin typeface="+mn-lt"/>
                          <a:ea typeface="+mn-ea"/>
                          <a:cs typeface="+mn-cs"/>
                        </a:rPr>
                        <a:t>on many MERG kits.</a:t>
                      </a:r>
                      <a:endParaRPr lang="en-US" b="0" dirty="0"/>
                    </a:p>
                  </a:txBody>
                  <a:tcPr/>
                </a:tc>
                <a:extLst>
                  <a:ext uri="{0D108BD9-81ED-4DB2-BD59-A6C34878D82A}">
                    <a16:rowId xmlns:a16="http://schemas.microsoft.com/office/drawing/2014/main" val="1235703702"/>
                  </a:ext>
                </a:extLst>
              </a:tr>
            </a:tbl>
          </a:graphicData>
        </a:graphic>
      </p:graphicFrame>
      <p:sp>
        <p:nvSpPr>
          <p:cNvPr id="8" name="Subtitle 2">
            <a:extLst>
              <a:ext uri="{FF2B5EF4-FFF2-40B4-BE49-F238E27FC236}">
                <a16:creationId xmlns:a16="http://schemas.microsoft.com/office/drawing/2014/main" id="{7AFF94B5-A049-2183-7DF4-C57A515AC81C}"/>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9" name="Picture 8">
            <a:extLst>
              <a:ext uri="{FF2B5EF4-FFF2-40B4-BE49-F238E27FC236}">
                <a16:creationId xmlns:a16="http://schemas.microsoft.com/office/drawing/2014/main" id="{8BDECE6B-87DF-5CB2-739B-0063A17FCC9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4" name="Picture 3">
            <a:extLst>
              <a:ext uri="{FF2B5EF4-FFF2-40B4-BE49-F238E27FC236}">
                <a16:creationId xmlns:a16="http://schemas.microsoft.com/office/drawing/2014/main" id="{84CFE277-DFC1-5063-94D6-0EF208BA0C9F}"/>
              </a:ext>
            </a:extLst>
          </p:cNvPr>
          <p:cNvPicPr>
            <a:picLocks noChangeAspect="1"/>
          </p:cNvPicPr>
          <p:nvPr/>
        </p:nvPicPr>
        <p:blipFill>
          <a:blip r:embed="rId3"/>
          <a:stretch>
            <a:fillRect/>
          </a:stretch>
        </p:blipFill>
        <p:spPr>
          <a:xfrm>
            <a:off x="7539204" y="1348596"/>
            <a:ext cx="1784243" cy="1454989"/>
          </a:xfrm>
          <a:prstGeom prst="rect">
            <a:avLst/>
          </a:prstGeom>
        </p:spPr>
      </p:pic>
    </p:spTree>
    <p:extLst>
      <p:ext uri="{BB962C8B-B14F-4D97-AF65-F5344CB8AC3E}">
        <p14:creationId xmlns:p14="http://schemas.microsoft.com/office/powerpoint/2010/main" val="35042308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2B55-31B7-4052-A777-A8223F0961DD}"/>
              </a:ext>
            </a:extLst>
          </p:cNvPr>
          <p:cNvSpPr>
            <a:spLocks noGrp="1"/>
          </p:cNvSpPr>
          <p:nvPr>
            <p:ph type="ctrTitle"/>
          </p:nvPr>
        </p:nvSpPr>
        <p:spPr/>
        <p:txBody>
          <a:bodyPr>
            <a:normAutofit fontScale="90000"/>
          </a:bodyPr>
          <a:lstStyle/>
          <a:p>
            <a:br>
              <a:rPr lang="en-US" sz="5400" b="1" dirty="0">
                <a:latin typeface="Algerian" panose="04020705040A02060702" pitchFamily="82" charset="0"/>
              </a:rPr>
            </a:br>
            <a:br>
              <a:rPr lang="en-US" sz="5400" b="1" dirty="0">
                <a:latin typeface="Algerian" panose="04020705040A02060702" pitchFamily="82" charset="0"/>
              </a:rPr>
            </a:br>
            <a:r>
              <a:rPr lang="en-US" sz="8000" b="1" dirty="0">
                <a:latin typeface="MERG_Logo" pitchFamily="2" charset="0"/>
                <a:ea typeface="+mn-ea"/>
                <a:cs typeface="+mn-cs"/>
              </a:rPr>
              <a:t>(</a:t>
            </a:r>
            <a:r>
              <a:rPr lang="en-US" sz="8000" b="1" dirty="0" err="1">
                <a:latin typeface="MERG_Logo" pitchFamily="2" charset="0"/>
                <a:ea typeface="+mn-ea"/>
                <a:cs typeface="+mn-cs"/>
              </a:rPr>
              <a:t>ThE</a:t>
            </a:r>
            <a:r>
              <a:rPr lang="en-US" sz="8000" b="1" dirty="0">
                <a:latin typeface="MERG_Logo" pitchFamily="2" charset="0"/>
                <a:ea typeface="+mn-ea"/>
                <a:cs typeface="+mn-cs"/>
              </a:rPr>
              <a:t>)  (</a:t>
            </a:r>
            <a:r>
              <a:rPr lang="en-US" sz="8000" b="1" dirty="0" err="1">
                <a:latin typeface="MERG_Logo" pitchFamily="2" charset="0"/>
                <a:ea typeface="+mn-ea"/>
                <a:cs typeface="+mn-cs"/>
              </a:rPr>
              <a:t>ENd</a:t>
            </a:r>
            <a:r>
              <a:rPr lang="en-US" sz="8000" b="1" dirty="0">
                <a:latin typeface="MERG_Logo" pitchFamily="2" charset="0"/>
                <a:ea typeface="+mn-ea"/>
                <a:cs typeface="+mn-cs"/>
              </a:rPr>
              <a:t>)</a:t>
            </a:r>
          </a:p>
        </p:txBody>
      </p:sp>
      <p:sp>
        <p:nvSpPr>
          <p:cNvPr id="6" name="Subtitle 5">
            <a:extLst>
              <a:ext uri="{FF2B5EF4-FFF2-40B4-BE49-F238E27FC236}">
                <a16:creationId xmlns:a16="http://schemas.microsoft.com/office/drawing/2014/main" id="{B61020B8-9BB1-F5C1-CE52-DE27EF7499AC}"/>
              </a:ext>
            </a:extLst>
          </p:cNvPr>
          <p:cNvSpPr>
            <a:spLocks noGrp="1"/>
          </p:cNvSpPr>
          <p:nvPr>
            <p:ph type="subTitle" idx="1"/>
          </p:nvPr>
        </p:nvSpPr>
        <p:spPr/>
        <p:txBody>
          <a:bodyPr/>
          <a:lstStyle/>
          <a:p>
            <a:endParaRPr lang="en-US" dirty="0"/>
          </a:p>
        </p:txBody>
      </p:sp>
      <p:pic>
        <p:nvPicPr>
          <p:cNvPr id="4" name="Picture 3">
            <a:extLst>
              <a:ext uri="{FF2B5EF4-FFF2-40B4-BE49-F238E27FC236}">
                <a16:creationId xmlns:a16="http://schemas.microsoft.com/office/drawing/2014/main" id="{A1F6D8F6-E16C-93A6-5EDF-73E5ECED7A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5" name="Picture 2" descr="MERG Logo">
            <a:extLst>
              <a:ext uri="{FF2B5EF4-FFF2-40B4-BE49-F238E27FC236}">
                <a16:creationId xmlns:a16="http://schemas.microsoft.com/office/drawing/2014/main" id="{67A36C07-3373-5C78-241C-E2418A300CFF}"/>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0015" y="5973864"/>
            <a:ext cx="1940824" cy="7624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C962C3A-BB49-B3B2-2B8E-CA15E746E0C4}"/>
              </a:ext>
            </a:extLst>
          </p:cNvPr>
          <p:cNvPicPr>
            <a:picLocks noChangeAspect="1"/>
          </p:cNvPicPr>
          <p:nvPr/>
        </p:nvPicPr>
        <p:blipFill>
          <a:blip r:embed="rId4" cstate="email">
            <a:extLst>
              <a:ext uri="{28A0092B-C50C-407E-A947-70E740481C1C}">
                <a14:useLocalDpi xmlns:a14="http://schemas.microsoft.com/office/drawing/2010/main"/>
              </a:ext>
              <a:ext uri="{837473B0-CC2E-450A-ABE3-18F120FF3D39}">
                <a1611:picAttrSrcUrl xmlns:a1611="http://schemas.microsoft.com/office/drawing/2016/11/main" r:id="rId5"/>
              </a:ext>
            </a:extLst>
          </a:blip>
          <a:stretch>
            <a:fillRect/>
          </a:stretch>
        </p:blipFill>
        <p:spPr>
          <a:xfrm>
            <a:off x="6955535" y="4029003"/>
            <a:ext cx="627617" cy="627617"/>
          </a:xfrm>
          <a:prstGeom prst="rect">
            <a:avLst/>
          </a:prstGeom>
        </p:spPr>
      </p:pic>
    </p:spTree>
    <p:extLst>
      <p:ext uri="{BB962C8B-B14F-4D97-AF65-F5344CB8AC3E}">
        <p14:creationId xmlns:p14="http://schemas.microsoft.com/office/powerpoint/2010/main" val="784109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1457490106"/>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NANO Overview</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pic>
        <p:nvPicPr>
          <p:cNvPr id="1026" name="Picture 2" descr="Arduino-Nano-Board-Layout">
            <a:extLst>
              <a:ext uri="{FF2B5EF4-FFF2-40B4-BE49-F238E27FC236}">
                <a16:creationId xmlns:a16="http://schemas.microsoft.com/office/drawing/2014/main" id="{168C1AD1-4579-3EF4-EF44-93EF0D917E42}"/>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308465" y="1898441"/>
            <a:ext cx="7143750" cy="4010025"/>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6D7F2F0B-23B1-2280-E6D9-AC4035B19939}"/>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6" name="Picture 5">
            <a:extLst>
              <a:ext uri="{FF2B5EF4-FFF2-40B4-BE49-F238E27FC236}">
                <a16:creationId xmlns:a16="http://schemas.microsoft.com/office/drawing/2014/main" id="{2C97EAE1-93A0-9478-5B66-FE1C7B132E4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Tree>
    <p:extLst>
      <p:ext uri="{BB962C8B-B14F-4D97-AF65-F5344CB8AC3E}">
        <p14:creationId xmlns:p14="http://schemas.microsoft.com/office/powerpoint/2010/main" val="2012577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4143522484"/>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NANO PINOUT</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4" name="Rectangle 3">
            <a:extLst>
              <a:ext uri="{FF2B5EF4-FFF2-40B4-BE49-F238E27FC236}">
                <a16:creationId xmlns:a16="http://schemas.microsoft.com/office/drawing/2014/main" id="{25690953-B68D-8A6A-6917-8CB7A248578F}"/>
              </a:ext>
            </a:extLst>
          </p:cNvPr>
          <p:cNvSpPr/>
          <p:nvPr/>
        </p:nvSpPr>
        <p:spPr>
          <a:xfrm>
            <a:off x="8479765" y="1759789"/>
            <a:ext cx="2761891" cy="1932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There are many diagrams like this one available on the internet. (Some are better than others).</a:t>
            </a:r>
          </a:p>
          <a:p>
            <a:pPr algn="ctr"/>
            <a:r>
              <a:rPr lang="en-US" dirty="0"/>
              <a:t>I highly recommend you find one and print it out. </a:t>
            </a:r>
            <a:endParaRPr lang="en-US" b="1" dirty="0"/>
          </a:p>
        </p:txBody>
      </p:sp>
      <p:sp>
        <p:nvSpPr>
          <p:cNvPr id="9" name="Subtitle 2">
            <a:extLst>
              <a:ext uri="{FF2B5EF4-FFF2-40B4-BE49-F238E27FC236}">
                <a16:creationId xmlns:a16="http://schemas.microsoft.com/office/drawing/2014/main" id="{1E25AA03-1616-196B-526C-882CFD5E07C2}"/>
              </a:ext>
            </a:extLst>
          </p:cNvPr>
          <p:cNvSpPr txBox="1">
            <a:spLocks/>
          </p:cNvSpPr>
          <p:nvPr/>
        </p:nvSpPr>
        <p:spPr>
          <a:xfrm>
            <a:off x="10480356" y="406404"/>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0" name="Picture 9">
            <a:extLst>
              <a:ext uri="{FF2B5EF4-FFF2-40B4-BE49-F238E27FC236}">
                <a16:creationId xmlns:a16="http://schemas.microsoft.com/office/drawing/2014/main" id="{411C9DF4-8351-85C6-48AB-6581D3BCC60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3" name="Picture 2">
            <a:extLst>
              <a:ext uri="{FF2B5EF4-FFF2-40B4-BE49-F238E27FC236}">
                <a16:creationId xmlns:a16="http://schemas.microsoft.com/office/drawing/2014/main" id="{F625BC8B-FBCB-7B78-8927-67F8FB79991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5801" y="1628519"/>
            <a:ext cx="7509294" cy="3669672"/>
          </a:xfrm>
          <a:prstGeom prst="rect">
            <a:avLst/>
          </a:prstGeom>
        </p:spPr>
      </p:pic>
      <p:sp>
        <p:nvSpPr>
          <p:cNvPr id="11" name="TextBox 10">
            <a:extLst>
              <a:ext uri="{FF2B5EF4-FFF2-40B4-BE49-F238E27FC236}">
                <a16:creationId xmlns:a16="http://schemas.microsoft.com/office/drawing/2014/main" id="{78A1D33C-71B7-9D70-BDD5-BAF410E660D9}"/>
              </a:ext>
            </a:extLst>
          </p:cNvPr>
          <p:cNvSpPr txBox="1"/>
          <p:nvPr/>
        </p:nvSpPr>
        <p:spPr>
          <a:xfrm>
            <a:off x="971171" y="6128442"/>
            <a:ext cx="6094562" cy="338554"/>
          </a:xfrm>
          <a:prstGeom prst="rect">
            <a:avLst/>
          </a:prstGeom>
          <a:noFill/>
        </p:spPr>
        <p:txBody>
          <a:bodyPr wrap="square">
            <a:spAutoFit/>
          </a:bodyPr>
          <a:lstStyle/>
          <a:p>
            <a:r>
              <a:rPr lang="en-US" sz="1600" dirty="0"/>
              <a:t>https://commons.wikimedia.org/wiki/File:Arduino-nano-pinout.png</a:t>
            </a:r>
          </a:p>
        </p:txBody>
      </p:sp>
      <p:sp>
        <p:nvSpPr>
          <p:cNvPr id="6" name="Rectangle 5">
            <a:extLst>
              <a:ext uri="{FF2B5EF4-FFF2-40B4-BE49-F238E27FC236}">
                <a16:creationId xmlns:a16="http://schemas.microsoft.com/office/drawing/2014/main" id="{73769239-875B-AD1E-BDFA-A5F354DAEB8C}"/>
              </a:ext>
            </a:extLst>
          </p:cNvPr>
          <p:cNvSpPr/>
          <p:nvPr/>
        </p:nvSpPr>
        <p:spPr>
          <a:xfrm>
            <a:off x="6535946" y="5156673"/>
            <a:ext cx="4771846" cy="919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very handy to have around </a:t>
            </a:r>
            <a:r>
              <a:rPr lang="en-US" b="1" i="1" dirty="0">
                <a:solidFill>
                  <a:srgbClr val="FFFF00"/>
                </a:solidFill>
              </a:rPr>
              <a:t>especially</a:t>
            </a:r>
            <a:r>
              <a:rPr lang="en-US" b="1" dirty="0"/>
              <a:t> </a:t>
            </a:r>
            <a:r>
              <a:rPr lang="en-US" dirty="0"/>
              <a:t>when creating your I/O listing (planning phase)</a:t>
            </a:r>
          </a:p>
        </p:txBody>
      </p:sp>
    </p:spTree>
    <p:extLst>
      <p:ext uri="{BB962C8B-B14F-4D97-AF65-F5344CB8AC3E}">
        <p14:creationId xmlns:p14="http://schemas.microsoft.com/office/powerpoint/2010/main" val="273548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E8B4F9F-A8DB-1391-E3A6-F610CC21707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5801" y="1628519"/>
            <a:ext cx="6835288" cy="3340296"/>
          </a:xfrm>
          <a:prstGeom prst="rect">
            <a:avLst/>
          </a:prstGeom>
        </p:spPr>
      </p:pic>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3955667466"/>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(PWR)</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13" name="Subtitle 2">
            <a:extLst>
              <a:ext uri="{FF2B5EF4-FFF2-40B4-BE49-F238E27FC236}">
                <a16:creationId xmlns:a16="http://schemas.microsoft.com/office/drawing/2014/main" id="{A5A3734E-8670-FB6E-FF33-8B16FFB8DDF6}"/>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4" name="Picture 13">
            <a:extLst>
              <a:ext uri="{FF2B5EF4-FFF2-40B4-BE49-F238E27FC236}">
                <a16:creationId xmlns:a16="http://schemas.microsoft.com/office/drawing/2014/main" id="{B4810353-6F8B-84E2-8B05-F1BFE1EB466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sp>
        <p:nvSpPr>
          <p:cNvPr id="16" name="TextBox 15">
            <a:extLst>
              <a:ext uri="{FF2B5EF4-FFF2-40B4-BE49-F238E27FC236}">
                <a16:creationId xmlns:a16="http://schemas.microsoft.com/office/drawing/2014/main" id="{B0B224D4-77CC-7278-7C12-E0064E18573A}"/>
              </a:ext>
            </a:extLst>
          </p:cNvPr>
          <p:cNvSpPr txBox="1"/>
          <p:nvPr/>
        </p:nvSpPr>
        <p:spPr>
          <a:xfrm>
            <a:off x="685800" y="4873332"/>
            <a:ext cx="9916063" cy="160043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Power Limitations</a:t>
            </a:r>
            <a:endParaRPr lang="en-US" dirty="0">
              <a:solidFill>
                <a:srgbClr val="C00000"/>
              </a:solidFill>
            </a:endParaRPr>
          </a:p>
          <a:p>
            <a:pPr lvl="0">
              <a:defRPr/>
            </a:pPr>
            <a:r>
              <a:rPr lang="en-US" sz="1600" dirty="0"/>
              <a:t>There are power limits for </a:t>
            </a:r>
            <a:r>
              <a:rPr lang="en-US" sz="1600" b="1" dirty="0"/>
              <a:t>each pin</a:t>
            </a:r>
            <a:r>
              <a:rPr lang="en-US" sz="1600" dirty="0"/>
              <a:t>, and the </a:t>
            </a:r>
            <a:r>
              <a:rPr lang="en-US" sz="1600" b="1" dirty="0"/>
              <a:t>board as a whole</a:t>
            </a:r>
            <a:r>
              <a:rPr lang="en-US" sz="1600" dirty="0"/>
              <a:t>. A common source of failure is exceeding these limits. </a:t>
            </a:r>
          </a:p>
          <a:p>
            <a:pPr lvl="0">
              <a:defRPr/>
            </a:pPr>
            <a:r>
              <a:rPr lang="en-US" sz="1600" b="1" dirty="0"/>
              <a:t>Abs Max per I/O pin </a:t>
            </a:r>
            <a:r>
              <a:rPr lang="en-US" sz="1600" dirty="0"/>
              <a:t>= 40mA however </a:t>
            </a:r>
            <a:r>
              <a:rPr lang="en-US" sz="1600" b="1" dirty="0">
                <a:solidFill>
                  <a:srgbClr val="C00000"/>
                </a:solidFill>
              </a:rPr>
              <a:t>recommended is &lt; 20mA</a:t>
            </a:r>
          </a:p>
          <a:p>
            <a:pPr>
              <a:defRPr/>
            </a:pPr>
            <a:r>
              <a:rPr lang="en-US" sz="1600" b="1" dirty="0"/>
              <a:t>Abs Max for all I/O pins together </a:t>
            </a:r>
            <a:r>
              <a:rPr lang="en-US" sz="1600" dirty="0"/>
              <a:t>is 200mA however </a:t>
            </a:r>
            <a:r>
              <a:rPr lang="en-US" sz="1600" b="1" dirty="0">
                <a:solidFill>
                  <a:srgbClr val="C00000"/>
                </a:solidFill>
              </a:rPr>
              <a:t>recommended is &lt; 150mA</a:t>
            </a:r>
          </a:p>
          <a:p>
            <a:pPr>
              <a:defRPr/>
            </a:pPr>
            <a:r>
              <a:rPr lang="en-US" sz="1600" b="1" dirty="0"/>
              <a:t>It is advised to review and consider power requirements for each project</a:t>
            </a:r>
          </a:p>
          <a:p>
            <a:pPr>
              <a:defRPr/>
            </a:pPr>
            <a:r>
              <a:rPr lang="en-US" sz="1600" dirty="0"/>
              <a:t>Note that clones do come at much lower cost but </a:t>
            </a:r>
            <a:r>
              <a:rPr lang="en-US" sz="1600" b="1" i="1" dirty="0"/>
              <a:t>may</a:t>
            </a:r>
            <a:r>
              <a:rPr lang="en-US" sz="1600" dirty="0"/>
              <a:t> have less strict Q/C</a:t>
            </a:r>
          </a:p>
        </p:txBody>
      </p:sp>
      <p:pic>
        <p:nvPicPr>
          <p:cNvPr id="17" name="Picture 16">
            <a:extLst>
              <a:ext uri="{FF2B5EF4-FFF2-40B4-BE49-F238E27FC236}">
                <a16:creationId xmlns:a16="http://schemas.microsoft.com/office/drawing/2014/main" id="{A388D771-0A89-28A1-6727-1C94D9DC6823}"/>
              </a:ext>
            </a:extLst>
          </p:cNvPr>
          <p:cNvPicPr>
            <a:picLocks noChangeAspect="1"/>
          </p:cNvPicPr>
          <p:nvPr/>
        </p:nvPicPr>
        <p:blipFill>
          <a:blip r:embed="rId5" cstate="email">
            <a:extLst>
              <a:ext uri="{28A0092B-C50C-407E-A947-70E740481C1C}">
                <a14:useLocalDpi xmlns:a14="http://schemas.microsoft.com/office/drawing/2010/main"/>
              </a:ext>
              <a:ext uri="{837473B0-CC2E-450A-ABE3-18F120FF3D39}">
                <a1611:picAttrSrcUrl xmlns:a1611="http://schemas.microsoft.com/office/drawing/2016/11/main" r:id="rId6"/>
              </a:ext>
            </a:extLst>
          </a:blip>
          <a:stretch>
            <a:fillRect/>
          </a:stretch>
        </p:blipFill>
        <p:spPr>
          <a:xfrm>
            <a:off x="10435591" y="5033351"/>
            <a:ext cx="627617" cy="627617"/>
          </a:xfrm>
          <a:prstGeom prst="rect">
            <a:avLst/>
          </a:prstGeom>
        </p:spPr>
      </p:pic>
      <p:sp>
        <p:nvSpPr>
          <p:cNvPr id="19" name="Rectangle 18">
            <a:extLst>
              <a:ext uri="{FF2B5EF4-FFF2-40B4-BE49-F238E27FC236}">
                <a16:creationId xmlns:a16="http://schemas.microsoft.com/office/drawing/2014/main" id="{57C1D341-9275-6071-5ECF-7428C3692FEC}"/>
              </a:ext>
            </a:extLst>
          </p:cNvPr>
          <p:cNvSpPr/>
          <p:nvPr/>
        </p:nvSpPr>
        <p:spPr>
          <a:xfrm>
            <a:off x="560718" y="2424022"/>
            <a:ext cx="2896319" cy="22875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E07734C-5CC6-DF81-C09D-610CBB40C302}"/>
              </a:ext>
            </a:extLst>
          </p:cNvPr>
          <p:cNvSpPr/>
          <p:nvPr/>
        </p:nvSpPr>
        <p:spPr>
          <a:xfrm>
            <a:off x="4741234" y="2558867"/>
            <a:ext cx="1279285" cy="14265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261E388-1B49-249A-8A8C-F76620CB44A7}"/>
              </a:ext>
            </a:extLst>
          </p:cNvPr>
          <p:cNvSpPr/>
          <p:nvPr/>
        </p:nvSpPr>
        <p:spPr>
          <a:xfrm>
            <a:off x="4741233" y="4373593"/>
            <a:ext cx="1487039" cy="3530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9DDEF4A-9688-745C-A22D-F3749EBDB29E}"/>
              </a:ext>
            </a:extLst>
          </p:cNvPr>
          <p:cNvSpPr/>
          <p:nvPr/>
        </p:nvSpPr>
        <p:spPr>
          <a:xfrm>
            <a:off x="750498" y="1849725"/>
            <a:ext cx="2706539" cy="3530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5690953-B68D-8A6A-6917-8CB7A248578F}"/>
              </a:ext>
            </a:extLst>
          </p:cNvPr>
          <p:cNvSpPr/>
          <p:nvPr/>
        </p:nvSpPr>
        <p:spPr>
          <a:xfrm>
            <a:off x="6020518" y="1441314"/>
            <a:ext cx="5755975" cy="311385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Power and Voltage:</a:t>
            </a:r>
          </a:p>
          <a:p>
            <a:r>
              <a:rPr lang="en-US" b="1" dirty="0">
                <a:solidFill>
                  <a:srgbClr val="FF0000"/>
                </a:solidFill>
              </a:rPr>
              <a:t>Vin</a:t>
            </a:r>
            <a:r>
              <a:rPr lang="en-US" dirty="0"/>
              <a:t>   </a:t>
            </a:r>
            <a:r>
              <a:rPr lang="en-US" dirty="0">
                <a:solidFill>
                  <a:schemeClr val="tx1"/>
                </a:solidFill>
              </a:rPr>
              <a:t>– 7 to 12 VDC (supplies the on board 5V regulator)</a:t>
            </a:r>
          </a:p>
          <a:p>
            <a:r>
              <a:rPr lang="en-US" b="1" dirty="0">
                <a:solidFill>
                  <a:schemeClr val="tx1"/>
                </a:solidFill>
              </a:rPr>
              <a:t>GND</a:t>
            </a:r>
            <a:r>
              <a:rPr lang="en-US" dirty="0">
                <a:solidFill>
                  <a:schemeClr val="tx1"/>
                </a:solidFill>
              </a:rPr>
              <a:t> – Ground (power supply reference) = 0 VDC</a:t>
            </a:r>
          </a:p>
          <a:p>
            <a:r>
              <a:rPr lang="en-US" b="1" dirty="0">
                <a:solidFill>
                  <a:schemeClr val="accent4">
                    <a:lumMod val="75000"/>
                  </a:schemeClr>
                </a:solidFill>
              </a:rPr>
              <a:t>RST</a:t>
            </a:r>
            <a:r>
              <a:rPr lang="en-US" dirty="0">
                <a:solidFill>
                  <a:schemeClr val="tx1"/>
                </a:solidFill>
              </a:rPr>
              <a:t>   – Connect to ground via switch to reset the processor</a:t>
            </a:r>
          </a:p>
          <a:p>
            <a:r>
              <a:rPr lang="en-US" b="1" dirty="0">
                <a:solidFill>
                  <a:srgbClr val="FF0000"/>
                </a:solidFill>
              </a:rPr>
              <a:t>5V    </a:t>
            </a:r>
            <a:r>
              <a:rPr lang="en-US" dirty="0"/>
              <a:t> </a:t>
            </a:r>
            <a:r>
              <a:rPr lang="en-US" dirty="0">
                <a:solidFill>
                  <a:schemeClr val="tx1"/>
                </a:solidFill>
              </a:rPr>
              <a:t>– output from the 5V regulator. Also can supply power into the board here (This is after the regulator of course).</a:t>
            </a:r>
          </a:p>
          <a:p>
            <a:r>
              <a:rPr lang="en-US" b="1" dirty="0">
                <a:solidFill>
                  <a:schemeClr val="accent6">
                    <a:lumMod val="75000"/>
                  </a:schemeClr>
                </a:solidFill>
              </a:rPr>
              <a:t>AREF</a:t>
            </a:r>
            <a:r>
              <a:rPr lang="en-US" dirty="0">
                <a:solidFill>
                  <a:schemeClr val="tx1"/>
                </a:solidFill>
              </a:rPr>
              <a:t>   – An external voltage reference for an analog input</a:t>
            </a:r>
          </a:p>
          <a:p>
            <a:r>
              <a:rPr lang="en-US" dirty="0">
                <a:solidFill>
                  <a:schemeClr val="tx1"/>
                </a:solidFill>
              </a:rPr>
              <a:t>(sets top of range). In my experience it is rarely used.</a:t>
            </a:r>
          </a:p>
          <a:p>
            <a:r>
              <a:rPr lang="en-US" b="1" dirty="0">
                <a:solidFill>
                  <a:srgbClr val="FF0000"/>
                </a:solidFill>
              </a:rPr>
              <a:t>3v3</a:t>
            </a:r>
            <a:r>
              <a:rPr lang="en-US" dirty="0"/>
              <a:t>   </a:t>
            </a:r>
            <a:r>
              <a:rPr lang="en-US" dirty="0">
                <a:solidFill>
                  <a:schemeClr val="tx1"/>
                </a:solidFill>
              </a:rPr>
              <a:t>- output from the 3.3V regulator</a:t>
            </a:r>
          </a:p>
        </p:txBody>
      </p:sp>
    </p:spTree>
    <p:extLst>
      <p:ext uri="{BB962C8B-B14F-4D97-AF65-F5344CB8AC3E}">
        <p14:creationId xmlns:p14="http://schemas.microsoft.com/office/powerpoint/2010/main" val="86691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Effect transition="in" filter="fade">
                                      <p:cBhvr>
                                        <p:cTn id="33" dur="500"/>
                                        <p:tgtEl>
                                          <p:spTgt spid="16">
                                            <p:txEl>
                                              <p:pRg st="0" end="0"/>
                                            </p:txEl>
                                          </p:spTgt>
                                        </p:tgtEl>
                                      </p:cBhvr>
                                    </p:animEffect>
                                  </p:childTnLst>
                                </p:cTn>
                              </p:par>
                              <p:par>
                                <p:cTn id="34" presetID="1" presetClass="entr" presetSubtype="0" fill="hold" nodeType="withEffect">
                                  <p:stCondLst>
                                    <p:cond delay="0"/>
                                  </p:stCondLst>
                                  <p:childTnLst>
                                    <p:set>
                                      <p:cBhvr>
                                        <p:cTn id="35" dur="1" fill="hold">
                                          <p:stCondLst>
                                            <p:cond delay="0"/>
                                          </p:stCondLst>
                                        </p:cTn>
                                        <p:tgtEl>
                                          <p:spTgt spid="16">
                                            <p:txEl>
                                              <p:pRg st="1" end="1"/>
                                            </p:txEl>
                                          </p:spTgt>
                                        </p:tgtEl>
                                        <p:attrNameLst>
                                          <p:attrName>style.visibility</p:attrName>
                                        </p:attrNameLst>
                                      </p:cBhvr>
                                      <p:to>
                                        <p:strVal val="visible"/>
                                      </p:to>
                                    </p:set>
                                  </p:childTnLst>
                                </p:cTn>
                              </p:par>
                              <p:par>
                                <p:cTn id="36" presetID="10" presetClass="entr" presetSubtype="0"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
                                            <p:txEl>
                                              <p:pRg st="3" end="3"/>
                                            </p:txEl>
                                          </p:spTgt>
                                        </p:tgtEl>
                                        <p:attrNameLst>
                                          <p:attrName>style.visibility</p:attrName>
                                        </p:attrNameLst>
                                      </p:cBhvr>
                                      <p:to>
                                        <p:strVal val="visible"/>
                                      </p:to>
                                    </p:set>
                                    <p:animEffect transition="in" filter="fade">
                                      <p:cBhvr>
                                        <p:cTn id="47" dur="500"/>
                                        <p:tgtEl>
                                          <p:spTgt spid="16">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
                                            <p:txEl>
                                              <p:pRg st="4" end="4"/>
                                            </p:txEl>
                                          </p:spTgt>
                                        </p:tgtEl>
                                        <p:attrNameLst>
                                          <p:attrName>style.visibility</p:attrName>
                                        </p:attrNameLst>
                                      </p:cBhvr>
                                      <p:to>
                                        <p:strVal val="visible"/>
                                      </p:to>
                                    </p:set>
                                    <p:animEffect transition="in" filter="fade">
                                      <p:cBhvr>
                                        <p:cTn id="52" dur="500"/>
                                        <p:tgtEl>
                                          <p:spTgt spid="16">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6">
                                            <p:txEl>
                                              <p:pRg st="5" end="5"/>
                                            </p:txEl>
                                          </p:spTgt>
                                        </p:tgtEl>
                                        <p:attrNameLst>
                                          <p:attrName>style.visibility</p:attrName>
                                        </p:attrNameLst>
                                      </p:cBhvr>
                                      <p:to>
                                        <p:strVal val="visible"/>
                                      </p:to>
                                    </p:set>
                                    <p:animEffect transition="in" filter="fade">
                                      <p:cBhvr>
                                        <p:cTn id="57" dur="500"/>
                                        <p:tgtEl>
                                          <p:spTgt spid="1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EF38334-E0AD-8A70-451A-F66D914BB44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5801" y="1628519"/>
            <a:ext cx="6835288" cy="3340296"/>
          </a:xfrm>
          <a:prstGeom prst="rect">
            <a:avLst/>
          </a:prstGeom>
        </p:spPr>
      </p:pic>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636291159"/>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a:t>
                      </a:r>
                      <a:r>
                        <a:rPr lang="en-US" sz="3600" dirty="0">
                          <a:solidFill>
                            <a:srgbClr val="FFFF00"/>
                          </a:solidFill>
                        </a:rPr>
                        <a:t>(DI/DO)</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9" name="Rectangle 8">
            <a:extLst>
              <a:ext uri="{FF2B5EF4-FFF2-40B4-BE49-F238E27FC236}">
                <a16:creationId xmlns:a16="http://schemas.microsoft.com/office/drawing/2014/main" id="{DEFF1970-33F4-F4E8-6979-D4A8EAE39338}"/>
              </a:ext>
            </a:extLst>
          </p:cNvPr>
          <p:cNvSpPr/>
          <p:nvPr/>
        </p:nvSpPr>
        <p:spPr>
          <a:xfrm>
            <a:off x="4732667" y="1654998"/>
            <a:ext cx="2306488" cy="2675462"/>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btitle 2">
            <a:extLst>
              <a:ext uri="{FF2B5EF4-FFF2-40B4-BE49-F238E27FC236}">
                <a16:creationId xmlns:a16="http://schemas.microsoft.com/office/drawing/2014/main" id="{2C8164A3-2C26-DABE-D67C-6B4421FABF9F}"/>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sp>
        <p:nvSpPr>
          <p:cNvPr id="16" name="TextBox 15">
            <a:extLst>
              <a:ext uri="{FF2B5EF4-FFF2-40B4-BE49-F238E27FC236}">
                <a16:creationId xmlns:a16="http://schemas.microsoft.com/office/drawing/2014/main" id="{C04E7EA5-5BBD-8BB0-EED7-9CD4982A6672}"/>
              </a:ext>
            </a:extLst>
          </p:cNvPr>
          <p:cNvSpPr txBox="1"/>
          <p:nvPr/>
        </p:nvSpPr>
        <p:spPr>
          <a:xfrm>
            <a:off x="1358930" y="5668171"/>
            <a:ext cx="10555858" cy="68087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a:defRPr b="1"/>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D13</a:t>
            </a:r>
            <a:r>
              <a:rPr lang="en-US" b="0" dirty="0">
                <a:solidFill>
                  <a:schemeClr val="tx1"/>
                </a:solidFill>
              </a:rPr>
              <a:t> is also special in that has an LED already built into it onboard. This is handy for doing simple tests. </a:t>
            </a:r>
          </a:p>
          <a:p>
            <a:r>
              <a:rPr lang="en-US" b="0" dirty="0">
                <a:solidFill>
                  <a:schemeClr val="tx1"/>
                </a:solidFill>
              </a:rPr>
              <a:t>In my experience NANO’s normally come factory programmed with the ‘blink’ program using D13</a:t>
            </a:r>
          </a:p>
        </p:txBody>
      </p:sp>
      <p:sp>
        <p:nvSpPr>
          <p:cNvPr id="17" name="Oval 16">
            <a:extLst>
              <a:ext uri="{FF2B5EF4-FFF2-40B4-BE49-F238E27FC236}">
                <a16:creationId xmlns:a16="http://schemas.microsoft.com/office/drawing/2014/main" id="{EDEF33AF-C69B-C9A9-FB56-0CFD9A487367}"/>
              </a:ext>
            </a:extLst>
          </p:cNvPr>
          <p:cNvSpPr/>
          <p:nvPr/>
        </p:nvSpPr>
        <p:spPr>
          <a:xfrm>
            <a:off x="4637416" y="4251549"/>
            <a:ext cx="2022175" cy="3377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0538F42F-BCC1-AF8A-53BF-615C83C0016F}"/>
              </a:ext>
            </a:extLst>
          </p:cNvPr>
          <p:cNvCxnSpPr>
            <a:cxnSpLocks/>
            <a:endCxn id="17" idx="5"/>
          </p:cNvCxnSpPr>
          <p:nvPr/>
        </p:nvCxnSpPr>
        <p:spPr>
          <a:xfrm flipV="1">
            <a:off x="4908430" y="4539797"/>
            <a:ext cx="1455020" cy="112837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3BFF009D-D5F8-ECB9-261D-2BA03F3D56E2}"/>
              </a:ext>
            </a:extLst>
          </p:cNvPr>
          <p:cNvSpPr/>
          <p:nvPr/>
        </p:nvSpPr>
        <p:spPr>
          <a:xfrm>
            <a:off x="623801" y="2245384"/>
            <a:ext cx="2809512" cy="359793"/>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E0A0A851-7B5F-798E-FD7B-1201CB905E47}"/>
              </a:ext>
            </a:extLst>
          </p:cNvPr>
          <p:cNvPicPr>
            <a:picLocks noChangeAspect="1"/>
          </p:cNvPicPr>
          <p:nvPr/>
        </p:nvPicPr>
        <p:blipFill>
          <a:blip r:embed="rId4"/>
          <a:stretch>
            <a:fillRect/>
          </a:stretch>
        </p:blipFill>
        <p:spPr>
          <a:xfrm>
            <a:off x="6544574" y="4280088"/>
            <a:ext cx="457200" cy="266700"/>
          </a:xfrm>
          <a:prstGeom prst="rect">
            <a:avLst/>
          </a:prstGeom>
        </p:spPr>
      </p:pic>
      <p:sp>
        <p:nvSpPr>
          <p:cNvPr id="4" name="Rectangle 3">
            <a:extLst>
              <a:ext uri="{FF2B5EF4-FFF2-40B4-BE49-F238E27FC236}">
                <a16:creationId xmlns:a16="http://schemas.microsoft.com/office/drawing/2014/main" id="{25690953-B68D-8A6A-6917-8CB7A248578F}"/>
              </a:ext>
            </a:extLst>
          </p:cNvPr>
          <p:cNvSpPr/>
          <p:nvPr/>
        </p:nvSpPr>
        <p:spPr>
          <a:xfrm>
            <a:off x="6927009" y="1388613"/>
            <a:ext cx="4978477" cy="420130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t"/>
          <a:lstStyle/>
          <a:p>
            <a:r>
              <a:rPr lang="en-US" b="1" dirty="0">
                <a:solidFill>
                  <a:schemeClr val="tx1"/>
                </a:solidFill>
              </a:rPr>
              <a:t>Digital Pins</a:t>
            </a:r>
          </a:p>
          <a:p>
            <a:r>
              <a:rPr lang="en-US" b="1" dirty="0">
                <a:solidFill>
                  <a:schemeClr val="tx1"/>
                </a:solidFill>
              </a:rPr>
              <a:t>D0</a:t>
            </a:r>
            <a:r>
              <a:rPr lang="en-US" dirty="0"/>
              <a:t> </a:t>
            </a:r>
            <a:r>
              <a:rPr lang="en-US" dirty="0">
                <a:solidFill>
                  <a:schemeClr val="tx1"/>
                </a:solidFill>
              </a:rPr>
              <a:t>– </a:t>
            </a:r>
            <a:r>
              <a:rPr lang="en-US" b="1" dirty="0">
                <a:solidFill>
                  <a:schemeClr val="tx1"/>
                </a:solidFill>
              </a:rPr>
              <a:t>D13</a:t>
            </a:r>
            <a:r>
              <a:rPr lang="en-US" dirty="0">
                <a:solidFill>
                  <a:schemeClr val="tx1"/>
                </a:solidFill>
              </a:rPr>
              <a:t>  Digital pins that can be Inputs or outputs</a:t>
            </a:r>
          </a:p>
          <a:p>
            <a:pPr marL="285750" indent="-285750">
              <a:buFont typeface="Arial" panose="020B0604020202020204" pitchFamily="34" charset="0"/>
              <a:buChar char="•"/>
            </a:pPr>
            <a:r>
              <a:rPr lang="en-US" sz="1600" dirty="0">
                <a:solidFill>
                  <a:schemeClr val="tx1"/>
                </a:solidFill>
              </a:rPr>
              <a:t>A voltage of +5 is read as ‘high’  (aka   ‘on’  or ‘true’)</a:t>
            </a:r>
          </a:p>
          <a:p>
            <a:pPr marL="285750" indent="-285750">
              <a:buFont typeface="Arial" panose="020B0604020202020204" pitchFamily="34" charset="0"/>
              <a:buChar char="•"/>
            </a:pPr>
            <a:r>
              <a:rPr lang="en-US" sz="1600" dirty="0">
                <a:solidFill>
                  <a:schemeClr val="tx1"/>
                </a:solidFill>
              </a:rPr>
              <a:t>A voltage of 0V  is read as ‘low’  (aka   ‘off’ or ‘false’) </a:t>
            </a:r>
            <a:r>
              <a:rPr lang="en-US" dirty="0">
                <a:solidFill>
                  <a:schemeClr val="tx1"/>
                </a:solidFill>
              </a:rPr>
              <a:t>(positive logic). </a:t>
            </a:r>
          </a:p>
          <a:p>
            <a:r>
              <a:rPr lang="en-US" dirty="0">
                <a:solidFill>
                  <a:schemeClr val="tx1"/>
                </a:solidFill>
              </a:rPr>
              <a:t>Depending on your wiring you may use negative logic where a 0V level actually turns something ‘ON’</a:t>
            </a:r>
          </a:p>
          <a:p>
            <a:r>
              <a:rPr lang="en-US" dirty="0">
                <a:solidFill>
                  <a:schemeClr val="tx1"/>
                </a:solidFill>
              </a:rPr>
              <a:t>You can use these pins interchangeably, however some pins do have alternate uses (stay tuned). Selecting the right pins gives future flexibility as your project evolves</a:t>
            </a:r>
          </a:p>
          <a:p>
            <a:r>
              <a:rPr lang="en-US" dirty="0">
                <a:solidFill>
                  <a:schemeClr val="tx1"/>
                </a:solidFill>
              </a:rPr>
              <a:t>Changing pins in software is quite easy.</a:t>
            </a:r>
          </a:p>
          <a:p>
            <a:r>
              <a:rPr lang="en-US" dirty="0">
                <a:solidFill>
                  <a:schemeClr val="tx1"/>
                </a:solidFill>
              </a:rPr>
              <a:t>If you are including your Arduino on a custom PCB selecting the wrong pin can be a bit of a problem</a:t>
            </a:r>
          </a:p>
          <a:p>
            <a:endParaRPr lang="en-US" b="1" dirty="0">
              <a:solidFill>
                <a:schemeClr val="tx1"/>
              </a:solidFill>
            </a:endParaRPr>
          </a:p>
        </p:txBody>
      </p:sp>
      <p:sp>
        <p:nvSpPr>
          <p:cNvPr id="24" name="Oval 23">
            <a:extLst>
              <a:ext uri="{FF2B5EF4-FFF2-40B4-BE49-F238E27FC236}">
                <a16:creationId xmlns:a16="http://schemas.microsoft.com/office/drawing/2014/main" id="{0B543682-0A0C-5B92-C04F-033DE35D1078}"/>
              </a:ext>
            </a:extLst>
          </p:cNvPr>
          <p:cNvSpPr/>
          <p:nvPr/>
        </p:nvSpPr>
        <p:spPr>
          <a:xfrm>
            <a:off x="503926" y="1628519"/>
            <a:ext cx="910807" cy="325997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99841714-5130-99B5-3077-FA9A4A4EAEDA}"/>
              </a:ext>
            </a:extLst>
          </p:cNvPr>
          <p:cNvPicPr>
            <a:picLocks noChangeAspect="1"/>
          </p:cNvPicPr>
          <p:nvPr/>
        </p:nvPicPr>
        <p:blipFill>
          <a:blip r:embed="rId5" cstate="email">
            <a:extLst>
              <a:ext uri="{28A0092B-C50C-407E-A947-70E740481C1C}">
                <a14:useLocalDpi xmlns:a14="http://schemas.microsoft.com/office/drawing/2010/main"/>
              </a:ext>
              <a:ext uri="{837473B0-CC2E-450A-ABE3-18F120FF3D39}">
                <a1611:picAttrSrcUrl xmlns:a1611="http://schemas.microsoft.com/office/drawing/2016/11/main" r:id="rId6"/>
              </a:ext>
            </a:extLst>
          </a:blip>
          <a:stretch>
            <a:fillRect/>
          </a:stretch>
        </p:blipFill>
        <p:spPr>
          <a:xfrm>
            <a:off x="6363450" y="4937357"/>
            <a:ext cx="531289" cy="531289"/>
          </a:xfrm>
          <a:prstGeom prst="rect">
            <a:avLst/>
          </a:prstGeom>
        </p:spPr>
      </p:pic>
      <p:sp>
        <p:nvSpPr>
          <p:cNvPr id="25" name="Rectangle 24">
            <a:extLst>
              <a:ext uri="{FF2B5EF4-FFF2-40B4-BE49-F238E27FC236}">
                <a16:creationId xmlns:a16="http://schemas.microsoft.com/office/drawing/2014/main" id="{F64E5C06-21EE-2BAB-1580-B1B13BF07906}"/>
              </a:ext>
            </a:extLst>
          </p:cNvPr>
          <p:cNvSpPr/>
          <p:nvPr/>
        </p:nvSpPr>
        <p:spPr>
          <a:xfrm>
            <a:off x="1476733" y="1654998"/>
            <a:ext cx="1956581" cy="3099882"/>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103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500"/>
                                        <p:tgtEl>
                                          <p:spTgt spid="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48FBC852-B551-D979-4D6D-23BDDEF92DA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21348" y="1959293"/>
            <a:ext cx="6835288" cy="3340296"/>
          </a:xfrm>
          <a:prstGeom prst="rect">
            <a:avLst/>
          </a:prstGeom>
        </p:spPr>
      </p:pic>
      <p:graphicFrame>
        <p:nvGraphicFramePr>
          <p:cNvPr id="7" name="Table 7">
            <a:extLst>
              <a:ext uri="{FF2B5EF4-FFF2-40B4-BE49-F238E27FC236}">
                <a16:creationId xmlns:a16="http://schemas.microsoft.com/office/drawing/2014/main" id="{9B2F03AA-E6B2-4CB4-910F-7DA903FD6ED6}"/>
              </a:ext>
            </a:extLst>
          </p:cNvPr>
          <p:cNvGraphicFramePr>
            <a:graphicFrameLocks noGrp="1"/>
          </p:cNvGraphicFramePr>
          <p:nvPr>
            <p:extLst>
              <p:ext uri="{D42A27DB-BD31-4B8C-83A1-F6EECF244321}">
                <p14:modId xmlns:p14="http://schemas.microsoft.com/office/powerpoint/2010/main" val="2792104249"/>
              </p:ext>
            </p:extLst>
          </p:nvPr>
        </p:nvGraphicFramePr>
        <p:xfrm>
          <a:off x="414068" y="391004"/>
          <a:ext cx="11362426" cy="919355"/>
        </p:xfrm>
        <a:graphic>
          <a:graphicData uri="http://schemas.openxmlformats.org/drawingml/2006/table">
            <a:tbl>
              <a:tblPr firstRow="1" bandRow="1">
                <a:tableStyleId>{5C22544A-7EE6-4342-B048-85BDC9FD1C3A}</a:tableStyleId>
              </a:tblPr>
              <a:tblGrid>
                <a:gridCol w="1131497">
                  <a:extLst>
                    <a:ext uri="{9D8B030D-6E8A-4147-A177-3AD203B41FA5}">
                      <a16:colId xmlns:a16="http://schemas.microsoft.com/office/drawing/2014/main" val="747525499"/>
                    </a:ext>
                  </a:extLst>
                </a:gridCol>
                <a:gridCol w="4466567">
                  <a:extLst>
                    <a:ext uri="{9D8B030D-6E8A-4147-A177-3AD203B41FA5}">
                      <a16:colId xmlns:a16="http://schemas.microsoft.com/office/drawing/2014/main" val="2892156475"/>
                    </a:ext>
                  </a:extLst>
                </a:gridCol>
                <a:gridCol w="5764362">
                  <a:extLst>
                    <a:ext uri="{9D8B030D-6E8A-4147-A177-3AD203B41FA5}">
                      <a16:colId xmlns:a16="http://schemas.microsoft.com/office/drawing/2014/main" val="3449804923"/>
                    </a:ext>
                  </a:extLst>
                </a:gridCol>
              </a:tblGrid>
              <a:tr h="919355">
                <a:tc>
                  <a:txBody>
                    <a:bodyPr/>
                    <a:lstStyle/>
                    <a:p>
                      <a:endParaRPr lang="en-US" sz="4400" dirty="0"/>
                    </a:p>
                  </a:txBody>
                  <a:tcPr/>
                </a:tc>
                <a:tc>
                  <a:txBody>
                    <a:bodyPr/>
                    <a:lstStyle/>
                    <a:p>
                      <a:r>
                        <a:rPr lang="en-US" sz="4400" dirty="0">
                          <a:solidFill>
                            <a:srgbClr val="FFFF00"/>
                          </a:solidFill>
                        </a:rPr>
                        <a:t>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srgbClr val="FFFF00"/>
                          </a:solidFill>
                        </a:rPr>
                        <a:t>PIN Descriptions </a:t>
                      </a:r>
                      <a:r>
                        <a:rPr lang="en-US" sz="3600" dirty="0">
                          <a:solidFill>
                            <a:srgbClr val="FFFF00"/>
                          </a:solidFill>
                        </a:rPr>
                        <a:t>(AI)</a:t>
                      </a:r>
                      <a:endParaRPr lang="en-US" sz="4400" b="1" kern="1200" dirty="0">
                        <a:solidFill>
                          <a:schemeClr val="lt1"/>
                        </a:solidFill>
                        <a:latin typeface="+mn-lt"/>
                        <a:ea typeface="+mn-ea"/>
                        <a:cs typeface="+mn-cs"/>
                      </a:endParaRPr>
                    </a:p>
                  </a:txBody>
                  <a:tcPr/>
                </a:tc>
                <a:extLst>
                  <a:ext uri="{0D108BD9-81ED-4DB2-BD59-A6C34878D82A}">
                    <a16:rowId xmlns:a16="http://schemas.microsoft.com/office/drawing/2014/main" val="4166713368"/>
                  </a:ext>
                </a:extLst>
              </a:tr>
            </a:tbl>
          </a:graphicData>
        </a:graphic>
      </p:graphicFrame>
      <p:sp>
        <p:nvSpPr>
          <p:cNvPr id="4" name="Rectangle 3">
            <a:extLst>
              <a:ext uri="{FF2B5EF4-FFF2-40B4-BE49-F238E27FC236}">
                <a16:creationId xmlns:a16="http://schemas.microsoft.com/office/drawing/2014/main" id="{25690953-B68D-8A6A-6917-8CB7A248578F}"/>
              </a:ext>
            </a:extLst>
          </p:cNvPr>
          <p:cNvSpPr/>
          <p:nvPr/>
        </p:nvSpPr>
        <p:spPr>
          <a:xfrm>
            <a:off x="5252066" y="1433528"/>
            <a:ext cx="6572789" cy="435334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Analog Pins</a:t>
            </a:r>
          </a:p>
          <a:p>
            <a:r>
              <a:rPr lang="en-US" b="1" dirty="0">
                <a:solidFill>
                  <a:schemeClr val="tx1"/>
                </a:solidFill>
              </a:rPr>
              <a:t>A0</a:t>
            </a:r>
            <a:r>
              <a:rPr lang="en-US" dirty="0"/>
              <a:t> </a:t>
            </a:r>
            <a:r>
              <a:rPr lang="en-US" dirty="0">
                <a:solidFill>
                  <a:schemeClr val="tx1"/>
                </a:solidFill>
              </a:rPr>
              <a:t>– </a:t>
            </a:r>
            <a:r>
              <a:rPr lang="en-US" b="1" dirty="0">
                <a:solidFill>
                  <a:schemeClr val="tx1"/>
                </a:solidFill>
              </a:rPr>
              <a:t>A7</a:t>
            </a:r>
            <a:r>
              <a:rPr lang="en-US" dirty="0">
                <a:solidFill>
                  <a:schemeClr val="tx1"/>
                </a:solidFill>
              </a:rPr>
              <a:t>  Analog input pins</a:t>
            </a:r>
          </a:p>
          <a:p>
            <a:pPr marL="285750" indent="-285750">
              <a:buFont typeface="Arial" panose="020B0604020202020204" pitchFamily="34" charset="0"/>
              <a:buChar char="•"/>
            </a:pPr>
            <a:r>
              <a:rPr lang="en-US" dirty="0">
                <a:solidFill>
                  <a:schemeClr val="tx1"/>
                </a:solidFill>
              </a:rPr>
              <a:t>Normally a voltage of +5 is read as ‘1023’ and 0V  is read as ‘0’</a:t>
            </a:r>
          </a:p>
          <a:p>
            <a:pPr marL="285750" indent="-285750">
              <a:buFont typeface="Arial" panose="020B0604020202020204" pitchFamily="34" charset="0"/>
              <a:buChar char="•"/>
            </a:pPr>
            <a:r>
              <a:rPr lang="en-US" dirty="0">
                <a:solidFill>
                  <a:schemeClr val="tx1"/>
                </a:solidFill>
              </a:rPr>
              <a:t>With a </a:t>
            </a:r>
            <a:r>
              <a:rPr lang="en-US" dirty="0" err="1">
                <a:solidFill>
                  <a:schemeClr val="tx1"/>
                </a:solidFill>
              </a:rPr>
              <a:t>Vref</a:t>
            </a:r>
            <a:r>
              <a:rPr lang="en-US" dirty="0">
                <a:solidFill>
                  <a:schemeClr val="tx1"/>
                </a:solidFill>
              </a:rPr>
              <a:t> on the </a:t>
            </a:r>
            <a:r>
              <a:rPr lang="en-US" dirty="0">
                <a:solidFill>
                  <a:schemeClr val="accent6">
                    <a:lumMod val="75000"/>
                  </a:schemeClr>
                </a:solidFill>
              </a:rPr>
              <a:t>AREF</a:t>
            </a:r>
            <a:r>
              <a:rPr lang="en-US" dirty="0">
                <a:solidFill>
                  <a:schemeClr val="tx1"/>
                </a:solidFill>
              </a:rPr>
              <a:t> pin the ‘1023’ voltage can be changed.</a:t>
            </a:r>
          </a:p>
          <a:p>
            <a:pPr marL="285750" indent="-285750">
              <a:buFont typeface="Arial" panose="020B0604020202020204" pitchFamily="34" charset="0"/>
              <a:buChar char="•"/>
            </a:pPr>
            <a:r>
              <a:rPr lang="en-US" dirty="0">
                <a:solidFill>
                  <a:schemeClr val="tx1"/>
                </a:solidFill>
              </a:rPr>
              <a:t>Any voltage between these is converted to a number in between</a:t>
            </a:r>
          </a:p>
          <a:p>
            <a:pPr marL="285750" indent="-285750">
              <a:buFont typeface="Arial" panose="020B0604020202020204" pitchFamily="34" charset="0"/>
              <a:buChar char="•"/>
            </a:pPr>
            <a:r>
              <a:rPr lang="en-US" dirty="0">
                <a:solidFill>
                  <a:schemeClr val="tx1"/>
                </a:solidFill>
              </a:rPr>
              <a:t>Most of these pins can also be used as DIGITAL inputs or outputs. </a:t>
            </a:r>
          </a:p>
          <a:p>
            <a:pPr marL="285750" indent="-285750">
              <a:buFont typeface="Arial" panose="020B0604020202020204" pitchFamily="34" charset="0"/>
              <a:buChar char="•"/>
            </a:pPr>
            <a:endParaRPr lang="en-US" dirty="0">
              <a:solidFill>
                <a:schemeClr val="tx1"/>
              </a:solidFill>
            </a:endParaRPr>
          </a:p>
          <a:p>
            <a:r>
              <a:rPr lang="en-US" b="1" dirty="0">
                <a:solidFill>
                  <a:schemeClr val="tx1"/>
                </a:solidFill>
              </a:rPr>
              <a:t>A6 / A7 (not available on an UNO) </a:t>
            </a:r>
            <a:r>
              <a:rPr lang="en-US" dirty="0">
                <a:solidFill>
                  <a:schemeClr val="tx1"/>
                </a:solidFill>
              </a:rPr>
              <a:t>are different in that the circuitry on the chip lacks the pullup resistor. Be aware of this when using Analog pins in digital mode or with some components that may depend on the pullup to work.  (LDR’s for example) </a:t>
            </a:r>
          </a:p>
          <a:p>
            <a:endParaRPr lang="en-US" dirty="0">
              <a:solidFill>
                <a:schemeClr val="tx1"/>
              </a:solidFill>
            </a:endParaRPr>
          </a:p>
          <a:p>
            <a:r>
              <a:rPr lang="en-US" b="1" dirty="0">
                <a:solidFill>
                  <a:schemeClr val="tx1"/>
                </a:solidFill>
              </a:rPr>
              <a:t>A4 / A5 </a:t>
            </a:r>
            <a:r>
              <a:rPr lang="en-US" dirty="0">
                <a:solidFill>
                  <a:schemeClr val="tx1"/>
                </a:solidFill>
              </a:rPr>
              <a:t>are also different in that these pins have hardware support for I2C communications. If your project does not use I2C you can ignore this aspect and use them like any other analog pin. </a:t>
            </a:r>
          </a:p>
        </p:txBody>
      </p:sp>
      <p:sp>
        <p:nvSpPr>
          <p:cNvPr id="15" name="Subtitle 2">
            <a:extLst>
              <a:ext uri="{FF2B5EF4-FFF2-40B4-BE49-F238E27FC236}">
                <a16:creationId xmlns:a16="http://schemas.microsoft.com/office/drawing/2014/main" id="{60820B50-3B78-DC79-2DDB-4404E8B6F657}"/>
              </a:ext>
            </a:extLst>
          </p:cNvPr>
          <p:cNvSpPr txBox="1">
            <a:spLocks/>
          </p:cNvSpPr>
          <p:nvPr/>
        </p:nvSpPr>
        <p:spPr>
          <a:xfrm>
            <a:off x="560718" y="6177560"/>
            <a:ext cx="1357223" cy="558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b="1" dirty="0">
              <a:solidFill>
                <a:schemeClr val="accent1">
                  <a:lumMod val="60000"/>
                  <a:lumOff val="40000"/>
                </a:schemeClr>
              </a:solidFill>
              <a:latin typeface="MERG_Logo" pitchFamily="2" charset="0"/>
            </a:endParaRPr>
          </a:p>
        </p:txBody>
      </p:sp>
      <p:pic>
        <p:nvPicPr>
          <p:cNvPr id="16" name="Picture 15">
            <a:extLst>
              <a:ext uri="{FF2B5EF4-FFF2-40B4-BE49-F238E27FC236}">
                <a16:creationId xmlns:a16="http://schemas.microsoft.com/office/drawing/2014/main" id="{91F563E6-42FE-F827-E61C-E88CA29A41D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49400" y="6239363"/>
            <a:ext cx="1116784" cy="496968"/>
          </a:xfrm>
          <a:prstGeom prst="rect">
            <a:avLst/>
          </a:prstGeom>
        </p:spPr>
      </p:pic>
      <p:pic>
        <p:nvPicPr>
          <p:cNvPr id="14" name="Picture 13">
            <a:extLst>
              <a:ext uri="{FF2B5EF4-FFF2-40B4-BE49-F238E27FC236}">
                <a16:creationId xmlns:a16="http://schemas.microsoft.com/office/drawing/2014/main" id="{75D482CB-4D52-1D84-D07D-2BA7681D9D0F}"/>
              </a:ext>
            </a:extLst>
          </p:cNvPr>
          <p:cNvPicPr>
            <a:picLocks noChangeAspect="1"/>
          </p:cNvPicPr>
          <p:nvPr/>
        </p:nvPicPr>
        <p:blipFill>
          <a:blip r:embed="rId5" cstate="email">
            <a:extLst>
              <a:ext uri="{28A0092B-C50C-407E-A947-70E740481C1C}">
                <a14:useLocalDpi xmlns:a14="http://schemas.microsoft.com/office/drawing/2010/main"/>
              </a:ext>
              <a:ext uri="{837473B0-CC2E-450A-ABE3-18F120FF3D39}">
                <a1611:picAttrSrcUrl xmlns:a1611="http://schemas.microsoft.com/office/drawing/2016/11/main" r:id="rId6"/>
              </a:ext>
            </a:extLst>
          </a:blip>
          <a:stretch>
            <a:fillRect/>
          </a:stretch>
        </p:blipFill>
        <p:spPr>
          <a:xfrm>
            <a:off x="10174870" y="4252238"/>
            <a:ext cx="574530" cy="574530"/>
          </a:xfrm>
          <a:prstGeom prst="rect">
            <a:avLst/>
          </a:prstGeom>
        </p:spPr>
      </p:pic>
      <p:sp>
        <p:nvSpPr>
          <p:cNvPr id="18" name="Oval 17">
            <a:extLst>
              <a:ext uri="{FF2B5EF4-FFF2-40B4-BE49-F238E27FC236}">
                <a16:creationId xmlns:a16="http://schemas.microsoft.com/office/drawing/2014/main" id="{DCB0DD3E-60B1-4FC4-830A-2F258D9622FE}"/>
              </a:ext>
            </a:extLst>
          </p:cNvPr>
          <p:cNvSpPr/>
          <p:nvPr/>
        </p:nvSpPr>
        <p:spPr>
          <a:xfrm>
            <a:off x="4119688" y="2762821"/>
            <a:ext cx="1074459" cy="169476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F7537DFE-1C66-D5C3-7ABD-EF07182C0640}"/>
              </a:ext>
            </a:extLst>
          </p:cNvPr>
          <p:cNvCxnSpPr>
            <a:cxnSpLocks/>
          </p:cNvCxnSpPr>
          <p:nvPr/>
        </p:nvCxnSpPr>
        <p:spPr>
          <a:xfrm flipH="1">
            <a:off x="4823450" y="1956692"/>
            <a:ext cx="428616" cy="8579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65DFBB62-3B43-8F61-7958-4F4D370EBBBE}"/>
              </a:ext>
            </a:extLst>
          </p:cNvPr>
          <p:cNvSpPr/>
          <p:nvPr/>
        </p:nvSpPr>
        <p:spPr>
          <a:xfrm>
            <a:off x="4353869" y="2825848"/>
            <a:ext cx="614393" cy="5695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D47CBB8C-F449-4A71-3FF1-E262029D4162}"/>
              </a:ext>
            </a:extLst>
          </p:cNvPr>
          <p:cNvCxnSpPr>
            <a:cxnSpLocks/>
            <a:stCxn id="4" idx="1"/>
            <a:endCxn id="21" idx="6"/>
          </p:cNvCxnSpPr>
          <p:nvPr/>
        </p:nvCxnSpPr>
        <p:spPr>
          <a:xfrm flipH="1" flipV="1">
            <a:off x="4968262" y="3110607"/>
            <a:ext cx="283804" cy="4995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3152B71D-7876-29B3-2B76-EDAD71DD9264}"/>
              </a:ext>
            </a:extLst>
          </p:cNvPr>
          <p:cNvSpPr/>
          <p:nvPr/>
        </p:nvSpPr>
        <p:spPr>
          <a:xfrm>
            <a:off x="3622431" y="3215168"/>
            <a:ext cx="1401730" cy="45820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ECF0B18C-FAD6-3FEA-3BCA-169EF477318B}"/>
              </a:ext>
            </a:extLst>
          </p:cNvPr>
          <p:cNvCxnSpPr>
            <a:cxnSpLocks/>
          </p:cNvCxnSpPr>
          <p:nvPr/>
        </p:nvCxnSpPr>
        <p:spPr>
          <a:xfrm flipH="1" flipV="1">
            <a:off x="4883661" y="3631152"/>
            <a:ext cx="326266" cy="12421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44DB9151-ACEC-EA18-6858-9BC6830745F4}"/>
              </a:ext>
            </a:extLst>
          </p:cNvPr>
          <p:cNvSpPr/>
          <p:nvPr/>
        </p:nvSpPr>
        <p:spPr>
          <a:xfrm>
            <a:off x="-1002392" y="1959292"/>
            <a:ext cx="1956581" cy="33402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673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par>
                                <p:cTn id="11" presetID="22" presetClass="entr" presetSubtype="4"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500"/>
                                        <p:tgtEl>
                                          <p:spTgt spid="4">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par>
                                <p:cTn id="33" presetID="1" presetClass="exit" presetSubtype="0" fill="hold" grpId="1"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9"/>
                                        </p:tgtEl>
                                        <p:attrNameLst>
                                          <p:attrName>style.visibility</p:attrName>
                                        </p:attrNameLst>
                                      </p:cBhvr>
                                      <p:to>
                                        <p:strVal val="hidden"/>
                                      </p:to>
                                    </p:set>
                                  </p:childTnLst>
                                </p:cTn>
                              </p:par>
                              <p:par>
                                <p:cTn id="37" presetID="22" presetClass="entr" presetSubtype="4"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down)">
                                      <p:cBhvr>
                                        <p:cTn id="39" dur="500"/>
                                        <p:tgtEl>
                                          <p:spTgt spid="21"/>
                                        </p:tgtEl>
                                      </p:cBhvr>
                                    </p:animEffect>
                                  </p:childTnLst>
                                </p:cTn>
                              </p:par>
                              <p:par>
                                <p:cTn id="40" presetID="10" presetClass="entr" presetSubtype="0"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par>
                                <p:cTn id="43" presetID="10"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
                                            <p:txEl>
                                              <p:pRg st="9" end="9"/>
                                            </p:txEl>
                                          </p:spTgt>
                                        </p:tgtEl>
                                        <p:attrNameLst>
                                          <p:attrName>style.visibility</p:attrName>
                                        </p:attrNameLst>
                                      </p:cBhvr>
                                      <p:to>
                                        <p:strVal val="visible"/>
                                      </p:to>
                                    </p:set>
                                    <p:animEffect transition="in" filter="fade">
                                      <p:cBhvr>
                                        <p:cTn id="50" dur="500"/>
                                        <p:tgtEl>
                                          <p:spTgt spid="4">
                                            <p:txEl>
                                              <p:pRg st="9" end="9"/>
                                            </p:txEl>
                                          </p:spTgt>
                                        </p:tgtEl>
                                      </p:cBhvr>
                                    </p:animEffect>
                                  </p:childTnLst>
                                </p:cTn>
                              </p:par>
                              <p:par>
                                <p:cTn id="51" presetID="1" presetClass="exit" presetSubtype="0" fill="hold" grpId="1" nodeType="withEffect">
                                  <p:stCondLst>
                                    <p:cond delay="0"/>
                                  </p:stCondLst>
                                  <p:childTnLst>
                                    <p:set>
                                      <p:cBhvr>
                                        <p:cTn id="52" dur="1" fill="hold">
                                          <p:stCondLst>
                                            <p:cond delay="0"/>
                                          </p:stCondLst>
                                        </p:cTn>
                                        <p:tgtEl>
                                          <p:spTgt spid="21"/>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22"/>
                                        </p:tgtEl>
                                        <p:attrNameLst>
                                          <p:attrName>style.visibility</p:attrName>
                                        </p:attrNameLst>
                                      </p:cBhvr>
                                      <p:to>
                                        <p:strVal val="hidden"/>
                                      </p:to>
                                    </p:set>
                                  </p:childTnLst>
                                </p:cTn>
                              </p:par>
                              <p:par>
                                <p:cTn id="55" presetID="10"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1" grpId="0" animBg="1"/>
      <p:bldP spid="21" grpId="1" animBg="1"/>
      <p:bldP spid="2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8.png"/></Relationships>
</file>

<file path=ppt/webextensions/webextension1.xml><?xml version="1.0" encoding="utf-8"?>
<we:webextension xmlns:we="http://schemas.microsoft.com/office/webextensions/webextension/2010/11" id="{EF059983-6395-47CF-B40D-56BA112495F9}">
  <we:reference id="wa104382064" version="1.0.0.2" store="en-US" storeType="OMEX"/>
  <we:alternateReferences>
    <we:reference id="WA104382064" version="1.0.0.2" store="WA104382064" storeType="OMEX"/>
  </we:alternateReferences>
  <we:properties>
    <we:property name="HH" value="0"/>
    <we:property name="HH-reminder" value="&quot;--&quot;"/>
    <we:property name="MM" value="3"/>
    <we:property name="MM-reminder" value="&quot;--&quot;"/>
    <we:property name="SS" value="0"/>
    <we:property name="SS-reminder" value="&quot;--&quot;"/>
    <we:property name="canvash" value="375"/>
    <we:property name="canvasw" value="375"/>
    <we:property name="clocktype" value="&quot;digital&quot;"/>
    <we:property name="interval" value="5"/>
    <we:property name="radius" value="168.75"/>
    <we:property name="tickType" value="&quot;tick&quot;"/>
    <we:property name="timeupType" value="&quot;alarm&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2011</TotalTime>
  <Words>5512</Words>
  <Application>Microsoft Office PowerPoint</Application>
  <PresentationFormat>Widescreen</PresentationFormat>
  <Paragraphs>685</Paragraphs>
  <Slides>43</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Algerian</vt:lpstr>
      <vt:lpstr>Arial</vt:lpstr>
      <vt:lpstr>BritishRailDarkNormal</vt:lpstr>
      <vt:lpstr>Calibri</vt:lpstr>
      <vt:lpstr>Calibri Light</vt:lpstr>
      <vt:lpstr>Courier New</vt:lpstr>
      <vt:lpstr>MERG_Logo</vt:lpstr>
      <vt:lpstr>Open Sans</vt:lpstr>
      <vt:lpstr>Office Theme</vt:lpstr>
      <vt:lpstr>ARDUINO I/O  HARDWARE Compendium</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Input Devices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Simple Output Devices</vt:lpstr>
      <vt:lpstr>PowerPoint Presentation</vt:lpstr>
      <vt:lpstr>PowerPoint Presentation</vt:lpstr>
      <vt:lpstr>PowerPoint Presentation</vt:lpstr>
      <vt:lpstr>More Sophisticated  I/O Devices</vt:lpstr>
      <vt:lpstr>PowerPoint Presentation</vt:lpstr>
      <vt:lpstr>PowerPoint Presentation</vt:lpstr>
      <vt:lpstr>PowerPoint Presentation</vt:lpstr>
      <vt:lpstr>PowerPoint Presentation</vt:lpstr>
      <vt:lpstr>  (Backup)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Explainer</dc:title>
  <dc:creator>Alan Lomax</dc:creator>
  <cp:lastModifiedBy>Alan Lomax</cp:lastModifiedBy>
  <cp:revision>105</cp:revision>
  <cp:lastPrinted>2022-04-07T18:43:14Z</cp:lastPrinted>
  <dcterms:created xsi:type="dcterms:W3CDTF">2022-03-20T21:29:15Z</dcterms:created>
  <dcterms:modified xsi:type="dcterms:W3CDTF">2022-05-14T13:14:46Z</dcterms:modified>
</cp:coreProperties>
</file>