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3"/>
  </p:notesMasterIdLst>
  <p:sldIdLst>
    <p:sldId id="310" r:id="rId3"/>
    <p:sldId id="257" r:id="rId4"/>
    <p:sldId id="330" r:id="rId5"/>
    <p:sldId id="311" r:id="rId6"/>
    <p:sldId id="301" r:id="rId7"/>
    <p:sldId id="324" r:id="rId8"/>
    <p:sldId id="308" r:id="rId9"/>
    <p:sldId id="333" r:id="rId10"/>
    <p:sldId id="287" r:id="rId11"/>
    <p:sldId id="337" r:id="rId12"/>
    <p:sldId id="331"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3" r:id="rId35"/>
    <p:sldId id="317" r:id="rId36"/>
    <p:sldId id="262" r:id="rId37"/>
    <p:sldId id="305" r:id="rId38"/>
    <p:sldId id="336" r:id="rId39"/>
    <p:sldId id="323" r:id="rId40"/>
    <p:sldId id="338" r:id="rId41"/>
    <p:sldId id="304"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75789" autoAdjust="0"/>
  </p:normalViewPr>
  <p:slideViewPr>
    <p:cSldViewPr>
      <p:cViewPr varScale="1">
        <p:scale>
          <a:sx n="110" d="100"/>
          <a:sy n="110" d="100"/>
        </p:scale>
        <p:origin x="1542"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was shown before but explains what the files do.</a:t>
            </a:r>
          </a:p>
          <a:p>
            <a:endParaRPr lang="en-US" dirty="0"/>
          </a:p>
          <a:p>
            <a:r>
              <a:rPr lang="en-US" dirty="0"/>
              <a:t>Header file defines types such as user defined classes ; </a:t>
            </a:r>
          </a:p>
          <a:p>
            <a:r>
              <a:rPr lang="en-US" dirty="0"/>
              <a:t>Also defines function signatures,     i.e. what parameters the function uses (with types) and what type it returns. </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some extent it is a matter of programming style – </a:t>
            </a:r>
          </a:p>
          <a:p>
            <a:r>
              <a:rPr lang="en-US" dirty="0"/>
              <a:t>There are pros and cons to the various ways and I am definitely not an expert on it.</a:t>
            </a:r>
          </a:p>
          <a:p>
            <a:endParaRPr lang="en-US" dirty="0"/>
          </a:p>
          <a:p>
            <a:r>
              <a:rPr lang="en-US" dirty="0"/>
              <a:t>The grey box shows one line from the header file – the line is called a prototype for the indicated function. </a:t>
            </a:r>
          </a:p>
          <a:p>
            <a:r>
              <a:rPr lang="en-US" dirty="0"/>
              <a:t>Notice – NO curly braces, ends in a semi colon.</a:t>
            </a:r>
          </a:p>
          <a:p>
            <a:r>
              <a:rPr lang="en-US" dirty="0"/>
              <a:t>The name of the passed variable (‘on’ in this case) is actually ignored in the prototype</a:t>
            </a:r>
          </a:p>
          <a:p>
            <a:r>
              <a:rPr lang="en-US" dirty="0"/>
              <a:t>It is the # of variables the order, and their types that are important. (the signature)</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and reinforcing the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For the functions the lines in the header file are called the prototypes.  Each prototype has a distinct signature.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“The Signature”   which must match perfectly between header file and the cpp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grey box is showing the code that implements the </a:t>
            </a:r>
            <a:r>
              <a:rPr lang="en-US" dirty="0" err="1"/>
              <a:t>onTime</a:t>
            </a:r>
            <a:r>
              <a:rPr lang="en-US" dirty="0"/>
              <a:t> function.</a:t>
            </a:r>
          </a:p>
          <a:p>
            <a:r>
              <a:rPr lang="en-US" dirty="0"/>
              <a:t>Passed and returned variable types are strictly according to the prototype. </a:t>
            </a:r>
          </a:p>
          <a:p>
            <a:r>
              <a:rPr lang="en-US" dirty="0"/>
              <a:t>Note:  curly brackets (prototype did not have any)</a:t>
            </a:r>
          </a:p>
          <a:p>
            <a:r>
              <a:rPr lang="en-US" dirty="0"/>
              <a:t>The actual name of the passed variable is of course NOT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r>
              <a:rPr lang="en-US" dirty="0"/>
              <a:t>The update function will examine those internal variables to see if it is time to do something.</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 - It would be a good idea to put the two Led2 files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copied and pasted it still works)   </a:t>
            </a:r>
          </a:p>
          <a:p>
            <a:endParaRPr lang="en-US" dirty="0"/>
          </a:p>
          <a:p>
            <a:r>
              <a:rPr lang="en-US" dirty="0"/>
              <a:t>With the traditional guard approach a copy /paste will fail if you do not rename the ‘variable’ you are defining. </a:t>
            </a:r>
          </a:p>
          <a:p>
            <a:r>
              <a:rPr lang="en-US" dirty="0"/>
              <a:t>And the error messages that result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 . Talk it through.</a:t>
            </a:r>
          </a:p>
          <a:p>
            <a:endParaRPr lang="en-US" dirty="0"/>
          </a:p>
          <a:p>
            <a:r>
              <a:rPr lang="en-US" dirty="0"/>
              <a:t>This is showing the ‘constructors’ (plural)</a:t>
            </a:r>
          </a:p>
          <a:p>
            <a:r>
              <a:rPr lang="en-US" dirty="0"/>
              <a:t>Two different signatures – saving a few lines in our sketch.</a:t>
            </a:r>
          </a:p>
          <a:p>
            <a:endParaRPr lang="en-US" dirty="0"/>
          </a:p>
          <a:p>
            <a:r>
              <a:rPr lang="en-US" dirty="0"/>
              <a:t>Separate </a:t>
            </a:r>
            <a:r>
              <a:rPr lang="en-US" dirty="0" err="1"/>
              <a:t>init</a:t>
            </a:r>
            <a:r>
              <a:rPr lang="en-US" dirty="0"/>
              <a:t>() code allows calling it twice (or more) without needing to repeat the code. </a:t>
            </a:r>
          </a:p>
          <a:p>
            <a:endParaRPr lang="en-US" dirty="0"/>
          </a:p>
          <a:p>
            <a:r>
              <a:rPr lang="en-US" dirty="0"/>
              <a:t>I think in general it is a good practice is to minimize repetition of code – use standalone functions and call them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cpp files are visible in the IDE as tabs</a:t>
            </a:r>
          </a:p>
          <a:p>
            <a:r>
              <a:rPr lang="en-US" dirty="0"/>
              <a:t>Look into class code – discuss how it is working as our sketch code flows through the lines.</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for this is written and works but I did not want to introduce this change until after the presentations were complete.</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38</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great depth.</a:t>
            </a:r>
          </a:p>
          <a:p>
            <a:r>
              <a:rPr lang="en-US" dirty="0"/>
              <a:t>- In todays second part we will go through a complete example … with some live demonstration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 last time.</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r>
              <a:rPr lang="en-US" sz="1200" b="0" dirty="0">
                <a:solidFill>
                  <a:schemeClr val="bg1"/>
                </a:solidFill>
              </a:rPr>
              <a:t>It is what is called a compiler directive – it is not something that ends up in your code after it is compiled – but it does tell the compiler to do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then continues compiling starting with the first line of the header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NOT unique to classes and this behavior is used frequently on software projects where code is shared. </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assumed this mental model .. And conveyed it as such .. But left it dangling a bit at the end.</a:t>
            </a:r>
          </a:p>
          <a:p>
            <a:r>
              <a:rPr lang="en-US" dirty="0"/>
              <a:t>I need to bring in some terminology  which we will go into in more depth later.</a:t>
            </a:r>
          </a:p>
          <a:p>
            <a:pPr marL="171450" indent="-171450">
              <a:buFontTx/>
              <a:buChar char="-"/>
            </a:pPr>
            <a:r>
              <a:rPr lang="en-US" dirty="0"/>
              <a:t>“The Sketch”  is most definitely outside of the shoebox. No hidden complexity is visible here.</a:t>
            </a:r>
          </a:p>
          <a:p>
            <a:pPr marL="171450" indent="-171450">
              <a:buFontTx/>
              <a:buChar char="-"/>
            </a:pPr>
            <a:r>
              <a:rPr lang="en-US" dirty="0"/>
              <a:t>The Header File – defines private and public variables and has ‘prototypes’ for functions – more on prototypes later</a:t>
            </a:r>
          </a:p>
          <a:p>
            <a:pPr marL="171450" indent="-171450">
              <a:buFontTx/>
              <a:buChar char="-"/>
            </a:pPr>
            <a:r>
              <a:rPr lang="en-US" dirty="0"/>
              <a:t>The CPP file – is called an implementation file – it has the code that implements the functions we need </a:t>
            </a:r>
          </a:p>
          <a:p>
            <a:pPr marL="171450" indent="-171450">
              <a:buFontTx/>
              <a:buChar char="-"/>
            </a:pPr>
            <a:r>
              <a:rPr lang="en-US" dirty="0"/>
              <a:t>This file organization is commonly used for ANY shared code – (with or without classes).</a:t>
            </a:r>
          </a:p>
          <a:p>
            <a:pPr marL="171450" indent="-171450">
              <a:buFontTx/>
              <a:buChar char="-"/>
            </a:pPr>
            <a:r>
              <a:rPr lang="en-US" dirty="0"/>
              <a:t>Header file and implementation file are normally a matched set. (matched by naming and the contents)</a:t>
            </a:r>
          </a:p>
          <a:p>
            <a:endParaRPr lang="en-US" dirty="0"/>
          </a:p>
          <a:p>
            <a:r>
              <a:rPr lang="en-US" dirty="0"/>
              <a:t>I assumed this mental model because I was developing with my library in mind where the header and implementation file were going to 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 you could put all three of these code bits into one larger file … next page.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all in one approach the same elements we just talked about are all there .. (We just don’t need the #include lines)</a:t>
            </a:r>
          </a:p>
          <a:p>
            <a:r>
              <a:rPr lang="en-US" dirty="0"/>
              <a:t>This is an excellent approach as you are writing a new class for the first time. </a:t>
            </a:r>
          </a:p>
          <a:p>
            <a:r>
              <a:rPr lang="en-US" dirty="0"/>
              <a:t>No need to juggle multiple files – no concerns about other users.</a:t>
            </a:r>
          </a:p>
          <a:p>
            <a:r>
              <a:rPr lang="en-US" dirty="0"/>
              <a:t>Once the code is mature then carve it out and make up the separate files – this is trivial to do.</a:t>
            </a:r>
          </a:p>
          <a:p>
            <a:endParaRPr lang="en-US" dirty="0"/>
          </a:p>
          <a:p>
            <a:r>
              <a:rPr lang="en-US" dirty="0"/>
              <a:t>This is an early test of my setup – second web camera and also sharing the Arduino 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want to go too deep explaining code here – we will cover it more later on.</a:t>
            </a:r>
          </a:p>
          <a:p>
            <a:endParaRPr lang="en-US" dirty="0"/>
          </a:p>
          <a:p>
            <a:r>
              <a:rPr lang="en-US" dirty="0"/>
              <a:t>Point out key terms:</a:t>
            </a:r>
          </a:p>
          <a:p>
            <a:pPr marL="171450" indent="-171450">
              <a:buFontTx/>
              <a:buChar char="-"/>
            </a:pPr>
            <a:r>
              <a:rPr lang="en-US" dirty="0"/>
              <a:t>Point out private and public sections, a private function </a:t>
            </a:r>
            <a:r>
              <a:rPr lang="en-US" dirty="0" err="1"/>
              <a:t>init</a:t>
            </a:r>
            <a:r>
              <a:rPr lang="en-US" dirty="0"/>
              <a:t>()   </a:t>
            </a:r>
          </a:p>
          <a:p>
            <a:pPr marL="171450" indent="-171450">
              <a:buFontTx/>
              <a:buChar char="-"/>
            </a:pPr>
            <a:r>
              <a:rPr lang="en-US" dirty="0"/>
              <a:t>Explain the ‘scope operator’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3382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code in one file is convenient for first time development.</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672558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Alan-Lomax"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 Id="rId9"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image" Target="../media/image7.png"/><Relationship Id="rId5" Type="http://schemas.openxmlformats.org/officeDocument/2006/relationships/hyperlink" Target="https://learn.adafruit.com/multi-tasking-the-arduino-part-1/overview"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6.xml"/><Relationship Id="rId4" Type="http://schemas.openxmlformats.org/officeDocument/2006/relationships/slide" Target="slide8.xml"/><Relationship Id="rId9" Type="http://schemas.openxmlformats.org/officeDocument/2006/relationships/slide" Target="slide34.xml"/></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2246" y="302160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1802402"/>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575856" y="4398670"/>
            <a:ext cx="4589416" cy="369332"/>
          </a:xfrm>
          <a:prstGeom prst="rect">
            <a:avLst/>
          </a:prstGeom>
          <a:noFill/>
        </p:spPr>
        <p:txBody>
          <a:bodyPr wrap="square">
            <a:spAutoFit/>
          </a:bodyPr>
          <a:lstStyle/>
          <a:p>
            <a:r>
              <a:rPr lang="en-US" dirty="0"/>
              <a:t>A </a:t>
            </a:r>
            <a:r>
              <a:rPr lang="en-US" b="1" dirty="0"/>
              <a:t>Quick Demo </a:t>
            </a:r>
            <a:r>
              <a:rPr lang="en-US" dirty="0"/>
              <a:t>of all in one code. </a:t>
            </a:r>
          </a:p>
        </p:txBody>
      </p:sp>
      <p:grpSp>
        <p:nvGrpSpPr>
          <p:cNvPr id="8" name="Group 7">
            <a:extLst>
              <a:ext uri="{FF2B5EF4-FFF2-40B4-BE49-F238E27FC236}">
                <a16:creationId xmlns:a16="http://schemas.microsoft.com/office/drawing/2014/main" id="{2E60717E-804F-4C62-8F7B-C878DEA85AF6}"/>
              </a:ext>
            </a:extLst>
          </p:cNvPr>
          <p:cNvGrpSpPr/>
          <p:nvPr/>
        </p:nvGrpSpPr>
        <p:grpSpPr>
          <a:xfrm>
            <a:off x="5329646" y="740500"/>
            <a:ext cx="1678577" cy="3662499"/>
            <a:chOff x="6021977" y="1662249"/>
            <a:chExt cx="1678577" cy="2590800"/>
          </a:xfrm>
        </p:grpSpPr>
        <p:sp>
          <p:nvSpPr>
            <p:cNvPr id="9" name="Right Brace 8">
              <a:extLst>
                <a:ext uri="{FF2B5EF4-FFF2-40B4-BE49-F238E27FC236}">
                  <a16:creationId xmlns:a16="http://schemas.microsoft.com/office/drawing/2014/main" id="{FC093F8C-834B-4FB6-8EB2-9FABA758C973}"/>
                </a:ext>
              </a:extLst>
            </p:cNvPr>
            <p:cNvSpPr/>
            <p:nvPr/>
          </p:nvSpPr>
          <p:spPr>
            <a:xfrm>
              <a:off x="6021977" y="1662249"/>
              <a:ext cx="685800" cy="2590800"/>
            </a:xfrm>
            <a:prstGeom prst="rightBrace">
              <a:avLst/>
            </a:prstGeom>
            <a:ln w="381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sp>
          <p:nvSpPr>
            <p:cNvPr id="12" name="TextBox 11">
              <a:extLst>
                <a:ext uri="{FF2B5EF4-FFF2-40B4-BE49-F238E27FC236}">
                  <a16:creationId xmlns:a16="http://schemas.microsoft.com/office/drawing/2014/main" id="{B452531B-208A-424B-B3D1-9BE79A205DA4}"/>
                </a:ext>
              </a:extLst>
            </p:cNvPr>
            <p:cNvSpPr txBox="1"/>
            <p:nvPr/>
          </p:nvSpPr>
          <p:spPr>
            <a:xfrm>
              <a:off x="6559731" y="2988258"/>
              <a:ext cx="1140823" cy="457205"/>
            </a:xfrm>
            <a:prstGeom prst="rect">
              <a:avLst/>
            </a:prstGeom>
            <a:noFill/>
            <a:ln>
              <a:solidFill>
                <a:srgbClr val="3333FF"/>
              </a:solidFill>
            </a:ln>
          </p:spPr>
          <p:txBody>
            <a:bodyPr wrap="square" rtlCol="0">
              <a:spAutoFit/>
            </a:bodyPr>
            <a:lstStyle/>
            <a:p>
              <a:r>
                <a:rPr lang="en-US" dirty="0">
                  <a:solidFill>
                    <a:srgbClr val="3333FF"/>
                  </a:solidFill>
                </a:rPr>
                <a:t>A single .INO file</a:t>
              </a:r>
            </a:p>
          </p:txBody>
        </p:sp>
      </p:gr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345797" y="1139762"/>
            <a:ext cx="7238999" cy="3576168"/>
          </a:xfrm>
        </p:spPr>
        <p:txBody>
          <a:bodyPr>
            <a:normAutofit fontScale="85000" lnSpcReduction="10000"/>
          </a:bodyPr>
          <a:lstStyle/>
          <a:p>
            <a:r>
              <a:rPr lang="en-US" dirty="0"/>
              <a:t>The class code does not </a:t>
            </a:r>
            <a:r>
              <a:rPr lang="en-US" b="1" i="1" dirty="0"/>
              <a:t>need</a:t>
            </a:r>
            <a:r>
              <a:rPr lang="en-US" dirty="0"/>
              <a:t> to be separate.</a:t>
            </a:r>
            <a:endParaRPr lang="en-US" b="1" i="1" dirty="0"/>
          </a:p>
          <a:p>
            <a:r>
              <a:rPr lang="en-US" dirty="0"/>
              <a:t>You </a:t>
            </a:r>
            <a:r>
              <a:rPr lang="en-US" b="1" dirty="0"/>
              <a:t>could</a:t>
            </a:r>
            <a:r>
              <a:rPr lang="en-US" dirty="0"/>
              <a:t> put class code right in your sketch and then there is only one file to maintain.</a:t>
            </a:r>
          </a:p>
          <a:p>
            <a:r>
              <a:rPr lang="en-US" dirty="0"/>
              <a:t>But lose a key advantage – libraries and code sharing</a:t>
            </a:r>
          </a:p>
          <a:p>
            <a:r>
              <a:rPr lang="en-US" dirty="0"/>
              <a:t>And a big drawback is that the hidden complexity is now back in plain view.</a:t>
            </a:r>
          </a:p>
          <a:p>
            <a:r>
              <a:rPr lang="en-US" dirty="0"/>
              <a:t>It is not typical to put your final class code in one file but it can be done and is perfectly fine for development.</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fade">
                                      <p:cBhvr>
                                        <p:cTn id="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Moving Forward</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and use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types and what functions are available.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275272" cy="3196589"/>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function is declared with its name and its </a:t>
            </a:r>
            <a:r>
              <a:rPr lang="en-US" sz="2000" b="1" dirty="0"/>
              <a:t>prototype</a:t>
            </a:r>
            <a:r>
              <a:rPr lang="en-US" sz="2000" dirty="0"/>
              <a:t>.</a:t>
            </a:r>
          </a:p>
          <a:p>
            <a:r>
              <a:rPr lang="en-US" sz="2000" b="1" dirty="0"/>
              <a:t>Prototype</a:t>
            </a:r>
            <a:r>
              <a:rPr lang="en-US" sz="2000" dirty="0"/>
              <a:t> = A strict definition of  passed variable types, their order, and also the returned variable type. This is very important so the compiler knows later on (in your sketch) what is a expected for that function call.  Programmers will refer to the ‘signature’ of the prototype – another way of saying it’s uniqueness.</a:t>
            </a:r>
          </a:p>
          <a:p>
            <a:r>
              <a:rPr lang="en-US" sz="2000" dirty="0"/>
              <a:t>We will see later my Led2 class has two constructors (with different signatures). Note: when you have several function declarations with the same name but where the parameter types are different it is called overloading the function. As long as each call has a distinct ‘signature’ this is ok.</a:t>
            </a:r>
            <a:endParaRPr lang="en-US" sz="2100" dirty="0"/>
          </a:p>
          <a:p>
            <a:r>
              <a:rPr lang="en-US" sz="2000" dirty="0"/>
              <a:t>The header could also implement functions (inside or outside of the class). Even though style guides may frown at it … it can still be done.</a:t>
            </a:r>
          </a:p>
          <a:p>
            <a:r>
              <a:rPr lang="en-US" sz="2000" b="1" dirty="0"/>
              <a:t>Here is 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a:t>
            </a:r>
            <a:r>
              <a:rPr lang="en-US" dirty="0">
                <a:solidFill>
                  <a:srgbClr val="3333FF"/>
                </a:solidFill>
              </a:rPr>
              <a:t>on</a:t>
            </a:r>
            <a:r>
              <a:rPr lang="en-US" dirty="0"/>
              <a:t>);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Prototype for simple constructor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*.cpp)</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prototype having the same signature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a:t>
            </a:r>
            <a:r>
              <a:rPr lang="en-US" dirty="0">
                <a:solidFill>
                  <a:srgbClr val="3333FF"/>
                </a:solidFill>
              </a:rPr>
              <a:t>on</a:t>
            </a:r>
            <a:r>
              <a:rPr lang="en-US" dirty="0"/>
              <a:t>)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a:t>
            </a:r>
            <a:r>
              <a:rPr lang="en-US" dirty="0">
                <a:solidFill>
                  <a:srgbClr val="3333FF"/>
                </a:solidFill>
              </a:rPr>
              <a:t>on</a:t>
            </a:r>
            <a:r>
              <a:rPr lang="en-US" dirty="0"/>
              <a:t>;</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out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395307" y="2451413"/>
            <a:ext cx="8748693" cy="581196"/>
          </a:xfrm>
        </p:spPr>
        <p:txBody>
          <a:bodyPr>
            <a:noAutofit/>
          </a:bodyPr>
          <a:lstStyle/>
          <a:p>
            <a:r>
              <a:rPr lang="en-US" sz="3200" dirty="0"/>
              <a:t>Detour =&gt; Organizing files (*.h  and *.cpp) </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6" y="603335"/>
            <a:ext cx="8340514" cy="4185761"/>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Prototype for simple constructor </a:t>
            </a:r>
          </a:p>
          <a:p>
            <a:r>
              <a:rPr lang="en-US" sz="700" dirty="0">
                <a:latin typeface="Courier New" panose="02070309020205020404" pitchFamily="49" charset="0"/>
                <a:cs typeface="Courier New" panose="02070309020205020404" pitchFamily="49" charset="0"/>
              </a:rPr>
              <a:t>    Led2(byte pin, unsigned long on, unsigned long off);  // this constructor includes the on and off time values</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       // simple constructor </a:t>
            </a:r>
          </a:p>
          <a:p>
            <a:r>
              <a:rPr lang="en-US" sz="700" dirty="0">
                <a:latin typeface="Courier New" panose="02070309020205020404" pitchFamily="49" charset="0"/>
                <a:cs typeface="Courier New" panose="02070309020205020404" pitchFamily="49" charset="0"/>
              </a:rPr>
              <a:t>  _pin = pin;                // Save the passed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Initializing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411631" y="1428750"/>
            <a:ext cx="72390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very different timing patterns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different patterns and a Servo sweep</a:t>
            </a:r>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a:p>
            <a:pPr marL="0" indent="0">
              <a:buNone/>
            </a:pPr>
            <a:r>
              <a:rPr lang="en-US" dirty="0"/>
              <a:t>Top Level (in case of more examples) : </a:t>
            </a:r>
          </a:p>
          <a:p>
            <a:pPr marL="0" indent="0">
              <a:buNone/>
            </a:pPr>
            <a:r>
              <a:rPr lang="en-US" dirty="0">
                <a:hlinkClick r:id="rId8"/>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Led3: Additional Member Functions</a:t>
            </a:r>
          </a:p>
        </p:txBody>
      </p:sp>
      <p:sp>
        <p:nvSpPr>
          <p:cNvPr id="5" name="Content Placeholder 4"/>
          <p:cNvSpPr>
            <a:spLocks noGrp="1"/>
          </p:cNvSpPr>
          <p:nvPr>
            <p:ph idx="1"/>
          </p:nvPr>
        </p:nvSpPr>
        <p:spPr>
          <a:xfrm>
            <a:off x="304800" y="1197405"/>
            <a:ext cx="7315200" cy="3279345"/>
          </a:xfrm>
        </p:spPr>
        <p:txBody>
          <a:bodyPr>
            <a:normAutofit fontScale="70000" lnSpcReduction="20000"/>
          </a:bodyPr>
          <a:lstStyle/>
          <a:p>
            <a:pPr marL="0" indent="0">
              <a:buNone/>
            </a:pPr>
            <a:r>
              <a:rPr lang="en-US" sz="3300" b="1" dirty="0">
                <a:solidFill>
                  <a:schemeClr val="tx2">
                    <a:lumMod val="60000"/>
                    <a:lumOff val="40000"/>
                  </a:schemeClr>
                </a:solidFill>
                <a:latin typeface="Courier New" panose="02070309020205020404" pitchFamily="49" charset="0"/>
                <a:cs typeface="Courier New" panose="02070309020205020404" pitchFamily="49" charset="0"/>
              </a:rPr>
              <a:t>Two new Timing features called Random Mode and Flicker Mode (in addition to Blink and Normal)</a:t>
            </a:r>
            <a:endParaRPr lang="en-US" sz="2800" b="1" dirty="0">
              <a:solidFill>
                <a:schemeClr val="tx2">
                  <a:lumMod val="60000"/>
                  <a:lumOff val="40000"/>
                </a:schemeClr>
              </a:solidFill>
              <a:latin typeface="Courier New" panose="02070309020205020404" pitchFamily="49" charset="0"/>
              <a:cs typeface="Courier New" panose="02070309020205020404" pitchFamily="49" charset="0"/>
            </a:endParaRPr>
          </a:p>
          <a:p>
            <a:pPr marL="0" indent="0">
              <a:buNone/>
            </a:pPr>
            <a:endParaRPr lang="en-US" sz="2900" dirty="0">
              <a:cs typeface="Courier New" panose="02070309020205020404" pitchFamily="49" charset="0"/>
            </a:endParaRPr>
          </a:p>
          <a:p>
            <a:pPr marL="0" indent="0">
              <a:buNone/>
            </a:pPr>
            <a:r>
              <a:rPr lang="en-US" sz="2900" dirty="0">
                <a:cs typeface="Courier New" panose="02070309020205020404" pitchFamily="49" charset="0"/>
              </a:rPr>
              <a:t>Define variable as before (with a pin)</a:t>
            </a:r>
          </a:p>
          <a:p>
            <a:pPr marL="0" indent="0">
              <a:buNone/>
            </a:pPr>
            <a:r>
              <a:rPr lang="en-US" sz="2900" dirty="0">
                <a:cs typeface="Courier New" panose="02070309020205020404" pitchFamily="49" charset="0"/>
              </a:rPr>
              <a:t>Then call </a:t>
            </a:r>
            <a:r>
              <a:rPr lang="en-US" sz="2900" dirty="0" err="1">
                <a:cs typeface="Courier New" panose="02070309020205020404" pitchFamily="49" charset="0"/>
              </a:rPr>
              <a:t>setMode</a:t>
            </a:r>
            <a:r>
              <a:rPr lang="en-US" sz="2900" dirty="0">
                <a:cs typeface="Courier New" panose="02070309020205020404" pitchFamily="49" charset="0"/>
              </a:rPr>
              <a:t>( </a:t>
            </a:r>
            <a:r>
              <a:rPr lang="en-US" sz="2900" dirty="0" err="1">
                <a:cs typeface="Courier New" panose="02070309020205020404" pitchFamily="49" charset="0"/>
              </a:rPr>
              <a:t>newMode</a:t>
            </a:r>
            <a:r>
              <a:rPr lang="en-US" sz="2900" dirty="0">
                <a:cs typeface="Courier New" panose="02070309020205020404" pitchFamily="49" charset="0"/>
              </a:rPr>
              <a:t> )    // Normal, Blink, Random, Flicker</a:t>
            </a:r>
          </a:p>
          <a:p>
            <a:pPr marL="0" indent="0">
              <a:buNone/>
            </a:pPr>
            <a:r>
              <a:rPr lang="en-US" sz="2900" dirty="0">
                <a:cs typeface="Courier New" panose="02070309020205020404" pitchFamily="49" charset="0"/>
              </a:rPr>
              <a:t>Each mode has ability to set timing options.</a:t>
            </a:r>
          </a:p>
          <a:p>
            <a:pPr marL="0" indent="0">
              <a:buNone/>
            </a:pPr>
            <a:endParaRPr lang="en-US" sz="2900" dirty="0">
              <a:cs typeface="Courier New" panose="02070309020205020404" pitchFamily="49" charset="0"/>
            </a:endParaRPr>
          </a:p>
          <a:p>
            <a:pPr marL="0" indent="0">
              <a:buNone/>
            </a:pPr>
            <a:r>
              <a:rPr lang="en-US" sz="2900" dirty="0">
                <a:cs typeface="Courier New" panose="02070309020205020404" pitchFamily="49" charset="0"/>
              </a:rPr>
              <a:t>Intended for random building lighting effects. </a:t>
            </a:r>
          </a:p>
          <a:p>
            <a:pPr marL="0" indent="0">
              <a:buNone/>
            </a:pPr>
            <a:r>
              <a:rPr lang="en-US" sz="2900" dirty="0">
                <a:cs typeface="Courier New" panose="02070309020205020404" pitchFamily="49" charset="0"/>
              </a:rPr>
              <a:t>Also Flickering gas light or fire effects.</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508653"/>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Arduino Compiler / Preprocessor Directives</a:t>
            </a:r>
          </a:p>
          <a:p>
            <a:pPr marL="971550" indent="-285750">
              <a:buFont typeface="Arial" panose="020B0604020202020204" pitchFamily="34" charset="0"/>
              <a:buChar char="•"/>
            </a:pPr>
            <a:r>
              <a:rPr lang="en-US" sz="1400" dirty="0">
                <a:solidFill>
                  <a:srgbClr val="3333FF"/>
                </a:solidFill>
              </a:rPr>
              <a:t>https://www.deviceplus.com/arduino/arduino-preprocessor-directives-tutorial/</a:t>
            </a:r>
            <a:endParaRPr lang="en-US" sz="1600" dirty="0">
              <a:solidFill>
                <a:srgbClr val="3333FF"/>
              </a:solidFill>
            </a:endParaRPr>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9B5CB07B-9CAC-43C6-8574-289A0048262D}"/>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3" name="Title 3">
            <a:extLst>
              <a:ext uri="{FF2B5EF4-FFF2-40B4-BE49-F238E27FC236}">
                <a16:creationId xmlns:a16="http://schemas.microsoft.com/office/drawing/2014/main" id="{1B8356FD-7D67-4BE3-B0E8-5187F86A2915}"/>
              </a:ext>
            </a:extLst>
          </p:cNvPr>
          <p:cNvSpPr txBox="1">
            <a:spLocks/>
          </p:cNvSpPr>
          <p:nvPr/>
        </p:nvSpPr>
        <p:spPr>
          <a:xfrm>
            <a:off x="659756" y="2416323"/>
            <a:ext cx="8345486" cy="1021556"/>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End of Presentation</a:t>
            </a:r>
            <a:br>
              <a:rPr lang="en-US" dirty="0"/>
            </a:br>
            <a:br>
              <a:rPr lang="en-US" dirty="0"/>
            </a:br>
            <a:endParaRPr lang="en-US" dirty="0"/>
          </a:p>
        </p:txBody>
      </p:sp>
    </p:spTree>
    <p:extLst>
      <p:ext uri="{BB962C8B-B14F-4D97-AF65-F5344CB8AC3E}">
        <p14:creationId xmlns:p14="http://schemas.microsoft.com/office/powerpoint/2010/main" val="377423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Moving Forward</a:t>
            </a:r>
            <a:endParaRPr lang="en-US" dirty="0"/>
          </a:p>
          <a:p>
            <a:pPr marL="514350" indent="-514350">
              <a:buFont typeface="+mj-lt"/>
              <a:buAutoNum type="arabicPeriod"/>
            </a:pPr>
            <a:r>
              <a:rPr lang="en-US" dirty="0">
                <a:hlinkClick r:id="rId6" action="ppaction://hlinksldjump"/>
              </a:rPr>
              <a:t>Detour =&gt; Organizing Files</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use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
        <p:nvSpPr>
          <p:cNvPr id="13" name="TextBox 12">
            <a:extLst>
              <a:ext uri="{FF2B5EF4-FFF2-40B4-BE49-F238E27FC236}">
                <a16:creationId xmlns:a16="http://schemas.microsoft.com/office/drawing/2014/main" id="{DE7C0ADC-DB76-4B10-A036-30B55E6BF178}"/>
              </a:ext>
            </a:extLst>
          </p:cNvPr>
          <p:cNvSpPr txBox="1"/>
          <p:nvPr/>
        </p:nvSpPr>
        <p:spPr>
          <a:xfrm>
            <a:off x="2011680" y="3867150"/>
            <a:ext cx="4572000" cy="954107"/>
          </a:xfrm>
          <a:prstGeom prst="rect">
            <a:avLst/>
          </a:prstGeom>
          <a:noFill/>
        </p:spPr>
        <p:txBody>
          <a:bodyPr wrap="square">
            <a:spAutoFit/>
          </a:bodyPr>
          <a:lstStyle/>
          <a:p>
            <a:pPr marL="0" indent="0">
              <a:buNone/>
            </a:pPr>
            <a:r>
              <a:rPr lang="en-US" b="1" dirty="0"/>
              <a:t>A Best Practice: </a:t>
            </a:r>
            <a:r>
              <a:rPr lang="en-US" sz="1800" dirty="0"/>
              <a:t>The two files are a matched set and named the same as the class </a:t>
            </a:r>
          </a:p>
          <a:p>
            <a:r>
              <a:rPr lang="en-US" sz="2000" b="1" dirty="0">
                <a:solidFill>
                  <a:srgbClr val="C00000"/>
                </a:solidFill>
              </a:rPr>
              <a:t>Led2.h   </a:t>
            </a:r>
            <a:r>
              <a:rPr lang="en-US" sz="2000" dirty="0"/>
              <a:t>and   </a:t>
            </a:r>
            <a:r>
              <a:rPr lang="en-US" sz="2000" b="1" dirty="0">
                <a:solidFill>
                  <a:srgbClr val="C00000"/>
                </a:solidFill>
              </a:rPr>
              <a:t>Led2.cpp   </a:t>
            </a:r>
            <a:r>
              <a:rPr lang="en-US" sz="2000" dirty="0"/>
              <a:t>is my example.</a:t>
            </a: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2694</TotalTime>
  <Words>5616</Words>
  <Application>Microsoft Office PowerPoint</Application>
  <PresentationFormat>On-screen Show (16:9)</PresentationFormat>
  <Paragraphs>657</Paragraphs>
  <Slides>40</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Typical File Arrangement</vt:lpstr>
      <vt:lpstr>All in one View</vt:lpstr>
      <vt:lpstr>Summary</vt:lpstr>
      <vt:lpstr>Moving Forward </vt:lpstr>
      <vt:lpstr>Typical File Arrangement</vt:lpstr>
      <vt:lpstr>Header File</vt:lpstr>
      <vt:lpstr>The Header File</vt:lpstr>
      <vt:lpstr>The C++ Program file  ( *.cpp)</vt:lpstr>
      <vt:lpstr>The C++ part</vt:lpstr>
      <vt:lpstr>The Magic Sauce: the update() method</vt:lpstr>
      <vt:lpstr>The Sketch</vt:lpstr>
      <vt:lpstr>Detour =&gt; Organizing files (*.h  and *.cpp) </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Other Classes You Can Review / Use</vt:lpstr>
      <vt:lpstr>Questions?  </vt:lpstr>
      <vt:lpstr>Led3: Additional Member Functions</vt:lpstr>
      <vt:lpstr>Backup Material  </vt:lpstr>
      <vt:lpstr>Lessons Learned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109</cp:revision>
  <dcterms:created xsi:type="dcterms:W3CDTF">2021-08-19T02:00:20Z</dcterms:created>
  <dcterms:modified xsi:type="dcterms:W3CDTF">2022-01-21T03:15:33Z</dcterms:modified>
</cp:coreProperties>
</file>