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8" r:id="rId5"/>
    <p:sldId id="277" r:id="rId6"/>
    <p:sldId id="276" r:id="rId7"/>
    <p:sldId id="279" r:id="rId8"/>
    <p:sldId id="265" r:id="rId9"/>
    <p:sldId id="268" r:id="rId10"/>
    <p:sldId id="275" r:id="rId11"/>
    <p:sldId id="285" r:id="rId12"/>
    <p:sldId id="280" r:id="rId13"/>
    <p:sldId id="266" r:id="rId14"/>
    <p:sldId id="267" r:id="rId15"/>
    <p:sldId id="274" r:id="rId16"/>
    <p:sldId id="263" r:id="rId17"/>
    <p:sldId id="269" r:id="rId18"/>
    <p:sldId id="264" r:id="rId19"/>
    <p:sldId id="261" r:id="rId20"/>
    <p:sldId id="270" r:id="rId21"/>
    <p:sldId id="262" r:id="rId22"/>
    <p:sldId id="281" r:id="rId23"/>
    <p:sldId id="282" r:id="rId24"/>
    <p:sldId id="283" r:id="rId25"/>
    <p:sldId id="284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FD9D"/>
    <a:srgbClr val="990099"/>
    <a:srgbClr val="00AACC"/>
    <a:srgbClr val="5EEC3C"/>
    <a:srgbClr val="E50D79"/>
    <a:srgbClr val="CC0099"/>
    <a:srgbClr val="E2109C"/>
    <a:srgbClr val="FE9202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1813" autoAdjust="0"/>
  </p:normalViewPr>
  <p:slideViewPr>
    <p:cSldViewPr>
      <p:cViewPr varScale="1">
        <p:scale>
          <a:sx n="139" d="100"/>
          <a:sy n="139" d="100"/>
        </p:scale>
        <p:origin x="78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Note the definition is written as "LED2 myLed1 = LED2(13);“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This makes it easier to see the relationship with definition of a normal variable like "int pin = 13;" that the audience are familiar with.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Here is where it is useful to think of LED2 as a type (mentioned in (2) above.) </a:t>
            </a:r>
          </a:p>
          <a:p>
            <a:r>
              <a:rPr lang="en-US" sz="1200" dirty="0">
                <a:solidFill>
                  <a:schemeClr val="bg1"/>
                </a:solidFill>
              </a:rPr>
              <a:t>"LED2 myLed1(13);" does the same thing (generates the same code) but the assignment is not explicitly shown.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Lomax/Led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Lomax/Time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Alan-Lomax/DblDela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lan-Lomax/Led2" TargetMode="External"/><Relationship Id="rId5" Type="http://schemas.openxmlformats.org/officeDocument/2006/relationships/hyperlink" Target="https://github.com/Alan-Lomax/LCD_NHD2x20" TargetMode="External"/><Relationship Id="rId4" Type="http://schemas.openxmlformats.org/officeDocument/2006/relationships/hyperlink" Target="https://github.com/Alan-Lomax/Butt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users.ece.utexas.edu/~valvano/embed/chap3/chap3.htm" TargetMode="External"/><Relationship Id="rId7" Type="http://schemas.openxmlformats.org/officeDocument/2006/relationships/hyperlink" Target="http://paulmurraycbr.github.io/ArduinoTheOOWa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eeksforgeeks.org/c-classes-and-objects/" TargetMode="External"/><Relationship Id="rId5" Type="http://schemas.openxmlformats.org/officeDocument/2006/relationships/hyperlink" Target="http://mypractic.com/lesson-7-classes-in-c-language-for-arduino-button-as-an-object/" TargetMode="External"/><Relationship Id="rId4" Type="http://schemas.openxmlformats.org/officeDocument/2006/relationships/hyperlink" Target="https://www.guru99.com/cpp-classes-objec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28" y="817551"/>
            <a:ext cx="6260905" cy="1296084"/>
          </a:xfrm>
        </p:spPr>
        <p:txBody>
          <a:bodyPr>
            <a:noAutofit/>
          </a:bodyPr>
          <a:lstStyle/>
          <a:p>
            <a:r>
              <a:rPr lang="en-US" sz="2800" dirty="0"/>
              <a:t>Arduino</a:t>
            </a:r>
            <a:br>
              <a:rPr lang="en-US" sz="2800" dirty="0"/>
            </a:br>
            <a:r>
              <a:rPr lang="en-US" sz="2800" dirty="0"/>
              <a:t>Class Programming</a:t>
            </a:r>
            <a:br>
              <a:rPr lang="en-US" sz="2800" dirty="0"/>
            </a:br>
            <a:r>
              <a:rPr lang="en-US" sz="2800" dirty="0"/>
              <a:t>with 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 Introduction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9EB138-533B-419C-90C5-50F424F49BB0}"/>
              </a:ext>
            </a:extLst>
          </p:cNvPr>
          <p:cNvSpPr txBox="1">
            <a:spLocks/>
          </p:cNvSpPr>
          <p:nvPr/>
        </p:nvSpPr>
        <p:spPr>
          <a:xfrm>
            <a:off x="203200" y="3754449"/>
            <a:ext cx="290353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Alan Lomax</a:t>
            </a:r>
          </a:p>
          <a:p>
            <a:r>
              <a:rPr lang="en-US" sz="1400" dirty="0"/>
              <a:t>M8640</a:t>
            </a:r>
          </a:p>
        </p:txBody>
      </p:sp>
      <p:pic>
        <p:nvPicPr>
          <p:cNvPr id="6" name="Picture 2" descr="MERG Logo">
            <a:extLst>
              <a:ext uri="{FF2B5EF4-FFF2-40B4-BE49-F238E27FC236}">
                <a16:creationId xmlns:a16="http://schemas.microsoft.com/office/drawing/2014/main" id="{6652F61E-6C19-4335-BD79-B5C751A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084"/>
            <a:ext cx="1940824" cy="7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E34C-FA43-48F9-99DE-C77795D449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Covers : the </a:t>
            </a:r>
            <a:r>
              <a:rPr lang="en-US" dirty="0">
                <a:solidFill>
                  <a:srgbClr val="5EEC3C"/>
                </a:solidFill>
              </a:rPr>
              <a:t>Constructor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E89642-A4E7-4100-B141-9E796537661D}"/>
              </a:ext>
            </a:extLst>
          </p:cNvPr>
          <p:cNvGrpSpPr/>
          <p:nvPr/>
        </p:nvGrpSpPr>
        <p:grpSpPr>
          <a:xfrm>
            <a:off x="152400" y="924622"/>
            <a:ext cx="7890808" cy="2926010"/>
            <a:chOff x="152400" y="924622"/>
            <a:chExt cx="7890808" cy="29260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6F95-F2D7-4B6D-AA71-8D7B5504F3CF}"/>
                </a:ext>
              </a:extLst>
            </p:cNvPr>
            <p:cNvSpPr txBox="1"/>
            <p:nvPr/>
          </p:nvSpPr>
          <p:spPr>
            <a:xfrm>
              <a:off x="648933" y="2911913"/>
              <a:ext cx="739427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Led2::Led2(byte pin) {</a:t>
              </a:r>
            </a:p>
            <a:p>
              <a:r>
                <a:rPr lang="en-US" sz="11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// Save the passed pin</a:t>
              </a:r>
            </a:p>
            <a:p>
              <a:r>
                <a:rPr lang="en-US" sz="11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_pin = pin;</a:t>
              </a:r>
            </a:p>
            <a:p>
              <a:r>
                <a:rPr lang="en-US" sz="11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init();</a:t>
              </a:r>
            </a:p>
            <a:p>
              <a:r>
                <a:rPr lang="en-US" sz="11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2" name="Arrow: Curved Left 41">
              <a:extLst>
                <a:ext uri="{FF2B5EF4-FFF2-40B4-BE49-F238E27FC236}">
                  <a16:creationId xmlns:a16="http://schemas.microsoft.com/office/drawing/2014/main" id="{FD39DF94-F2B7-4A9B-89CA-C643FC828426}"/>
                </a:ext>
              </a:extLst>
            </p:cNvPr>
            <p:cNvSpPr/>
            <p:nvPr/>
          </p:nvSpPr>
          <p:spPr>
            <a:xfrm rot="276610" flipH="1">
              <a:off x="152400" y="1077462"/>
              <a:ext cx="621506" cy="2282525"/>
            </a:xfrm>
            <a:prstGeom prst="curvedLeftArrow">
              <a:avLst/>
            </a:prstGeom>
            <a:solidFill>
              <a:srgbClr val="5EE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31A1C3FC-8999-49B6-A2F0-5A278E7522BD}"/>
                </a:ext>
              </a:extLst>
            </p:cNvPr>
            <p:cNvSpPr/>
            <p:nvPr/>
          </p:nvSpPr>
          <p:spPr>
            <a:xfrm>
              <a:off x="2901144" y="924622"/>
              <a:ext cx="4414056" cy="1378391"/>
            </a:xfrm>
            <a:prstGeom prst="wedgeEllipseCallout">
              <a:avLst>
                <a:gd name="adj1" fmla="val -81371"/>
                <a:gd name="adj2" fmla="val 8934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Constructor function has the same name as the class itself. You can pass many parameters if needed (here just one is passed).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8082C-7D26-4A20-A7A3-A4AFAE63295B}"/>
              </a:ext>
            </a:extLst>
          </p:cNvPr>
          <p:cNvSpPr txBox="1"/>
          <p:nvPr/>
        </p:nvSpPr>
        <p:spPr>
          <a:xfrm>
            <a:off x="421503" y="937370"/>
            <a:ext cx="246785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53BA2-6BC7-42F9-880A-F4775C46FCB8}"/>
              </a:ext>
            </a:extLst>
          </p:cNvPr>
          <p:cNvGrpSpPr/>
          <p:nvPr/>
        </p:nvGrpSpPr>
        <p:grpSpPr>
          <a:xfrm>
            <a:off x="843550" y="2353943"/>
            <a:ext cx="8050770" cy="2498836"/>
            <a:chOff x="843550" y="2353943"/>
            <a:chExt cx="8050770" cy="2498836"/>
          </a:xfrm>
        </p:grpSpPr>
        <p:sp>
          <p:nvSpPr>
            <p:cNvPr id="16" name="Arrow: Curved Left 15">
              <a:extLst>
                <a:ext uri="{FF2B5EF4-FFF2-40B4-BE49-F238E27FC236}">
                  <a16:creationId xmlns:a16="http://schemas.microsoft.com/office/drawing/2014/main" id="{BE7B6BEF-4477-484E-8C49-4406E7983555}"/>
                </a:ext>
              </a:extLst>
            </p:cNvPr>
            <p:cNvSpPr/>
            <p:nvPr/>
          </p:nvSpPr>
          <p:spPr>
            <a:xfrm rot="18109822" flipH="1">
              <a:off x="1264967" y="3530190"/>
              <a:ext cx="621506" cy="1464340"/>
            </a:xfrm>
            <a:prstGeom prst="curvedLeftArrow">
              <a:avLst/>
            </a:prstGeom>
            <a:solidFill>
              <a:srgbClr val="5EE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B5F8C-C936-4AC7-91E2-CB7B26E1DE86}"/>
                </a:ext>
              </a:extLst>
            </p:cNvPr>
            <p:cNvSpPr txBox="1"/>
            <p:nvPr/>
          </p:nvSpPr>
          <p:spPr>
            <a:xfrm>
              <a:off x="2286000" y="3790950"/>
              <a:ext cx="6608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 b="1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900" dirty="0"/>
                <a:t>void Led2::init() {</a:t>
              </a:r>
            </a:p>
            <a:p>
              <a:r>
                <a:rPr lang="en-US" sz="900" dirty="0"/>
                <a:t>  pinMode(_pin, OUTPUT);</a:t>
              </a:r>
            </a:p>
            <a:p>
              <a:r>
                <a:rPr lang="en-US" sz="900" dirty="0"/>
                <a:t>  // Initialize local variables for the new class member</a:t>
              </a:r>
            </a:p>
            <a:p>
              <a:r>
                <a:rPr lang="en-US" sz="900" dirty="0"/>
                <a:t>  _state = LOW;                     // start with LED on the off condition</a:t>
              </a:r>
            </a:p>
            <a:p>
              <a:r>
                <a:rPr lang="en-US" sz="900" dirty="0"/>
                <a:t>  _blink = false;                   // no blinking at initialization</a:t>
              </a:r>
            </a:p>
            <a:p>
              <a:r>
                <a:rPr lang="en-US" sz="900" dirty="0"/>
                <a:t>  off();                            // call the function that sets out LED to off initially</a:t>
              </a:r>
            </a:p>
            <a:p>
              <a:r>
                <a:rPr lang="en-US" sz="900" dirty="0"/>
                <a:t>}</a:t>
              </a: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9C8EFEC3-D277-414E-BF2F-BBDC223A335E}"/>
                </a:ext>
              </a:extLst>
            </p:cNvPr>
            <p:cNvSpPr/>
            <p:nvPr/>
          </p:nvSpPr>
          <p:spPr>
            <a:xfrm>
              <a:off x="3733800" y="2353943"/>
              <a:ext cx="4953000" cy="1061828"/>
            </a:xfrm>
            <a:prstGeom prst="wedgeEllipseCallout">
              <a:avLst>
                <a:gd name="adj1" fmla="val -60046"/>
                <a:gd name="adj2" fmla="val 8815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Classes commonly have functions inside. The function may or may or may not be private (visible outside the class).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9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Covers : the </a:t>
            </a:r>
            <a:r>
              <a:rPr lang="en-US" dirty="0">
                <a:solidFill>
                  <a:srgbClr val="5EEC3C"/>
                </a:solidFill>
              </a:rPr>
              <a:t>on() </a:t>
            </a:r>
            <a:r>
              <a:rPr lang="en-US" dirty="0"/>
              <a:t>property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802592" y="114200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95400" y="122062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609600" y="25270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myLed1.on();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D2071D-53D8-4A20-B30D-4686B50120F7}"/>
              </a:ext>
            </a:extLst>
          </p:cNvPr>
          <p:cNvGrpSpPr/>
          <p:nvPr/>
        </p:nvGrpSpPr>
        <p:grpSpPr>
          <a:xfrm>
            <a:off x="189062" y="2838771"/>
            <a:ext cx="7394275" cy="1828310"/>
            <a:chOff x="189062" y="2838771"/>
            <a:chExt cx="7394275" cy="18283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6F95-F2D7-4B6D-AA71-8D7B5504F3CF}"/>
                </a:ext>
              </a:extLst>
            </p:cNvPr>
            <p:cNvSpPr txBox="1"/>
            <p:nvPr/>
          </p:nvSpPr>
          <p:spPr>
            <a:xfrm>
              <a:off x="189062" y="3897640"/>
              <a:ext cx="739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Led2::on() {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_blink = false; // Turn off blink mode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_state = HIGH;  // Set desired state LED will turn on with next call to update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2" name="Arrow: Curved Left 41">
              <a:extLst>
                <a:ext uri="{FF2B5EF4-FFF2-40B4-BE49-F238E27FC236}">
                  <a16:creationId xmlns:a16="http://schemas.microsoft.com/office/drawing/2014/main" id="{FD39DF94-F2B7-4A9B-89CA-C643FC828426}"/>
                </a:ext>
              </a:extLst>
            </p:cNvPr>
            <p:cNvSpPr/>
            <p:nvPr/>
          </p:nvSpPr>
          <p:spPr>
            <a:xfrm rot="682364">
              <a:off x="1757391" y="2838771"/>
              <a:ext cx="304800" cy="1064500"/>
            </a:xfrm>
            <a:prstGeom prst="curvedLeftArrow">
              <a:avLst/>
            </a:prstGeom>
            <a:solidFill>
              <a:srgbClr val="5EE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1A1C3FC-8999-49B6-A2F0-5A278E7522BD}"/>
              </a:ext>
            </a:extLst>
          </p:cNvPr>
          <p:cNvSpPr/>
          <p:nvPr/>
        </p:nvSpPr>
        <p:spPr>
          <a:xfrm>
            <a:off x="2590800" y="2527088"/>
            <a:ext cx="4897772" cy="1103704"/>
          </a:xfrm>
          <a:prstGeom prst="wedgeEllipseCallout">
            <a:avLst>
              <a:gd name="adj1" fmla="val -61379"/>
              <a:gd name="adj2" fmla="val 777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On() is a function within the class definition that sets the private internal variable </a:t>
            </a:r>
            <a:r>
              <a:rPr lang="en-US" dirty="0">
                <a:solidFill>
                  <a:srgbClr val="C00000"/>
                </a:solidFill>
              </a:rPr>
              <a:t>_state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_blink</a:t>
            </a:r>
          </a:p>
        </p:txBody>
      </p:sp>
    </p:spTree>
    <p:extLst>
      <p:ext uri="{BB962C8B-B14F-4D97-AF65-F5344CB8AC3E}">
        <p14:creationId xmlns:p14="http://schemas.microsoft.com/office/powerpoint/2010/main" val="34005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999" y="170129"/>
            <a:ext cx="7016194" cy="763525"/>
          </a:xfrm>
        </p:spPr>
        <p:txBody>
          <a:bodyPr>
            <a:normAutofit/>
          </a:bodyPr>
          <a:lstStyle/>
          <a:p>
            <a:r>
              <a:rPr lang="en-US" dirty="0"/>
              <a:t>How it all works together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81FFE4-7032-4B18-A56A-54901DA2AF5C}"/>
              </a:ext>
            </a:extLst>
          </p:cNvPr>
          <p:cNvSpPr/>
          <p:nvPr/>
        </p:nvSpPr>
        <p:spPr>
          <a:xfrm>
            <a:off x="380999" y="1075641"/>
            <a:ext cx="3474719" cy="831112"/>
          </a:xfrm>
          <a:prstGeom prst="wedgeEllipseCallout">
            <a:avLst>
              <a:gd name="adj1" fmla="val 71218"/>
              <a:gd name="adj2" fmla="val 346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Use The class definition and create an object like so: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DDA37-9D7B-4A4F-8912-AA6734EAC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9B9587F-B841-41A6-B021-413794DE2923}"/>
              </a:ext>
            </a:extLst>
          </p:cNvPr>
          <p:cNvSpPr/>
          <p:nvPr/>
        </p:nvSpPr>
        <p:spPr>
          <a:xfrm>
            <a:off x="0" y="2262209"/>
            <a:ext cx="4038600" cy="831112"/>
          </a:xfrm>
          <a:prstGeom prst="wedgeEllipseCallout">
            <a:avLst>
              <a:gd name="adj1" fmla="val 62880"/>
              <a:gd name="adj2" fmla="val -159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2) constructor runs and sets local variables </a:t>
            </a:r>
            <a:r>
              <a:rPr lang="en-US" sz="1200" dirty="0">
                <a:solidFill>
                  <a:schemeClr val="accent2"/>
                </a:solidFill>
              </a:rPr>
              <a:t>_pin </a:t>
            </a:r>
            <a:r>
              <a:rPr lang="en-US" sz="1200" dirty="0">
                <a:solidFill>
                  <a:schemeClr val="tx1"/>
                </a:solidFill>
              </a:rPr>
              <a:t>= 13, </a:t>
            </a:r>
            <a:r>
              <a:rPr lang="en-US" sz="1200" dirty="0">
                <a:solidFill>
                  <a:schemeClr val="accent2"/>
                </a:solidFill>
              </a:rPr>
              <a:t>_state</a:t>
            </a:r>
            <a:r>
              <a:rPr lang="en-US" sz="1200" dirty="0">
                <a:solidFill>
                  <a:schemeClr val="tx1"/>
                </a:solidFill>
              </a:rPr>
              <a:t>=OFF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It then sets the mode of _pin to </a:t>
            </a:r>
            <a:r>
              <a:rPr lang="en-US" sz="1200" dirty="0">
                <a:solidFill>
                  <a:srgbClr val="C00000"/>
                </a:solidFill>
              </a:rPr>
              <a:t>OUTPUT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BC1BE2-5CBC-4FBA-9D47-2553A7512A98}"/>
              </a:ext>
            </a:extLst>
          </p:cNvPr>
          <p:cNvGrpSpPr/>
          <p:nvPr/>
        </p:nvGrpSpPr>
        <p:grpSpPr>
          <a:xfrm>
            <a:off x="3581398" y="1497076"/>
            <a:ext cx="3882990" cy="1074674"/>
            <a:chOff x="3581398" y="1497076"/>
            <a:chExt cx="3882990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4572000" y="1497076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LED2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6883243" y="1325608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3990856" y="1448955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3999860" y="168216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21" name="Flowchart: Off-page Connector 20">
              <a:extLst>
                <a:ext uri="{FF2B5EF4-FFF2-40B4-BE49-F238E27FC236}">
                  <a16:creationId xmlns:a16="http://schemas.microsoft.com/office/drawing/2014/main" id="{4296738A-9DEC-41F7-B44B-F6C6EFF6BB2E}"/>
                </a:ext>
              </a:extLst>
            </p:cNvPr>
            <p:cNvSpPr/>
            <p:nvPr/>
          </p:nvSpPr>
          <p:spPr>
            <a:xfrm rot="16200000">
              <a:off x="3990854" y="1914270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2A25E-5FED-462F-9EEC-A787945FB324}"/>
              </a:ext>
            </a:extLst>
          </p:cNvPr>
          <p:cNvGrpSpPr/>
          <p:nvPr/>
        </p:nvGrpSpPr>
        <p:grpSpPr>
          <a:xfrm>
            <a:off x="3581398" y="1504274"/>
            <a:ext cx="3882990" cy="1074674"/>
            <a:chOff x="3590404" y="2808398"/>
            <a:chExt cx="3882990" cy="1074674"/>
          </a:xfrm>
        </p:grpSpPr>
        <p:sp>
          <p:nvSpPr>
            <p:cNvPr id="14" name="Flowchart: Card 13">
              <a:extLst>
                <a:ext uri="{FF2B5EF4-FFF2-40B4-BE49-F238E27FC236}">
                  <a16:creationId xmlns:a16="http://schemas.microsoft.com/office/drawing/2014/main" id="{B1AAB3EF-5605-4ACC-BC44-7412C53FFBD6}"/>
                </a:ext>
              </a:extLst>
            </p:cNvPr>
            <p:cNvSpPr/>
            <p:nvPr/>
          </p:nvSpPr>
          <p:spPr>
            <a:xfrm>
              <a:off x="4577792" y="2808398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</a:p>
            <a:p>
              <a:pPr algn="ctr"/>
              <a:r>
                <a:rPr lang="en-US" sz="18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endParaRPr lang="en-US" dirty="0"/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_pin = 13</a:t>
              </a:r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_state = OFF</a:t>
              </a:r>
            </a:p>
            <a:p>
              <a:pPr algn="ctr"/>
              <a:r>
                <a:rPr lang="en-US" sz="1000" b="0" i="0" dirty="0">
                  <a:solidFill>
                    <a:srgbClr val="FFFF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pinMode(_pin, OUTPUT);</a:t>
              </a: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520FA034-D7BB-40D4-8352-C95296D5BAA9}"/>
                </a:ext>
              </a:extLst>
            </p:cNvPr>
            <p:cNvSpPr/>
            <p:nvPr/>
          </p:nvSpPr>
          <p:spPr>
            <a:xfrm rot="16200000">
              <a:off x="6892249" y="2618421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010A05CC-79E5-411F-9D94-DFDF57DDE2C4}"/>
                </a:ext>
              </a:extLst>
            </p:cNvPr>
            <p:cNvSpPr/>
            <p:nvPr/>
          </p:nvSpPr>
          <p:spPr>
            <a:xfrm rot="16200000">
              <a:off x="3999862" y="2741768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7E902A9D-B4F0-4F13-B94D-BB3B66B7E93E}"/>
                </a:ext>
              </a:extLst>
            </p:cNvPr>
            <p:cNvSpPr/>
            <p:nvPr/>
          </p:nvSpPr>
          <p:spPr>
            <a:xfrm rot="16200000">
              <a:off x="3999861" y="298173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88CEE0B3-41C5-4BF8-8D73-F50A785F0551}"/>
                </a:ext>
              </a:extLst>
            </p:cNvPr>
            <p:cNvSpPr/>
            <p:nvPr/>
          </p:nvSpPr>
          <p:spPr>
            <a:xfrm rot="16200000">
              <a:off x="3999860" y="321668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196BB82D-A62F-4B58-95BD-BEA289CD90B3}"/>
              </a:ext>
            </a:extLst>
          </p:cNvPr>
          <p:cNvSpPr/>
          <p:nvPr/>
        </p:nvSpPr>
        <p:spPr>
          <a:xfrm>
            <a:off x="1794933" y="3752224"/>
            <a:ext cx="5943600" cy="831112"/>
          </a:xfrm>
          <a:prstGeom prst="wedgeEllipseCallout">
            <a:avLst>
              <a:gd name="adj1" fmla="val -5780"/>
              <a:gd name="adj2" fmla="val -2041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5) When next our loop code calls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myLed1.update() </a:t>
            </a:r>
            <a:r>
              <a:rPr lang="en-US" sz="1200" dirty="0">
                <a:solidFill>
                  <a:schemeClr val="tx1"/>
                </a:solidFill>
              </a:rPr>
              <a:t>it will check the local variables </a:t>
            </a:r>
            <a:r>
              <a:rPr lang="en-US" sz="1200" dirty="0">
                <a:solidFill>
                  <a:schemeClr val="accent2"/>
                </a:solidFill>
              </a:rPr>
              <a:t>_state </a:t>
            </a:r>
            <a:r>
              <a:rPr lang="en-US" sz="1200" dirty="0">
                <a:solidFill>
                  <a:schemeClr val="tx1"/>
                </a:solidFill>
              </a:rPr>
              <a:t>and writes it to the output pin.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It is only at this point our LED will turn ON.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6AE25-824F-42A3-83A8-53AAA971BFD4}"/>
              </a:ext>
            </a:extLst>
          </p:cNvPr>
          <p:cNvGrpSpPr/>
          <p:nvPr/>
        </p:nvGrpSpPr>
        <p:grpSpPr>
          <a:xfrm>
            <a:off x="3590404" y="1497076"/>
            <a:ext cx="3882990" cy="1074674"/>
            <a:chOff x="3590404" y="2785576"/>
            <a:chExt cx="3882990" cy="1074674"/>
          </a:xfrm>
        </p:grpSpPr>
        <p:sp>
          <p:nvSpPr>
            <p:cNvPr id="37" name="Flowchart: Card 36">
              <a:extLst>
                <a:ext uri="{FF2B5EF4-FFF2-40B4-BE49-F238E27FC236}">
                  <a16:creationId xmlns:a16="http://schemas.microsoft.com/office/drawing/2014/main" id="{611CFD28-9CE6-4092-81C4-68C51FD48D18}"/>
                </a:ext>
              </a:extLst>
            </p:cNvPr>
            <p:cNvSpPr/>
            <p:nvPr/>
          </p:nvSpPr>
          <p:spPr>
            <a:xfrm>
              <a:off x="4577792" y="2785576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</a:p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endParaRPr lang="en-US" sz="1000" dirty="0"/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_pin = 13</a:t>
              </a:r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_state = </a:t>
              </a:r>
              <a:r>
                <a:rPr lang="en-US" sz="1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</a:p>
          </p:txBody>
        </p:sp>
        <p:sp>
          <p:nvSpPr>
            <p:cNvPr id="38" name="Flowchart: Off-page Connector 37">
              <a:extLst>
                <a:ext uri="{FF2B5EF4-FFF2-40B4-BE49-F238E27FC236}">
                  <a16:creationId xmlns:a16="http://schemas.microsoft.com/office/drawing/2014/main" id="{8B029866-F41C-4E38-8C38-5CDF16E5BFE3}"/>
                </a:ext>
              </a:extLst>
            </p:cNvPr>
            <p:cNvSpPr/>
            <p:nvPr/>
          </p:nvSpPr>
          <p:spPr>
            <a:xfrm rot="16200000">
              <a:off x="6892249" y="2618421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39" name="Flowchart: Off-page Connector 38">
              <a:extLst>
                <a:ext uri="{FF2B5EF4-FFF2-40B4-BE49-F238E27FC236}">
                  <a16:creationId xmlns:a16="http://schemas.microsoft.com/office/drawing/2014/main" id="{7CA2CC62-3497-42AC-8F8A-0C94ABC836C4}"/>
                </a:ext>
              </a:extLst>
            </p:cNvPr>
            <p:cNvSpPr/>
            <p:nvPr/>
          </p:nvSpPr>
          <p:spPr>
            <a:xfrm rot="16200000">
              <a:off x="3999862" y="2741768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77CB987D-1ACB-4665-9C72-708D6A7B8180}"/>
                </a:ext>
              </a:extLst>
            </p:cNvPr>
            <p:cNvSpPr/>
            <p:nvPr/>
          </p:nvSpPr>
          <p:spPr>
            <a:xfrm rot="16200000">
              <a:off x="3999861" y="298173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41" name="Flowchart: Off-page Connector 40">
              <a:extLst>
                <a:ext uri="{FF2B5EF4-FFF2-40B4-BE49-F238E27FC236}">
                  <a16:creationId xmlns:a16="http://schemas.microsoft.com/office/drawing/2014/main" id="{0A389270-A98B-4DD8-B1A2-4031524A15D1}"/>
                </a:ext>
              </a:extLst>
            </p:cNvPr>
            <p:cNvSpPr/>
            <p:nvPr/>
          </p:nvSpPr>
          <p:spPr>
            <a:xfrm rot="16200000">
              <a:off x="3999860" y="321668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CBA65244-4E76-48F9-8F1E-C0BD77F0F556}"/>
              </a:ext>
            </a:extLst>
          </p:cNvPr>
          <p:cNvSpPr/>
          <p:nvPr/>
        </p:nvSpPr>
        <p:spPr>
          <a:xfrm>
            <a:off x="1447800" y="4142572"/>
            <a:ext cx="6096000" cy="831112"/>
          </a:xfrm>
          <a:prstGeom prst="wedgeEllipseCallout">
            <a:avLst>
              <a:gd name="adj1" fmla="val -5324"/>
              <a:gd name="adj2" fmla="val -3044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4) Now lets say we called the on method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myLed1.on() </a:t>
            </a:r>
            <a:r>
              <a:rPr lang="en-US" sz="1200" dirty="0">
                <a:solidFill>
                  <a:schemeClr val="tx1"/>
                </a:solidFill>
              </a:rPr>
              <a:t>All this does is set the local variable </a:t>
            </a:r>
            <a:r>
              <a:rPr lang="en-US" sz="1200" dirty="0">
                <a:solidFill>
                  <a:schemeClr val="accent2"/>
                </a:solidFill>
              </a:rPr>
              <a:t>_state to on. </a:t>
            </a:r>
            <a:r>
              <a:rPr lang="en-US" sz="1200" dirty="0">
                <a:solidFill>
                  <a:schemeClr val="tx1"/>
                </a:solidFill>
              </a:rPr>
              <a:t>At this point still nothing happens because </a:t>
            </a:r>
            <a:r>
              <a:rPr lang="en-US" sz="1200" dirty="0">
                <a:solidFill>
                  <a:srgbClr val="C00000"/>
                </a:solidFill>
              </a:rPr>
              <a:t>_state </a:t>
            </a:r>
            <a:r>
              <a:rPr lang="en-US" sz="1200" dirty="0">
                <a:solidFill>
                  <a:schemeClr val="tx1"/>
                </a:solidFill>
              </a:rPr>
              <a:t>is just a private variable inside our class. 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FF09492-3A55-48C5-A1B3-BC0CFC3F387A}"/>
              </a:ext>
            </a:extLst>
          </p:cNvPr>
          <p:cNvSpPr/>
          <p:nvPr/>
        </p:nvSpPr>
        <p:spPr>
          <a:xfrm>
            <a:off x="228600" y="3311459"/>
            <a:ext cx="6400800" cy="1206097"/>
          </a:xfrm>
          <a:prstGeom prst="wedgeEllipseCallout">
            <a:avLst>
              <a:gd name="adj1" fmla="val 5986"/>
              <a:gd name="adj2" fmla="val -1147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3) In  loop code we call the update method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myLed1.update() </a:t>
            </a:r>
            <a:r>
              <a:rPr lang="en-US" sz="1200" dirty="0">
                <a:solidFill>
                  <a:schemeClr val="tx1"/>
                </a:solidFill>
              </a:rPr>
              <a:t>which executes the line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digitalWrite(_pin, _state)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 too much else happens- we just turned off a pin that was probably already off!</a:t>
            </a:r>
          </a:p>
        </p:txBody>
      </p:sp>
    </p:spTree>
    <p:extLst>
      <p:ext uri="{BB962C8B-B14F-4D97-AF65-F5344CB8AC3E}">
        <p14:creationId xmlns:p14="http://schemas.microsoft.com/office/powerpoint/2010/main" val="3204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8" grpId="0" animBg="1"/>
      <p:bldP spid="18" grpId="1" animBg="1"/>
      <p:bldP spid="29" grpId="0" animBg="1"/>
      <p:bldP spid="28" grpId="0" animBg="1"/>
      <p:bldP spid="2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we At ?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847B3-59B7-4713-8BAA-95836AD943AD}"/>
              </a:ext>
            </a:extLst>
          </p:cNvPr>
          <p:cNvGrpSpPr/>
          <p:nvPr/>
        </p:nvGrpSpPr>
        <p:grpSpPr>
          <a:xfrm>
            <a:off x="4605618" y="776595"/>
            <a:ext cx="2175547" cy="552450"/>
            <a:chOff x="4572000" y="1777937"/>
            <a:chExt cx="2175547" cy="55245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0EE711D-C513-418C-A984-1EC2B6584365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AEAA5D-4A61-427D-AB73-1C7106DF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9800" y="1777937"/>
              <a:ext cx="727747" cy="552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66929-B222-415A-BBAB-5CF4F18021E6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Output (Pin)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33768" y="93805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4124D-CAE1-49B4-BBF5-B8A5A53EA2E3}"/>
              </a:ext>
            </a:extLst>
          </p:cNvPr>
          <p:cNvGrpSpPr/>
          <p:nvPr/>
        </p:nvGrpSpPr>
        <p:grpSpPr>
          <a:xfrm>
            <a:off x="1233768" y="1274315"/>
            <a:ext cx="1600200" cy="311956"/>
            <a:chOff x="1200150" y="1573994"/>
            <a:chExt cx="1600200" cy="311956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6BB5F99-277A-4987-A863-957BFA8522B9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FC6B0E-9BB8-4035-8FDF-6E0A37DCD271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495300" y="3039330"/>
            <a:ext cx="697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Lets be honest! On and Off commands are hardly a compelling usage case so far!</a:t>
            </a:r>
          </a:p>
          <a:p>
            <a:r>
              <a:rPr lang="en-US" sz="1400" dirty="0"/>
              <a:t>       (We can do that much by writing directly to the output with  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digitalWrite(13, HIGH) </a:t>
            </a:r>
            <a:r>
              <a:rPr lang="en-US" sz="1400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616D0-E81A-4AA4-B923-F8F27C594EC6}"/>
              </a:ext>
            </a:extLst>
          </p:cNvPr>
          <p:cNvGrpSpPr/>
          <p:nvPr/>
        </p:nvGrpSpPr>
        <p:grpSpPr>
          <a:xfrm>
            <a:off x="1232647" y="1599279"/>
            <a:ext cx="1600200" cy="311956"/>
            <a:chOff x="1200150" y="1573994"/>
            <a:chExt cx="1600200" cy="3119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57CEB9-C9D7-4803-9AEE-7739C2221531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412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F95B6-6B0D-4A3A-B21D-78E6DC99034E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“blink” Command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24D40-6B58-465A-B99C-BFF79183A920}"/>
              </a:ext>
            </a:extLst>
          </p:cNvPr>
          <p:cNvGrpSpPr/>
          <p:nvPr/>
        </p:nvGrpSpPr>
        <p:grpSpPr>
          <a:xfrm>
            <a:off x="1225507" y="1946986"/>
            <a:ext cx="1600200" cy="311956"/>
            <a:chOff x="1191889" y="2582923"/>
            <a:chExt cx="1600200" cy="31195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B2639E0-37E9-483C-9D5B-0B075530E3B9}"/>
                </a:ext>
              </a:extLst>
            </p:cNvPr>
            <p:cNvSpPr/>
            <p:nvPr/>
          </p:nvSpPr>
          <p:spPr>
            <a:xfrm>
              <a:off x="1287139" y="2786866"/>
              <a:ext cx="1371600" cy="108013"/>
            </a:xfrm>
            <a:prstGeom prst="rightArrow">
              <a:avLst/>
            </a:prstGeom>
            <a:solidFill>
              <a:srgbClr val="5EEC3C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EDF746-739F-433A-BA00-95B90F994E40}"/>
                </a:ext>
              </a:extLst>
            </p:cNvPr>
            <p:cNvSpPr txBox="1"/>
            <p:nvPr/>
          </p:nvSpPr>
          <p:spPr>
            <a:xfrm>
              <a:off x="1191889" y="2582923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“onTime (</a:t>
              </a:r>
              <a:r>
                <a:rPr lang="en-US" sz="1200" dirty="0" err="1"/>
                <a:t>ms</a:t>
              </a:r>
              <a:r>
                <a:rPr lang="en-US" sz="1200" dirty="0"/>
                <a:t>)”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2911B6-42BE-483C-93ED-A15486610DAC}"/>
              </a:ext>
            </a:extLst>
          </p:cNvPr>
          <p:cNvGrpSpPr/>
          <p:nvPr/>
        </p:nvGrpSpPr>
        <p:grpSpPr>
          <a:xfrm>
            <a:off x="1232647" y="2269675"/>
            <a:ext cx="1600200" cy="311956"/>
            <a:chOff x="1199029" y="2905612"/>
            <a:chExt cx="1600200" cy="31195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469270F-293B-41C4-A164-7CC462BC2A6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1A75AD-3CF5-4093-9041-B882BDF23375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“offTime (</a:t>
              </a:r>
              <a:r>
                <a:rPr lang="en-US" sz="1200" dirty="0" err="1"/>
                <a:t>ms</a:t>
              </a:r>
              <a:r>
                <a:rPr lang="en-US" sz="1200" dirty="0"/>
                <a:t>)”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407695-FA22-46D3-86F4-B6D51E5DAF9E}"/>
              </a:ext>
            </a:extLst>
          </p:cNvPr>
          <p:cNvGrpSpPr/>
          <p:nvPr/>
        </p:nvGrpSpPr>
        <p:grpSpPr>
          <a:xfrm>
            <a:off x="4605618" y="1539255"/>
            <a:ext cx="1371600" cy="350849"/>
            <a:chOff x="4572000" y="1782751"/>
            <a:chExt cx="1371600" cy="35084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185A85E-B0C5-4F3A-B646-CD77CB069572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5CBC53-A5D4-45A4-AFAC-01DDDBF7A7B9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 (T / F)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7193A4-A0BA-4C8D-9719-0DA95A31E2D9}"/>
              </a:ext>
            </a:extLst>
          </p:cNvPr>
          <p:cNvSpPr txBox="1"/>
          <p:nvPr/>
        </p:nvSpPr>
        <p:spPr>
          <a:xfrm>
            <a:off x="495300" y="3569092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blink command for our class sounds a bit more interesting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AD6FB3-5D0A-4F9D-9AEF-6F03F1A3C700}"/>
              </a:ext>
            </a:extLst>
          </p:cNvPr>
          <p:cNvGrpSpPr/>
          <p:nvPr/>
        </p:nvGrpSpPr>
        <p:grpSpPr>
          <a:xfrm>
            <a:off x="1224386" y="2544021"/>
            <a:ext cx="1600200" cy="311956"/>
            <a:chOff x="1199029" y="2905612"/>
            <a:chExt cx="1600200" cy="311956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F44FC8E-99CC-48BA-84B3-58303B2BA1B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0070C0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7539F-1BCA-4C90-B5C8-1E812BFE0DD4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581CDAB-D23A-4542-95BC-C9B0BFA278F2}"/>
              </a:ext>
            </a:extLst>
          </p:cNvPr>
          <p:cNvSpPr/>
          <p:nvPr/>
        </p:nvSpPr>
        <p:spPr>
          <a:xfrm>
            <a:off x="2692356" y="687177"/>
            <a:ext cx="1989461" cy="223923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F1971-53C3-497C-95CE-FDDE59DFBDFD}"/>
              </a:ext>
            </a:extLst>
          </p:cNvPr>
          <p:cNvSpPr txBox="1"/>
          <p:nvPr/>
        </p:nvSpPr>
        <p:spPr>
          <a:xfrm>
            <a:off x="495300" y="3857200"/>
            <a:ext cx="712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How about blink with a user definable on time and off time? </a:t>
            </a:r>
          </a:p>
          <a:p>
            <a:r>
              <a:rPr lang="en-US" dirty="0"/>
              <a:t>And blinking an LED output without ever calling delay() is an example of hidden complexity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AD7F0-2FFE-4714-BB22-ABC69A8ED789}"/>
              </a:ext>
            </a:extLst>
          </p:cNvPr>
          <p:cNvSpPr txBox="1"/>
          <p:nvPr/>
        </p:nvSpPr>
        <p:spPr>
          <a:xfrm>
            <a:off x="533400" y="4358845"/>
            <a:ext cx="70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As a </a:t>
            </a:r>
            <a:r>
              <a:rPr lang="en-US" sz="1600" b="1" i="1" dirty="0">
                <a:solidFill>
                  <a:srgbClr val="990099"/>
                </a:solidFill>
              </a:rPr>
              <a:t>user</a:t>
            </a:r>
            <a:r>
              <a:rPr lang="en-US" sz="1600" dirty="0"/>
              <a:t> you don’t really need to know how it works, only that it does work!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But after a quick recap let’s put on a </a:t>
            </a:r>
            <a:r>
              <a:rPr lang="en-US" sz="1600" b="1" i="1" dirty="0">
                <a:solidFill>
                  <a:srgbClr val="990099"/>
                </a:solidFill>
              </a:rPr>
              <a:t>programmer hat </a:t>
            </a:r>
            <a:r>
              <a:rPr lang="en-US" sz="1600" b="1" dirty="0">
                <a:solidFill>
                  <a:srgbClr val="0070C0"/>
                </a:solidFill>
              </a:rPr>
              <a:t>and dig deeper still ….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C7450D-AF1F-41F8-8A19-9C387E274EAA}"/>
              </a:ext>
            </a:extLst>
          </p:cNvPr>
          <p:cNvGrpSpPr/>
          <p:nvPr/>
        </p:nvGrpSpPr>
        <p:grpSpPr>
          <a:xfrm>
            <a:off x="1225507" y="1590351"/>
            <a:ext cx="1600200" cy="311956"/>
            <a:chOff x="1199029" y="2905612"/>
            <a:chExt cx="1600200" cy="311956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D7EB195B-142B-4E5A-A493-17C26B1515F3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0070C0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E93997-A9FC-44AF-B22C-166B55BE83B5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4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1" grpId="0" animBg="1"/>
      <p:bldP spid="6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67315"/>
            <a:ext cx="4495799" cy="44137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Recapping The Key Points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 Definition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D0C7B4-279F-42C6-B1B9-A58B37C2F1BF}"/>
              </a:ext>
            </a:extLst>
          </p:cNvPr>
          <p:cNvGrpSpPr/>
          <p:nvPr/>
        </p:nvGrpSpPr>
        <p:grpSpPr>
          <a:xfrm>
            <a:off x="761998" y="1907777"/>
            <a:ext cx="4191001" cy="3092425"/>
            <a:chOff x="761998" y="1907777"/>
            <a:chExt cx="4191001" cy="30924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9C1A85-0E3D-4717-AC15-2D154D38944F}"/>
                </a:ext>
              </a:extLst>
            </p:cNvPr>
            <p:cNvSpPr txBox="1"/>
            <p:nvPr/>
          </p:nvSpPr>
          <p:spPr>
            <a:xfrm>
              <a:off x="1459623" y="262800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i="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6A092C2B-23DC-4235-A4DB-EC52F47A8A8E}"/>
                </a:ext>
              </a:extLst>
            </p:cNvPr>
            <p:cNvSpPr/>
            <p:nvPr/>
          </p:nvSpPr>
          <p:spPr>
            <a:xfrm rot="3500275">
              <a:off x="1550648" y="1409908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Card 9">
              <a:extLst>
                <a:ext uri="{FF2B5EF4-FFF2-40B4-BE49-F238E27FC236}">
                  <a16:creationId xmlns:a16="http://schemas.microsoft.com/office/drawing/2014/main" id="{5508A981-88F7-4A2C-8B64-4D8AFCE889C6}"/>
                </a:ext>
              </a:extLst>
            </p:cNvPr>
            <p:cNvSpPr/>
            <p:nvPr/>
          </p:nvSpPr>
          <p:spPr>
            <a:xfrm>
              <a:off x="888395" y="2930232"/>
              <a:ext cx="1905000" cy="1074674"/>
            </a:xfrm>
            <a:prstGeom prst="flowChartPunchedCar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myLed1 Object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779E4F-41D2-4C34-9CFC-69D040FE62E3}"/>
                </a:ext>
              </a:extLst>
            </p:cNvPr>
            <p:cNvSpPr txBox="1"/>
            <p:nvPr/>
          </p:nvSpPr>
          <p:spPr>
            <a:xfrm>
              <a:off x="761998" y="4046095"/>
              <a:ext cx="4191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 #1: </a:t>
              </a:r>
            </a:p>
            <a:p>
              <a:r>
                <a:rPr lang="en-US" sz="1400" dirty="0"/>
                <a:t>The object is defined by the class but is separate. </a:t>
              </a:r>
            </a:p>
            <a:p>
              <a:r>
                <a:rPr lang="en-US" sz="1400" dirty="0"/>
                <a:t>You do not need to know the inner workings of the class definition in order to use it.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26C21C-00DF-48C3-B0DE-BAD77D3D61E2}"/>
              </a:ext>
            </a:extLst>
          </p:cNvPr>
          <p:cNvGrpSpPr/>
          <p:nvPr/>
        </p:nvGrpSpPr>
        <p:grpSpPr>
          <a:xfrm>
            <a:off x="4267200" y="517410"/>
            <a:ext cx="3435349" cy="4340148"/>
            <a:chOff x="4267200" y="517410"/>
            <a:chExt cx="3435349" cy="4340148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112F01E7-5C4E-40F1-97E0-1C17147BC5D6}"/>
                </a:ext>
              </a:extLst>
            </p:cNvPr>
            <p:cNvSpPr/>
            <p:nvPr/>
          </p:nvSpPr>
          <p:spPr>
            <a:xfrm rot="19268370">
              <a:off x="5285570" y="1308264"/>
              <a:ext cx="729014" cy="25317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7F4043-8B3F-4546-89A0-734F0DC478FD}"/>
                </a:ext>
              </a:extLst>
            </p:cNvPr>
            <p:cNvSpPr txBox="1"/>
            <p:nvPr/>
          </p:nvSpPr>
          <p:spPr>
            <a:xfrm>
              <a:off x="4267200" y="2560900"/>
              <a:ext cx="289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(6);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myLed4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(7);</a:t>
              </a:r>
            </a:p>
          </p:txBody>
        </p:sp>
        <p:sp>
          <p:nvSpPr>
            <p:cNvPr id="3" name="Flowchart: Multidocument 2">
              <a:extLst>
                <a:ext uri="{FF2B5EF4-FFF2-40B4-BE49-F238E27FC236}">
                  <a16:creationId xmlns:a16="http://schemas.microsoft.com/office/drawing/2014/main" id="{C0DAB89F-99C4-493D-8AD4-7DE7BEF16AA0}"/>
                </a:ext>
              </a:extLst>
            </p:cNvPr>
            <p:cNvSpPr/>
            <p:nvPr/>
          </p:nvSpPr>
          <p:spPr>
            <a:xfrm>
              <a:off x="5486400" y="3688007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myLed2,3,4 Objects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83DEE-6538-4914-B1BA-E3D58E712644}"/>
                </a:ext>
              </a:extLst>
            </p:cNvPr>
            <p:cNvSpPr txBox="1"/>
            <p:nvPr/>
          </p:nvSpPr>
          <p:spPr>
            <a:xfrm>
              <a:off x="4571999" y="517410"/>
              <a:ext cx="31305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 #2: </a:t>
              </a:r>
              <a:r>
                <a:rPr lang="en-US" sz="1400" dirty="0"/>
                <a:t>Although each of the objects gets its functionality from the same class definition, each object is  independent and the objects  do not interact 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1FF40-6EC1-4825-BF97-A110BA9E3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09E2B2-F1E7-408B-9944-08BE0A642DAF}"/>
              </a:ext>
            </a:extLst>
          </p:cNvPr>
          <p:cNvSpPr txBox="1"/>
          <p:nvPr/>
        </p:nvSpPr>
        <p:spPr>
          <a:xfrm>
            <a:off x="3276600" y="3372402"/>
            <a:ext cx="3759804" cy="307777"/>
          </a:xfrm>
          <a:prstGeom prst="rect">
            <a:avLst/>
          </a:prstGeom>
          <a:solidFill>
            <a:srgbClr val="FDFD9D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Key Point #3: </a:t>
            </a:r>
            <a:r>
              <a:rPr lang="en-US" sz="1400" dirty="0"/>
              <a:t>There is no such thing as magic!</a:t>
            </a:r>
          </a:p>
        </p:txBody>
      </p:sp>
    </p:spTree>
    <p:extLst>
      <p:ext uri="{BB962C8B-B14F-4D97-AF65-F5344CB8AC3E}">
        <p14:creationId xmlns:p14="http://schemas.microsoft.com/office/powerpoint/2010/main" val="42538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deeper with a code review….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61BD8-A907-41A7-8503-4DFBBAA4C39C}"/>
              </a:ext>
            </a:extLst>
          </p:cNvPr>
          <p:cNvSpPr txBox="1"/>
          <p:nvPr/>
        </p:nvSpPr>
        <p:spPr>
          <a:xfrm>
            <a:off x="533400" y="2436427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Lets take a look at and talk through the code:</a:t>
            </a:r>
          </a:p>
          <a:p>
            <a:r>
              <a:rPr lang="en-US" sz="2800" dirty="0"/>
              <a:t>Latest:  </a:t>
            </a:r>
            <a:r>
              <a:rPr lang="en-US" sz="2800" dirty="0">
                <a:hlinkClick r:id="rId3"/>
              </a:rPr>
              <a:t>https://github.com/Alan-Lomax/Led2</a:t>
            </a:r>
            <a:r>
              <a:rPr lang="en-US" sz="2800" dirty="0"/>
              <a:t> </a:t>
            </a:r>
          </a:p>
          <a:p>
            <a:r>
              <a:rPr lang="en-US" sz="2800" dirty="0"/>
              <a:t>A snapshot also included later in this PPT.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F9238-500B-4B4C-914E-784AB78B0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879" y="209551"/>
            <a:ext cx="701619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More Examples  </a:t>
            </a:r>
            <a:r>
              <a:rPr lang="en-US" sz="1300" dirty="0"/>
              <a:t>(+ Inspecting Class Programming)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DblDelay</a:t>
            </a:r>
            <a:r>
              <a:rPr lang="en-US" sz="2000" dirty="0"/>
              <a:t>     </a:t>
            </a:r>
            <a:r>
              <a:rPr lang="en-US" sz="2000" dirty="0">
                <a:hlinkClick r:id="rId2"/>
              </a:rPr>
              <a:t>https://github.com/Alan-Lomax/DblDelay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Timer           </a:t>
            </a:r>
            <a:r>
              <a:rPr lang="en-US" sz="2000" dirty="0">
                <a:hlinkClick r:id="rId3"/>
              </a:rPr>
              <a:t>https://github.com/Alan-Lomax/Timer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Button         </a:t>
            </a:r>
            <a:r>
              <a:rPr lang="en-US" sz="2000" dirty="0">
                <a:hlinkClick r:id="rId4"/>
              </a:rPr>
              <a:t>https://github.com/Alan-Lomax/Button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LCD2x20      </a:t>
            </a:r>
            <a:r>
              <a:rPr lang="en-US" sz="2000" dirty="0">
                <a:hlinkClick r:id="rId5"/>
              </a:rPr>
              <a:t>https://github.com/Alan-Lomax/LCD_NHD2x20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LED2             </a:t>
            </a:r>
            <a:r>
              <a:rPr lang="en-US" sz="2000" dirty="0">
                <a:hlinkClick r:id="rId6"/>
              </a:rPr>
              <a:t>https://github.com/Alan-Lomax/Led2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7932D-D1FE-47A8-850E-350B1BB28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7405"/>
            <a:ext cx="7162799" cy="3576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blueprint for making software ‘objects’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making re-usable software parts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hiding complexity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user defined variable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fundamental part of Object Oriented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BA063-ABB7-4B5A-9BE5-07BBECBFF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1447800" y="226695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pPr algn="ctr"/>
            <a:endParaRPr lang="en-US" sz="3600" dirty="0"/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Some Additional Reading follows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(If you are interested)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A8814-CDA9-45EC-944A-AF3C0A500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</a:t>
            </a:r>
            <a:r>
              <a:rPr lang="en-US" sz="1600" dirty="0"/>
              <a:t>(details are hidden, code is easier to understand)</a:t>
            </a:r>
          </a:p>
          <a:p>
            <a:r>
              <a:rPr lang="en-US" dirty="0"/>
              <a:t>Productivity </a:t>
            </a:r>
            <a:r>
              <a:rPr lang="en-US" sz="1600" dirty="0"/>
              <a:t>(defining and using an object can be very quick)</a:t>
            </a:r>
          </a:p>
          <a:p>
            <a:r>
              <a:rPr lang="en-US" dirty="0"/>
              <a:t>Portability </a:t>
            </a:r>
            <a:r>
              <a:rPr lang="en-US" sz="1600" dirty="0"/>
              <a:t>(The same class can be used in many sketches)</a:t>
            </a:r>
          </a:p>
          <a:p>
            <a:r>
              <a:rPr lang="en-US" dirty="0"/>
              <a:t>Testability</a:t>
            </a:r>
            <a:r>
              <a:rPr lang="en-US" sz="1600" dirty="0"/>
              <a:t> (Testing, isolating and debugging is compartmentalized)</a:t>
            </a:r>
          </a:p>
          <a:p>
            <a:r>
              <a:rPr lang="en-US" dirty="0"/>
              <a:t>Inheritance </a:t>
            </a:r>
            <a:r>
              <a:rPr lang="en-US" sz="1600" dirty="0"/>
              <a:t>(New classes can build on other classes)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5405C-9B1B-4F6F-9FCD-E79A81DDA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Laying the Ground Work – Types and Structures</a:t>
            </a:r>
          </a:p>
          <a:p>
            <a:r>
              <a:rPr lang="en-US" dirty="0"/>
              <a:t>Basic Concepts - What is a Class ?  How does it work?</a:t>
            </a:r>
          </a:p>
          <a:p>
            <a:r>
              <a:rPr lang="en-US" dirty="0"/>
              <a:t>How and Why use a Class?</a:t>
            </a:r>
          </a:p>
          <a:p>
            <a:r>
              <a:rPr lang="en-US" dirty="0"/>
              <a:t>Some Example Code snippets</a:t>
            </a:r>
          </a:p>
          <a:p>
            <a:r>
              <a:rPr lang="en-US" dirty="0"/>
              <a:t>Inspecting the LED2 Class in some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 some applications they are not needed so why use a class to do what might be a trivial thing</a:t>
            </a:r>
          </a:p>
          <a:p>
            <a:r>
              <a:rPr lang="en-US" sz="2400" dirty="0"/>
              <a:t>Classes are still programs and programs do have bugs.</a:t>
            </a:r>
          </a:p>
          <a:p>
            <a:r>
              <a:rPr lang="en-US" sz="2400" dirty="0"/>
              <a:t>All that hidden complexity might represent a can of worms if you did not write the code but still need to dig into it.</a:t>
            </a:r>
          </a:p>
          <a:p>
            <a:r>
              <a:rPr lang="en-US" sz="2400" dirty="0"/>
              <a:t>There is a learning curve, especially if a class has lots of properties and methods.</a:t>
            </a:r>
          </a:p>
          <a:p>
            <a:r>
              <a:rPr lang="en-US" sz="2400" dirty="0"/>
              <a:t>Changing a class can have knock on effects to many programs that depend on it working a certain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F043E-6FDA-432B-A008-FB89E7C32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97405"/>
            <a:ext cx="7315200" cy="3576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IMO:  The hardest part is knowing what properties and methods are available with a given (non-trivial) class.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Not only what they are but also the many options available for a given property can also be quite involved.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These aspects are often poorly documented. Realizing the true power of a class is a challenge under such conditions and users might be reluctant to accept the implementation at face value.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 example sketch demonstrating usage of some properties is helpful – but is not sufficient if there are many options and alternate uses.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4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#ifndef MY_LED2_H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MY_LED2_H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LED2_H                   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                         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This class implements standard LED on-off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logic on a pin you specify plus a configurable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blinking effect. It does so without any delay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calls. (no blocking code)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 Led2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_pin;                // the number of the LED pin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_onTime;            // milliseconds of on-time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_offTime;           // milliseconds of off-time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_blink;             // true if we are in blinking mode, false if not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_state;              //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used to set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long _previousMillis;      // the last time LED was updated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init();             // Initialization code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Led2(byte pin);                     // Simple default definition without a pre specified on and off time.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Led2(byte pin, long on, long off);  // this definition includes the on and off time values from the outset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update();                      // update things based on elapsed time (call this as often as possible)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getState();                    // Return the current state of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getBlink();                    // return the LEDs current blinking state (true / false)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onTime(long on);               // Set the onTime to a new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onTime();                      // Return the current onTime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offTime(long off);             // Set the offTime to a new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offTime();                     // Return the current offTime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off();                         // Set the On time to zero and the Off time to 500 - Turning off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on();                          // Set the Off time to zero and the On time to 500 - Turning on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blink();                       // set the LED to a blinking state using the previously set timing values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57505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(1/3)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"Led2.h"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pin, long on, long off)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Save the passed pin and timing values into the equivalent local variables (with underscore)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pin;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_onTime = on;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_offTime = off;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Initialization code is kept separate just for clarity.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pin)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Save the passed pin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pin;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Led2::init()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pinMode(_pin, OUTPUT);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local variables for the new class member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_state = LOW;                     // start with LED on the off condition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_blink = false;                   // no blinking at initialization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off();                            // call the function that sets out LED to off initially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5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(2/3)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void Led2::update() {</a:t>
            </a:r>
          </a:p>
          <a:p>
            <a:r>
              <a:rPr lang="en-US" dirty="0"/>
              <a:t>  // check to see if it's time to change the state of the LED</a:t>
            </a:r>
          </a:p>
          <a:p>
            <a:r>
              <a:rPr lang="en-US" dirty="0"/>
              <a:t>  unsigned long currentMillis = millis();</a:t>
            </a:r>
          </a:p>
          <a:p>
            <a:r>
              <a:rPr lang="en-US" dirty="0"/>
              <a:t>  if (!_blink) {                   // If not in blinking mode just look at on or off conditions</a:t>
            </a:r>
          </a:p>
          <a:p>
            <a:r>
              <a:rPr lang="en-US" dirty="0"/>
              <a:t>    if (_state == LOW) {</a:t>
            </a:r>
          </a:p>
          <a:p>
            <a:r>
              <a:rPr lang="en-US" dirty="0"/>
              <a:t>      digitalWrite(_pin, LOW);     // Turn off the actual LED.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(_state == HIGH) {</a:t>
            </a:r>
          </a:p>
          <a:p>
            <a:r>
              <a:rPr lang="en-US" dirty="0"/>
              <a:t>      digitalWrite(_pin, HIGH);    // Turn on the actual LED.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 {                           // We are in blinking mode so cycle accordingly</a:t>
            </a:r>
          </a:p>
          <a:p>
            <a:r>
              <a:rPr lang="en-US" dirty="0"/>
              <a:t>    if ((_state == HIGH) &amp;&amp; (currentMillis - _previousMillis &gt;= _onTime)) {</a:t>
            </a:r>
          </a:p>
          <a:p>
            <a:r>
              <a:rPr lang="en-US" dirty="0"/>
              <a:t>      _state = LOW;  // Turn it off</a:t>
            </a:r>
          </a:p>
          <a:p>
            <a:r>
              <a:rPr lang="en-US" dirty="0"/>
              <a:t>      _previousMillis = currentMillis;     // Remember the time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((_state == LOW) &amp;&amp; (currentMillis - _previousMillis &gt;= _offTime)) {</a:t>
            </a:r>
          </a:p>
          <a:p>
            <a:r>
              <a:rPr lang="en-US" dirty="0"/>
              <a:t>      _state = HIGH;  // turn it on</a:t>
            </a:r>
          </a:p>
          <a:p>
            <a:r>
              <a:rPr lang="en-US" dirty="0"/>
              <a:t>      _previousMillis = currentMillis;    // Remember the time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digitalWrite(_pin, _state);           // update the actual LED.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bool Led2::getState() {</a:t>
            </a:r>
          </a:p>
          <a:p>
            <a:r>
              <a:rPr lang="en-US" dirty="0"/>
              <a:t>  // return the current state of the led (True or False)</a:t>
            </a:r>
          </a:p>
          <a:p>
            <a:r>
              <a:rPr lang="en-US" dirty="0"/>
              <a:t>  return _state;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bool Led2::getBlink() {</a:t>
            </a:r>
          </a:p>
          <a:p>
            <a:r>
              <a:rPr lang="en-US" dirty="0"/>
              <a:t>  // return the current blink state of the led (True or False)</a:t>
            </a:r>
          </a:p>
          <a:p>
            <a:r>
              <a:rPr lang="en-US" dirty="0"/>
              <a:t>  return _blink;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Led2::onTime(long on) {</a:t>
            </a:r>
          </a:p>
          <a:p>
            <a:r>
              <a:rPr lang="en-US" dirty="0"/>
              <a:t>  // update the desired on time of the led</a:t>
            </a:r>
          </a:p>
          <a:p>
            <a:r>
              <a:rPr lang="en-US" dirty="0"/>
              <a:t>  _onTime = on;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41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(3/3)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long Led2::onTime() {</a:t>
            </a:r>
          </a:p>
          <a:p>
            <a:r>
              <a:rPr lang="en-US" dirty="0"/>
              <a:t>  // return the current on time of the led</a:t>
            </a:r>
          </a:p>
          <a:p>
            <a:r>
              <a:rPr lang="en-US" dirty="0"/>
              <a:t>  return _onTime;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Led2::offTime(long off) {</a:t>
            </a:r>
          </a:p>
          <a:p>
            <a:r>
              <a:rPr lang="en-US" dirty="0"/>
              <a:t>  // update the desired off time of the led</a:t>
            </a:r>
          </a:p>
          <a:p>
            <a:r>
              <a:rPr lang="en-US" dirty="0"/>
              <a:t>  _offTime = off;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long Led2::offTime() {</a:t>
            </a:r>
          </a:p>
          <a:p>
            <a:r>
              <a:rPr lang="en-US" dirty="0"/>
              <a:t>  // return the current off time of the led</a:t>
            </a:r>
          </a:p>
          <a:p>
            <a:r>
              <a:rPr lang="en-US" dirty="0"/>
              <a:t>  return _offTime;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Led2::off() {</a:t>
            </a:r>
          </a:p>
          <a:p>
            <a:r>
              <a:rPr lang="en-US" dirty="0"/>
              <a:t>  _blink = false;         // Turn off blink mode</a:t>
            </a:r>
          </a:p>
          <a:p>
            <a:r>
              <a:rPr lang="en-US" dirty="0"/>
              <a:t>  _state = LOW;           // Set the desired state - LED will turn off on next call to update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Led2::on() {</a:t>
            </a:r>
          </a:p>
          <a:p>
            <a:r>
              <a:rPr lang="en-US" dirty="0"/>
              <a:t>  _blink = false;         // Turn off blink mode</a:t>
            </a:r>
          </a:p>
          <a:p>
            <a:r>
              <a:rPr lang="en-US" dirty="0"/>
              <a:t>  _state = HIGH;          // Set the desired state - LED will turn on </a:t>
            </a:r>
            <a:r>
              <a:rPr lang="en-US" dirty="0" err="1"/>
              <a:t>on</a:t>
            </a:r>
            <a:r>
              <a:rPr lang="en-US" dirty="0"/>
              <a:t> next call to update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Led2::blink() {</a:t>
            </a:r>
          </a:p>
          <a:p>
            <a:r>
              <a:rPr lang="en-US" dirty="0"/>
              <a:t>  _blink = true;           // Turn on blink mode</a:t>
            </a:r>
          </a:p>
          <a:p>
            <a:r>
              <a:rPr lang="en-US" dirty="0"/>
              <a:t>  // Set the desired state - LED will start blinking as of next call to update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36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0" y="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References and Additional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4366-6C02-4246-BB33-8688199CF3DC}"/>
              </a:ext>
            </a:extLst>
          </p:cNvPr>
          <p:cNvSpPr txBox="1"/>
          <p:nvPr/>
        </p:nvSpPr>
        <p:spPr>
          <a:xfrm>
            <a:off x="304800" y="1352550"/>
            <a:ext cx="8610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Binary numbers and types :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6FF"/>
                </a:solidFill>
                <a:hlinkClick r:id="rId3"/>
              </a:rPr>
              <a:t> </a:t>
            </a:r>
            <a:r>
              <a:rPr lang="en-US" sz="1400" dirty="0">
                <a:hlinkClick r:id="rId3"/>
              </a:rPr>
              <a:t>http://users.ece.utexas.edu/~valvano/embed/chap3/chap3.htm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Alternate explanations on subject of  Classes: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https://www.guru99.com/cpp-classes-objects.html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http://mypractic.com/lesson-7-classes-in-c-language-for-arduino-button-as-an-object/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https://www.geeksforgeeks.org/c-classes-and-objects/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http://paulmurraycbr.github.io/ArduinoTheOOWay.html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A4B9F-DE7E-4A43-8005-7D11EB9274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Laying the Ground Work </a:t>
            </a:r>
            <a:r>
              <a:rPr lang="en-US" sz="2200" dirty="0"/>
              <a:t>– Types and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392136" cy="37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int, string, float, char[], bool and others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Underneath all of these it is just bytes of binary code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When we declare a type we tell the compiler how to interpret the binary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In programming these are ‘bread and butter’ concepts</a:t>
            </a:r>
          </a:p>
          <a:p>
            <a:pPr marL="457200" lvl="1">
              <a:spcBef>
                <a:spcPts val="0"/>
              </a:spcBef>
            </a:pPr>
            <a:endParaRPr lang="en-US" sz="1800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isPlaying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“Fred”;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800" dirty="0"/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Lots of on line help available if needed (see references)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800" dirty="0"/>
          </a:p>
          <a:p>
            <a:pPr marL="457200" lvl="1">
              <a:spcBef>
                <a:spcPts val="0"/>
              </a:spcBef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Laying the Ground Work </a:t>
            </a:r>
            <a:r>
              <a:rPr lang="en-US" sz="2200" dirty="0"/>
              <a:t>– Types and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392136" cy="37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    = short for structure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It is possible and not uncommon to define our own variable type which is a combination of the basic types given previously. A simple example: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/>
              <a:t>// Just like with the other types you declare a new variable using our new type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 indent="0">
              <a:spcBef>
                <a:spcPts val="0"/>
              </a:spcBef>
              <a:buNone/>
            </a:pPr>
            <a:endParaRPr lang="en-US" sz="1800" dirty="0"/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And after that you can pass around the whole structure or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refer to the individual component parts like this: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“Fred”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“Flintstone”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I use structures to handle related data as though it were a single unit.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Concepts: What is a Class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162799" cy="3794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class:</a:t>
            </a:r>
          </a:p>
          <a:p>
            <a:r>
              <a:rPr lang="en-US" sz="2000" dirty="0"/>
              <a:t>Very similar to a struct{ } but can hide implementation details</a:t>
            </a:r>
          </a:p>
          <a:p>
            <a:r>
              <a:rPr lang="en-US" sz="2000" dirty="0"/>
              <a:t>This also means it is a way of hiding complexity</a:t>
            </a:r>
          </a:p>
          <a:p>
            <a:r>
              <a:rPr lang="en-US" sz="2000" dirty="0"/>
              <a:t>It too can be thought of as a user defined type</a:t>
            </a:r>
          </a:p>
          <a:p>
            <a:r>
              <a:rPr lang="en-US" sz="2000" dirty="0"/>
              <a:t>As a ‘type’ it is also a blueprint for making software ‘objects’</a:t>
            </a:r>
          </a:p>
          <a:p>
            <a:r>
              <a:rPr lang="en-US" sz="2000" dirty="0"/>
              <a:t>Is a way of making re-usable software parts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yes .. </a:t>
            </a:r>
          </a:p>
          <a:p>
            <a:pPr marL="0" indent="0">
              <a:buNone/>
            </a:pPr>
            <a:r>
              <a:rPr lang="en-US" sz="2000" dirty="0"/>
              <a:t>Classes are a fundamental part of Object Oriented Programming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 of this to be covered ….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478D1-A629-433E-BBE4-26EE497DE612}"/>
              </a:ext>
            </a:extLst>
          </p:cNvPr>
          <p:cNvGrpSpPr/>
          <p:nvPr/>
        </p:nvGrpSpPr>
        <p:grpSpPr>
          <a:xfrm>
            <a:off x="1600200" y="1428750"/>
            <a:ext cx="3882989" cy="1074674"/>
            <a:chOff x="1676399" y="2104935"/>
            <a:chExt cx="3882989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2667000" y="2104935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LED2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4978243" y="1933467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2085856" y="1904790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2085855" y="2174488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6A2AFF2-1820-4F3B-B411-0016C95DE790}"/>
              </a:ext>
            </a:extLst>
          </p:cNvPr>
          <p:cNvSpPr/>
          <p:nvPr/>
        </p:nvSpPr>
        <p:spPr>
          <a:xfrm>
            <a:off x="4987888" y="895349"/>
            <a:ext cx="1870112" cy="334899"/>
          </a:xfrm>
          <a:prstGeom prst="wedgeEllipseCallout">
            <a:avLst>
              <a:gd name="adj1" fmla="val -83844"/>
              <a:gd name="adj2" fmla="val 15516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– Define a Class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09768-4559-4FAA-918F-A9A6711D7A05}"/>
              </a:ext>
            </a:extLst>
          </p:cNvPr>
          <p:cNvGrpSpPr/>
          <p:nvPr/>
        </p:nvGrpSpPr>
        <p:grpSpPr>
          <a:xfrm>
            <a:off x="1143000" y="2003949"/>
            <a:ext cx="5322179" cy="2770148"/>
            <a:chOff x="1143000" y="2003949"/>
            <a:chExt cx="5322179" cy="2770148"/>
          </a:xfrm>
        </p:grpSpPr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998BAE36-3810-4563-84BF-26054849EB6A}"/>
                </a:ext>
              </a:extLst>
            </p:cNvPr>
            <p:cNvSpPr/>
            <p:nvPr/>
          </p:nvSpPr>
          <p:spPr>
            <a:xfrm>
              <a:off x="4724400" y="3604546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Objects: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myLed3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E5183F6F-1D73-41FF-A8D7-E392B04E4085}"/>
                </a:ext>
              </a:extLst>
            </p:cNvPr>
            <p:cNvSpPr/>
            <p:nvPr/>
          </p:nvSpPr>
          <p:spPr>
            <a:xfrm rot="19630627">
              <a:off x="4844223" y="2003949"/>
              <a:ext cx="729014" cy="1786507"/>
            </a:xfrm>
            <a:prstGeom prst="curvedLef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C59A167-2436-4DE8-BD5C-DC3122DD01DD}"/>
                </a:ext>
              </a:extLst>
            </p:cNvPr>
            <p:cNvSpPr/>
            <p:nvPr/>
          </p:nvSpPr>
          <p:spPr>
            <a:xfrm>
              <a:off x="1143000" y="3064052"/>
              <a:ext cx="2739988" cy="660975"/>
            </a:xfrm>
            <a:prstGeom prst="wedgeEllipseCallout">
              <a:avLst>
                <a:gd name="adj1" fmla="val 80602"/>
                <a:gd name="adj2" fmla="val 9734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 – Create objects using the class definition.</a:t>
              </a:r>
            </a:p>
          </p:txBody>
        </p:sp>
      </p:grp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F7945DD-5305-4992-BB50-4A81E0B9B287}"/>
              </a:ext>
            </a:extLst>
          </p:cNvPr>
          <p:cNvSpPr/>
          <p:nvPr/>
        </p:nvSpPr>
        <p:spPr>
          <a:xfrm>
            <a:off x="1066800" y="4342163"/>
            <a:ext cx="2739988" cy="660975"/>
          </a:xfrm>
          <a:prstGeom prst="wedgeEllipseCallout">
            <a:avLst>
              <a:gd name="adj1" fmla="val 84037"/>
              <a:gd name="adj2" fmla="val -125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– Use each of the objects thus created independently.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E99C9-34E3-492F-8FE5-4D5AA673E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LED2 is just an Example</a:t>
            </a:r>
            <a:br>
              <a:rPr lang="en-US" dirty="0"/>
            </a:br>
            <a:r>
              <a:rPr lang="en-US" dirty="0"/>
              <a:t>We could be talking about a servo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478D1-A629-433E-BBE4-26EE497DE612}"/>
              </a:ext>
            </a:extLst>
          </p:cNvPr>
          <p:cNvGrpSpPr/>
          <p:nvPr/>
        </p:nvGrpSpPr>
        <p:grpSpPr>
          <a:xfrm>
            <a:off x="1600200" y="1428750"/>
            <a:ext cx="3882989" cy="1074674"/>
            <a:chOff x="1676399" y="2104935"/>
            <a:chExt cx="3882989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2667000" y="2104935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Servo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4978243" y="1933467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2085856" y="1904790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Attach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2085855" y="2174488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Detach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09768-4559-4FAA-918F-A9A6711D7A05}"/>
              </a:ext>
            </a:extLst>
          </p:cNvPr>
          <p:cNvGrpSpPr/>
          <p:nvPr/>
        </p:nvGrpSpPr>
        <p:grpSpPr>
          <a:xfrm>
            <a:off x="1492809" y="1907758"/>
            <a:ext cx="5328636" cy="2499352"/>
            <a:chOff x="1420407" y="2003949"/>
            <a:chExt cx="5328636" cy="2499352"/>
          </a:xfrm>
        </p:grpSpPr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998BAE36-3810-4563-84BF-26054849EB6A}"/>
                </a:ext>
              </a:extLst>
            </p:cNvPr>
            <p:cNvSpPr/>
            <p:nvPr/>
          </p:nvSpPr>
          <p:spPr>
            <a:xfrm>
              <a:off x="5008264" y="3333750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Objects: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myServo3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E5183F6F-1D73-41FF-A8D7-E392B04E4085}"/>
                </a:ext>
              </a:extLst>
            </p:cNvPr>
            <p:cNvSpPr/>
            <p:nvPr/>
          </p:nvSpPr>
          <p:spPr>
            <a:xfrm rot="19630627">
              <a:off x="4844223" y="2003949"/>
              <a:ext cx="729014" cy="1786507"/>
            </a:xfrm>
            <a:prstGeom prst="curvedLef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C59A167-2436-4DE8-BD5C-DC3122DD01DD}"/>
                </a:ext>
              </a:extLst>
            </p:cNvPr>
            <p:cNvSpPr/>
            <p:nvPr/>
          </p:nvSpPr>
          <p:spPr>
            <a:xfrm>
              <a:off x="1420407" y="2993516"/>
              <a:ext cx="2739988" cy="660975"/>
            </a:xfrm>
            <a:prstGeom prst="wedgeEllipseCallout">
              <a:avLst>
                <a:gd name="adj1" fmla="val 80602"/>
                <a:gd name="adj2" fmla="val 9734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‘Servo’ objects using the class definition.</a:t>
              </a:r>
            </a:p>
          </p:txBody>
        </p:sp>
      </p:grp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F7945DD-5305-4992-BB50-4A81E0B9B287}"/>
              </a:ext>
            </a:extLst>
          </p:cNvPr>
          <p:cNvSpPr/>
          <p:nvPr/>
        </p:nvSpPr>
        <p:spPr>
          <a:xfrm>
            <a:off x="1583235" y="4136372"/>
            <a:ext cx="2739988" cy="660975"/>
          </a:xfrm>
          <a:prstGeom prst="wedgeEllipseCallout">
            <a:avLst>
              <a:gd name="adj1" fmla="val 84037"/>
              <a:gd name="adj2" fmla="val -125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And use each of the objects thus created independently.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E99C9-34E3-492F-8FE5-4D5AA673E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C6480415-D844-41AF-B542-CC1AF3D67492}"/>
              </a:ext>
            </a:extLst>
          </p:cNvPr>
          <p:cNvSpPr/>
          <p:nvPr/>
        </p:nvSpPr>
        <p:spPr>
          <a:xfrm rot="16200000">
            <a:off x="2009654" y="1768001"/>
            <a:ext cx="171690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B4B36-BAA5-4404-9D93-B2E48CA724EB}"/>
              </a:ext>
            </a:extLst>
          </p:cNvPr>
          <p:cNvGrpSpPr/>
          <p:nvPr/>
        </p:nvGrpSpPr>
        <p:grpSpPr>
          <a:xfrm>
            <a:off x="6587305" y="3333503"/>
            <a:ext cx="1224741" cy="396487"/>
            <a:chOff x="6587305" y="3333503"/>
            <a:chExt cx="1224741" cy="396487"/>
          </a:xfrm>
        </p:grpSpPr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695C941C-8BE3-40F8-B1D7-BB465EC22E7F}"/>
                </a:ext>
              </a:extLst>
            </p:cNvPr>
            <p:cNvSpPr/>
            <p:nvPr/>
          </p:nvSpPr>
          <p:spPr>
            <a:xfrm rot="16200000">
              <a:off x="7230901" y="2924047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37B7F3BC-C57C-4C7B-ADE3-F27AE6B2098B}"/>
                </a:ext>
              </a:extLst>
            </p:cNvPr>
            <p:cNvSpPr/>
            <p:nvPr/>
          </p:nvSpPr>
          <p:spPr>
            <a:xfrm rot="16200000">
              <a:off x="7113831" y="3043285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D608F790-A667-4F46-B9B1-8900BA71017A}"/>
                </a:ext>
              </a:extLst>
            </p:cNvPr>
            <p:cNvSpPr/>
            <p:nvPr/>
          </p:nvSpPr>
          <p:spPr>
            <a:xfrm rot="16200000">
              <a:off x="6996761" y="3148845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6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2104935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C8744EA-4185-49D2-B964-03885BC539DB}"/>
              </a:ext>
            </a:extLst>
          </p:cNvPr>
          <p:cNvSpPr/>
          <p:nvPr/>
        </p:nvSpPr>
        <p:spPr>
          <a:xfrm>
            <a:off x="5181600" y="1007840"/>
            <a:ext cx="1981200" cy="854012"/>
          </a:xfrm>
          <a:prstGeom prst="wedgeEllipseCallout">
            <a:avLst>
              <a:gd name="adj1" fmla="val -88158"/>
              <a:gd name="adj2" fmla="val 889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Complexity may be hidden inside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(But we don’t care)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81FFE4-7032-4B18-A56A-54901DA2AF5C}"/>
              </a:ext>
            </a:extLst>
          </p:cNvPr>
          <p:cNvSpPr/>
          <p:nvPr/>
        </p:nvSpPr>
        <p:spPr>
          <a:xfrm>
            <a:off x="1524000" y="4019550"/>
            <a:ext cx="3810000" cy="678398"/>
          </a:xfrm>
          <a:prstGeom prst="wedgeEllipseCallout">
            <a:avLst>
              <a:gd name="adj1" fmla="val -36160"/>
              <a:gd name="adj2" fmla="val -2319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class definition determines what ‘Properties &amp; Methods’ are available in each of the objects we have created.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DE010-000D-4F95-A930-9104A6173D42}"/>
              </a:ext>
            </a:extLst>
          </p:cNvPr>
          <p:cNvSpPr/>
          <p:nvPr/>
        </p:nvSpPr>
        <p:spPr>
          <a:xfrm>
            <a:off x="3124199" y="2181135"/>
            <a:ext cx="1301147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 Stuff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88B81992-77FD-4DBF-9F84-028DA8A66AE2}"/>
              </a:ext>
            </a:extLst>
          </p:cNvPr>
          <p:cNvSpPr/>
          <p:nvPr/>
        </p:nvSpPr>
        <p:spPr>
          <a:xfrm rot="16200000">
            <a:off x="4978243" y="1933467"/>
            <a:ext cx="171689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2092BDF5-5E9D-4993-8150-A5EF8B5B1191}"/>
              </a:ext>
            </a:extLst>
          </p:cNvPr>
          <p:cNvSpPr/>
          <p:nvPr/>
        </p:nvSpPr>
        <p:spPr>
          <a:xfrm rot="16200000">
            <a:off x="2085856" y="1904790"/>
            <a:ext cx="171688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on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60AF254-157D-40E1-8628-C8DE34EFF1F7}"/>
              </a:ext>
            </a:extLst>
          </p:cNvPr>
          <p:cNvSpPr/>
          <p:nvPr/>
        </p:nvSpPr>
        <p:spPr>
          <a:xfrm rot="16200000">
            <a:off x="2085855" y="2174488"/>
            <a:ext cx="171690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off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0DE93A-CC7B-47EB-8988-C33A107F7854}"/>
              </a:ext>
            </a:extLst>
          </p:cNvPr>
          <p:cNvSpPr/>
          <p:nvPr/>
        </p:nvSpPr>
        <p:spPr>
          <a:xfrm>
            <a:off x="3663394" y="3193875"/>
            <a:ext cx="3956606" cy="555976"/>
          </a:xfrm>
          <a:prstGeom prst="wedgeEllipseCallout">
            <a:avLst>
              <a:gd name="adj1" fmla="val -29585"/>
              <a:gd name="adj2" fmla="val -13792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objects can interact with hardware (</a:t>
            </a:r>
            <a:r>
              <a:rPr lang="en-US" sz="1200" dirty="0" err="1">
                <a:solidFill>
                  <a:schemeClr val="tx1"/>
                </a:solidFill>
              </a:rPr>
              <a:t>eg</a:t>
            </a:r>
            <a:r>
              <a:rPr lang="en-US" sz="1200" dirty="0">
                <a:solidFill>
                  <a:schemeClr val="tx1"/>
                </a:solidFill>
              </a:rPr>
              <a:t>: LED on/off, Servo going to a position)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DDA37-9D7B-4A4F-8912-AA6734EAC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7" grpId="0" animBg="1"/>
      <p:bldP spid="7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8"/>
            <a:ext cx="7016194" cy="602252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a little Deeper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F5F24-F9DE-4D9A-904E-71483A2E1C5A}"/>
              </a:ext>
            </a:extLst>
          </p:cNvPr>
          <p:cNvGrpSpPr/>
          <p:nvPr/>
        </p:nvGrpSpPr>
        <p:grpSpPr>
          <a:xfrm>
            <a:off x="426234" y="3564862"/>
            <a:ext cx="1740366" cy="1066800"/>
            <a:chOff x="533400" y="3080891"/>
            <a:chExt cx="1740366" cy="1066800"/>
          </a:xfrm>
        </p:grpSpPr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9DECA5C6-F95D-4EBA-B420-CD20EF6527DA}"/>
                </a:ext>
              </a:extLst>
            </p:cNvPr>
            <p:cNvSpPr/>
            <p:nvPr/>
          </p:nvSpPr>
          <p:spPr>
            <a:xfrm rot="17984957">
              <a:off x="1501996" y="3375920"/>
              <a:ext cx="1066800" cy="476741"/>
            </a:xfrm>
            <a:prstGeom prst="curved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B114D-7A67-498B-BAC7-8F4909C06497}"/>
                </a:ext>
              </a:extLst>
            </p:cNvPr>
            <p:cNvSpPr txBox="1"/>
            <p:nvPr/>
          </p:nvSpPr>
          <p:spPr>
            <a:xfrm>
              <a:off x="533400" y="3549322"/>
              <a:ext cx="1242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Name of our  New Object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B29FF3-FFAC-413B-9DFE-2C1704D5B23B}"/>
              </a:ext>
            </a:extLst>
          </p:cNvPr>
          <p:cNvGrpSpPr/>
          <p:nvPr/>
        </p:nvGrpSpPr>
        <p:grpSpPr>
          <a:xfrm>
            <a:off x="2771685" y="3573344"/>
            <a:ext cx="3476714" cy="1355660"/>
            <a:chOff x="2874521" y="2549547"/>
            <a:chExt cx="3476714" cy="1355660"/>
          </a:xfrm>
        </p:grpSpPr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id="{56C6A982-D3FC-463D-818E-4A2DC75D98C4}"/>
                </a:ext>
              </a:extLst>
            </p:cNvPr>
            <p:cNvSpPr/>
            <p:nvPr/>
          </p:nvSpPr>
          <p:spPr>
            <a:xfrm rot="14023994">
              <a:off x="2556469" y="2867599"/>
              <a:ext cx="1159616" cy="523512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E67AB-C00D-40C6-B375-6AE37E201CD1}"/>
                </a:ext>
              </a:extLst>
            </p:cNvPr>
            <p:cNvSpPr txBox="1"/>
            <p:nvPr/>
          </p:nvSpPr>
          <p:spPr>
            <a:xfrm>
              <a:off x="3587614" y="3381987"/>
              <a:ext cx="27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 passed parameter to be used when first constructing the object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9C1A85-0E3D-4717-AC15-2D154D38944F}"/>
              </a:ext>
            </a:extLst>
          </p:cNvPr>
          <p:cNvSpPr txBox="1"/>
          <p:nvPr/>
        </p:nvSpPr>
        <p:spPr>
          <a:xfrm>
            <a:off x="1004621" y="2844656"/>
            <a:ext cx="28956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"Led2.h“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605B44-58DF-4300-ADBC-BD44389B5EC2}"/>
              </a:ext>
            </a:extLst>
          </p:cNvPr>
          <p:cNvGrpSpPr/>
          <p:nvPr/>
        </p:nvGrpSpPr>
        <p:grpSpPr>
          <a:xfrm>
            <a:off x="4495179" y="2137441"/>
            <a:ext cx="1905000" cy="2231853"/>
            <a:chOff x="4701090" y="1473403"/>
            <a:chExt cx="1905000" cy="2231853"/>
          </a:xfrm>
        </p:grpSpPr>
        <p:sp>
          <p:nvSpPr>
            <p:cNvPr id="29" name="Flowchart: Card 28">
              <a:extLst>
                <a:ext uri="{FF2B5EF4-FFF2-40B4-BE49-F238E27FC236}">
                  <a16:creationId xmlns:a16="http://schemas.microsoft.com/office/drawing/2014/main" id="{615506AA-AAFD-4389-B291-45C807AA731A}"/>
                </a:ext>
              </a:extLst>
            </p:cNvPr>
            <p:cNvSpPr/>
            <p:nvPr/>
          </p:nvSpPr>
          <p:spPr>
            <a:xfrm>
              <a:off x="4701090" y="2630582"/>
              <a:ext cx="1905000" cy="1074674"/>
            </a:xfrm>
            <a:prstGeom prst="flowChartPunchedCar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myLed1</a:t>
              </a:r>
            </a:p>
          </p:txBody>
        </p:sp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E011D333-C3EC-4965-B270-B79F5BFD94F6}"/>
                </a:ext>
              </a:extLst>
            </p:cNvPr>
            <p:cNvSpPr/>
            <p:nvPr/>
          </p:nvSpPr>
          <p:spPr>
            <a:xfrm rot="3607493">
              <a:off x="4254158" y="2082573"/>
              <a:ext cx="1557712" cy="339372"/>
            </a:xfrm>
            <a:prstGeom prst="stripedRightArrow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A01E3-5F68-485B-AB66-8E4C5312B3D8}"/>
              </a:ext>
            </a:extLst>
          </p:cNvPr>
          <p:cNvGrpSpPr/>
          <p:nvPr/>
        </p:nvGrpSpPr>
        <p:grpSpPr>
          <a:xfrm>
            <a:off x="316595" y="1643063"/>
            <a:ext cx="1538833" cy="1934654"/>
            <a:chOff x="316595" y="1643063"/>
            <a:chExt cx="1538833" cy="1934654"/>
          </a:xfrm>
        </p:grpSpPr>
        <p:sp>
          <p:nvSpPr>
            <p:cNvPr id="30" name="Arrow: Curved Right 29">
              <a:extLst>
                <a:ext uri="{FF2B5EF4-FFF2-40B4-BE49-F238E27FC236}">
                  <a16:creationId xmlns:a16="http://schemas.microsoft.com/office/drawing/2014/main" id="{9EE3AA32-DAC3-4486-B72D-823BBCA5EAC5}"/>
                </a:ext>
              </a:extLst>
            </p:cNvPr>
            <p:cNvSpPr/>
            <p:nvPr/>
          </p:nvSpPr>
          <p:spPr>
            <a:xfrm>
              <a:off x="381960" y="1920082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59D9F6-9270-43AB-AB36-8D205E890560}"/>
                </a:ext>
              </a:extLst>
            </p:cNvPr>
            <p:cNvSpPr txBox="1"/>
            <p:nvPr/>
          </p:nvSpPr>
          <p:spPr>
            <a:xfrm>
              <a:off x="316595" y="1643063"/>
              <a:ext cx="1538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Name of our  Class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82BDD7-8C82-496A-8799-652A6D1A9D07}"/>
              </a:ext>
            </a:extLst>
          </p:cNvPr>
          <p:cNvGrpSpPr/>
          <p:nvPr/>
        </p:nvGrpSpPr>
        <p:grpSpPr>
          <a:xfrm>
            <a:off x="414184" y="1366074"/>
            <a:ext cx="3458487" cy="1682108"/>
            <a:chOff x="541735" y="1010496"/>
            <a:chExt cx="2637435" cy="2289215"/>
          </a:xfrm>
        </p:grpSpPr>
        <p:sp>
          <p:nvSpPr>
            <p:cNvPr id="32" name="Arrow: Curved Right 31">
              <a:extLst>
                <a:ext uri="{FF2B5EF4-FFF2-40B4-BE49-F238E27FC236}">
                  <a16:creationId xmlns:a16="http://schemas.microsoft.com/office/drawing/2014/main" id="{AD8F849C-AC58-47F7-9F67-446002AA5088}"/>
                </a:ext>
              </a:extLst>
            </p:cNvPr>
            <p:cNvSpPr/>
            <p:nvPr/>
          </p:nvSpPr>
          <p:spPr>
            <a:xfrm rot="21156198">
              <a:off x="661939" y="2038066"/>
              <a:ext cx="297498" cy="1261645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92AFEB-F4D0-48C8-8E51-B57B93D3FCDE}"/>
                </a:ext>
              </a:extLst>
            </p:cNvPr>
            <p:cNvSpPr txBox="1"/>
            <p:nvPr/>
          </p:nvSpPr>
          <p:spPr>
            <a:xfrm>
              <a:off x="541735" y="1010496"/>
              <a:ext cx="2637435" cy="1130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header lets our sketch and the compiler know what is coming further down in the code.</a:t>
              </a:r>
            </a:p>
            <a:p>
              <a:r>
                <a:rPr lang="en-US" sz="1200" dirty="0"/>
                <a:t>- How to use the LED2 class to make a new object</a:t>
              </a:r>
            </a:p>
            <a:p>
              <a:r>
                <a:rPr lang="en-US" sz="1200" dirty="0"/>
                <a:t>- What properties and methods it has.</a:t>
              </a:r>
            </a:p>
          </p:txBody>
        </p:sp>
      </p:grp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FFBFBBA1-54DD-4512-A4D9-1316BCC03153}"/>
              </a:ext>
            </a:extLst>
          </p:cNvPr>
          <p:cNvSpPr/>
          <p:nvPr/>
        </p:nvSpPr>
        <p:spPr>
          <a:xfrm rot="16200000">
            <a:off x="6868826" y="3065381"/>
            <a:ext cx="185030" cy="1088028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13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F02C0-7D21-4A11-B5FB-C202EB0B7B96}"/>
              </a:ext>
            </a:extLst>
          </p:cNvPr>
          <p:cNvSpPr txBox="1"/>
          <p:nvPr/>
        </p:nvSpPr>
        <p:spPr>
          <a:xfrm>
            <a:off x="4618750" y="2506681"/>
            <a:ext cx="246785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E5F3F1-C711-44AB-9F70-E67D2E44F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8FEDBDB-9CC3-464A-8362-6233BCC25EEC}"/>
              </a:ext>
            </a:extLst>
          </p:cNvPr>
          <p:cNvGrpSpPr/>
          <p:nvPr/>
        </p:nvGrpSpPr>
        <p:grpSpPr>
          <a:xfrm>
            <a:off x="4292009" y="407896"/>
            <a:ext cx="3181385" cy="830997"/>
            <a:chOff x="955624" y="1970548"/>
            <a:chExt cx="3163622" cy="1130921"/>
          </a:xfrm>
        </p:grpSpPr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8027D301-CF31-498F-9EA4-6FBBF2E2E8D3}"/>
                </a:ext>
              </a:extLst>
            </p:cNvPr>
            <p:cNvSpPr/>
            <p:nvPr/>
          </p:nvSpPr>
          <p:spPr>
            <a:xfrm rot="3971727">
              <a:off x="1043654" y="2306789"/>
              <a:ext cx="530910" cy="706969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981F2C-3361-4469-98EE-F5ABB63DDFC3}"/>
                </a:ext>
              </a:extLst>
            </p:cNvPr>
            <p:cNvSpPr txBox="1"/>
            <p:nvPr/>
          </p:nvSpPr>
          <p:spPr>
            <a:xfrm>
              <a:off x="1481811" y="1970548"/>
              <a:ext cx="2637435" cy="1130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class definition is in at least two parts</a:t>
              </a:r>
            </a:p>
            <a:p>
              <a:r>
                <a:rPr lang="en-US" sz="1200" dirty="0"/>
                <a:t>- a header file (*.h) and</a:t>
              </a:r>
            </a:p>
            <a:p>
              <a:r>
                <a:rPr lang="en-US" sz="1200" dirty="0"/>
                <a:t>- a C++ program (*.CPP)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3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729</TotalTime>
  <Words>2898</Words>
  <Application>Microsoft Office PowerPoint</Application>
  <PresentationFormat>On-screen Show (16:9)</PresentationFormat>
  <Paragraphs>396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Arduino Class Programming with Examples</vt:lpstr>
      <vt:lpstr>Agenda</vt:lpstr>
      <vt:lpstr>Laying the Ground Work – Types and Structures</vt:lpstr>
      <vt:lpstr>Laying the Ground Work – Types and Structures</vt:lpstr>
      <vt:lpstr>Basic Concepts: What is a Class ?</vt:lpstr>
      <vt:lpstr>Basic Concepts</vt:lpstr>
      <vt:lpstr>LED2 is just an Example We could be talking about a servo class</vt:lpstr>
      <vt:lpstr>Basic Concepts</vt:lpstr>
      <vt:lpstr>Going a little Deeper</vt:lpstr>
      <vt:lpstr>Under the Covers : the Constructor</vt:lpstr>
      <vt:lpstr>Under the Covers : the on() property</vt:lpstr>
      <vt:lpstr>How it all works together</vt:lpstr>
      <vt:lpstr>Where are we At ?</vt:lpstr>
      <vt:lpstr>Recapping The Key Points</vt:lpstr>
      <vt:lpstr>Going deeper with a code review….</vt:lpstr>
      <vt:lpstr>Some More Examples  (+ Inspecting Class Programming)</vt:lpstr>
      <vt:lpstr>Recap</vt:lpstr>
      <vt:lpstr>PowerPoint Presentation</vt:lpstr>
      <vt:lpstr>Why use a Class?</vt:lpstr>
      <vt:lpstr>Why Not use a Class?</vt:lpstr>
      <vt:lpstr>Lessons Learned</vt:lpstr>
      <vt:lpstr>LED2.H</vt:lpstr>
      <vt:lpstr>LED2.CPP  (1/3)</vt:lpstr>
      <vt:lpstr>LED2.CPP  (2/3)</vt:lpstr>
      <vt:lpstr>LED2.CPP  (3/3)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31</cp:revision>
  <dcterms:created xsi:type="dcterms:W3CDTF">2021-08-19T02:00:20Z</dcterms:created>
  <dcterms:modified xsi:type="dcterms:W3CDTF">2021-09-12T23:53:17Z</dcterms:modified>
</cp:coreProperties>
</file>